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787" r:id="rId1"/>
  </p:sldMasterIdLst>
  <p:notesMasterIdLst>
    <p:notesMasterId r:id="rId151"/>
  </p:notesMasterIdLst>
  <p:handoutMasterIdLst>
    <p:handoutMasterId r:id="rId152"/>
  </p:handoutMasterIdLst>
  <p:sldIdLst>
    <p:sldId id="256" r:id="rId2"/>
    <p:sldId id="266" r:id="rId3"/>
    <p:sldId id="1296" r:id="rId4"/>
    <p:sldId id="1035" r:id="rId5"/>
    <p:sldId id="4225" r:id="rId6"/>
    <p:sldId id="270" r:id="rId7"/>
    <p:sldId id="271" r:id="rId8"/>
    <p:sldId id="272" r:id="rId9"/>
    <p:sldId id="1406" r:id="rId10"/>
    <p:sldId id="1407" r:id="rId11"/>
    <p:sldId id="544" r:id="rId12"/>
    <p:sldId id="4257" r:id="rId13"/>
    <p:sldId id="4197" r:id="rId14"/>
    <p:sldId id="4281" r:id="rId15"/>
    <p:sldId id="2175" r:id="rId16"/>
    <p:sldId id="2176" r:id="rId17"/>
    <p:sldId id="1320" r:id="rId18"/>
    <p:sldId id="1069" r:id="rId19"/>
    <p:sldId id="1570" r:id="rId20"/>
    <p:sldId id="2168" r:id="rId21"/>
    <p:sldId id="2159" r:id="rId22"/>
    <p:sldId id="4383" r:id="rId23"/>
    <p:sldId id="4384" r:id="rId24"/>
    <p:sldId id="1026" r:id="rId25"/>
    <p:sldId id="4260" r:id="rId26"/>
    <p:sldId id="4241" r:id="rId27"/>
    <p:sldId id="4232" r:id="rId28"/>
    <p:sldId id="4233" r:id="rId29"/>
    <p:sldId id="4234" r:id="rId30"/>
    <p:sldId id="4235" r:id="rId31"/>
    <p:sldId id="4230" r:id="rId32"/>
    <p:sldId id="4248" r:id="rId33"/>
    <p:sldId id="4239" r:id="rId34"/>
    <p:sldId id="4238" r:id="rId35"/>
    <p:sldId id="4285" r:id="rId36"/>
    <p:sldId id="1408" r:id="rId37"/>
    <p:sldId id="1413" r:id="rId38"/>
    <p:sldId id="1410" r:id="rId39"/>
    <p:sldId id="1411" r:id="rId40"/>
    <p:sldId id="1102" r:id="rId41"/>
    <p:sldId id="1104" r:id="rId42"/>
    <p:sldId id="1105" r:id="rId43"/>
    <p:sldId id="1107" r:id="rId44"/>
    <p:sldId id="1106" r:id="rId45"/>
    <p:sldId id="4295" r:id="rId46"/>
    <p:sldId id="4296" r:id="rId47"/>
    <p:sldId id="1108" r:id="rId48"/>
    <p:sldId id="1543" r:id="rId49"/>
    <p:sldId id="2029" r:id="rId50"/>
    <p:sldId id="1141" r:id="rId51"/>
    <p:sldId id="1144" r:id="rId52"/>
    <p:sldId id="2100" r:id="rId53"/>
    <p:sldId id="2101" r:id="rId54"/>
    <p:sldId id="2102" r:id="rId55"/>
    <p:sldId id="2103" r:id="rId56"/>
    <p:sldId id="2104" r:id="rId57"/>
    <p:sldId id="2105" r:id="rId58"/>
    <p:sldId id="2106" r:id="rId59"/>
    <p:sldId id="1148" r:id="rId60"/>
    <p:sldId id="2026" r:id="rId61"/>
    <p:sldId id="4220" r:id="rId62"/>
    <p:sldId id="1082" r:id="rId63"/>
    <p:sldId id="1269" r:id="rId64"/>
    <p:sldId id="4222" r:id="rId65"/>
    <p:sldId id="280" r:id="rId66"/>
    <p:sldId id="4226" r:id="rId67"/>
    <p:sldId id="259" r:id="rId68"/>
    <p:sldId id="269" r:id="rId69"/>
    <p:sldId id="281" r:id="rId70"/>
    <p:sldId id="1125" r:id="rId71"/>
    <p:sldId id="2162" r:id="rId72"/>
    <p:sldId id="2117" r:id="rId73"/>
    <p:sldId id="2118" r:id="rId74"/>
    <p:sldId id="2116" r:id="rId75"/>
    <p:sldId id="1746" r:id="rId76"/>
    <p:sldId id="1129" r:id="rId77"/>
    <p:sldId id="1744" r:id="rId78"/>
    <p:sldId id="2172" r:id="rId79"/>
    <p:sldId id="4262" r:id="rId80"/>
    <p:sldId id="4268" r:id="rId81"/>
    <p:sldId id="4228" r:id="rId82"/>
    <p:sldId id="638" r:id="rId83"/>
    <p:sldId id="2156" r:id="rId84"/>
    <p:sldId id="4229" r:id="rId85"/>
    <p:sldId id="2124" r:id="rId86"/>
    <p:sldId id="2114" r:id="rId87"/>
    <p:sldId id="4219" r:id="rId88"/>
    <p:sldId id="4269" r:id="rId89"/>
    <p:sldId id="4266" r:id="rId90"/>
    <p:sldId id="4258" r:id="rId91"/>
    <p:sldId id="4255" r:id="rId92"/>
    <p:sldId id="4256" r:id="rId93"/>
    <p:sldId id="4254" r:id="rId94"/>
    <p:sldId id="2099" r:id="rId95"/>
    <p:sldId id="2110" r:id="rId96"/>
    <p:sldId id="2109" r:id="rId97"/>
    <p:sldId id="2111" r:id="rId98"/>
    <p:sldId id="4259" r:id="rId99"/>
    <p:sldId id="4217" r:id="rId100"/>
    <p:sldId id="4287" r:id="rId101"/>
    <p:sldId id="4291" r:id="rId102"/>
    <p:sldId id="4292" r:id="rId103"/>
    <p:sldId id="4293" r:id="rId104"/>
    <p:sldId id="2128" r:id="rId105"/>
    <p:sldId id="2129" r:id="rId106"/>
    <p:sldId id="2130" r:id="rId107"/>
    <p:sldId id="4252" r:id="rId108"/>
    <p:sldId id="2132" r:id="rId109"/>
    <p:sldId id="2133" r:id="rId110"/>
    <p:sldId id="2134" r:id="rId111"/>
    <p:sldId id="2135" r:id="rId112"/>
    <p:sldId id="2136" r:id="rId113"/>
    <p:sldId id="2137" r:id="rId114"/>
    <p:sldId id="2138" r:id="rId115"/>
    <p:sldId id="2139" r:id="rId116"/>
    <p:sldId id="2140" r:id="rId117"/>
    <p:sldId id="2141" r:id="rId118"/>
    <p:sldId id="4270" r:id="rId119"/>
    <p:sldId id="257" r:id="rId120"/>
    <p:sldId id="2107" r:id="rId121"/>
    <p:sldId id="2108" r:id="rId122"/>
    <p:sldId id="1511" r:id="rId123"/>
    <p:sldId id="1536" r:id="rId124"/>
    <p:sldId id="2177" r:id="rId125"/>
    <p:sldId id="2153" r:id="rId126"/>
    <p:sldId id="2164" r:id="rId127"/>
    <p:sldId id="2155" r:id="rId128"/>
    <p:sldId id="4272" r:id="rId129"/>
    <p:sldId id="4275" r:id="rId130"/>
    <p:sldId id="938" r:id="rId131"/>
    <p:sldId id="4276" r:id="rId132"/>
    <p:sldId id="4273" r:id="rId133"/>
    <p:sldId id="262" r:id="rId134"/>
    <p:sldId id="263" r:id="rId135"/>
    <p:sldId id="264" r:id="rId136"/>
    <p:sldId id="4279" r:id="rId137"/>
    <p:sldId id="4278" r:id="rId138"/>
    <p:sldId id="4277" r:id="rId139"/>
    <p:sldId id="4271" r:id="rId140"/>
    <p:sldId id="1405" r:id="rId141"/>
    <p:sldId id="791" r:id="rId142"/>
    <p:sldId id="793" r:id="rId143"/>
    <p:sldId id="411" r:id="rId144"/>
    <p:sldId id="1259" r:id="rId145"/>
    <p:sldId id="1256" r:id="rId146"/>
    <p:sldId id="4237" r:id="rId147"/>
    <p:sldId id="4385" r:id="rId148"/>
    <p:sldId id="4386" r:id="rId149"/>
    <p:sldId id="2169" r:id="rId150"/>
  </p:sldIdLst>
  <p:sldSz cx="9144000" cy="6858000" type="screen4x3"/>
  <p:notesSz cx="9210675" cy="6980238"/>
  <p:custDataLst>
    <p:tags r:id="rId1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34" userDrawn="1">
          <p15:clr>
            <a:srgbClr val="A4A3A4"/>
          </p15:clr>
        </p15:guide>
        <p15:guide id="2" pos="2837" userDrawn="1">
          <p15:clr>
            <a:srgbClr val="A4A3A4"/>
          </p15:clr>
        </p15:guide>
        <p15:guide id="3" orient="horz" pos="2199" userDrawn="1">
          <p15:clr>
            <a:srgbClr val="A4A3A4"/>
          </p15:clr>
        </p15:guide>
        <p15:guide id="4" pos="29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8B46"/>
    <a:srgbClr val="FFCC00"/>
    <a:srgbClr val="FFFF66"/>
    <a:srgbClr val="FFFF99"/>
    <a:srgbClr val="B0B383"/>
    <a:srgbClr val="9BD19B"/>
    <a:srgbClr val="AEA299"/>
    <a:srgbClr val="4C4C4C"/>
    <a:srgbClr val="FFCCCC"/>
    <a:srgbClr val="FF7C8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66" autoAdjust="0"/>
    <p:restoredTop sz="77619" autoAdjust="0"/>
  </p:normalViewPr>
  <p:slideViewPr>
    <p:cSldViewPr snapToGrid="0" snapToObjects="1">
      <p:cViewPr varScale="1">
        <p:scale>
          <a:sx n="98" d="100"/>
          <a:sy n="98" d="100"/>
        </p:scale>
        <p:origin x="196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45560"/>
    </p:cViewPr>
  </p:sorterViewPr>
  <p:notesViewPr>
    <p:cSldViewPr snapToGrid="0" snapToObjects="1">
      <p:cViewPr varScale="1">
        <p:scale>
          <a:sx n="125" d="100"/>
          <a:sy n="125" d="100"/>
        </p:scale>
        <p:origin x="1496" y="168"/>
      </p:cViewPr>
      <p:guideLst>
        <p:guide orient="horz" pos="2134"/>
        <p:guide pos="2837"/>
        <p:guide orient="horz" pos="2199"/>
        <p:guide pos="2901"/>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gs" Target="tags/tag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iagrams/_rels/data2.xml.rels><?xml version="1.0" encoding="UTF-8" standalone="yes"?>
<Relationships xmlns="http://schemas.openxmlformats.org/package/2006/relationships"><Relationship Id="rId1" Type="http://schemas.openxmlformats.org/officeDocument/2006/relationships/image" Target="../media/image34.jpeg"/></Relationships>
</file>

<file path=ppt/diagrams/_rels/data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2.xml.rels><?xml version="1.0" encoding="UTF-8" standalone="yes"?>
<Relationships xmlns="http://schemas.openxmlformats.org/package/2006/relationships"><Relationship Id="rId1" Type="http://schemas.openxmlformats.org/officeDocument/2006/relationships/image" Target="../media/image34.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A3865F-0B66-4551-8FD5-91D035BFA15B}" type="doc">
      <dgm:prSet loTypeId="urn:microsoft.com/office/officeart/2005/8/layout/venn1" loCatId="relationship" qsTypeId="urn:microsoft.com/office/officeart/2005/8/quickstyle/simple1" qsCatId="simple" csTypeId="urn:microsoft.com/office/officeart/2005/8/colors/accent1_2" csCatId="accent1" phldr="1"/>
      <dgm:spPr/>
    </dgm:pt>
    <dgm:pt modelId="{2AE3CBAF-0ACF-49BA-A208-9683112AAB69}">
      <dgm:prSet phldrT="[Text]" custT="1"/>
      <dgm:spPr/>
      <dgm:t>
        <a:bodyPr/>
        <a:lstStyle/>
        <a:p>
          <a:r>
            <a:rPr lang="en-US" sz="1800" dirty="0"/>
            <a:t>Commitment</a:t>
          </a:r>
        </a:p>
      </dgm:t>
    </dgm:pt>
    <dgm:pt modelId="{543C6295-A321-4452-B656-1376E913AE82}" type="parTrans" cxnId="{03308526-1A86-414A-8714-2C4073765D1A}">
      <dgm:prSet/>
      <dgm:spPr/>
      <dgm:t>
        <a:bodyPr/>
        <a:lstStyle/>
        <a:p>
          <a:endParaRPr lang="en-US"/>
        </a:p>
      </dgm:t>
    </dgm:pt>
    <dgm:pt modelId="{D4B34CBB-4BEE-46DE-92E0-732C9971BB23}" type="sibTrans" cxnId="{03308526-1A86-414A-8714-2C4073765D1A}">
      <dgm:prSet/>
      <dgm:spPr/>
      <dgm:t>
        <a:bodyPr/>
        <a:lstStyle/>
        <a:p>
          <a:endParaRPr lang="en-US"/>
        </a:p>
      </dgm:t>
    </dgm:pt>
    <dgm:pt modelId="{A97A7162-9B7E-406B-9C51-DD05B7BF6E4F}">
      <dgm:prSet phldrT="[Text]" custT="1"/>
      <dgm:spPr/>
      <dgm:t>
        <a:bodyPr/>
        <a:lstStyle/>
        <a:p>
          <a:r>
            <a:rPr lang="en-US" sz="1800" dirty="0"/>
            <a:t>Community</a:t>
          </a:r>
        </a:p>
      </dgm:t>
    </dgm:pt>
    <dgm:pt modelId="{6A96CBAE-60E1-4728-BEA0-99DED01FA720}" type="parTrans" cxnId="{CAB82715-611D-43E9-9F5A-0178AE62CB57}">
      <dgm:prSet/>
      <dgm:spPr/>
      <dgm:t>
        <a:bodyPr/>
        <a:lstStyle/>
        <a:p>
          <a:endParaRPr lang="en-US"/>
        </a:p>
      </dgm:t>
    </dgm:pt>
    <dgm:pt modelId="{CCFDA4E9-34AE-4AD2-B526-F54211976559}" type="sibTrans" cxnId="{CAB82715-611D-43E9-9F5A-0178AE62CB57}">
      <dgm:prSet/>
      <dgm:spPr/>
      <dgm:t>
        <a:bodyPr/>
        <a:lstStyle/>
        <a:p>
          <a:endParaRPr lang="en-US"/>
        </a:p>
      </dgm:t>
    </dgm:pt>
    <dgm:pt modelId="{1CB7C3D1-A284-4E3B-974F-B16A219042DA}">
      <dgm:prSet phldrT="[Text]" custT="1"/>
      <dgm:spPr/>
      <dgm:t>
        <a:bodyPr/>
        <a:lstStyle/>
        <a:p>
          <a:r>
            <a:rPr lang="en-US" sz="1800" dirty="0"/>
            <a:t>Content</a:t>
          </a:r>
        </a:p>
      </dgm:t>
    </dgm:pt>
    <dgm:pt modelId="{CB32AA4E-8EAB-4D46-966C-31CDD36F8AC0}" type="parTrans" cxnId="{423620ED-EAF0-48B2-A5A4-2595713FC9DA}">
      <dgm:prSet/>
      <dgm:spPr/>
      <dgm:t>
        <a:bodyPr/>
        <a:lstStyle/>
        <a:p>
          <a:endParaRPr lang="en-US"/>
        </a:p>
      </dgm:t>
    </dgm:pt>
    <dgm:pt modelId="{5CD2829B-D857-401A-9377-C8A62578DC62}" type="sibTrans" cxnId="{423620ED-EAF0-48B2-A5A4-2595713FC9DA}">
      <dgm:prSet/>
      <dgm:spPr/>
      <dgm:t>
        <a:bodyPr/>
        <a:lstStyle/>
        <a:p>
          <a:endParaRPr lang="en-US"/>
        </a:p>
      </dgm:t>
    </dgm:pt>
    <dgm:pt modelId="{2EB6B50C-CBC5-45D4-A851-E68995AF75B8}" type="pres">
      <dgm:prSet presAssocID="{D4A3865F-0B66-4551-8FD5-91D035BFA15B}" presName="compositeShape" presStyleCnt="0">
        <dgm:presLayoutVars>
          <dgm:chMax val="7"/>
          <dgm:dir/>
          <dgm:resizeHandles val="exact"/>
        </dgm:presLayoutVars>
      </dgm:prSet>
      <dgm:spPr/>
    </dgm:pt>
    <dgm:pt modelId="{8224BB5E-E5A7-498C-929F-73FEFCA9224E}" type="pres">
      <dgm:prSet presAssocID="{2AE3CBAF-0ACF-49BA-A208-9683112AAB69}" presName="circ1" presStyleLbl="vennNode1" presStyleIdx="0" presStyleCnt="3"/>
      <dgm:spPr/>
    </dgm:pt>
    <dgm:pt modelId="{56C89BA9-8D86-4E88-BB77-2A41146049DC}" type="pres">
      <dgm:prSet presAssocID="{2AE3CBAF-0ACF-49BA-A208-9683112AAB69}" presName="circ1Tx" presStyleLbl="revTx" presStyleIdx="0" presStyleCnt="0">
        <dgm:presLayoutVars>
          <dgm:chMax val="0"/>
          <dgm:chPref val="0"/>
          <dgm:bulletEnabled val="1"/>
        </dgm:presLayoutVars>
      </dgm:prSet>
      <dgm:spPr/>
    </dgm:pt>
    <dgm:pt modelId="{DF9B4A3A-3FC5-49F2-9ED5-1033872FB448}" type="pres">
      <dgm:prSet presAssocID="{A97A7162-9B7E-406B-9C51-DD05B7BF6E4F}" presName="circ2" presStyleLbl="vennNode1" presStyleIdx="1" presStyleCnt="3" custLinFactNeighborX="2457" custLinFactNeighborY="2083"/>
      <dgm:spPr/>
    </dgm:pt>
    <dgm:pt modelId="{EF5C017D-529A-4508-A3E8-5E1229837C7C}" type="pres">
      <dgm:prSet presAssocID="{A97A7162-9B7E-406B-9C51-DD05B7BF6E4F}" presName="circ2Tx" presStyleLbl="revTx" presStyleIdx="0" presStyleCnt="0">
        <dgm:presLayoutVars>
          <dgm:chMax val="0"/>
          <dgm:chPref val="0"/>
          <dgm:bulletEnabled val="1"/>
        </dgm:presLayoutVars>
      </dgm:prSet>
      <dgm:spPr/>
    </dgm:pt>
    <dgm:pt modelId="{C1ACCE3A-4DFA-49F1-B064-855982649A3D}" type="pres">
      <dgm:prSet presAssocID="{1CB7C3D1-A284-4E3B-974F-B16A219042DA}" presName="circ3" presStyleLbl="vennNode1" presStyleIdx="2" presStyleCnt="3"/>
      <dgm:spPr/>
    </dgm:pt>
    <dgm:pt modelId="{18C5AF8E-EA97-4CE7-A4DC-9E3531338ED1}" type="pres">
      <dgm:prSet presAssocID="{1CB7C3D1-A284-4E3B-974F-B16A219042DA}" presName="circ3Tx" presStyleLbl="revTx" presStyleIdx="0" presStyleCnt="0">
        <dgm:presLayoutVars>
          <dgm:chMax val="0"/>
          <dgm:chPref val="0"/>
          <dgm:bulletEnabled val="1"/>
        </dgm:presLayoutVars>
      </dgm:prSet>
      <dgm:spPr/>
    </dgm:pt>
  </dgm:ptLst>
  <dgm:cxnLst>
    <dgm:cxn modelId="{F1382502-2485-4EF4-8E9E-DDC49B8CDA27}" type="presOf" srcId="{2AE3CBAF-0ACF-49BA-A208-9683112AAB69}" destId="{56C89BA9-8D86-4E88-BB77-2A41146049DC}" srcOrd="1" destOrd="0" presId="urn:microsoft.com/office/officeart/2005/8/layout/venn1"/>
    <dgm:cxn modelId="{CAB82715-611D-43E9-9F5A-0178AE62CB57}" srcId="{D4A3865F-0B66-4551-8FD5-91D035BFA15B}" destId="{A97A7162-9B7E-406B-9C51-DD05B7BF6E4F}" srcOrd="1" destOrd="0" parTransId="{6A96CBAE-60E1-4728-BEA0-99DED01FA720}" sibTransId="{CCFDA4E9-34AE-4AD2-B526-F54211976559}"/>
    <dgm:cxn modelId="{03308526-1A86-414A-8714-2C4073765D1A}" srcId="{D4A3865F-0B66-4551-8FD5-91D035BFA15B}" destId="{2AE3CBAF-0ACF-49BA-A208-9683112AAB69}" srcOrd="0" destOrd="0" parTransId="{543C6295-A321-4452-B656-1376E913AE82}" sibTransId="{D4B34CBB-4BEE-46DE-92E0-732C9971BB23}"/>
    <dgm:cxn modelId="{752DC93B-CB75-4138-983B-6E2776D514C4}" type="presOf" srcId="{1CB7C3D1-A284-4E3B-974F-B16A219042DA}" destId="{C1ACCE3A-4DFA-49F1-B064-855982649A3D}" srcOrd="0" destOrd="0" presId="urn:microsoft.com/office/officeart/2005/8/layout/venn1"/>
    <dgm:cxn modelId="{151B6C5B-3A7F-4AB4-B96A-9A5513958400}" type="presOf" srcId="{D4A3865F-0B66-4551-8FD5-91D035BFA15B}" destId="{2EB6B50C-CBC5-45D4-A851-E68995AF75B8}" srcOrd="0" destOrd="0" presId="urn:microsoft.com/office/officeart/2005/8/layout/venn1"/>
    <dgm:cxn modelId="{2A7E9772-BAE5-4480-A24F-261D9C474806}" type="presOf" srcId="{A97A7162-9B7E-406B-9C51-DD05B7BF6E4F}" destId="{EF5C017D-529A-4508-A3E8-5E1229837C7C}" srcOrd="1" destOrd="0" presId="urn:microsoft.com/office/officeart/2005/8/layout/venn1"/>
    <dgm:cxn modelId="{E7CBE482-485F-4697-8B12-6EA2D70E8AA0}" type="presOf" srcId="{A97A7162-9B7E-406B-9C51-DD05B7BF6E4F}" destId="{DF9B4A3A-3FC5-49F2-9ED5-1033872FB448}" srcOrd="0" destOrd="0" presId="urn:microsoft.com/office/officeart/2005/8/layout/venn1"/>
    <dgm:cxn modelId="{4BBD21C8-F41F-41FD-81CC-31C3D6215A35}" type="presOf" srcId="{1CB7C3D1-A284-4E3B-974F-B16A219042DA}" destId="{18C5AF8E-EA97-4CE7-A4DC-9E3531338ED1}" srcOrd="1" destOrd="0" presId="urn:microsoft.com/office/officeart/2005/8/layout/venn1"/>
    <dgm:cxn modelId="{423620ED-EAF0-48B2-A5A4-2595713FC9DA}" srcId="{D4A3865F-0B66-4551-8FD5-91D035BFA15B}" destId="{1CB7C3D1-A284-4E3B-974F-B16A219042DA}" srcOrd="2" destOrd="0" parTransId="{CB32AA4E-8EAB-4D46-966C-31CDD36F8AC0}" sibTransId="{5CD2829B-D857-401A-9377-C8A62578DC62}"/>
    <dgm:cxn modelId="{5112A1EF-9CF1-43D7-A71A-76FE97D82B86}" type="presOf" srcId="{2AE3CBAF-0ACF-49BA-A208-9683112AAB69}" destId="{8224BB5E-E5A7-498C-929F-73FEFCA9224E}" srcOrd="0" destOrd="0" presId="urn:microsoft.com/office/officeart/2005/8/layout/venn1"/>
    <dgm:cxn modelId="{48685E39-B90B-4363-883B-8288648D3413}" type="presParOf" srcId="{2EB6B50C-CBC5-45D4-A851-E68995AF75B8}" destId="{8224BB5E-E5A7-498C-929F-73FEFCA9224E}" srcOrd="0" destOrd="0" presId="urn:microsoft.com/office/officeart/2005/8/layout/venn1"/>
    <dgm:cxn modelId="{806A8AAF-F635-4505-8544-E25389A95D07}" type="presParOf" srcId="{2EB6B50C-CBC5-45D4-A851-E68995AF75B8}" destId="{56C89BA9-8D86-4E88-BB77-2A41146049DC}" srcOrd="1" destOrd="0" presId="urn:microsoft.com/office/officeart/2005/8/layout/venn1"/>
    <dgm:cxn modelId="{D9300C16-16EE-41B9-ADFD-65BDB5E922F4}" type="presParOf" srcId="{2EB6B50C-CBC5-45D4-A851-E68995AF75B8}" destId="{DF9B4A3A-3FC5-49F2-9ED5-1033872FB448}" srcOrd="2" destOrd="0" presId="urn:microsoft.com/office/officeart/2005/8/layout/venn1"/>
    <dgm:cxn modelId="{8711757B-E84C-4B53-9E7A-2EE40E909CD1}" type="presParOf" srcId="{2EB6B50C-CBC5-45D4-A851-E68995AF75B8}" destId="{EF5C017D-529A-4508-A3E8-5E1229837C7C}" srcOrd="3" destOrd="0" presId="urn:microsoft.com/office/officeart/2005/8/layout/venn1"/>
    <dgm:cxn modelId="{6A3C26FF-D1A8-4548-B9BA-8F12358DA5A7}" type="presParOf" srcId="{2EB6B50C-CBC5-45D4-A851-E68995AF75B8}" destId="{C1ACCE3A-4DFA-49F1-B064-855982649A3D}" srcOrd="4" destOrd="0" presId="urn:microsoft.com/office/officeart/2005/8/layout/venn1"/>
    <dgm:cxn modelId="{4B3C3278-B7FE-4CE1-AB9F-5877419E687B}" type="presParOf" srcId="{2EB6B50C-CBC5-45D4-A851-E68995AF75B8}" destId="{18C5AF8E-EA97-4CE7-A4DC-9E3531338ED1}"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FEB6DD-60E2-40C2-A01E-5FEA97F6550B}" type="doc">
      <dgm:prSet loTypeId="urn:microsoft.com/office/officeart/2005/8/layout/hList7" loCatId="list" qsTypeId="urn:microsoft.com/office/officeart/2005/8/quickstyle/simple1" qsCatId="simple" csTypeId="urn:microsoft.com/office/officeart/2005/8/colors/colorful5" csCatId="colorful" phldr="1"/>
      <dgm:spPr/>
    </dgm:pt>
    <dgm:pt modelId="{1DABA93B-0205-4EDA-812E-38EFDCFFDE9F}">
      <dgm:prSet phldrT="[Text]"/>
      <dgm:spPr/>
      <dgm:t>
        <a:bodyPr/>
        <a:lstStyle/>
        <a:p>
          <a:r>
            <a:rPr lang="en-US" dirty="0"/>
            <a:t>Board</a:t>
          </a:r>
        </a:p>
      </dgm:t>
    </dgm:pt>
    <dgm:pt modelId="{CC96789F-A310-4ADA-90F0-9E128B980434}" type="parTrans" cxnId="{2A685415-09B8-4053-94AD-E1DD1DD834B0}">
      <dgm:prSet/>
      <dgm:spPr/>
      <dgm:t>
        <a:bodyPr/>
        <a:lstStyle/>
        <a:p>
          <a:endParaRPr lang="en-US"/>
        </a:p>
      </dgm:t>
    </dgm:pt>
    <dgm:pt modelId="{229B780D-2FDA-45EC-AF16-7C48117576FF}" type="sibTrans" cxnId="{2A685415-09B8-4053-94AD-E1DD1DD834B0}">
      <dgm:prSet/>
      <dgm:spPr/>
      <dgm:t>
        <a:bodyPr/>
        <a:lstStyle/>
        <a:p>
          <a:endParaRPr lang="en-US"/>
        </a:p>
      </dgm:t>
    </dgm:pt>
    <dgm:pt modelId="{F73BB476-B4BD-462B-8062-169170AB689B}">
      <dgm:prSet phldrT="[Text]"/>
      <dgm:spPr/>
      <dgm:t>
        <a:bodyPr/>
        <a:lstStyle/>
        <a:p>
          <a:r>
            <a:rPr lang="en-US" dirty="0"/>
            <a:t>CSE</a:t>
          </a:r>
        </a:p>
      </dgm:t>
    </dgm:pt>
    <dgm:pt modelId="{7DAA6366-74B3-43B2-8C1C-44AA2DE1A493}" type="parTrans" cxnId="{80B3ECD6-461B-42A6-8091-2CDC84A59E53}">
      <dgm:prSet/>
      <dgm:spPr/>
      <dgm:t>
        <a:bodyPr/>
        <a:lstStyle/>
        <a:p>
          <a:endParaRPr lang="en-US"/>
        </a:p>
      </dgm:t>
    </dgm:pt>
    <dgm:pt modelId="{D74E4253-6102-43BD-B614-7709B2573FFE}" type="sibTrans" cxnId="{80B3ECD6-461B-42A6-8091-2CDC84A59E53}">
      <dgm:prSet/>
      <dgm:spPr/>
      <dgm:t>
        <a:bodyPr/>
        <a:lstStyle/>
        <a:p>
          <a:endParaRPr lang="en-US"/>
        </a:p>
      </dgm:t>
    </dgm:pt>
    <dgm:pt modelId="{A21B80E5-D397-4CC6-858F-EF5AFF8AA127}">
      <dgm:prSet phldrT="[Text]"/>
      <dgm:spPr/>
      <dgm:t>
        <a:bodyPr/>
        <a:lstStyle/>
        <a:p>
          <a:r>
            <a:rPr lang="en-US" dirty="0"/>
            <a:t>Staff &amp;</a:t>
          </a:r>
        </a:p>
        <a:p>
          <a:r>
            <a:rPr lang="en-US" dirty="0"/>
            <a:t>Volunteers</a:t>
          </a:r>
        </a:p>
      </dgm:t>
    </dgm:pt>
    <dgm:pt modelId="{C52DA096-E17F-4AE5-9572-37203D8DD402}" type="parTrans" cxnId="{C145428B-A08A-445B-8116-166083C79765}">
      <dgm:prSet/>
      <dgm:spPr/>
      <dgm:t>
        <a:bodyPr/>
        <a:lstStyle/>
        <a:p>
          <a:endParaRPr lang="en-US"/>
        </a:p>
      </dgm:t>
    </dgm:pt>
    <dgm:pt modelId="{0B8EFB85-653D-4D6B-974D-E1ED05E2C899}" type="sibTrans" cxnId="{C145428B-A08A-445B-8116-166083C79765}">
      <dgm:prSet/>
      <dgm:spPr/>
      <dgm:t>
        <a:bodyPr/>
        <a:lstStyle/>
        <a:p>
          <a:endParaRPr lang="en-US"/>
        </a:p>
      </dgm:t>
    </dgm:pt>
    <dgm:pt modelId="{4B6E592E-9E0A-40CC-9693-81B7A5D1F9D8}" type="pres">
      <dgm:prSet presAssocID="{99FEB6DD-60E2-40C2-A01E-5FEA97F6550B}" presName="Name0" presStyleCnt="0">
        <dgm:presLayoutVars>
          <dgm:dir/>
          <dgm:resizeHandles val="exact"/>
        </dgm:presLayoutVars>
      </dgm:prSet>
      <dgm:spPr/>
    </dgm:pt>
    <dgm:pt modelId="{A2529144-2F54-435B-82A2-293BB8213D1B}" type="pres">
      <dgm:prSet presAssocID="{99FEB6DD-60E2-40C2-A01E-5FEA97F6550B}" presName="fgShape" presStyleLbl="fgShp" presStyleIdx="0" presStyleCnt="1"/>
      <dgm:spPr/>
    </dgm:pt>
    <dgm:pt modelId="{EB586AA7-0C74-4280-B457-89A812DF0486}" type="pres">
      <dgm:prSet presAssocID="{99FEB6DD-60E2-40C2-A01E-5FEA97F6550B}" presName="linComp" presStyleCnt="0"/>
      <dgm:spPr/>
    </dgm:pt>
    <dgm:pt modelId="{EF2E3E6D-F651-4B1A-A146-06A9993D894C}" type="pres">
      <dgm:prSet presAssocID="{1DABA93B-0205-4EDA-812E-38EFDCFFDE9F}" presName="compNode" presStyleCnt="0"/>
      <dgm:spPr/>
    </dgm:pt>
    <dgm:pt modelId="{278040D2-B9EE-4463-AAC3-BCC87C8F5CC0}" type="pres">
      <dgm:prSet presAssocID="{1DABA93B-0205-4EDA-812E-38EFDCFFDE9F}" presName="bkgdShape" presStyleLbl="node1" presStyleIdx="0" presStyleCnt="3"/>
      <dgm:spPr/>
    </dgm:pt>
    <dgm:pt modelId="{53B70ED8-C787-44F6-9BAA-BA26768F3CBB}" type="pres">
      <dgm:prSet presAssocID="{1DABA93B-0205-4EDA-812E-38EFDCFFDE9F}" presName="nodeTx" presStyleLbl="node1" presStyleIdx="0" presStyleCnt="3">
        <dgm:presLayoutVars>
          <dgm:bulletEnabled val="1"/>
        </dgm:presLayoutVars>
      </dgm:prSet>
      <dgm:spPr/>
    </dgm:pt>
    <dgm:pt modelId="{62D8A684-4731-4A6C-9066-C634AFDA4FDC}" type="pres">
      <dgm:prSet presAssocID="{1DABA93B-0205-4EDA-812E-38EFDCFFDE9F}" presName="invisiNode" presStyleLbl="node1" presStyleIdx="0" presStyleCnt="3"/>
      <dgm:spPr/>
    </dgm:pt>
    <dgm:pt modelId="{246504C2-7533-4E7F-914A-46CA0346DBFB}" type="pres">
      <dgm:prSet presAssocID="{1DABA93B-0205-4EDA-812E-38EFDCFFDE9F}" presName="imagNode" presStyleLbl="fgImgPlace1" presStyleIdx="0" presStyleCnt="3"/>
      <dgm:spPr>
        <a:solidFill>
          <a:schemeClr val="bg1"/>
        </a:solidFill>
        <a:ln>
          <a:solidFill>
            <a:schemeClr val="tx1"/>
          </a:solidFill>
        </a:ln>
      </dgm:spPr>
      <dgm:extLst>
        <a:ext uri="{E40237B7-FDA0-4F09-8148-C483321AD2D9}">
          <dgm14:cNvPr xmlns:dgm14="http://schemas.microsoft.com/office/drawing/2010/diagram" id="0" name="" descr="Board Of Directors outline"/>
        </a:ext>
      </dgm:extLst>
    </dgm:pt>
    <dgm:pt modelId="{F6946AD2-ADD0-48B6-9B3E-5CA5DD0CB958}" type="pres">
      <dgm:prSet presAssocID="{229B780D-2FDA-45EC-AF16-7C48117576FF}" presName="sibTrans" presStyleLbl="sibTrans2D1" presStyleIdx="0" presStyleCnt="0"/>
      <dgm:spPr/>
    </dgm:pt>
    <dgm:pt modelId="{04473080-1CC8-4168-B027-1FFB24E0BC2A}" type="pres">
      <dgm:prSet presAssocID="{F73BB476-B4BD-462B-8062-169170AB689B}" presName="compNode" presStyleCnt="0"/>
      <dgm:spPr/>
    </dgm:pt>
    <dgm:pt modelId="{3CB39E2A-1D65-4645-9049-04842625C9D9}" type="pres">
      <dgm:prSet presAssocID="{F73BB476-B4BD-462B-8062-169170AB689B}" presName="bkgdShape" presStyleLbl="node1" presStyleIdx="1" presStyleCnt="3"/>
      <dgm:spPr/>
    </dgm:pt>
    <dgm:pt modelId="{7AFF7764-5306-4EC6-88AC-2E884794FD65}" type="pres">
      <dgm:prSet presAssocID="{F73BB476-B4BD-462B-8062-169170AB689B}" presName="nodeTx" presStyleLbl="node1" presStyleIdx="1" presStyleCnt="3">
        <dgm:presLayoutVars>
          <dgm:bulletEnabled val="1"/>
        </dgm:presLayoutVars>
      </dgm:prSet>
      <dgm:spPr/>
    </dgm:pt>
    <dgm:pt modelId="{4027E163-F8AD-4352-AB81-83D65B9A8FFC}" type="pres">
      <dgm:prSet presAssocID="{F73BB476-B4BD-462B-8062-169170AB689B}" presName="invisiNode" presStyleLbl="node1" presStyleIdx="1" presStyleCnt="3"/>
      <dgm:spPr/>
    </dgm:pt>
    <dgm:pt modelId="{78BBA81A-399F-44E8-B9C7-521B15DBE678}" type="pres">
      <dgm:prSet presAssocID="{F73BB476-B4BD-462B-8062-169170AB689B}" presName="imagNode" presStyleLbl="fgImgPlace1" presStyleIdx="1" presStyleCnt="3"/>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DF148C74-A8DA-4B1A-96A5-66D33572AB7B}" type="pres">
      <dgm:prSet presAssocID="{D74E4253-6102-43BD-B614-7709B2573FFE}" presName="sibTrans" presStyleLbl="sibTrans2D1" presStyleIdx="0" presStyleCnt="0"/>
      <dgm:spPr/>
    </dgm:pt>
    <dgm:pt modelId="{58D4B1B2-BC04-4B3F-A4B9-5369C340357E}" type="pres">
      <dgm:prSet presAssocID="{A21B80E5-D397-4CC6-858F-EF5AFF8AA127}" presName="compNode" presStyleCnt="0"/>
      <dgm:spPr/>
    </dgm:pt>
    <dgm:pt modelId="{206BE5FA-80FF-44EC-8FC6-409F7D897DE1}" type="pres">
      <dgm:prSet presAssocID="{A21B80E5-D397-4CC6-858F-EF5AFF8AA127}" presName="bkgdShape" presStyleLbl="node1" presStyleIdx="2" presStyleCnt="3"/>
      <dgm:spPr/>
    </dgm:pt>
    <dgm:pt modelId="{01169073-0DE7-4678-A602-49628FF82F53}" type="pres">
      <dgm:prSet presAssocID="{A21B80E5-D397-4CC6-858F-EF5AFF8AA127}" presName="nodeTx" presStyleLbl="node1" presStyleIdx="2" presStyleCnt="3">
        <dgm:presLayoutVars>
          <dgm:bulletEnabled val="1"/>
        </dgm:presLayoutVars>
      </dgm:prSet>
      <dgm:spPr/>
    </dgm:pt>
    <dgm:pt modelId="{F0BC4BE9-D685-47B5-B478-64AD5A0B5E30}" type="pres">
      <dgm:prSet presAssocID="{A21B80E5-D397-4CC6-858F-EF5AFF8AA127}" presName="invisiNode" presStyleLbl="node1" presStyleIdx="2" presStyleCnt="3"/>
      <dgm:spPr/>
    </dgm:pt>
    <dgm:pt modelId="{380B2544-F64A-4347-A5B1-13AD30DF2FB3}" type="pres">
      <dgm:prSet presAssocID="{A21B80E5-D397-4CC6-858F-EF5AFF8AA127}" presName="imagNode" presStyleLbl="fgImgPlace1" presStyleIdx="2" presStyleCnt="3" custLinFactNeighborX="-676" custLinFactNeighborY="4571"/>
      <dgm:spPr/>
    </dgm:pt>
  </dgm:ptLst>
  <dgm:cxnLst>
    <dgm:cxn modelId="{F6E31401-3C39-4426-B9B9-DE9A32894E62}" type="presOf" srcId="{A21B80E5-D397-4CC6-858F-EF5AFF8AA127}" destId="{01169073-0DE7-4678-A602-49628FF82F53}" srcOrd="1" destOrd="0" presId="urn:microsoft.com/office/officeart/2005/8/layout/hList7"/>
    <dgm:cxn modelId="{2A685415-09B8-4053-94AD-E1DD1DD834B0}" srcId="{99FEB6DD-60E2-40C2-A01E-5FEA97F6550B}" destId="{1DABA93B-0205-4EDA-812E-38EFDCFFDE9F}" srcOrd="0" destOrd="0" parTransId="{CC96789F-A310-4ADA-90F0-9E128B980434}" sibTransId="{229B780D-2FDA-45EC-AF16-7C48117576FF}"/>
    <dgm:cxn modelId="{6F92684D-3D8E-4CC5-904F-E1A2EC02A273}" type="presOf" srcId="{F73BB476-B4BD-462B-8062-169170AB689B}" destId="{3CB39E2A-1D65-4645-9049-04842625C9D9}" srcOrd="0" destOrd="0" presId="urn:microsoft.com/office/officeart/2005/8/layout/hList7"/>
    <dgm:cxn modelId="{D4859855-876C-4BA8-82E6-442B1DDE5878}" type="presOf" srcId="{1DABA93B-0205-4EDA-812E-38EFDCFFDE9F}" destId="{278040D2-B9EE-4463-AAC3-BCC87C8F5CC0}" srcOrd="0" destOrd="0" presId="urn:microsoft.com/office/officeart/2005/8/layout/hList7"/>
    <dgm:cxn modelId="{12C75462-C8EE-4E67-88D4-CFCC89A70F66}" type="presOf" srcId="{1DABA93B-0205-4EDA-812E-38EFDCFFDE9F}" destId="{53B70ED8-C787-44F6-9BAA-BA26768F3CBB}" srcOrd="1" destOrd="0" presId="urn:microsoft.com/office/officeart/2005/8/layout/hList7"/>
    <dgm:cxn modelId="{479E1C6D-6CEF-4D69-8F8E-A2F3B7E3BA26}" type="presOf" srcId="{A21B80E5-D397-4CC6-858F-EF5AFF8AA127}" destId="{206BE5FA-80FF-44EC-8FC6-409F7D897DE1}" srcOrd="0" destOrd="0" presId="urn:microsoft.com/office/officeart/2005/8/layout/hList7"/>
    <dgm:cxn modelId="{C145428B-A08A-445B-8116-166083C79765}" srcId="{99FEB6DD-60E2-40C2-A01E-5FEA97F6550B}" destId="{A21B80E5-D397-4CC6-858F-EF5AFF8AA127}" srcOrd="2" destOrd="0" parTransId="{C52DA096-E17F-4AE5-9572-37203D8DD402}" sibTransId="{0B8EFB85-653D-4D6B-974D-E1ED05E2C899}"/>
    <dgm:cxn modelId="{A879D68C-5727-4C93-A2B3-3F57FEEBF284}" type="presOf" srcId="{D74E4253-6102-43BD-B614-7709B2573FFE}" destId="{DF148C74-A8DA-4B1A-96A5-66D33572AB7B}" srcOrd="0" destOrd="0" presId="urn:microsoft.com/office/officeart/2005/8/layout/hList7"/>
    <dgm:cxn modelId="{025CAEAA-7E13-4A06-8301-8FDDE8F9A97B}" type="presOf" srcId="{F73BB476-B4BD-462B-8062-169170AB689B}" destId="{7AFF7764-5306-4EC6-88AC-2E884794FD65}" srcOrd="1" destOrd="0" presId="urn:microsoft.com/office/officeart/2005/8/layout/hList7"/>
    <dgm:cxn modelId="{3F4108C9-50A4-4CF9-AF82-C3C000EA398E}" type="presOf" srcId="{99FEB6DD-60E2-40C2-A01E-5FEA97F6550B}" destId="{4B6E592E-9E0A-40CC-9693-81B7A5D1F9D8}" srcOrd="0" destOrd="0" presId="urn:microsoft.com/office/officeart/2005/8/layout/hList7"/>
    <dgm:cxn modelId="{80B3ECD6-461B-42A6-8091-2CDC84A59E53}" srcId="{99FEB6DD-60E2-40C2-A01E-5FEA97F6550B}" destId="{F73BB476-B4BD-462B-8062-169170AB689B}" srcOrd="1" destOrd="0" parTransId="{7DAA6366-74B3-43B2-8C1C-44AA2DE1A493}" sibTransId="{D74E4253-6102-43BD-B614-7709B2573FFE}"/>
    <dgm:cxn modelId="{1AB9B2FD-C800-4B1E-A8CA-A14F3FB289E9}" type="presOf" srcId="{229B780D-2FDA-45EC-AF16-7C48117576FF}" destId="{F6946AD2-ADD0-48B6-9B3E-5CA5DD0CB958}" srcOrd="0" destOrd="0" presId="urn:microsoft.com/office/officeart/2005/8/layout/hList7"/>
    <dgm:cxn modelId="{97836B65-D287-4A2E-96C9-A4947F678A3A}" type="presParOf" srcId="{4B6E592E-9E0A-40CC-9693-81B7A5D1F9D8}" destId="{A2529144-2F54-435B-82A2-293BB8213D1B}" srcOrd="0" destOrd="0" presId="urn:microsoft.com/office/officeart/2005/8/layout/hList7"/>
    <dgm:cxn modelId="{92BD29A7-22F1-4C15-A9A2-FBCFC611E41D}" type="presParOf" srcId="{4B6E592E-9E0A-40CC-9693-81B7A5D1F9D8}" destId="{EB586AA7-0C74-4280-B457-89A812DF0486}" srcOrd="1" destOrd="0" presId="urn:microsoft.com/office/officeart/2005/8/layout/hList7"/>
    <dgm:cxn modelId="{E5B82837-9A6B-4C42-A72B-8483D84A9EFE}" type="presParOf" srcId="{EB586AA7-0C74-4280-B457-89A812DF0486}" destId="{EF2E3E6D-F651-4B1A-A146-06A9993D894C}" srcOrd="0" destOrd="0" presId="urn:microsoft.com/office/officeart/2005/8/layout/hList7"/>
    <dgm:cxn modelId="{CE8F631C-A612-4D1B-9E07-B97C49212208}" type="presParOf" srcId="{EF2E3E6D-F651-4B1A-A146-06A9993D894C}" destId="{278040D2-B9EE-4463-AAC3-BCC87C8F5CC0}" srcOrd="0" destOrd="0" presId="urn:microsoft.com/office/officeart/2005/8/layout/hList7"/>
    <dgm:cxn modelId="{4E13EC19-C5B2-4348-819E-A32185C68D27}" type="presParOf" srcId="{EF2E3E6D-F651-4B1A-A146-06A9993D894C}" destId="{53B70ED8-C787-44F6-9BAA-BA26768F3CBB}" srcOrd="1" destOrd="0" presId="urn:microsoft.com/office/officeart/2005/8/layout/hList7"/>
    <dgm:cxn modelId="{FC7617B7-8A75-4174-A2F8-03251DA96FA7}" type="presParOf" srcId="{EF2E3E6D-F651-4B1A-A146-06A9993D894C}" destId="{62D8A684-4731-4A6C-9066-C634AFDA4FDC}" srcOrd="2" destOrd="0" presId="urn:microsoft.com/office/officeart/2005/8/layout/hList7"/>
    <dgm:cxn modelId="{A2BB36B1-314A-4BE5-B298-38F47BC6B405}" type="presParOf" srcId="{EF2E3E6D-F651-4B1A-A146-06A9993D894C}" destId="{246504C2-7533-4E7F-914A-46CA0346DBFB}" srcOrd="3" destOrd="0" presId="urn:microsoft.com/office/officeart/2005/8/layout/hList7"/>
    <dgm:cxn modelId="{7A32C29E-9E0B-410B-870D-5C1CA10B7267}" type="presParOf" srcId="{EB586AA7-0C74-4280-B457-89A812DF0486}" destId="{F6946AD2-ADD0-48B6-9B3E-5CA5DD0CB958}" srcOrd="1" destOrd="0" presId="urn:microsoft.com/office/officeart/2005/8/layout/hList7"/>
    <dgm:cxn modelId="{CE8CD23D-D438-4B08-8B21-8CA2D0F49C8F}" type="presParOf" srcId="{EB586AA7-0C74-4280-B457-89A812DF0486}" destId="{04473080-1CC8-4168-B027-1FFB24E0BC2A}" srcOrd="2" destOrd="0" presId="urn:microsoft.com/office/officeart/2005/8/layout/hList7"/>
    <dgm:cxn modelId="{08633A6D-EBFC-4421-A63B-7FB26BDF13D1}" type="presParOf" srcId="{04473080-1CC8-4168-B027-1FFB24E0BC2A}" destId="{3CB39E2A-1D65-4645-9049-04842625C9D9}" srcOrd="0" destOrd="0" presId="urn:microsoft.com/office/officeart/2005/8/layout/hList7"/>
    <dgm:cxn modelId="{40AB230E-492E-4258-AC7D-E4119FB1C1B3}" type="presParOf" srcId="{04473080-1CC8-4168-B027-1FFB24E0BC2A}" destId="{7AFF7764-5306-4EC6-88AC-2E884794FD65}" srcOrd="1" destOrd="0" presId="urn:microsoft.com/office/officeart/2005/8/layout/hList7"/>
    <dgm:cxn modelId="{ACCDE8DC-2654-4F20-B66B-6FF8C35EC066}" type="presParOf" srcId="{04473080-1CC8-4168-B027-1FFB24E0BC2A}" destId="{4027E163-F8AD-4352-AB81-83D65B9A8FFC}" srcOrd="2" destOrd="0" presId="urn:microsoft.com/office/officeart/2005/8/layout/hList7"/>
    <dgm:cxn modelId="{29926B38-CE5C-4109-8B24-69A5AD1D482D}" type="presParOf" srcId="{04473080-1CC8-4168-B027-1FFB24E0BC2A}" destId="{78BBA81A-399F-44E8-B9C7-521B15DBE678}" srcOrd="3" destOrd="0" presId="urn:microsoft.com/office/officeart/2005/8/layout/hList7"/>
    <dgm:cxn modelId="{B7773C6C-B223-474D-9979-81101D905593}" type="presParOf" srcId="{EB586AA7-0C74-4280-B457-89A812DF0486}" destId="{DF148C74-A8DA-4B1A-96A5-66D33572AB7B}" srcOrd="3" destOrd="0" presId="urn:microsoft.com/office/officeart/2005/8/layout/hList7"/>
    <dgm:cxn modelId="{EEC93AA5-EC68-4339-8779-50F3E1B2606E}" type="presParOf" srcId="{EB586AA7-0C74-4280-B457-89A812DF0486}" destId="{58D4B1B2-BC04-4B3F-A4B9-5369C340357E}" srcOrd="4" destOrd="0" presId="urn:microsoft.com/office/officeart/2005/8/layout/hList7"/>
    <dgm:cxn modelId="{543557D9-02B0-4C86-B229-8CE02F19B4A2}" type="presParOf" srcId="{58D4B1B2-BC04-4B3F-A4B9-5369C340357E}" destId="{206BE5FA-80FF-44EC-8FC6-409F7D897DE1}" srcOrd="0" destOrd="0" presId="urn:microsoft.com/office/officeart/2005/8/layout/hList7"/>
    <dgm:cxn modelId="{9F346FB5-4DD4-4C93-9EC2-DC187E6A472A}" type="presParOf" srcId="{58D4B1B2-BC04-4B3F-A4B9-5369C340357E}" destId="{01169073-0DE7-4678-A602-49628FF82F53}" srcOrd="1" destOrd="0" presId="urn:microsoft.com/office/officeart/2005/8/layout/hList7"/>
    <dgm:cxn modelId="{B40AEA34-5B60-42E8-9B87-5B342BEA2B9A}" type="presParOf" srcId="{58D4B1B2-BC04-4B3F-A4B9-5369C340357E}" destId="{F0BC4BE9-D685-47B5-B478-64AD5A0B5E30}" srcOrd="2" destOrd="0" presId="urn:microsoft.com/office/officeart/2005/8/layout/hList7"/>
    <dgm:cxn modelId="{55E20E95-D981-4E12-AFB0-CBF172553A3F}" type="presParOf" srcId="{58D4B1B2-BC04-4B3F-A4B9-5369C340357E}" destId="{380B2544-F64A-4347-A5B1-13AD30DF2FB3}"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DA4FBC-1CB1-4ADF-BA1E-6D2999EFB982}"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US"/>
        </a:p>
      </dgm:t>
    </dgm:pt>
    <dgm:pt modelId="{60B676EB-8778-4533-8146-A52C5AD9D689}">
      <dgm:prSet phldrT="[Text]"/>
      <dgm:spPr/>
      <dgm:t>
        <a:bodyPr/>
        <a:lstStyle/>
        <a:p>
          <a:r>
            <a:rPr lang="en-US" b="1" dirty="0"/>
            <a:t>Structure</a:t>
          </a:r>
        </a:p>
      </dgm:t>
    </dgm:pt>
    <dgm:pt modelId="{F20AEDD8-0C84-4D18-B893-7867044F0379}" type="parTrans" cxnId="{C9DE8D74-5671-41AE-8BDE-E28BAF9F495B}">
      <dgm:prSet/>
      <dgm:spPr/>
      <dgm:t>
        <a:bodyPr/>
        <a:lstStyle/>
        <a:p>
          <a:endParaRPr lang="en-US"/>
        </a:p>
      </dgm:t>
    </dgm:pt>
    <dgm:pt modelId="{358DDCD9-E7D3-43EE-BAD1-1853ACE9E98D}" type="sibTrans" cxnId="{C9DE8D74-5671-41AE-8BDE-E28BAF9F495B}">
      <dgm:prSet/>
      <dgm:spPr/>
      <dgm:t>
        <a:bodyPr/>
        <a:lstStyle/>
        <a:p>
          <a:endParaRPr lang="en-US"/>
        </a:p>
      </dgm:t>
    </dgm:pt>
    <dgm:pt modelId="{474392B7-5622-430F-A728-F215A4EAA202}">
      <dgm:prSet phldrT="[Text]"/>
      <dgm:spPr/>
      <dgm:t>
        <a:bodyPr/>
        <a:lstStyle/>
        <a:p>
          <a:r>
            <a:rPr lang="en-US" b="1" dirty="0"/>
            <a:t>Process</a:t>
          </a:r>
        </a:p>
      </dgm:t>
    </dgm:pt>
    <dgm:pt modelId="{2C06C037-12F8-449F-B456-101F0AA58DCA}" type="parTrans" cxnId="{68DF027A-6CCB-435A-8E22-BC00CD9B3AEF}">
      <dgm:prSet/>
      <dgm:spPr/>
      <dgm:t>
        <a:bodyPr/>
        <a:lstStyle/>
        <a:p>
          <a:endParaRPr lang="en-US"/>
        </a:p>
      </dgm:t>
    </dgm:pt>
    <dgm:pt modelId="{1229C885-F24F-4324-8290-7014C2DE725E}" type="sibTrans" cxnId="{68DF027A-6CCB-435A-8E22-BC00CD9B3AEF}">
      <dgm:prSet/>
      <dgm:spPr/>
      <dgm:t>
        <a:bodyPr/>
        <a:lstStyle/>
        <a:p>
          <a:endParaRPr lang="en-US"/>
        </a:p>
      </dgm:t>
    </dgm:pt>
    <dgm:pt modelId="{3A3A5C96-0BBD-4B0D-85E9-8032B8666F43}">
      <dgm:prSet phldrT="[Text]"/>
      <dgm:spPr/>
      <dgm:t>
        <a:bodyPr/>
        <a:lstStyle/>
        <a:p>
          <a:r>
            <a:rPr lang="en-US" b="1" dirty="0"/>
            <a:t>Culture</a:t>
          </a:r>
        </a:p>
      </dgm:t>
    </dgm:pt>
    <dgm:pt modelId="{7A00DF99-F7D5-4721-90C9-6B53B978931E}" type="parTrans" cxnId="{B99CAC02-21D1-42C1-82A5-CE334496019C}">
      <dgm:prSet/>
      <dgm:spPr/>
      <dgm:t>
        <a:bodyPr/>
        <a:lstStyle/>
        <a:p>
          <a:endParaRPr lang="en-US"/>
        </a:p>
      </dgm:t>
    </dgm:pt>
    <dgm:pt modelId="{B9064CFF-490D-4608-A0C6-0547F338DD01}" type="sibTrans" cxnId="{B99CAC02-21D1-42C1-82A5-CE334496019C}">
      <dgm:prSet/>
      <dgm:spPr/>
      <dgm:t>
        <a:bodyPr/>
        <a:lstStyle/>
        <a:p>
          <a:endParaRPr lang="en-US"/>
        </a:p>
      </dgm:t>
    </dgm:pt>
    <dgm:pt modelId="{AF0D6871-927A-41C1-B980-DDF45E86461B}" type="pres">
      <dgm:prSet presAssocID="{77DA4FBC-1CB1-4ADF-BA1E-6D2999EFB982}" presName="Name0" presStyleCnt="0">
        <dgm:presLayoutVars>
          <dgm:chMax val="7"/>
          <dgm:chPref val="7"/>
          <dgm:dir/>
          <dgm:animLvl val="lvl"/>
        </dgm:presLayoutVars>
      </dgm:prSet>
      <dgm:spPr/>
    </dgm:pt>
    <dgm:pt modelId="{DB7DCF7C-D405-4259-8B49-A57135907C34}" type="pres">
      <dgm:prSet presAssocID="{60B676EB-8778-4533-8146-A52C5AD9D689}" presName="Accent1" presStyleCnt="0"/>
      <dgm:spPr/>
    </dgm:pt>
    <dgm:pt modelId="{5457E3BF-8D00-4721-A657-B00A816B9107}" type="pres">
      <dgm:prSet presAssocID="{60B676EB-8778-4533-8146-A52C5AD9D689}" presName="Accent" presStyleLbl="node1" presStyleIdx="0" presStyleCnt="3"/>
      <dgm:spPr/>
    </dgm:pt>
    <dgm:pt modelId="{2B81ED00-B6D2-430A-87F4-BBDBDDDD6298}" type="pres">
      <dgm:prSet presAssocID="{60B676EB-8778-4533-8146-A52C5AD9D689}" presName="Parent1" presStyleLbl="revTx" presStyleIdx="0" presStyleCnt="3">
        <dgm:presLayoutVars>
          <dgm:chMax val="1"/>
          <dgm:chPref val="1"/>
          <dgm:bulletEnabled val="1"/>
        </dgm:presLayoutVars>
      </dgm:prSet>
      <dgm:spPr/>
    </dgm:pt>
    <dgm:pt modelId="{CE5FAEE6-285F-4F50-B6AD-F0D231C08ACB}" type="pres">
      <dgm:prSet presAssocID="{474392B7-5622-430F-A728-F215A4EAA202}" presName="Accent2" presStyleCnt="0"/>
      <dgm:spPr/>
    </dgm:pt>
    <dgm:pt modelId="{41DC2FCC-DAA6-4AE4-9F35-2F7C5F75D656}" type="pres">
      <dgm:prSet presAssocID="{474392B7-5622-430F-A728-F215A4EAA202}" presName="Accent" presStyleLbl="node1" presStyleIdx="1" presStyleCnt="3"/>
      <dgm:spPr/>
    </dgm:pt>
    <dgm:pt modelId="{6BBD86A9-8136-4FD9-AAE4-BD55EF49728C}" type="pres">
      <dgm:prSet presAssocID="{474392B7-5622-430F-A728-F215A4EAA202}" presName="Parent2" presStyleLbl="revTx" presStyleIdx="1" presStyleCnt="3">
        <dgm:presLayoutVars>
          <dgm:chMax val="1"/>
          <dgm:chPref val="1"/>
          <dgm:bulletEnabled val="1"/>
        </dgm:presLayoutVars>
      </dgm:prSet>
      <dgm:spPr/>
    </dgm:pt>
    <dgm:pt modelId="{BBB025DE-30F4-40FD-AD50-79EEDB75C4DD}" type="pres">
      <dgm:prSet presAssocID="{3A3A5C96-0BBD-4B0D-85E9-8032B8666F43}" presName="Accent3" presStyleCnt="0"/>
      <dgm:spPr/>
    </dgm:pt>
    <dgm:pt modelId="{16C2DB7B-5056-4AF1-A5F6-276580194BC9}" type="pres">
      <dgm:prSet presAssocID="{3A3A5C96-0BBD-4B0D-85E9-8032B8666F43}" presName="Accent" presStyleLbl="node1" presStyleIdx="2" presStyleCnt="3"/>
      <dgm:spPr/>
    </dgm:pt>
    <dgm:pt modelId="{7F3A632E-CC1E-4D94-996D-1E8607910223}" type="pres">
      <dgm:prSet presAssocID="{3A3A5C96-0BBD-4B0D-85E9-8032B8666F43}" presName="Parent3" presStyleLbl="revTx" presStyleIdx="2" presStyleCnt="3">
        <dgm:presLayoutVars>
          <dgm:chMax val="1"/>
          <dgm:chPref val="1"/>
          <dgm:bulletEnabled val="1"/>
        </dgm:presLayoutVars>
      </dgm:prSet>
      <dgm:spPr/>
    </dgm:pt>
  </dgm:ptLst>
  <dgm:cxnLst>
    <dgm:cxn modelId="{B99CAC02-21D1-42C1-82A5-CE334496019C}" srcId="{77DA4FBC-1CB1-4ADF-BA1E-6D2999EFB982}" destId="{3A3A5C96-0BBD-4B0D-85E9-8032B8666F43}" srcOrd="2" destOrd="0" parTransId="{7A00DF99-F7D5-4721-90C9-6B53B978931E}" sibTransId="{B9064CFF-490D-4608-A0C6-0547F338DD01}"/>
    <dgm:cxn modelId="{0C0DAF09-EE0C-41AC-ACC3-8DBA496BA43E}" type="presOf" srcId="{3A3A5C96-0BBD-4B0D-85E9-8032B8666F43}" destId="{7F3A632E-CC1E-4D94-996D-1E8607910223}" srcOrd="0" destOrd="0" presId="urn:microsoft.com/office/officeart/2009/layout/CircleArrowProcess"/>
    <dgm:cxn modelId="{9D87903F-329E-48F2-BA80-1DB50DF17333}" type="presOf" srcId="{77DA4FBC-1CB1-4ADF-BA1E-6D2999EFB982}" destId="{AF0D6871-927A-41C1-B980-DDF45E86461B}" srcOrd="0" destOrd="0" presId="urn:microsoft.com/office/officeart/2009/layout/CircleArrowProcess"/>
    <dgm:cxn modelId="{C9DE8D74-5671-41AE-8BDE-E28BAF9F495B}" srcId="{77DA4FBC-1CB1-4ADF-BA1E-6D2999EFB982}" destId="{60B676EB-8778-4533-8146-A52C5AD9D689}" srcOrd="0" destOrd="0" parTransId="{F20AEDD8-0C84-4D18-B893-7867044F0379}" sibTransId="{358DDCD9-E7D3-43EE-BAD1-1853ACE9E98D}"/>
    <dgm:cxn modelId="{68DF027A-6CCB-435A-8E22-BC00CD9B3AEF}" srcId="{77DA4FBC-1CB1-4ADF-BA1E-6D2999EFB982}" destId="{474392B7-5622-430F-A728-F215A4EAA202}" srcOrd="1" destOrd="0" parTransId="{2C06C037-12F8-449F-B456-101F0AA58DCA}" sibTransId="{1229C885-F24F-4324-8290-7014C2DE725E}"/>
    <dgm:cxn modelId="{60261DE3-BE4C-4CE7-882A-EC9ECFC14CB8}" type="presOf" srcId="{60B676EB-8778-4533-8146-A52C5AD9D689}" destId="{2B81ED00-B6D2-430A-87F4-BBDBDDDD6298}" srcOrd="0" destOrd="0" presId="urn:microsoft.com/office/officeart/2009/layout/CircleArrowProcess"/>
    <dgm:cxn modelId="{B9831AEB-458B-496D-91C2-A1E708B9B816}" type="presOf" srcId="{474392B7-5622-430F-A728-F215A4EAA202}" destId="{6BBD86A9-8136-4FD9-AAE4-BD55EF49728C}" srcOrd="0" destOrd="0" presId="urn:microsoft.com/office/officeart/2009/layout/CircleArrowProcess"/>
    <dgm:cxn modelId="{41470B71-6FF5-4440-9CCD-45EFA9A013DA}" type="presParOf" srcId="{AF0D6871-927A-41C1-B980-DDF45E86461B}" destId="{DB7DCF7C-D405-4259-8B49-A57135907C34}" srcOrd="0" destOrd="0" presId="urn:microsoft.com/office/officeart/2009/layout/CircleArrowProcess"/>
    <dgm:cxn modelId="{56BFD6E2-B691-48DE-9CD2-0ABABE271A2A}" type="presParOf" srcId="{DB7DCF7C-D405-4259-8B49-A57135907C34}" destId="{5457E3BF-8D00-4721-A657-B00A816B9107}" srcOrd="0" destOrd="0" presId="urn:microsoft.com/office/officeart/2009/layout/CircleArrowProcess"/>
    <dgm:cxn modelId="{E6AFB8D9-C12F-42D0-A319-26F9AC386634}" type="presParOf" srcId="{AF0D6871-927A-41C1-B980-DDF45E86461B}" destId="{2B81ED00-B6D2-430A-87F4-BBDBDDDD6298}" srcOrd="1" destOrd="0" presId="urn:microsoft.com/office/officeart/2009/layout/CircleArrowProcess"/>
    <dgm:cxn modelId="{07DC5559-0C38-44A4-8FEE-8D9D192E79E6}" type="presParOf" srcId="{AF0D6871-927A-41C1-B980-DDF45E86461B}" destId="{CE5FAEE6-285F-4F50-B6AD-F0D231C08ACB}" srcOrd="2" destOrd="0" presId="urn:microsoft.com/office/officeart/2009/layout/CircleArrowProcess"/>
    <dgm:cxn modelId="{B0502D9E-3420-497A-9BDD-58FA5A1CA94F}" type="presParOf" srcId="{CE5FAEE6-285F-4F50-B6AD-F0D231C08ACB}" destId="{41DC2FCC-DAA6-4AE4-9F35-2F7C5F75D656}" srcOrd="0" destOrd="0" presId="urn:microsoft.com/office/officeart/2009/layout/CircleArrowProcess"/>
    <dgm:cxn modelId="{EB4D7B0D-52A9-426D-B328-5551EE41D6BB}" type="presParOf" srcId="{AF0D6871-927A-41C1-B980-DDF45E86461B}" destId="{6BBD86A9-8136-4FD9-AAE4-BD55EF49728C}" srcOrd="3" destOrd="0" presId="urn:microsoft.com/office/officeart/2009/layout/CircleArrowProcess"/>
    <dgm:cxn modelId="{3102EF04-5FD9-444B-9216-C8476C1B1149}" type="presParOf" srcId="{AF0D6871-927A-41C1-B980-DDF45E86461B}" destId="{BBB025DE-30F4-40FD-AD50-79EEDB75C4DD}" srcOrd="4" destOrd="0" presId="urn:microsoft.com/office/officeart/2009/layout/CircleArrowProcess"/>
    <dgm:cxn modelId="{FCBC24E2-DA09-473A-90CB-D771E078E6CA}" type="presParOf" srcId="{BBB025DE-30F4-40FD-AD50-79EEDB75C4DD}" destId="{16C2DB7B-5056-4AF1-A5F6-276580194BC9}" srcOrd="0" destOrd="0" presId="urn:microsoft.com/office/officeart/2009/layout/CircleArrowProcess"/>
    <dgm:cxn modelId="{3CB5EAAE-D354-4B3B-BC9B-0F40531FFBE4}" type="presParOf" srcId="{AF0D6871-927A-41C1-B980-DDF45E86461B}" destId="{7F3A632E-CC1E-4D94-996D-1E8607910223}"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175216-822E-4620-A3AD-44B41D1232A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2AF71A3-30EF-4C7A-A1FD-011304451F83}">
      <dgm:prSet/>
      <dgm:spPr/>
      <dgm:t>
        <a:bodyPr/>
        <a:lstStyle/>
        <a:p>
          <a:r>
            <a:rPr lang="en-US" dirty="0">
              <a:solidFill>
                <a:schemeClr val="tx1"/>
              </a:solidFill>
            </a:rPr>
            <a:t>Members and staff need to have </a:t>
          </a:r>
          <a:r>
            <a:rPr lang="en-US" b="1" dirty="0">
              <a:solidFill>
                <a:schemeClr val="tx1"/>
              </a:solidFill>
            </a:rPr>
            <a:t>confidence</a:t>
          </a:r>
          <a:r>
            <a:rPr lang="en-US" dirty="0">
              <a:solidFill>
                <a:schemeClr val="tx1"/>
              </a:solidFill>
            </a:rPr>
            <a:t> that you have thought about “what you will do if…”</a:t>
          </a:r>
        </a:p>
      </dgm:t>
    </dgm:pt>
    <dgm:pt modelId="{044623A1-6177-4187-9E12-7DC10B153251}" type="parTrans" cxnId="{729A8623-B966-407F-8B7C-BE4605CBEDCA}">
      <dgm:prSet/>
      <dgm:spPr/>
      <dgm:t>
        <a:bodyPr/>
        <a:lstStyle/>
        <a:p>
          <a:endParaRPr lang="en-US"/>
        </a:p>
      </dgm:t>
    </dgm:pt>
    <dgm:pt modelId="{9805A701-A643-4C4A-82E2-48E3469614DD}" type="sibTrans" cxnId="{729A8623-B966-407F-8B7C-BE4605CBEDCA}">
      <dgm:prSet/>
      <dgm:spPr/>
      <dgm:t>
        <a:bodyPr/>
        <a:lstStyle/>
        <a:p>
          <a:endParaRPr lang="en-US"/>
        </a:p>
      </dgm:t>
    </dgm:pt>
    <dgm:pt modelId="{35FE62A3-98EF-42EF-9A3D-5A8BB18A41F1}">
      <dgm:prSet/>
      <dgm:spPr/>
      <dgm:t>
        <a:bodyPr/>
        <a:lstStyle/>
        <a:p>
          <a:r>
            <a:rPr lang="en-US" dirty="0">
              <a:solidFill>
                <a:schemeClr val="tx1"/>
              </a:solidFill>
            </a:rPr>
            <a:t>Demonstrating that you are </a:t>
          </a:r>
          <a:r>
            <a:rPr lang="en-US" b="1" dirty="0">
              <a:solidFill>
                <a:schemeClr val="tx1"/>
              </a:solidFill>
            </a:rPr>
            <a:t>thinking that way </a:t>
          </a:r>
          <a:r>
            <a:rPr lang="en-US" dirty="0">
              <a:solidFill>
                <a:schemeClr val="tx1"/>
              </a:solidFill>
            </a:rPr>
            <a:t>may be more important than what you end up deciding.</a:t>
          </a:r>
        </a:p>
      </dgm:t>
    </dgm:pt>
    <dgm:pt modelId="{33D7B893-8C89-4046-9594-BF9CC7983B2E}" type="parTrans" cxnId="{E618E0A6-BC0B-4BE1-B120-47FE6ABD6440}">
      <dgm:prSet/>
      <dgm:spPr/>
      <dgm:t>
        <a:bodyPr/>
        <a:lstStyle/>
        <a:p>
          <a:endParaRPr lang="en-US"/>
        </a:p>
      </dgm:t>
    </dgm:pt>
    <dgm:pt modelId="{C2512BCA-5DF9-46D8-9713-42CCDCB30E46}" type="sibTrans" cxnId="{E618E0A6-BC0B-4BE1-B120-47FE6ABD6440}">
      <dgm:prSet/>
      <dgm:spPr/>
      <dgm:t>
        <a:bodyPr/>
        <a:lstStyle/>
        <a:p>
          <a:endParaRPr lang="en-US"/>
        </a:p>
      </dgm:t>
    </dgm:pt>
    <dgm:pt modelId="{9DCE921B-2BCD-4AFB-9273-4AD8D8739D64}">
      <dgm:prSet/>
      <dgm:spPr/>
      <dgm:t>
        <a:bodyPr/>
        <a:lstStyle/>
        <a:p>
          <a:r>
            <a:rPr lang="en-US" dirty="0">
              <a:solidFill>
                <a:schemeClr val="tx1"/>
              </a:solidFill>
            </a:rPr>
            <a:t>It communicates to others that, even in turbulent times, </a:t>
          </a:r>
          <a:r>
            <a:rPr lang="en-US" b="1" dirty="0">
              <a:solidFill>
                <a:schemeClr val="tx1"/>
              </a:solidFill>
            </a:rPr>
            <a:t>we can influence </a:t>
          </a:r>
          <a:r>
            <a:rPr lang="en-US" dirty="0">
              <a:solidFill>
                <a:schemeClr val="tx1"/>
              </a:solidFill>
            </a:rPr>
            <a:t>our destiny even if we can’t control it.</a:t>
          </a:r>
        </a:p>
      </dgm:t>
    </dgm:pt>
    <dgm:pt modelId="{304C4C2D-AA1B-465D-95D4-974EA6A0CB49}" type="parTrans" cxnId="{74F2D84E-98AE-494B-A153-3F0C2C0F7D3A}">
      <dgm:prSet/>
      <dgm:spPr/>
      <dgm:t>
        <a:bodyPr/>
        <a:lstStyle/>
        <a:p>
          <a:endParaRPr lang="en-US"/>
        </a:p>
      </dgm:t>
    </dgm:pt>
    <dgm:pt modelId="{4CF37352-0185-4C98-B9F7-A75F93228543}" type="sibTrans" cxnId="{74F2D84E-98AE-494B-A153-3F0C2C0F7D3A}">
      <dgm:prSet/>
      <dgm:spPr/>
      <dgm:t>
        <a:bodyPr/>
        <a:lstStyle/>
        <a:p>
          <a:endParaRPr lang="en-US"/>
        </a:p>
      </dgm:t>
    </dgm:pt>
    <dgm:pt modelId="{0E86864A-7808-4191-A105-422BFA1604B3}" type="pres">
      <dgm:prSet presAssocID="{5D175216-822E-4620-A3AD-44B41D1232AF}" presName="root" presStyleCnt="0">
        <dgm:presLayoutVars>
          <dgm:dir/>
          <dgm:resizeHandles val="exact"/>
        </dgm:presLayoutVars>
      </dgm:prSet>
      <dgm:spPr/>
    </dgm:pt>
    <dgm:pt modelId="{C9B2CA0A-D371-4570-9CA1-A64C9AB20635}" type="pres">
      <dgm:prSet presAssocID="{92AF71A3-30EF-4C7A-A1FD-011304451F83}" presName="compNode" presStyleCnt="0"/>
      <dgm:spPr/>
    </dgm:pt>
    <dgm:pt modelId="{C1693DD7-D911-42DC-AEA1-E3FFC6586D5E}" type="pres">
      <dgm:prSet presAssocID="{92AF71A3-30EF-4C7A-A1FD-011304451F83}" presName="bgRect" presStyleLbl="bgShp" presStyleIdx="0" presStyleCnt="3"/>
      <dgm:spPr/>
    </dgm:pt>
    <dgm:pt modelId="{5B6DC5B6-E8E7-47AA-BD8C-DD86BBA95B89}" type="pres">
      <dgm:prSet presAssocID="{92AF71A3-30EF-4C7A-A1FD-011304451F8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ought bubble"/>
        </a:ext>
      </dgm:extLst>
    </dgm:pt>
    <dgm:pt modelId="{AB425A4C-771E-4FBC-A0DF-BEE5B3B59729}" type="pres">
      <dgm:prSet presAssocID="{92AF71A3-30EF-4C7A-A1FD-011304451F83}" presName="spaceRect" presStyleCnt="0"/>
      <dgm:spPr/>
    </dgm:pt>
    <dgm:pt modelId="{C4573E61-7A55-48D3-BE4E-7FD096916F8A}" type="pres">
      <dgm:prSet presAssocID="{92AF71A3-30EF-4C7A-A1FD-011304451F83}" presName="parTx" presStyleLbl="revTx" presStyleIdx="0" presStyleCnt="3">
        <dgm:presLayoutVars>
          <dgm:chMax val="0"/>
          <dgm:chPref val="0"/>
        </dgm:presLayoutVars>
      </dgm:prSet>
      <dgm:spPr/>
    </dgm:pt>
    <dgm:pt modelId="{215985B7-04E8-4B71-A151-D2DB93802693}" type="pres">
      <dgm:prSet presAssocID="{9805A701-A643-4C4A-82E2-48E3469614DD}" presName="sibTrans" presStyleCnt="0"/>
      <dgm:spPr/>
    </dgm:pt>
    <dgm:pt modelId="{CE8B6B66-4B60-4D55-AF98-5CE28F5302F8}" type="pres">
      <dgm:prSet presAssocID="{35FE62A3-98EF-42EF-9A3D-5A8BB18A41F1}" presName="compNode" presStyleCnt="0"/>
      <dgm:spPr/>
    </dgm:pt>
    <dgm:pt modelId="{D983CD20-54AB-4C3B-82FD-303818F267D9}" type="pres">
      <dgm:prSet presAssocID="{35FE62A3-98EF-42EF-9A3D-5A8BB18A41F1}" presName="bgRect" presStyleLbl="bgShp" presStyleIdx="1" presStyleCnt="3" custLinFactNeighborX="2174" custLinFactNeighborY="-1107"/>
      <dgm:spPr/>
    </dgm:pt>
    <dgm:pt modelId="{B3CE724E-705C-4A90-9134-091BD2EABC29}" type="pres">
      <dgm:prSet presAssocID="{35FE62A3-98EF-42EF-9A3D-5A8BB18A41F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3AA12742-95EF-4CEA-84EC-3A13B0010BEF}" type="pres">
      <dgm:prSet presAssocID="{35FE62A3-98EF-42EF-9A3D-5A8BB18A41F1}" presName="spaceRect" presStyleCnt="0"/>
      <dgm:spPr/>
    </dgm:pt>
    <dgm:pt modelId="{3B769AFA-9246-40F6-9B00-3574FA498457}" type="pres">
      <dgm:prSet presAssocID="{35FE62A3-98EF-42EF-9A3D-5A8BB18A41F1}" presName="parTx" presStyleLbl="revTx" presStyleIdx="1" presStyleCnt="3">
        <dgm:presLayoutVars>
          <dgm:chMax val="0"/>
          <dgm:chPref val="0"/>
        </dgm:presLayoutVars>
      </dgm:prSet>
      <dgm:spPr/>
    </dgm:pt>
    <dgm:pt modelId="{57251C33-AAA9-47DD-A241-7C4777B0377E}" type="pres">
      <dgm:prSet presAssocID="{C2512BCA-5DF9-46D8-9713-42CCDCB30E46}" presName="sibTrans" presStyleCnt="0"/>
      <dgm:spPr/>
    </dgm:pt>
    <dgm:pt modelId="{57B6B3AE-5742-4606-9326-7B7265074039}" type="pres">
      <dgm:prSet presAssocID="{9DCE921B-2BCD-4AFB-9273-4AD8D8739D64}" presName="compNode" presStyleCnt="0"/>
      <dgm:spPr/>
    </dgm:pt>
    <dgm:pt modelId="{F5F50DA3-01E4-428F-8EA6-2B4BE28FAB8A}" type="pres">
      <dgm:prSet presAssocID="{9DCE921B-2BCD-4AFB-9273-4AD8D8739D64}" presName="bgRect" presStyleLbl="bgShp" presStyleIdx="2" presStyleCnt="3"/>
      <dgm:spPr/>
    </dgm:pt>
    <dgm:pt modelId="{A001927F-0183-4ED0-BA71-AEABB170DFC7}" type="pres">
      <dgm:prSet presAssocID="{9DCE921B-2BCD-4AFB-9273-4AD8D8739D6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nections"/>
        </a:ext>
      </dgm:extLst>
    </dgm:pt>
    <dgm:pt modelId="{82247D35-94BC-4796-8C1B-0D21C00556D1}" type="pres">
      <dgm:prSet presAssocID="{9DCE921B-2BCD-4AFB-9273-4AD8D8739D64}" presName="spaceRect" presStyleCnt="0"/>
      <dgm:spPr/>
    </dgm:pt>
    <dgm:pt modelId="{A933B41E-AAF9-4301-A3BE-A32CCC2409F0}" type="pres">
      <dgm:prSet presAssocID="{9DCE921B-2BCD-4AFB-9273-4AD8D8739D64}" presName="parTx" presStyleLbl="revTx" presStyleIdx="2" presStyleCnt="3">
        <dgm:presLayoutVars>
          <dgm:chMax val="0"/>
          <dgm:chPref val="0"/>
        </dgm:presLayoutVars>
      </dgm:prSet>
      <dgm:spPr/>
    </dgm:pt>
  </dgm:ptLst>
  <dgm:cxnLst>
    <dgm:cxn modelId="{729A8623-B966-407F-8B7C-BE4605CBEDCA}" srcId="{5D175216-822E-4620-A3AD-44B41D1232AF}" destId="{92AF71A3-30EF-4C7A-A1FD-011304451F83}" srcOrd="0" destOrd="0" parTransId="{044623A1-6177-4187-9E12-7DC10B153251}" sibTransId="{9805A701-A643-4C4A-82E2-48E3469614DD}"/>
    <dgm:cxn modelId="{74F2D84E-98AE-494B-A153-3F0C2C0F7D3A}" srcId="{5D175216-822E-4620-A3AD-44B41D1232AF}" destId="{9DCE921B-2BCD-4AFB-9273-4AD8D8739D64}" srcOrd="2" destOrd="0" parTransId="{304C4C2D-AA1B-465D-95D4-974EA6A0CB49}" sibTransId="{4CF37352-0185-4C98-B9F7-A75F93228543}"/>
    <dgm:cxn modelId="{028A246D-94B5-4B38-94D0-DB24344E620C}" type="presOf" srcId="{5D175216-822E-4620-A3AD-44B41D1232AF}" destId="{0E86864A-7808-4191-A105-422BFA1604B3}" srcOrd="0" destOrd="0" presId="urn:microsoft.com/office/officeart/2018/2/layout/IconVerticalSolidList"/>
    <dgm:cxn modelId="{033C6679-094A-4220-B991-379E17E0AE56}" type="presOf" srcId="{35FE62A3-98EF-42EF-9A3D-5A8BB18A41F1}" destId="{3B769AFA-9246-40F6-9B00-3574FA498457}" srcOrd="0" destOrd="0" presId="urn:microsoft.com/office/officeart/2018/2/layout/IconVerticalSolidList"/>
    <dgm:cxn modelId="{E618E0A6-BC0B-4BE1-B120-47FE6ABD6440}" srcId="{5D175216-822E-4620-A3AD-44B41D1232AF}" destId="{35FE62A3-98EF-42EF-9A3D-5A8BB18A41F1}" srcOrd="1" destOrd="0" parTransId="{33D7B893-8C89-4046-9594-BF9CC7983B2E}" sibTransId="{C2512BCA-5DF9-46D8-9713-42CCDCB30E46}"/>
    <dgm:cxn modelId="{D86617A9-0AD8-45F6-8AA7-646076D15517}" type="presOf" srcId="{9DCE921B-2BCD-4AFB-9273-4AD8D8739D64}" destId="{A933B41E-AAF9-4301-A3BE-A32CCC2409F0}" srcOrd="0" destOrd="0" presId="urn:microsoft.com/office/officeart/2018/2/layout/IconVerticalSolidList"/>
    <dgm:cxn modelId="{8E2E6FEF-8326-4E29-A8D2-D109B08E644F}" type="presOf" srcId="{92AF71A3-30EF-4C7A-A1FD-011304451F83}" destId="{C4573E61-7A55-48D3-BE4E-7FD096916F8A}" srcOrd="0" destOrd="0" presId="urn:microsoft.com/office/officeart/2018/2/layout/IconVerticalSolidList"/>
    <dgm:cxn modelId="{7BF357DE-646E-47A9-92DC-3E52CD2B7390}" type="presParOf" srcId="{0E86864A-7808-4191-A105-422BFA1604B3}" destId="{C9B2CA0A-D371-4570-9CA1-A64C9AB20635}" srcOrd="0" destOrd="0" presId="urn:microsoft.com/office/officeart/2018/2/layout/IconVerticalSolidList"/>
    <dgm:cxn modelId="{8FDCC8D2-9695-4181-9DFD-7E329AA24A90}" type="presParOf" srcId="{C9B2CA0A-D371-4570-9CA1-A64C9AB20635}" destId="{C1693DD7-D911-42DC-AEA1-E3FFC6586D5E}" srcOrd="0" destOrd="0" presId="urn:microsoft.com/office/officeart/2018/2/layout/IconVerticalSolidList"/>
    <dgm:cxn modelId="{425B791B-BAFC-4D7D-8B6D-FB264442E7D7}" type="presParOf" srcId="{C9B2CA0A-D371-4570-9CA1-A64C9AB20635}" destId="{5B6DC5B6-E8E7-47AA-BD8C-DD86BBA95B89}" srcOrd="1" destOrd="0" presId="urn:microsoft.com/office/officeart/2018/2/layout/IconVerticalSolidList"/>
    <dgm:cxn modelId="{385147E7-6194-4BD5-BBDC-DAA54530163A}" type="presParOf" srcId="{C9B2CA0A-D371-4570-9CA1-A64C9AB20635}" destId="{AB425A4C-771E-4FBC-A0DF-BEE5B3B59729}" srcOrd="2" destOrd="0" presId="urn:microsoft.com/office/officeart/2018/2/layout/IconVerticalSolidList"/>
    <dgm:cxn modelId="{14006785-103B-4A7D-BA57-C00E97569369}" type="presParOf" srcId="{C9B2CA0A-D371-4570-9CA1-A64C9AB20635}" destId="{C4573E61-7A55-48D3-BE4E-7FD096916F8A}" srcOrd="3" destOrd="0" presId="urn:microsoft.com/office/officeart/2018/2/layout/IconVerticalSolidList"/>
    <dgm:cxn modelId="{0215E750-1627-427A-9FA0-40051A7DC02F}" type="presParOf" srcId="{0E86864A-7808-4191-A105-422BFA1604B3}" destId="{215985B7-04E8-4B71-A151-D2DB93802693}" srcOrd="1" destOrd="0" presId="urn:microsoft.com/office/officeart/2018/2/layout/IconVerticalSolidList"/>
    <dgm:cxn modelId="{BA860C5E-963F-4ECE-9DE0-153F88D05051}" type="presParOf" srcId="{0E86864A-7808-4191-A105-422BFA1604B3}" destId="{CE8B6B66-4B60-4D55-AF98-5CE28F5302F8}" srcOrd="2" destOrd="0" presId="urn:microsoft.com/office/officeart/2018/2/layout/IconVerticalSolidList"/>
    <dgm:cxn modelId="{9DBB7189-7B3A-4D67-B4F7-445077C5B320}" type="presParOf" srcId="{CE8B6B66-4B60-4D55-AF98-5CE28F5302F8}" destId="{D983CD20-54AB-4C3B-82FD-303818F267D9}" srcOrd="0" destOrd="0" presId="urn:microsoft.com/office/officeart/2018/2/layout/IconVerticalSolidList"/>
    <dgm:cxn modelId="{3BD20C1C-7021-42FF-A3C3-91B2DD0143D7}" type="presParOf" srcId="{CE8B6B66-4B60-4D55-AF98-5CE28F5302F8}" destId="{B3CE724E-705C-4A90-9134-091BD2EABC29}" srcOrd="1" destOrd="0" presId="urn:microsoft.com/office/officeart/2018/2/layout/IconVerticalSolidList"/>
    <dgm:cxn modelId="{5A034EFE-F6D8-4225-AD1D-E9DC9E574A78}" type="presParOf" srcId="{CE8B6B66-4B60-4D55-AF98-5CE28F5302F8}" destId="{3AA12742-95EF-4CEA-84EC-3A13B0010BEF}" srcOrd="2" destOrd="0" presId="urn:microsoft.com/office/officeart/2018/2/layout/IconVerticalSolidList"/>
    <dgm:cxn modelId="{332917CC-5035-4C1C-AFD3-6CB99AAC6AE6}" type="presParOf" srcId="{CE8B6B66-4B60-4D55-AF98-5CE28F5302F8}" destId="{3B769AFA-9246-40F6-9B00-3574FA498457}" srcOrd="3" destOrd="0" presId="urn:microsoft.com/office/officeart/2018/2/layout/IconVerticalSolidList"/>
    <dgm:cxn modelId="{6C673BFE-EFD2-40EC-8402-9DF3924DB877}" type="presParOf" srcId="{0E86864A-7808-4191-A105-422BFA1604B3}" destId="{57251C33-AAA9-47DD-A241-7C4777B0377E}" srcOrd="3" destOrd="0" presId="urn:microsoft.com/office/officeart/2018/2/layout/IconVerticalSolidList"/>
    <dgm:cxn modelId="{D05C1635-8E4A-42E1-B535-E7176F165FFB}" type="presParOf" srcId="{0E86864A-7808-4191-A105-422BFA1604B3}" destId="{57B6B3AE-5742-4606-9326-7B7265074039}" srcOrd="4" destOrd="0" presId="urn:microsoft.com/office/officeart/2018/2/layout/IconVerticalSolidList"/>
    <dgm:cxn modelId="{16FE8822-54CB-4FB1-8735-E773ECBBC7CE}" type="presParOf" srcId="{57B6B3AE-5742-4606-9326-7B7265074039}" destId="{F5F50DA3-01E4-428F-8EA6-2B4BE28FAB8A}" srcOrd="0" destOrd="0" presId="urn:microsoft.com/office/officeart/2018/2/layout/IconVerticalSolidList"/>
    <dgm:cxn modelId="{9788DAED-59E0-46E7-B659-9244A76CD76E}" type="presParOf" srcId="{57B6B3AE-5742-4606-9326-7B7265074039}" destId="{A001927F-0183-4ED0-BA71-AEABB170DFC7}" srcOrd="1" destOrd="0" presId="urn:microsoft.com/office/officeart/2018/2/layout/IconVerticalSolidList"/>
    <dgm:cxn modelId="{CACC9739-5097-4D69-B5BA-B25D55788D27}" type="presParOf" srcId="{57B6B3AE-5742-4606-9326-7B7265074039}" destId="{82247D35-94BC-4796-8C1B-0D21C00556D1}" srcOrd="2" destOrd="0" presId="urn:microsoft.com/office/officeart/2018/2/layout/IconVerticalSolidList"/>
    <dgm:cxn modelId="{8DBEDF37-4591-465C-8FD0-A2F287626D40}" type="presParOf" srcId="{57B6B3AE-5742-4606-9326-7B7265074039}" destId="{A933B41E-AAF9-4301-A3BE-A32CCC2409F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3C3E68-56EE-422B-A1B5-005F800CC34A}"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2B74563D-F18F-43FD-BE85-016325196650}">
      <dgm:prSet/>
      <dgm:spPr>
        <a:solidFill>
          <a:srgbClr val="92D050"/>
        </a:solidFill>
      </dgm:spPr>
      <dgm:t>
        <a:bodyPr/>
        <a:lstStyle/>
        <a:p>
          <a:r>
            <a:rPr lang="en-US" dirty="0">
              <a:solidFill>
                <a:schemeClr val="tx1">
                  <a:lumMod val="85000"/>
                  <a:lumOff val="15000"/>
                </a:schemeClr>
              </a:solidFill>
            </a:rPr>
            <a:t>Understanding about </a:t>
          </a:r>
          <a:r>
            <a:rPr lang="en-US" b="1" dirty="0">
              <a:solidFill>
                <a:schemeClr val="tx1">
                  <a:lumMod val="85000"/>
                  <a:lumOff val="15000"/>
                </a:schemeClr>
              </a:solidFill>
            </a:rPr>
            <a:t>expectations</a:t>
          </a:r>
          <a:r>
            <a:rPr lang="en-US" dirty="0">
              <a:solidFill>
                <a:schemeClr val="tx1">
                  <a:lumMod val="85000"/>
                  <a:lumOff val="15000"/>
                </a:schemeClr>
              </a:solidFill>
            </a:rPr>
            <a:t>?</a:t>
          </a:r>
        </a:p>
      </dgm:t>
    </dgm:pt>
    <dgm:pt modelId="{B21913C1-ED27-42E0-AAE1-36E4DA71F173}" type="parTrans" cxnId="{9A900640-63B8-4A8D-ACBA-B3F18A631FC2}">
      <dgm:prSet/>
      <dgm:spPr/>
      <dgm:t>
        <a:bodyPr/>
        <a:lstStyle/>
        <a:p>
          <a:endParaRPr lang="en-US"/>
        </a:p>
      </dgm:t>
    </dgm:pt>
    <dgm:pt modelId="{B3C3F69F-7135-4AF5-BB5F-02CA6C7C7206}" type="sibTrans" cxnId="{9A900640-63B8-4A8D-ACBA-B3F18A631FC2}">
      <dgm:prSet/>
      <dgm:spPr/>
      <dgm:t>
        <a:bodyPr/>
        <a:lstStyle/>
        <a:p>
          <a:endParaRPr lang="en-US"/>
        </a:p>
      </dgm:t>
    </dgm:pt>
    <dgm:pt modelId="{1C2796BD-51CF-4424-AA53-7B77EA8A941E}">
      <dgm:prSet/>
      <dgm:spPr>
        <a:solidFill>
          <a:srgbClr val="00B0F0"/>
        </a:solidFill>
      </dgm:spPr>
      <dgm:t>
        <a:bodyPr/>
        <a:lstStyle/>
        <a:p>
          <a:r>
            <a:rPr lang="en-US" dirty="0">
              <a:solidFill>
                <a:schemeClr val="tx1">
                  <a:lumMod val="85000"/>
                  <a:lumOff val="15000"/>
                </a:schemeClr>
              </a:solidFill>
            </a:rPr>
            <a:t>Clarity of </a:t>
          </a:r>
          <a:r>
            <a:rPr lang="en-US" b="1" dirty="0">
              <a:solidFill>
                <a:schemeClr val="tx1">
                  <a:lumMod val="85000"/>
                  <a:lumOff val="15000"/>
                </a:schemeClr>
              </a:solidFill>
            </a:rPr>
            <a:t>roles and responsibilities</a:t>
          </a:r>
          <a:r>
            <a:rPr lang="en-US" dirty="0">
              <a:solidFill>
                <a:schemeClr val="tx1">
                  <a:lumMod val="85000"/>
                  <a:lumOff val="15000"/>
                </a:schemeClr>
              </a:solidFill>
            </a:rPr>
            <a:t>?</a:t>
          </a:r>
        </a:p>
      </dgm:t>
    </dgm:pt>
    <dgm:pt modelId="{97CCD267-DA0C-433B-9DBB-7E68B03E166E}" type="parTrans" cxnId="{00A49240-5960-47B5-ACCB-821AB246EB51}">
      <dgm:prSet/>
      <dgm:spPr/>
      <dgm:t>
        <a:bodyPr/>
        <a:lstStyle/>
        <a:p>
          <a:endParaRPr lang="en-US"/>
        </a:p>
      </dgm:t>
    </dgm:pt>
    <dgm:pt modelId="{050A3C71-023F-40B7-AE26-600DC9D3104D}" type="sibTrans" cxnId="{00A49240-5960-47B5-ACCB-821AB246EB51}">
      <dgm:prSet/>
      <dgm:spPr/>
      <dgm:t>
        <a:bodyPr/>
        <a:lstStyle/>
        <a:p>
          <a:endParaRPr lang="en-US"/>
        </a:p>
      </dgm:t>
    </dgm:pt>
    <dgm:pt modelId="{FE732401-380D-4BF0-8E81-F5A4BEB0AF68}">
      <dgm:prSet/>
      <dgm:spPr>
        <a:solidFill>
          <a:schemeClr val="accent2">
            <a:lumMod val="40000"/>
            <a:lumOff val="60000"/>
          </a:schemeClr>
        </a:solidFill>
      </dgm:spPr>
      <dgm:t>
        <a:bodyPr/>
        <a:lstStyle/>
        <a:p>
          <a:r>
            <a:rPr lang="en-US" dirty="0">
              <a:solidFill>
                <a:schemeClr val="tx1">
                  <a:lumMod val="85000"/>
                  <a:lumOff val="15000"/>
                </a:schemeClr>
              </a:solidFill>
            </a:rPr>
            <a:t>Confidence in the </a:t>
          </a:r>
          <a:r>
            <a:rPr lang="en-US" b="1" dirty="0">
              <a:solidFill>
                <a:schemeClr val="tx1">
                  <a:lumMod val="85000"/>
                  <a:lumOff val="15000"/>
                </a:schemeClr>
              </a:solidFill>
            </a:rPr>
            <a:t>competence</a:t>
          </a:r>
          <a:r>
            <a:rPr lang="en-US" dirty="0">
              <a:solidFill>
                <a:schemeClr val="tx1">
                  <a:lumMod val="85000"/>
                  <a:lumOff val="15000"/>
                </a:schemeClr>
              </a:solidFill>
            </a:rPr>
            <a:t> of your partners.</a:t>
          </a:r>
        </a:p>
      </dgm:t>
    </dgm:pt>
    <dgm:pt modelId="{E8451A62-2239-4AAB-BE1C-A5FC5C77313F}" type="parTrans" cxnId="{6028A7AC-FA32-4CC4-BEFB-121DD216C192}">
      <dgm:prSet/>
      <dgm:spPr/>
      <dgm:t>
        <a:bodyPr/>
        <a:lstStyle/>
        <a:p>
          <a:endParaRPr lang="en-US"/>
        </a:p>
      </dgm:t>
    </dgm:pt>
    <dgm:pt modelId="{C3FA729B-7E5D-4F74-8613-2EF76D72022C}" type="sibTrans" cxnId="{6028A7AC-FA32-4CC4-BEFB-121DD216C192}">
      <dgm:prSet/>
      <dgm:spPr/>
      <dgm:t>
        <a:bodyPr/>
        <a:lstStyle/>
        <a:p>
          <a:endParaRPr lang="en-US"/>
        </a:p>
      </dgm:t>
    </dgm:pt>
    <dgm:pt modelId="{32935FEE-0694-41A1-B565-EDD3A4ACD7E6}">
      <dgm:prSet/>
      <dgm:spPr>
        <a:solidFill>
          <a:srgbClr val="FFCCCC"/>
        </a:solidFill>
      </dgm:spPr>
      <dgm:t>
        <a:bodyPr/>
        <a:lstStyle/>
        <a:p>
          <a:r>
            <a:rPr lang="en-US" dirty="0">
              <a:solidFill>
                <a:schemeClr val="tx1">
                  <a:lumMod val="85000"/>
                  <a:lumOff val="15000"/>
                </a:schemeClr>
              </a:solidFill>
            </a:rPr>
            <a:t>Active engagement in </a:t>
          </a:r>
          <a:r>
            <a:rPr lang="en-US" b="1" dirty="0">
              <a:solidFill>
                <a:schemeClr val="tx1">
                  <a:lumMod val="85000"/>
                  <a:lumOff val="15000"/>
                </a:schemeClr>
              </a:solidFill>
            </a:rPr>
            <a:t>knowledge-based decision-making</a:t>
          </a:r>
          <a:r>
            <a:rPr lang="en-US" dirty="0">
              <a:solidFill>
                <a:schemeClr val="tx1">
                  <a:lumMod val="85000"/>
                  <a:lumOff val="15000"/>
                </a:schemeClr>
              </a:solidFill>
            </a:rPr>
            <a:t>; integrating collaborative strategic thinking and planning</a:t>
          </a:r>
        </a:p>
      </dgm:t>
    </dgm:pt>
    <dgm:pt modelId="{2FB1C3A6-283D-43FD-8454-305C25AE3873}" type="parTrans" cxnId="{ECB1DC5B-BC0A-4183-A8C2-7A203E10B160}">
      <dgm:prSet/>
      <dgm:spPr/>
      <dgm:t>
        <a:bodyPr/>
        <a:lstStyle/>
        <a:p>
          <a:endParaRPr lang="en-US"/>
        </a:p>
      </dgm:t>
    </dgm:pt>
    <dgm:pt modelId="{4EC4E402-D787-487D-B0AB-50ECF24E15A9}" type="sibTrans" cxnId="{ECB1DC5B-BC0A-4183-A8C2-7A203E10B160}">
      <dgm:prSet/>
      <dgm:spPr/>
      <dgm:t>
        <a:bodyPr/>
        <a:lstStyle/>
        <a:p>
          <a:endParaRPr lang="en-US"/>
        </a:p>
      </dgm:t>
    </dgm:pt>
    <dgm:pt modelId="{134047D3-4F77-7242-B77A-1F4B92A60714}" type="pres">
      <dgm:prSet presAssocID="{673C3E68-56EE-422B-A1B5-005F800CC34A}" presName="matrix" presStyleCnt="0">
        <dgm:presLayoutVars>
          <dgm:chMax val="1"/>
          <dgm:dir/>
          <dgm:resizeHandles val="exact"/>
        </dgm:presLayoutVars>
      </dgm:prSet>
      <dgm:spPr/>
    </dgm:pt>
    <dgm:pt modelId="{91DB5881-0098-9D42-A4D2-4FF50457AC08}" type="pres">
      <dgm:prSet presAssocID="{673C3E68-56EE-422B-A1B5-005F800CC34A}" presName="diamond" presStyleLbl="bgShp" presStyleIdx="0" presStyleCnt="1"/>
      <dgm:spPr>
        <a:solidFill>
          <a:schemeClr val="tx1">
            <a:lumMod val="65000"/>
            <a:lumOff val="35000"/>
          </a:schemeClr>
        </a:solidFill>
      </dgm:spPr>
    </dgm:pt>
    <dgm:pt modelId="{0983AF6A-CC6F-4C46-B035-8B5986A2F862}" type="pres">
      <dgm:prSet presAssocID="{673C3E68-56EE-422B-A1B5-005F800CC34A}" presName="quad1" presStyleLbl="node1" presStyleIdx="0" presStyleCnt="4">
        <dgm:presLayoutVars>
          <dgm:chMax val="0"/>
          <dgm:chPref val="0"/>
          <dgm:bulletEnabled val="1"/>
        </dgm:presLayoutVars>
      </dgm:prSet>
      <dgm:spPr/>
    </dgm:pt>
    <dgm:pt modelId="{E90946E2-C6EE-ED4B-A6A9-FF29DA1334F0}" type="pres">
      <dgm:prSet presAssocID="{673C3E68-56EE-422B-A1B5-005F800CC34A}" presName="quad2" presStyleLbl="node1" presStyleIdx="1" presStyleCnt="4" custLinFactNeighborX="1076" custLinFactNeighborY="1395">
        <dgm:presLayoutVars>
          <dgm:chMax val="0"/>
          <dgm:chPref val="0"/>
          <dgm:bulletEnabled val="1"/>
        </dgm:presLayoutVars>
      </dgm:prSet>
      <dgm:spPr/>
    </dgm:pt>
    <dgm:pt modelId="{0924DA5D-BFA2-1A4C-A07A-9CA0BBF5C8BD}" type="pres">
      <dgm:prSet presAssocID="{673C3E68-56EE-422B-A1B5-005F800CC34A}" presName="quad3" presStyleLbl="node1" presStyleIdx="2" presStyleCnt="4">
        <dgm:presLayoutVars>
          <dgm:chMax val="0"/>
          <dgm:chPref val="0"/>
          <dgm:bulletEnabled val="1"/>
        </dgm:presLayoutVars>
      </dgm:prSet>
      <dgm:spPr/>
    </dgm:pt>
    <dgm:pt modelId="{F2AF3222-B5FB-C649-ADA0-A6856D908C18}" type="pres">
      <dgm:prSet presAssocID="{673C3E68-56EE-422B-A1B5-005F800CC34A}" presName="quad4" presStyleLbl="node1" presStyleIdx="3" presStyleCnt="4">
        <dgm:presLayoutVars>
          <dgm:chMax val="0"/>
          <dgm:chPref val="0"/>
          <dgm:bulletEnabled val="1"/>
        </dgm:presLayoutVars>
      </dgm:prSet>
      <dgm:spPr/>
    </dgm:pt>
  </dgm:ptLst>
  <dgm:cxnLst>
    <dgm:cxn modelId="{71FDB71E-1803-D34B-B60B-CC5E145C7BE0}" type="presOf" srcId="{FE732401-380D-4BF0-8E81-F5A4BEB0AF68}" destId="{0924DA5D-BFA2-1A4C-A07A-9CA0BBF5C8BD}" srcOrd="0" destOrd="0" presId="urn:microsoft.com/office/officeart/2005/8/layout/matrix3"/>
    <dgm:cxn modelId="{5C4BA033-DDC6-5F45-8CFB-5DB38E334EE5}" type="presOf" srcId="{1C2796BD-51CF-4424-AA53-7B77EA8A941E}" destId="{E90946E2-C6EE-ED4B-A6A9-FF29DA1334F0}" srcOrd="0" destOrd="0" presId="urn:microsoft.com/office/officeart/2005/8/layout/matrix3"/>
    <dgm:cxn modelId="{9A900640-63B8-4A8D-ACBA-B3F18A631FC2}" srcId="{673C3E68-56EE-422B-A1B5-005F800CC34A}" destId="{2B74563D-F18F-43FD-BE85-016325196650}" srcOrd="0" destOrd="0" parTransId="{B21913C1-ED27-42E0-AAE1-36E4DA71F173}" sibTransId="{B3C3F69F-7135-4AF5-BB5F-02CA6C7C7206}"/>
    <dgm:cxn modelId="{00A49240-5960-47B5-ACCB-821AB246EB51}" srcId="{673C3E68-56EE-422B-A1B5-005F800CC34A}" destId="{1C2796BD-51CF-4424-AA53-7B77EA8A941E}" srcOrd="1" destOrd="0" parTransId="{97CCD267-DA0C-433B-9DBB-7E68B03E166E}" sibTransId="{050A3C71-023F-40B7-AE26-600DC9D3104D}"/>
    <dgm:cxn modelId="{ECB1DC5B-BC0A-4183-A8C2-7A203E10B160}" srcId="{673C3E68-56EE-422B-A1B5-005F800CC34A}" destId="{32935FEE-0694-41A1-B565-EDD3A4ACD7E6}" srcOrd="3" destOrd="0" parTransId="{2FB1C3A6-283D-43FD-8454-305C25AE3873}" sibTransId="{4EC4E402-D787-487D-B0AB-50ECF24E15A9}"/>
    <dgm:cxn modelId="{DC479F7C-3FE9-7743-AE29-D58F278A47D9}" type="presOf" srcId="{2B74563D-F18F-43FD-BE85-016325196650}" destId="{0983AF6A-CC6F-4C46-B035-8B5986A2F862}" srcOrd="0" destOrd="0" presId="urn:microsoft.com/office/officeart/2005/8/layout/matrix3"/>
    <dgm:cxn modelId="{6028A7AC-FA32-4CC4-BEFB-121DD216C192}" srcId="{673C3E68-56EE-422B-A1B5-005F800CC34A}" destId="{FE732401-380D-4BF0-8E81-F5A4BEB0AF68}" srcOrd="2" destOrd="0" parTransId="{E8451A62-2239-4AAB-BE1C-A5FC5C77313F}" sibTransId="{C3FA729B-7E5D-4F74-8613-2EF76D72022C}"/>
    <dgm:cxn modelId="{A1330AAF-87C8-B548-A128-A41E5EE91278}" type="presOf" srcId="{32935FEE-0694-41A1-B565-EDD3A4ACD7E6}" destId="{F2AF3222-B5FB-C649-ADA0-A6856D908C18}" srcOrd="0" destOrd="0" presId="urn:microsoft.com/office/officeart/2005/8/layout/matrix3"/>
    <dgm:cxn modelId="{C3449AC5-95AB-294F-9603-C03196E7E449}" type="presOf" srcId="{673C3E68-56EE-422B-A1B5-005F800CC34A}" destId="{134047D3-4F77-7242-B77A-1F4B92A60714}" srcOrd="0" destOrd="0" presId="urn:microsoft.com/office/officeart/2005/8/layout/matrix3"/>
    <dgm:cxn modelId="{63ECB2BA-181B-434C-BB0F-5FEB53555957}" type="presParOf" srcId="{134047D3-4F77-7242-B77A-1F4B92A60714}" destId="{91DB5881-0098-9D42-A4D2-4FF50457AC08}" srcOrd="0" destOrd="0" presId="urn:microsoft.com/office/officeart/2005/8/layout/matrix3"/>
    <dgm:cxn modelId="{0F2D37BB-CF17-F443-AF48-B7610CBAA8FF}" type="presParOf" srcId="{134047D3-4F77-7242-B77A-1F4B92A60714}" destId="{0983AF6A-CC6F-4C46-B035-8B5986A2F862}" srcOrd="1" destOrd="0" presId="urn:microsoft.com/office/officeart/2005/8/layout/matrix3"/>
    <dgm:cxn modelId="{16B4886D-F870-974D-8E19-3E6534B5D488}" type="presParOf" srcId="{134047D3-4F77-7242-B77A-1F4B92A60714}" destId="{E90946E2-C6EE-ED4B-A6A9-FF29DA1334F0}" srcOrd="2" destOrd="0" presId="urn:microsoft.com/office/officeart/2005/8/layout/matrix3"/>
    <dgm:cxn modelId="{2C707EC9-38FF-DA43-AE30-2CB483940F93}" type="presParOf" srcId="{134047D3-4F77-7242-B77A-1F4B92A60714}" destId="{0924DA5D-BFA2-1A4C-A07A-9CA0BBF5C8BD}" srcOrd="3" destOrd="0" presId="urn:microsoft.com/office/officeart/2005/8/layout/matrix3"/>
    <dgm:cxn modelId="{C14577F1-BCF0-6C41-AA80-F382E30BBC1D}" type="presParOf" srcId="{134047D3-4F77-7242-B77A-1F4B92A60714}" destId="{F2AF3222-B5FB-C649-ADA0-A6856D908C18}"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7DA4FBC-1CB1-4ADF-BA1E-6D2999EFB982}"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US"/>
        </a:p>
      </dgm:t>
    </dgm:pt>
    <dgm:pt modelId="{60B676EB-8778-4533-8146-A52C5AD9D689}">
      <dgm:prSet phldrT="[Text]"/>
      <dgm:spPr/>
      <dgm:t>
        <a:bodyPr/>
        <a:lstStyle/>
        <a:p>
          <a:r>
            <a:rPr lang="en-US" b="1" dirty="0"/>
            <a:t>Structure</a:t>
          </a:r>
        </a:p>
      </dgm:t>
    </dgm:pt>
    <dgm:pt modelId="{F20AEDD8-0C84-4D18-B893-7867044F0379}" type="parTrans" cxnId="{C9DE8D74-5671-41AE-8BDE-E28BAF9F495B}">
      <dgm:prSet/>
      <dgm:spPr/>
      <dgm:t>
        <a:bodyPr/>
        <a:lstStyle/>
        <a:p>
          <a:endParaRPr lang="en-US"/>
        </a:p>
      </dgm:t>
    </dgm:pt>
    <dgm:pt modelId="{358DDCD9-E7D3-43EE-BAD1-1853ACE9E98D}" type="sibTrans" cxnId="{C9DE8D74-5671-41AE-8BDE-E28BAF9F495B}">
      <dgm:prSet/>
      <dgm:spPr/>
      <dgm:t>
        <a:bodyPr/>
        <a:lstStyle/>
        <a:p>
          <a:endParaRPr lang="en-US"/>
        </a:p>
      </dgm:t>
    </dgm:pt>
    <dgm:pt modelId="{474392B7-5622-430F-A728-F215A4EAA202}">
      <dgm:prSet phldrT="[Text]"/>
      <dgm:spPr/>
      <dgm:t>
        <a:bodyPr/>
        <a:lstStyle/>
        <a:p>
          <a:r>
            <a:rPr lang="en-US" b="1" dirty="0"/>
            <a:t>Process</a:t>
          </a:r>
        </a:p>
      </dgm:t>
    </dgm:pt>
    <dgm:pt modelId="{2C06C037-12F8-449F-B456-101F0AA58DCA}" type="parTrans" cxnId="{68DF027A-6CCB-435A-8E22-BC00CD9B3AEF}">
      <dgm:prSet/>
      <dgm:spPr/>
      <dgm:t>
        <a:bodyPr/>
        <a:lstStyle/>
        <a:p>
          <a:endParaRPr lang="en-US"/>
        </a:p>
      </dgm:t>
    </dgm:pt>
    <dgm:pt modelId="{1229C885-F24F-4324-8290-7014C2DE725E}" type="sibTrans" cxnId="{68DF027A-6CCB-435A-8E22-BC00CD9B3AEF}">
      <dgm:prSet/>
      <dgm:spPr/>
      <dgm:t>
        <a:bodyPr/>
        <a:lstStyle/>
        <a:p>
          <a:endParaRPr lang="en-US"/>
        </a:p>
      </dgm:t>
    </dgm:pt>
    <dgm:pt modelId="{3A3A5C96-0BBD-4B0D-85E9-8032B8666F43}">
      <dgm:prSet phldrT="[Text]"/>
      <dgm:spPr/>
      <dgm:t>
        <a:bodyPr/>
        <a:lstStyle/>
        <a:p>
          <a:r>
            <a:rPr lang="en-US" b="1" dirty="0"/>
            <a:t>Culture</a:t>
          </a:r>
        </a:p>
      </dgm:t>
    </dgm:pt>
    <dgm:pt modelId="{7A00DF99-F7D5-4721-90C9-6B53B978931E}" type="parTrans" cxnId="{B99CAC02-21D1-42C1-82A5-CE334496019C}">
      <dgm:prSet/>
      <dgm:spPr/>
      <dgm:t>
        <a:bodyPr/>
        <a:lstStyle/>
        <a:p>
          <a:endParaRPr lang="en-US"/>
        </a:p>
      </dgm:t>
    </dgm:pt>
    <dgm:pt modelId="{B9064CFF-490D-4608-A0C6-0547F338DD01}" type="sibTrans" cxnId="{B99CAC02-21D1-42C1-82A5-CE334496019C}">
      <dgm:prSet/>
      <dgm:spPr/>
      <dgm:t>
        <a:bodyPr/>
        <a:lstStyle/>
        <a:p>
          <a:endParaRPr lang="en-US"/>
        </a:p>
      </dgm:t>
    </dgm:pt>
    <dgm:pt modelId="{AF0D6871-927A-41C1-B980-DDF45E86461B}" type="pres">
      <dgm:prSet presAssocID="{77DA4FBC-1CB1-4ADF-BA1E-6D2999EFB982}" presName="Name0" presStyleCnt="0">
        <dgm:presLayoutVars>
          <dgm:chMax val="7"/>
          <dgm:chPref val="7"/>
          <dgm:dir/>
          <dgm:animLvl val="lvl"/>
        </dgm:presLayoutVars>
      </dgm:prSet>
      <dgm:spPr/>
    </dgm:pt>
    <dgm:pt modelId="{DB7DCF7C-D405-4259-8B49-A57135907C34}" type="pres">
      <dgm:prSet presAssocID="{60B676EB-8778-4533-8146-A52C5AD9D689}" presName="Accent1" presStyleCnt="0"/>
      <dgm:spPr/>
    </dgm:pt>
    <dgm:pt modelId="{5457E3BF-8D00-4721-A657-B00A816B9107}" type="pres">
      <dgm:prSet presAssocID="{60B676EB-8778-4533-8146-A52C5AD9D689}" presName="Accent" presStyleLbl="node1" presStyleIdx="0" presStyleCnt="3"/>
      <dgm:spPr/>
    </dgm:pt>
    <dgm:pt modelId="{2B81ED00-B6D2-430A-87F4-BBDBDDDD6298}" type="pres">
      <dgm:prSet presAssocID="{60B676EB-8778-4533-8146-A52C5AD9D689}" presName="Parent1" presStyleLbl="revTx" presStyleIdx="0" presStyleCnt="3">
        <dgm:presLayoutVars>
          <dgm:chMax val="1"/>
          <dgm:chPref val="1"/>
          <dgm:bulletEnabled val="1"/>
        </dgm:presLayoutVars>
      </dgm:prSet>
      <dgm:spPr/>
    </dgm:pt>
    <dgm:pt modelId="{CE5FAEE6-285F-4F50-B6AD-F0D231C08ACB}" type="pres">
      <dgm:prSet presAssocID="{474392B7-5622-430F-A728-F215A4EAA202}" presName="Accent2" presStyleCnt="0"/>
      <dgm:spPr/>
    </dgm:pt>
    <dgm:pt modelId="{41DC2FCC-DAA6-4AE4-9F35-2F7C5F75D656}" type="pres">
      <dgm:prSet presAssocID="{474392B7-5622-430F-A728-F215A4EAA202}" presName="Accent" presStyleLbl="node1" presStyleIdx="1" presStyleCnt="3"/>
      <dgm:spPr/>
    </dgm:pt>
    <dgm:pt modelId="{6BBD86A9-8136-4FD9-AAE4-BD55EF49728C}" type="pres">
      <dgm:prSet presAssocID="{474392B7-5622-430F-A728-F215A4EAA202}" presName="Parent2" presStyleLbl="revTx" presStyleIdx="1" presStyleCnt="3">
        <dgm:presLayoutVars>
          <dgm:chMax val="1"/>
          <dgm:chPref val="1"/>
          <dgm:bulletEnabled val="1"/>
        </dgm:presLayoutVars>
      </dgm:prSet>
      <dgm:spPr/>
    </dgm:pt>
    <dgm:pt modelId="{BBB025DE-30F4-40FD-AD50-79EEDB75C4DD}" type="pres">
      <dgm:prSet presAssocID="{3A3A5C96-0BBD-4B0D-85E9-8032B8666F43}" presName="Accent3" presStyleCnt="0"/>
      <dgm:spPr/>
    </dgm:pt>
    <dgm:pt modelId="{16C2DB7B-5056-4AF1-A5F6-276580194BC9}" type="pres">
      <dgm:prSet presAssocID="{3A3A5C96-0BBD-4B0D-85E9-8032B8666F43}" presName="Accent" presStyleLbl="node1" presStyleIdx="2" presStyleCnt="3"/>
      <dgm:spPr/>
    </dgm:pt>
    <dgm:pt modelId="{7F3A632E-CC1E-4D94-996D-1E8607910223}" type="pres">
      <dgm:prSet presAssocID="{3A3A5C96-0BBD-4B0D-85E9-8032B8666F43}" presName="Parent3" presStyleLbl="revTx" presStyleIdx="2" presStyleCnt="3">
        <dgm:presLayoutVars>
          <dgm:chMax val="1"/>
          <dgm:chPref val="1"/>
          <dgm:bulletEnabled val="1"/>
        </dgm:presLayoutVars>
      </dgm:prSet>
      <dgm:spPr/>
    </dgm:pt>
  </dgm:ptLst>
  <dgm:cxnLst>
    <dgm:cxn modelId="{B99CAC02-21D1-42C1-82A5-CE334496019C}" srcId="{77DA4FBC-1CB1-4ADF-BA1E-6D2999EFB982}" destId="{3A3A5C96-0BBD-4B0D-85E9-8032B8666F43}" srcOrd="2" destOrd="0" parTransId="{7A00DF99-F7D5-4721-90C9-6B53B978931E}" sibTransId="{B9064CFF-490D-4608-A0C6-0547F338DD01}"/>
    <dgm:cxn modelId="{0C0DAF09-EE0C-41AC-ACC3-8DBA496BA43E}" type="presOf" srcId="{3A3A5C96-0BBD-4B0D-85E9-8032B8666F43}" destId="{7F3A632E-CC1E-4D94-996D-1E8607910223}" srcOrd="0" destOrd="0" presId="urn:microsoft.com/office/officeart/2009/layout/CircleArrowProcess"/>
    <dgm:cxn modelId="{9D87903F-329E-48F2-BA80-1DB50DF17333}" type="presOf" srcId="{77DA4FBC-1CB1-4ADF-BA1E-6D2999EFB982}" destId="{AF0D6871-927A-41C1-B980-DDF45E86461B}" srcOrd="0" destOrd="0" presId="urn:microsoft.com/office/officeart/2009/layout/CircleArrowProcess"/>
    <dgm:cxn modelId="{C9DE8D74-5671-41AE-8BDE-E28BAF9F495B}" srcId="{77DA4FBC-1CB1-4ADF-BA1E-6D2999EFB982}" destId="{60B676EB-8778-4533-8146-A52C5AD9D689}" srcOrd="0" destOrd="0" parTransId="{F20AEDD8-0C84-4D18-B893-7867044F0379}" sibTransId="{358DDCD9-E7D3-43EE-BAD1-1853ACE9E98D}"/>
    <dgm:cxn modelId="{68DF027A-6CCB-435A-8E22-BC00CD9B3AEF}" srcId="{77DA4FBC-1CB1-4ADF-BA1E-6D2999EFB982}" destId="{474392B7-5622-430F-A728-F215A4EAA202}" srcOrd="1" destOrd="0" parTransId="{2C06C037-12F8-449F-B456-101F0AA58DCA}" sibTransId="{1229C885-F24F-4324-8290-7014C2DE725E}"/>
    <dgm:cxn modelId="{60261DE3-BE4C-4CE7-882A-EC9ECFC14CB8}" type="presOf" srcId="{60B676EB-8778-4533-8146-A52C5AD9D689}" destId="{2B81ED00-B6D2-430A-87F4-BBDBDDDD6298}" srcOrd="0" destOrd="0" presId="urn:microsoft.com/office/officeart/2009/layout/CircleArrowProcess"/>
    <dgm:cxn modelId="{B9831AEB-458B-496D-91C2-A1E708B9B816}" type="presOf" srcId="{474392B7-5622-430F-A728-F215A4EAA202}" destId="{6BBD86A9-8136-4FD9-AAE4-BD55EF49728C}" srcOrd="0" destOrd="0" presId="urn:microsoft.com/office/officeart/2009/layout/CircleArrowProcess"/>
    <dgm:cxn modelId="{41470B71-6FF5-4440-9CCD-45EFA9A013DA}" type="presParOf" srcId="{AF0D6871-927A-41C1-B980-DDF45E86461B}" destId="{DB7DCF7C-D405-4259-8B49-A57135907C34}" srcOrd="0" destOrd="0" presId="urn:microsoft.com/office/officeart/2009/layout/CircleArrowProcess"/>
    <dgm:cxn modelId="{56BFD6E2-B691-48DE-9CD2-0ABABE271A2A}" type="presParOf" srcId="{DB7DCF7C-D405-4259-8B49-A57135907C34}" destId="{5457E3BF-8D00-4721-A657-B00A816B9107}" srcOrd="0" destOrd="0" presId="urn:microsoft.com/office/officeart/2009/layout/CircleArrowProcess"/>
    <dgm:cxn modelId="{E6AFB8D9-C12F-42D0-A319-26F9AC386634}" type="presParOf" srcId="{AF0D6871-927A-41C1-B980-DDF45E86461B}" destId="{2B81ED00-B6D2-430A-87F4-BBDBDDDD6298}" srcOrd="1" destOrd="0" presId="urn:microsoft.com/office/officeart/2009/layout/CircleArrowProcess"/>
    <dgm:cxn modelId="{07DC5559-0C38-44A4-8FEE-8D9D192E79E6}" type="presParOf" srcId="{AF0D6871-927A-41C1-B980-DDF45E86461B}" destId="{CE5FAEE6-285F-4F50-B6AD-F0D231C08ACB}" srcOrd="2" destOrd="0" presId="urn:microsoft.com/office/officeart/2009/layout/CircleArrowProcess"/>
    <dgm:cxn modelId="{B0502D9E-3420-497A-9BDD-58FA5A1CA94F}" type="presParOf" srcId="{CE5FAEE6-285F-4F50-B6AD-F0D231C08ACB}" destId="{41DC2FCC-DAA6-4AE4-9F35-2F7C5F75D656}" srcOrd="0" destOrd="0" presId="urn:microsoft.com/office/officeart/2009/layout/CircleArrowProcess"/>
    <dgm:cxn modelId="{EB4D7B0D-52A9-426D-B328-5551EE41D6BB}" type="presParOf" srcId="{AF0D6871-927A-41C1-B980-DDF45E86461B}" destId="{6BBD86A9-8136-4FD9-AAE4-BD55EF49728C}" srcOrd="3" destOrd="0" presId="urn:microsoft.com/office/officeart/2009/layout/CircleArrowProcess"/>
    <dgm:cxn modelId="{3102EF04-5FD9-444B-9216-C8476C1B1149}" type="presParOf" srcId="{AF0D6871-927A-41C1-B980-DDF45E86461B}" destId="{BBB025DE-30F4-40FD-AD50-79EEDB75C4DD}" srcOrd="4" destOrd="0" presId="urn:microsoft.com/office/officeart/2009/layout/CircleArrowProcess"/>
    <dgm:cxn modelId="{FCBC24E2-DA09-473A-90CB-D771E078E6CA}" type="presParOf" srcId="{BBB025DE-30F4-40FD-AD50-79EEDB75C4DD}" destId="{16C2DB7B-5056-4AF1-A5F6-276580194BC9}" srcOrd="0" destOrd="0" presId="urn:microsoft.com/office/officeart/2009/layout/CircleArrowProcess"/>
    <dgm:cxn modelId="{3CB5EAAE-D354-4B3B-BC9B-0F40531FFBE4}" type="presParOf" srcId="{AF0D6871-927A-41C1-B980-DDF45E86461B}" destId="{7F3A632E-CC1E-4D94-996D-1E8607910223}"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77F8E2-7560-40D2-94CC-95678D715292}" type="doc">
      <dgm:prSet loTypeId="urn:microsoft.com/office/officeart/2005/8/layout/chevronAccent+Icon" loCatId="process" qsTypeId="urn:microsoft.com/office/officeart/2005/8/quickstyle/simple1" qsCatId="simple" csTypeId="urn:microsoft.com/office/officeart/2005/8/colors/accent1_2" csCatId="accent1" phldr="1"/>
      <dgm:spPr/>
      <dgm:t>
        <a:bodyPr/>
        <a:lstStyle/>
        <a:p>
          <a:endParaRPr lang="en-US"/>
        </a:p>
      </dgm:t>
    </dgm:pt>
    <dgm:pt modelId="{3539EE2E-217C-4A3C-A30B-355821C20763}">
      <dgm:prSet custT="1"/>
      <dgm:spPr/>
      <dgm:t>
        <a:bodyPr/>
        <a:lstStyle/>
        <a:p>
          <a:pPr rtl="0"/>
          <a:r>
            <a:rPr lang="en-US" sz="2200" baseline="0" dirty="0"/>
            <a:t>Current Conditions</a:t>
          </a:r>
        </a:p>
      </dgm:t>
    </dgm:pt>
    <dgm:pt modelId="{92E1DF41-3A32-4BCC-BAA2-BA458ABD1D17}" type="parTrans" cxnId="{835793B7-229D-4A0F-B086-A6E30272AE39}">
      <dgm:prSet/>
      <dgm:spPr/>
      <dgm:t>
        <a:bodyPr/>
        <a:lstStyle/>
        <a:p>
          <a:endParaRPr lang="en-US"/>
        </a:p>
      </dgm:t>
    </dgm:pt>
    <dgm:pt modelId="{FF7265AC-9BCC-4F07-BA4C-89C36E3F5872}" type="sibTrans" cxnId="{835793B7-229D-4A0F-B086-A6E30272AE39}">
      <dgm:prSet/>
      <dgm:spPr/>
      <dgm:t>
        <a:bodyPr/>
        <a:lstStyle/>
        <a:p>
          <a:endParaRPr lang="en-US"/>
        </a:p>
      </dgm:t>
    </dgm:pt>
    <dgm:pt modelId="{BE06AB87-802E-4B87-B397-3AAA3DE7BD40}">
      <dgm:prSet custT="1"/>
      <dgm:spPr/>
      <dgm:t>
        <a:bodyPr/>
        <a:lstStyle/>
        <a:p>
          <a:pPr rtl="0"/>
          <a:r>
            <a:rPr lang="en-US" sz="2200" baseline="0" dirty="0"/>
            <a:t>Trends</a:t>
          </a:r>
        </a:p>
      </dgm:t>
    </dgm:pt>
    <dgm:pt modelId="{47CE10ED-5AE6-453A-B997-CA06DD150F43}" type="parTrans" cxnId="{4DCB7AE8-71A2-4209-AE90-E5089D17C2F7}">
      <dgm:prSet/>
      <dgm:spPr/>
      <dgm:t>
        <a:bodyPr/>
        <a:lstStyle/>
        <a:p>
          <a:endParaRPr lang="en-US"/>
        </a:p>
      </dgm:t>
    </dgm:pt>
    <dgm:pt modelId="{A82EE3B6-8E23-4B5D-A6AF-AB6208F8124B}" type="sibTrans" cxnId="{4DCB7AE8-71A2-4209-AE90-E5089D17C2F7}">
      <dgm:prSet/>
      <dgm:spPr/>
      <dgm:t>
        <a:bodyPr/>
        <a:lstStyle/>
        <a:p>
          <a:endParaRPr lang="en-US"/>
        </a:p>
      </dgm:t>
    </dgm:pt>
    <dgm:pt modelId="{89E177C5-3957-4827-A2FC-1CBA1B5D8BC9}">
      <dgm:prSet custT="1"/>
      <dgm:spPr/>
      <dgm:t>
        <a:bodyPr/>
        <a:lstStyle/>
        <a:p>
          <a:pPr rtl="0"/>
          <a:r>
            <a:rPr lang="en-US" sz="2200" baseline="0" dirty="0"/>
            <a:t>Assumptions About the Future</a:t>
          </a:r>
        </a:p>
      </dgm:t>
    </dgm:pt>
    <dgm:pt modelId="{53BE3467-C729-407A-807E-BD774ECD8874}" type="parTrans" cxnId="{0C49EF3E-96AA-45CC-A63D-42C2B9B8BB30}">
      <dgm:prSet/>
      <dgm:spPr/>
      <dgm:t>
        <a:bodyPr/>
        <a:lstStyle/>
        <a:p>
          <a:endParaRPr lang="en-US"/>
        </a:p>
      </dgm:t>
    </dgm:pt>
    <dgm:pt modelId="{7FC3C949-ACE3-4541-9DCE-CEAE0935A2AF}" type="sibTrans" cxnId="{0C49EF3E-96AA-45CC-A63D-42C2B9B8BB30}">
      <dgm:prSet/>
      <dgm:spPr/>
      <dgm:t>
        <a:bodyPr/>
        <a:lstStyle/>
        <a:p>
          <a:endParaRPr lang="en-US"/>
        </a:p>
      </dgm:t>
    </dgm:pt>
    <dgm:pt modelId="{5A5401AB-E849-4D63-A0DF-8CCB43D4049A}" type="pres">
      <dgm:prSet presAssocID="{F277F8E2-7560-40D2-94CC-95678D715292}" presName="Name0" presStyleCnt="0">
        <dgm:presLayoutVars>
          <dgm:dir/>
          <dgm:resizeHandles val="exact"/>
        </dgm:presLayoutVars>
      </dgm:prSet>
      <dgm:spPr/>
    </dgm:pt>
    <dgm:pt modelId="{A6D1F316-01B2-4EF7-87E1-7B30BE36FE75}" type="pres">
      <dgm:prSet presAssocID="{3539EE2E-217C-4A3C-A30B-355821C20763}" presName="composite" presStyleCnt="0"/>
      <dgm:spPr/>
    </dgm:pt>
    <dgm:pt modelId="{98840180-3C60-40BE-901E-DEBDB0CAA061}" type="pres">
      <dgm:prSet presAssocID="{3539EE2E-217C-4A3C-A30B-355821C20763}" presName="bgChev" presStyleLbl="node1" presStyleIdx="0" presStyleCnt="3"/>
      <dgm:spPr/>
    </dgm:pt>
    <dgm:pt modelId="{9E06318B-545F-4E26-8884-F5E566EC4500}" type="pres">
      <dgm:prSet presAssocID="{3539EE2E-217C-4A3C-A30B-355821C20763}" presName="txNode" presStyleLbl="fgAcc1" presStyleIdx="0" presStyleCnt="3">
        <dgm:presLayoutVars>
          <dgm:bulletEnabled val="1"/>
        </dgm:presLayoutVars>
      </dgm:prSet>
      <dgm:spPr/>
    </dgm:pt>
    <dgm:pt modelId="{8A4BEA8B-8B37-46A2-8639-04DB9FA55990}" type="pres">
      <dgm:prSet presAssocID="{FF7265AC-9BCC-4F07-BA4C-89C36E3F5872}" presName="compositeSpace" presStyleCnt="0"/>
      <dgm:spPr/>
    </dgm:pt>
    <dgm:pt modelId="{9A6903D4-168D-4767-8DC4-B19353D91851}" type="pres">
      <dgm:prSet presAssocID="{BE06AB87-802E-4B87-B397-3AAA3DE7BD40}" presName="composite" presStyleCnt="0"/>
      <dgm:spPr/>
    </dgm:pt>
    <dgm:pt modelId="{1C0B3CCD-F7DF-4085-8984-E9E9BA25300E}" type="pres">
      <dgm:prSet presAssocID="{BE06AB87-802E-4B87-B397-3AAA3DE7BD40}" presName="bgChev" presStyleLbl="node1" presStyleIdx="1" presStyleCnt="3"/>
      <dgm:spPr/>
    </dgm:pt>
    <dgm:pt modelId="{1ACA5445-5AC0-4877-9C2D-95CE67060724}" type="pres">
      <dgm:prSet presAssocID="{BE06AB87-802E-4B87-B397-3AAA3DE7BD40}" presName="txNode" presStyleLbl="fgAcc1" presStyleIdx="1" presStyleCnt="3">
        <dgm:presLayoutVars>
          <dgm:bulletEnabled val="1"/>
        </dgm:presLayoutVars>
      </dgm:prSet>
      <dgm:spPr/>
    </dgm:pt>
    <dgm:pt modelId="{90FAA83C-CD7A-47FF-924E-A21EE5174A57}" type="pres">
      <dgm:prSet presAssocID="{A82EE3B6-8E23-4B5D-A6AF-AB6208F8124B}" presName="compositeSpace" presStyleCnt="0"/>
      <dgm:spPr/>
    </dgm:pt>
    <dgm:pt modelId="{5672B71E-5A5B-4838-8FC3-FBD67FB89AA0}" type="pres">
      <dgm:prSet presAssocID="{89E177C5-3957-4827-A2FC-1CBA1B5D8BC9}" presName="composite" presStyleCnt="0"/>
      <dgm:spPr/>
    </dgm:pt>
    <dgm:pt modelId="{F5E79AD9-99FD-479B-AE2F-0670DE3C6047}" type="pres">
      <dgm:prSet presAssocID="{89E177C5-3957-4827-A2FC-1CBA1B5D8BC9}" presName="bgChev" presStyleLbl="node1" presStyleIdx="2" presStyleCnt="3"/>
      <dgm:spPr/>
    </dgm:pt>
    <dgm:pt modelId="{10E18FB3-E899-49BF-9CAE-17794D12D953}" type="pres">
      <dgm:prSet presAssocID="{89E177C5-3957-4827-A2FC-1CBA1B5D8BC9}" presName="txNode" presStyleLbl="fgAcc1" presStyleIdx="2" presStyleCnt="3">
        <dgm:presLayoutVars>
          <dgm:bulletEnabled val="1"/>
        </dgm:presLayoutVars>
      </dgm:prSet>
      <dgm:spPr/>
    </dgm:pt>
  </dgm:ptLst>
  <dgm:cxnLst>
    <dgm:cxn modelId="{D4C1ED26-5EF6-452B-9B99-0ED15E229FB7}" type="presOf" srcId="{89E177C5-3957-4827-A2FC-1CBA1B5D8BC9}" destId="{10E18FB3-E899-49BF-9CAE-17794D12D953}" srcOrd="0" destOrd="0" presId="urn:microsoft.com/office/officeart/2005/8/layout/chevronAccent+Icon"/>
    <dgm:cxn modelId="{0C49EF3E-96AA-45CC-A63D-42C2B9B8BB30}" srcId="{F277F8E2-7560-40D2-94CC-95678D715292}" destId="{89E177C5-3957-4827-A2FC-1CBA1B5D8BC9}" srcOrd="2" destOrd="0" parTransId="{53BE3467-C729-407A-807E-BD774ECD8874}" sibTransId="{7FC3C949-ACE3-4541-9DCE-CEAE0935A2AF}"/>
    <dgm:cxn modelId="{900F6642-14A0-4818-A078-FA19A8C00661}" type="presOf" srcId="{3539EE2E-217C-4A3C-A30B-355821C20763}" destId="{9E06318B-545F-4E26-8884-F5E566EC4500}" srcOrd="0" destOrd="0" presId="urn:microsoft.com/office/officeart/2005/8/layout/chevronAccent+Icon"/>
    <dgm:cxn modelId="{4F290D45-4229-4698-A3F8-3E005D1589D3}" type="presOf" srcId="{F277F8E2-7560-40D2-94CC-95678D715292}" destId="{5A5401AB-E849-4D63-A0DF-8CCB43D4049A}" srcOrd="0" destOrd="0" presId="urn:microsoft.com/office/officeart/2005/8/layout/chevronAccent+Icon"/>
    <dgm:cxn modelId="{BF2A3089-3F07-462D-8A2E-20ACC628E81D}" type="presOf" srcId="{BE06AB87-802E-4B87-B397-3AAA3DE7BD40}" destId="{1ACA5445-5AC0-4877-9C2D-95CE67060724}" srcOrd="0" destOrd="0" presId="urn:microsoft.com/office/officeart/2005/8/layout/chevronAccent+Icon"/>
    <dgm:cxn modelId="{835793B7-229D-4A0F-B086-A6E30272AE39}" srcId="{F277F8E2-7560-40D2-94CC-95678D715292}" destId="{3539EE2E-217C-4A3C-A30B-355821C20763}" srcOrd="0" destOrd="0" parTransId="{92E1DF41-3A32-4BCC-BAA2-BA458ABD1D17}" sibTransId="{FF7265AC-9BCC-4F07-BA4C-89C36E3F5872}"/>
    <dgm:cxn modelId="{4DCB7AE8-71A2-4209-AE90-E5089D17C2F7}" srcId="{F277F8E2-7560-40D2-94CC-95678D715292}" destId="{BE06AB87-802E-4B87-B397-3AAA3DE7BD40}" srcOrd="1" destOrd="0" parTransId="{47CE10ED-5AE6-453A-B997-CA06DD150F43}" sibTransId="{A82EE3B6-8E23-4B5D-A6AF-AB6208F8124B}"/>
    <dgm:cxn modelId="{54CEA03C-D8E9-4BB1-81E8-40DD852CB955}" type="presParOf" srcId="{5A5401AB-E849-4D63-A0DF-8CCB43D4049A}" destId="{A6D1F316-01B2-4EF7-87E1-7B30BE36FE75}" srcOrd="0" destOrd="0" presId="urn:microsoft.com/office/officeart/2005/8/layout/chevronAccent+Icon"/>
    <dgm:cxn modelId="{850D62E0-72E2-40DD-BFDA-448F7E88CFB0}" type="presParOf" srcId="{A6D1F316-01B2-4EF7-87E1-7B30BE36FE75}" destId="{98840180-3C60-40BE-901E-DEBDB0CAA061}" srcOrd="0" destOrd="0" presId="urn:microsoft.com/office/officeart/2005/8/layout/chevronAccent+Icon"/>
    <dgm:cxn modelId="{EB23BE78-61AE-4B3A-B442-04A2E7024A54}" type="presParOf" srcId="{A6D1F316-01B2-4EF7-87E1-7B30BE36FE75}" destId="{9E06318B-545F-4E26-8884-F5E566EC4500}" srcOrd="1" destOrd="0" presId="urn:microsoft.com/office/officeart/2005/8/layout/chevronAccent+Icon"/>
    <dgm:cxn modelId="{5464625F-9989-4D4E-89C4-1F5CBBDDF3EF}" type="presParOf" srcId="{5A5401AB-E849-4D63-A0DF-8CCB43D4049A}" destId="{8A4BEA8B-8B37-46A2-8639-04DB9FA55990}" srcOrd="1" destOrd="0" presId="urn:microsoft.com/office/officeart/2005/8/layout/chevronAccent+Icon"/>
    <dgm:cxn modelId="{590F22BA-2B57-40DE-A2A2-0B373B4086E0}" type="presParOf" srcId="{5A5401AB-E849-4D63-A0DF-8CCB43D4049A}" destId="{9A6903D4-168D-4767-8DC4-B19353D91851}" srcOrd="2" destOrd="0" presId="urn:microsoft.com/office/officeart/2005/8/layout/chevronAccent+Icon"/>
    <dgm:cxn modelId="{AF6A052F-8460-406B-9A60-2DF859549A57}" type="presParOf" srcId="{9A6903D4-168D-4767-8DC4-B19353D91851}" destId="{1C0B3CCD-F7DF-4085-8984-E9E9BA25300E}" srcOrd="0" destOrd="0" presId="urn:microsoft.com/office/officeart/2005/8/layout/chevronAccent+Icon"/>
    <dgm:cxn modelId="{8DF94BB9-F43C-4BA2-988C-3800D00B7F8C}" type="presParOf" srcId="{9A6903D4-168D-4767-8DC4-B19353D91851}" destId="{1ACA5445-5AC0-4877-9C2D-95CE67060724}" srcOrd="1" destOrd="0" presId="urn:microsoft.com/office/officeart/2005/8/layout/chevronAccent+Icon"/>
    <dgm:cxn modelId="{DC451D2D-C3C4-4200-8504-9232341C4E97}" type="presParOf" srcId="{5A5401AB-E849-4D63-A0DF-8CCB43D4049A}" destId="{90FAA83C-CD7A-47FF-924E-A21EE5174A57}" srcOrd="3" destOrd="0" presId="urn:microsoft.com/office/officeart/2005/8/layout/chevronAccent+Icon"/>
    <dgm:cxn modelId="{54AA8349-B828-40C6-8D9F-1ADD29DC7E13}" type="presParOf" srcId="{5A5401AB-E849-4D63-A0DF-8CCB43D4049A}" destId="{5672B71E-5A5B-4838-8FC3-FBD67FB89AA0}" srcOrd="4" destOrd="0" presId="urn:microsoft.com/office/officeart/2005/8/layout/chevronAccent+Icon"/>
    <dgm:cxn modelId="{0D69DD03-8BC9-48B5-9964-469729102504}" type="presParOf" srcId="{5672B71E-5A5B-4838-8FC3-FBD67FB89AA0}" destId="{F5E79AD9-99FD-479B-AE2F-0670DE3C6047}" srcOrd="0" destOrd="0" presId="urn:microsoft.com/office/officeart/2005/8/layout/chevronAccent+Icon"/>
    <dgm:cxn modelId="{5B5E3EF6-6911-4334-94C0-515DA4FC956A}" type="presParOf" srcId="{5672B71E-5A5B-4838-8FC3-FBD67FB89AA0}" destId="{10E18FB3-E899-49BF-9CAE-17794D12D953}"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7390FC-B5E8-4B4D-93E5-1AA55B1EABCB}" type="doc">
      <dgm:prSet loTypeId="urn:microsoft.com/office/officeart/2005/8/layout/process3" loCatId="process" qsTypeId="urn:microsoft.com/office/officeart/2005/8/quickstyle/simple1" qsCatId="simple" csTypeId="urn:microsoft.com/office/officeart/2005/8/colors/colorful1" csCatId="colorful" phldr="1"/>
      <dgm:spPr/>
      <dgm:t>
        <a:bodyPr/>
        <a:lstStyle/>
        <a:p>
          <a:endParaRPr lang="en-US"/>
        </a:p>
      </dgm:t>
    </dgm:pt>
    <dgm:pt modelId="{F410ABCE-A487-4569-8043-BB0ABE746BF7}">
      <dgm:prSet phldrT="[Text]"/>
      <dgm:spPr/>
      <dgm:t>
        <a:bodyPr/>
        <a:lstStyle/>
        <a:p>
          <a:r>
            <a:rPr lang="en-US" dirty="0"/>
            <a:t>Core Ideology and Envisioned Future</a:t>
          </a:r>
        </a:p>
      </dgm:t>
    </dgm:pt>
    <dgm:pt modelId="{BB199D0C-E023-49A9-84EA-33CFD4CD32A9}" type="parTrans" cxnId="{2BF378CB-A61B-44A9-9AF1-72645EC9077F}">
      <dgm:prSet/>
      <dgm:spPr/>
      <dgm:t>
        <a:bodyPr/>
        <a:lstStyle/>
        <a:p>
          <a:endParaRPr lang="en-US"/>
        </a:p>
      </dgm:t>
    </dgm:pt>
    <dgm:pt modelId="{1ACE173D-1A7A-402F-A14F-3C8DED0314A1}" type="sibTrans" cxnId="{2BF378CB-A61B-44A9-9AF1-72645EC9077F}">
      <dgm:prSet/>
      <dgm:spPr/>
      <dgm:t>
        <a:bodyPr/>
        <a:lstStyle/>
        <a:p>
          <a:endParaRPr lang="en-US" dirty="0"/>
        </a:p>
      </dgm:t>
    </dgm:pt>
    <dgm:pt modelId="{FE5F253B-D8EF-4BDB-A368-3D0A559A7658}">
      <dgm:prSet phldrT="[Text]" custT="1"/>
      <dgm:spPr/>
      <dgm:t>
        <a:bodyPr/>
        <a:lstStyle/>
        <a:p>
          <a:r>
            <a:rPr lang="en-US" sz="1800" dirty="0"/>
            <a:t>Core Purpose</a:t>
          </a:r>
        </a:p>
      </dgm:t>
    </dgm:pt>
    <dgm:pt modelId="{81323690-0896-447A-9E4B-50E4A61E1251}" type="parTrans" cxnId="{CFA2651E-745D-4E48-8A4D-DF20C8B32F38}">
      <dgm:prSet/>
      <dgm:spPr/>
      <dgm:t>
        <a:bodyPr/>
        <a:lstStyle/>
        <a:p>
          <a:endParaRPr lang="en-US"/>
        </a:p>
      </dgm:t>
    </dgm:pt>
    <dgm:pt modelId="{F691FE10-39B7-4AC4-A324-7CEA4D5930B0}" type="sibTrans" cxnId="{CFA2651E-745D-4E48-8A4D-DF20C8B32F38}">
      <dgm:prSet/>
      <dgm:spPr/>
      <dgm:t>
        <a:bodyPr/>
        <a:lstStyle/>
        <a:p>
          <a:endParaRPr lang="en-US"/>
        </a:p>
      </dgm:t>
    </dgm:pt>
    <dgm:pt modelId="{0C70EA20-683B-477B-936C-A56B1E61D59C}">
      <dgm:prSet phldrT="[Text]"/>
      <dgm:spPr>
        <a:solidFill>
          <a:srgbClr val="00B0F0"/>
        </a:solidFill>
      </dgm:spPr>
      <dgm:t>
        <a:bodyPr/>
        <a:lstStyle/>
        <a:p>
          <a:r>
            <a:rPr lang="en-US" dirty="0"/>
            <a:t>Strategic </a:t>
          </a:r>
          <a:br>
            <a:rPr lang="en-US" dirty="0"/>
          </a:br>
          <a:r>
            <a:rPr lang="en-US" dirty="0"/>
            <a:t>Planning</a:t>
          </a:r>
        </a:p>
      </dgm:t>
    </dgm:pt>
    <dgm:pt modelId="{61744DB2-61E0-45CC-AE69-700FFE36DC5D}" type="parTrans" cxnId="{A1AA478F-D6E4-4702-B23A-F21A4E2D16FE}">
      <dgm:prSet/>
      <dgm:spPr/>
      <dgm:t>
        <a:bodyPr/>
        <a:lstStyle/>
        <a:p>
          <a:endParaRPr lang="en-US"/>
        </a:p>
      </dgm:t>
    </dgm:pt>
    <dgm:pt modelId="{D3BAF7F5-AC08-4C6D-84AF-EF7FDE420A6E}" type="sibTrans" cxnId="{A1AA478F-D6E4-4702-B23A-F21A4E2D16FE}">
      <dgm:prSet/>
      <dgm:spPr>
        <a:solidFill>
          <a:srgbClr val="00B0F0"/>
        </a:solidFill>
      </dgm:spPr>
      <dgm:t>
        <a:bodyPr/>
        <a:lstStyle/>
        <a:p>
          <a:endParaRPr lang="en-US" dirty="0"/>
        </a:p>
      </dgm:t>
    </dgm:pt>
    <dgm:pt modelId="{5BFDE9C6-8DE5-40E8-AE8B-16EF90A05D70}">
      <dgm:prSet phldrT="[Text]" custT="1"/>
      <dgm:spPr>
        <a:ln>
          <a:solidFill>
            <a:schemeClr val="accent1"/>
          </a:solidFill>
        </a:ln>
      </dgm:spPr>
      <dgm:t>
        <a:bodyPr/>
        <a:lstStyle/>
        <a:p>
          <a:r>
            <a:rPr lang="en-US" sz="1800" dirty="0"/>
            <a:t>Goals and Objectives</a:t>
          </a:r>
        </a:p>
      </dgm:t>
    </dgm:pt>
    <dgm:pt modelId="{ED7EEB7B-6C5C-4080-8C04-42198B3D06B1}" type="parTrans" cxnId="{FE3AA4CD-57F4-4BA1-B855-7D8C39880766}">
      <dgm:prSet/>
      <dgm:spPr/>
      <dgm:t>
        <a:bodyPr/>
        <a:lstStyle/>
        <a:p>
          <a:endParaRPr lang="en-US"/>
        </a:p>
      </dgm:t>
    </dgm:pt>
    <dgm:pt modelId="{5F99FB6C-9989-4FFA-91EE-88F12D008C30}" type="sibTrans" cxnId="{FE3AA4CD-57F4-4BA1-B855-7D8C39880766}">
      <dgm:prSet/>
      <dgm:spPr/>
      <dgm:t>
        <a:bodyPr/>
        <a:lstStyle/>
        <a:p>
          <a:endParaRPr lang="en-US"/>
        </a:p>
      </dgm:t>
    </dgm:pt>
    <dgm:pt modelId="{6C4E5828-F6BA-4676-B2B6-C96A9856B40A}">
      <dgm:prSet phldrT="[Text]"/>
      <dgm:spPr>
        <a:solidFill>
          <a:srgbClr val="7030A0"/>
        </a:solidFill>
      </dgm:spPr>
      <dgm:t>
        <a:bodyPr/>
        <a:lstStyle/>
        <a:p>
          <a:r>
            <a:rPr lang="en-US" dirty="0"/>
            <a:t>Program  &amp; Operational Planning</a:t>
          </a:r>
        </a:p>
      </dgm:t>
    </dgm:pt>
    <dgm:pt modelId="{B79E9DE7-F3D6-4377-BB7E-A133ED198F30}" type="parTrans" cxnId="{5692CB8E-C54A-438D-B137-6E5850EC142C}">
      <dgm:prSet/>
      <dgm:spPr/>
      <dgm:t>
        <a:bodyPr/>
        <a:lstStyle/>
        <a:p>
          <a:endParaRPr lang="en-US"/>
        </a:p>
      </dgm:t>
    </dgm:pt>
    <dgm:pt modelId="{752EC81E-5708-4D84-BC69-F61C1F36E059}" type="sibTrans" cxnId="{5692CB8E-C54A-438D-B137-6E5850EC142C}">
      <dgm:prSet/>
      <dgm:spPr/>
      <dgm:t>
        <a:bodyPr/>
        <a:lstStyle/>
        <a:p>
          <a:endParaRPr lang="en-US"/>
        </a:p>
      </dgm:t>
    </dgm:pt>
    <dgm:pt modelId="{D4B84B2F-1341-42C5-BFB2-5225C97A30CF}">
      <dgm:prSet phldrT="[Text]"/>
      <dgm:spPr>
        <a:ln>
          <a:solidFill>
            <a:srgbClr val="7030A0"/>
          </a:solidFill>
        </a:ln>
      </dgm:spPr>
      <dgm:t>
        <a:bodyPr/>
        <a:lstStyle/>
        <a:p>
          <a:r>
            <a:rPr lang="en-US" dirty="0"/>
            <a:t>Strategies and Tactics</a:t>
          </a:r>
        </a:p>
      </dgm:t>
    </dgm:pt>
    <dgm:pt modelId="{5527FF0F-6D9E-406D-B842-59B7F8659F82}" type="parTrans" cxnId="{856DB989-45AB-4D5C-809C-78943B0B4E70}">
      <dgm:prSet/>
      <dgm:spPr/>
      <dgm:t>
        <a:bodyPr/>
        <a:lstStyle/>
        <a:p>
          <a:endParaRPr lang="en-US"/>
        </a:p>
      </dgm:t>
    </dgm:pt>
    <dgm:pt modelId="{BD64B180-1E45-43E3-B526-6A6EB3496946}" type="sibTrans" cxnId="{856DB989-45AB-4D5C-809C-78943B0B4E70}">
      <dgm:prSet/>
      <dgm:spPr/>
      <dgm:t>
        <a:bodyPr/>
        <a:lstStyle/>
        <a:p>
          <a:endParaRPr lang="en-US"/>
        </a:p>
      </dgm:t>
    </dgm:pt>
    <dgm:pt modelId="{32A45A76-837A-476E-968D-7AA9F425F241}">
      <dgm:prSet phldrT="[Text]" custT="1"/>
      <dgm:spPr/>
      <dgm:t>
        <a:bodyPr/>
        <a:lstStyle/>
        <a:p>
          <a:r>
            <a:rPr lang="en-US" sz="1800" dirty="0"/>
            <a:t>Core Values</a:t>
          </a:r>
        </a:p>
      </dgm:t>
    </dgm:pt>
    <dgm:pt modelId="{4B5FEE66-C947-46D8-918F-99D168E4AD26}" type="parTrans" cxnId="{37BD9B45-5883-4862-94D7-7CF2025326E7}">
      <dgm:prSet/>
      <dgm:spPr/>
      <dgm:t>
        <a:bodyPr/>
        <a:lstStyle/>
        <a:p>
          <a:endParaRPr lang="en-US"/>
        </a:p>
      </dgm:t>
    </dgm:pt>
    <dgm:pt modelId="{EAEED1E1-72AE-46CE-9934-BBDE6C95064A}" type="sibTrans" cxnId="{37BD9B45-5883-4862-94D7-7CF2025326E7}">
      <dgm:prSet/>
      <dgm:spPr/>
      <dgm:t>
        <a:bodyPr/>
        <a:lstStyle/>
        <a:p>
          <a:endParaRPr lang="en-US"/>
        </a:p>
      </dgm:t>
    </dgm:pt>
    <dgm:pt modelId="{69D7FE82-BAF6-4037-81BF-067A439D5F53}">
      <dgm:prSet phldrT="[Text]" custT="1"/>
      <dgm:spPr/>
      <dgm:t>
        <a:bodyPr/>
        <a:lstStyle/>
        <a:p>
          <a:r>
            <a:rPr lang="en-US" sz="1800" dirty="0"/>
            <a:t>Vision</a:t>
          </a:r>
        </a:p>
      </dgm:t>
    </dgm:pt>
    <dgm:pt modelId="{7ABE1865-62EC-4488-8104-F03CD91F6B02}" type="parTrans" cxnId="{35A45ABD-405E-4ACB-9738-24C403411305}">
      <dgm:prSet/>
      <dgm:spPr/>
      <dgm:t>
        <a:bodyPr/>
        <a:lstStyle/>
        <a:p>
          <a:endParaRPr lang="en-US"/>
        </a:p>
      </dgm:t>
    </dgm:pt>
    <dgm:pt modelId="{2FC8B42E-0CCE-4949-82F1-BF23C7622B59}" type="sibTrans" cxnId="{35A45ABD-405E-4ACB-9738-24C403411305}">
      <dgm:prSet/>
      <dgm:spPr/>
      <dgm:t>
        <a:bodyPr/>
        <a:lstStyle/>
        <a:p>
          <a:endParaRPr lang="en-US"/>
        </a:p>
      </dgm:t>
    </dgm:pt>
    <dgm:pt modelId="{5C901D17-2C80-4ACF-9F01-8A0D6AD1D0CF}">
      <dgm:prSet phldrT="[Text]"/>
      <dgm:spPr>
        <a:ln>
          <a:solidFill>
            <a:srgbClr val="7030A0"/>
          </a:solidFill>
        </a:ln>
      </dgm:spPr>
      <dgm:t>
        <a:bodyPr/>
        <a:lstStyle/>
        <a:p>
          <a:r>
            <a:rPr lang="en-US" dirty="0"/>
            <a:t>Priority Setting &amp; Planning</a:t>
          </a:r>
        </a:p>
      </dgm:t>
    </dgm:pt>
    <dgm:pt modelId="{5A60F45A-CC95-4F9C-A28A-F02291BBA024}" type="parTrans" cxnId="{6577A467-2EC7-4339-9621-8D3BC325DBCC}">
      <dgm:prSet/>
      <dgm:spPr/>
      <dgm:t>
        <a:bodyPr/>
        <a:lstStyle/>
        <a:p>
          <a:endParaRPr lang="en-US"/>
        </a:p>
      </dgm:t>
    </dgm:pt>
    <dgm:pt modelId="{F4F561B6-B440-424D-8717-0D03A4A8CC67}" type="sibTrans" cxnId="{6577A467-2EC7-4339-9621-8D3BC325DBCC}">
      <dgm:prSet/>
      <dgm:spPr/>
      <dgm:t>
        <a:bodyPr/>
        <a:lstStyle/>
        <a:p>
          <a:endParaRPr lang="en-US"/>
        </a:p>
      </dgm:t>
    </dgm:pt>
    <dgm:pt modelId="{274C04CD-079D-4375-BC09-3CBF917A2364}">
      <dgm:prSet phldrT="[Text]"/>
      <dgm:spPr>
        <a:ln>
          <a:solidFill>
            <a:srgbClr val="7030A0"/>
          </a:solidFill>
        </a:ln>
      </dgm:spPr>
      <dgm:t>
        <a:bodyPr/>
        <a:lstStyle/>
        <a:p>
          <a:r>
            <a:rPr lang="en-US" dirty="0"/>
            <a:t>Annual Budget Cycle</a:t>
          </a:r>
        </a:p>
      </dgm:t>
    </dgm:pt>
    <dgm:pt modelId="{4B2560BA-547A-4983-A64C-8D8851A9D8A1}" type="parTrans" cxnId="{5E9F14FE-D68E-4741-AE50-0DEA23A4DE8B}">
      <dgm:prSet/>
      <dgm:spPr/>
      <dgm:t>
        <a:bodyPr/>
        <a:lstStyle/>
        <a:p>
          <a:endParaRPr lang="en-US"/>
        </a:p>
      </dgm:t>
    </dgm:pt>
    <dgm:pt modelId="{0C757F90-8239-4FDC-8DA5-F6C90D9D6B8D}" type="sibTrans" cxnId="{5E9F14FE-D68E-4741-AE50-0DEA23A4DE8B}">
      <dgm:prSet/>
      <dgm:spPr/>
      <dgm:t>
        <a:bodyPr/>
        <a:lstStyle/>
        <a:p>
          <a:endParaRPr lang="en-US"/>
        </a:p>
      </dgm:t>
    </dgm:pt>
    <dgm:pt modelId="{D0677BC6-6F93-4BD6-B673-E168533128C4}">
      <dgm:prSet phldrT="[Text]" custT="1"/>
      <dgm:spPr/>
      <dgm:t>
        <a:bodyPr/>
        <a:lstStyle/>
        <a:p>
          <a:r>
            <a:rPr lang="en-US" sz="1800" dirty="0"/>
            <a:t>Vivid Description</a:t>
          </a:r>
        </a:p>
      </dgm:t>
    </dgm:pt>
    <dgm:pt modelId="{9F155F0B-AED4-4112-9123-03326E81A86B}" type="parTrans" cxnId="{5374E5BE-89CD-4D4D-A4F6-88787F9D553C}">
      <dgm:prSet/>
      <dgm:spPr/>
      <dgm:t>
        <a:bodyPr/>
        <a:lstStyle/>
        <a:p>
          <a:endParaRPr lang="en-US"/>
        </a:p>
      </dgm:t>
    </dgm:pt>
    <dgm:pt modelId="{5E0EE4A4-A856-47E9-A2D1-03519B83EF2C}" type="sibTrans" cxnId="{5374E5BE-89CD-4D4D-A4F6-88787F9D553C}">
      <dgm:prSet/>
      <dgm:spPr/>
      <dgm:t>
        <a:bodyPr/>
        <a:lstStyle/>
        <a:p>
          <a:endParaRPr lang="en-US"/>
        </a:p>
      </dgm:t>
    </dgm:pt>
    <dgm:pt modelId="{760918AF-2B59-4D58-AAF3-5CBF5EDEB26D}">
      <dgm:prSet phldrT="[Text]" custT="1"/>
      <dgm:spPr>
        <a:ln>
          <a:solidFill>
            <a:schemeClr val="accent1"/>
          </a:solidFill>
        </a:ln>
      </dgm:spPr>
      <dgm:t>
        <a:bodyPr/>
        <a:lstStyle/>
        <a:p>
          <a:r>
            <a:rPr lang="en-US" sz="1800" dirty="0"/>
            <a:t>Strategies</a:t>
          </a:r>
        </a:p>
      </dgm:t>
    </dgm:pt>
    <dgm:pt modelId="{EE447320-C852-429E-A12E-92865B92A2D3}" type="parTrans" cxnId="{59EC2DED-5CB1-486A-B14D-6CA79EFBFB7A}">
      <dgm:prSet/>
      <dgm:spPr/>
      <dgm:t>
        <a:bodyPr/>
        <a:lstStyle/>
        <a:p>
          <a:endParaRPr lang="en-US"/>
        </a:p>
      </dgm:t>
    </dgm:pt>
    <dgm:pt modelId="{07FF9EEA-5FCA-4A8D-9929-9E4E3EB4204A}" type="sibTrans" cxnId="{59EC2DED-5CB1-486A-B14D-6CA79EFBFB7A}">
      <dgm:prSet/>
      <dgm:spPr/>
      <dgm:t>
        <a:bodyPr/>
        <a:lstStyle/>
        <a:p>
          <a:endParaRPr lang="en-US"/>
        </a:p>
      </dgm:t>
    </dgm:pt>
    <dgm:pt modelId="{55123FA3-1776-485B-AF92-237E6FF12954}">
      <dgm:prSet phldrT="[Text]"/>
      <dgm:spPr>
        <a:ln>
          <a:solidFill>
            <a:srgbClr val="7030A0"/>
          </a:solidFill>
        </a:ln>
      </dgm:spPr>
      <dgm:t>
        <a:bodyPr/>
        <a:lstStyle/>
        <a:p>
          <a:r>
            <a:rPr lang="en-US" dirty="0"/>
            <a:t>Infrastructure Alignment</a:t>
          </a:r>
        </a:p>
      </dgm:t>
    </dgm:pt>
    <dgm:pt modelId="{B4D7FF6C-4A1F-4FBA-9455-B018E69A3D29}" type="parTrans" cxnId="{72F3DDAD-A2E3-4124-826D-163B3312148A}">
      <dgm:prSet/>
      <dgm:spPr/>
      <dgm:t>
        <a:bodyPr/>
        <a:lstStyle/>
        <a:p>
          <a:endParaRPr lang="en-US"/>
        </a:p>
      </dgm:t>
    </dgm:pt>
    <dgm:pt modelId="{3626E04A-AD35-4DB3-9C38-A40D428E4214}" type="sibTrans" cxnId="{72F3DDAD-A2E3-4124-826D-163B3312148A}">
      <dgm:prSet/>
      <dgm:spPr/>
      <dgm:t>
        <a:bodyPr/>
        <a:lstStyle/>
        <a:p>
          <a:endParaRPr lang="en-US"/>
        </a:p>
      </dgm:t>
    </dgm:pt>
    <dgm:pt modelId="{3C2FD906-3CE9-431B-B228-8A6A7AB679A3}">
      <dgm:prSet phldrT="[Text]" custT="1"/>
      <dgm:spPr>
        <a:ln>
          <a:solidFill>
            <a:schemeClr val="accent1"/>
          </a:solidFill>
        </a:ln>
      </dgm:spPr>
      <dgm:t>
        <a:bodyPr/>
        <a:lstStyle/>
        <a:p>
          <a:r>
            <a:rPr lang="en-US" sz="1800" dirty="0"/>
            <a:t>Prioritization</a:t>
          </a:r>
        </a:p>
      </dgm:t>
    </dgm:pt>
    <dgm:pt modelId="{240572D8-2609-4E1B-AE91-11DCA6CF14BC}" type="parTrans" cxnId="{69C23CA4-6335-4877-9841-634787037B0E}">
      <dgm:prSet/>
      <dgm:spPr/>
      <dgm:t>
        <a:bodyPr/>
        <a:lstStyle/>
        <a:p>
          <a:endParaRPr lang="en-US"/>
        </a:p>
      </dgm:t>
    </dgm:pt>
    <dgm:pt modelId="{B6972FBD-5AE9-4BF0-9A21-B77B319C03EF}" type="sibTrans" cxnId="{69C23CA4-6335-4877-9841-634787037B0E}">
      <dgm:prSet/>
      <dgm:spPr/>
      <dgm:t>
        <a:bodyPr/>
        <a:lstStyle/>
        <a:p>
          <a:endParaRPr lang="en-US"/>
        </a:p>
      </dgm:t>
    </dgm:pt>
    <dgm:pt modelId="{5EB4B7C5-9A15-4704-95B9-CFDB0C3AD8C1}">
      <dgm:prSet custT="1"/>
      <dgm:spPr/>
      <dgm:t>
        <a:bodyPr/>
        <a:lstStyle/>
        <a:p>
          <a:endParaRPr lang="en-US" sz="1800" dirty="0"/>
        </a:p>
      </dgm:t>
    </dgm:pt>
    <dgm:pt modelId="{64F7C313-D6BB-4D87-B544-C738576219FC}" type="parTrans" cxnId="{CCB8B88C-16CE-45A3-B7CF-F34ED18E28F1}">
      <dgm:prSet/>
      <dgm:spPr/>
      <dgm:t>
        <a:bodyPr/>
        <a:lstStyle/>
        <a:p>
          <a:endParaRPr lang="en-US"/>
        </a:p>
      </dgm:t>
    </dgm:pt>
    <dgm:pt modelId="{C563D775-CFE1-4A97-B058-E2B015A0D5D4}" type="sibTrans" cxnId="{CCB8B88C-16CE-45A3-B7CF-F34ED18E28F1}">
      <dgm:prSet/>
      <dgm:spPr/>
      <dgm:t>
        <a:bodyPr/>
        <a:lstStyle/>
        <a:p>
          <a:endParaRPr lang="en-US"/>
        </a:p>
      </dgm:t>
    </dgm:pt>
    <dgm:pt modelId="{33ACF681-7D56-4C19-B61E-7AE46E56DFF0}" type="pres">
      <dgm:prSet presAssocID="{417390FC-B5E8-4B4D-93E5-1AA55B1EABCB}" presName="linearFlow" presStyleCnt="0">
        <dgm:presLayoutVars>
          <dgm:dir/>
          <dgm:animLvl val="lvl"/>
          <dgm:resizeHandles val="exact"/>
        </dgm:presLayoutVars>
      </dgm:prSet>
      <dgm:spPr/>
    </dgm:pt>
    <dgm:pt modelId="{E60D8041-3FD2-4E6A-A47E-AFC455245F48}" type="pres">
      <dgm:prSet presAssocID="{F410ABCE-A487-4569-8043-BB0ABE746BF7}" presName="composite" presStyleCnt="0"/>
      <dgm:spPr/>
    </dgm:pt>
    <dgm:pt modelId="{56208DB9-7826-426A-898C-D6D622DC72B9}" type="pres">
      <dgm:prSet presAssocID="{F410ABCE-A487-4569-8043-BB0ABE746BF7}" presName="parTx" presStyleLbl="node1" presStyleIdx="0" presStyleCnt="3">
        <dgm:presLayoutVars>
          <dgm:chMax val="0"/>
          <dgm:chPref val="0"/>
          <dgm:bulletEnabled val="1"/>
        </dgm:presLayoutVars>
      </dgm:prSet>
      <dgm:spPr/>
    </dgm:pt>
    <dgm:pt modelId="{9CA7DEA9-D5B6-411D-8370-763466F12846}" type="pres">
      <dgm:prSet presAssocID="{F410ABCE-A487-4569-8043-BB0ABE746BF7}" presName="parSh" presStyleLbl="node1" presStyleIdx="0" presStyleCnt="3"/>
      <dgm:spPr/>
    </dgm:pt>
    <dgm:pt modelId="{CFFE1766-5F9E-40F3-87E0-400DC04D74E4}" type="pres">
      <dgm:prSet presAssocID="{F410ABCE-A487-4569-8043-BB0ABE746BF7}" presName="desTx" presStyleLbl="fgAcc1" presStyleIdx="0" presStyleCnt="3">
        <dgm:presLayoutVars>
          <dgm:bulletEnabled val="1"/>
        </dgm:presLayoutVars>
      </dgm:prSet>
      <dgm:spPr/>
    </dgm:pt>
    <dgm:pt modelId="{FA7491A5-1DEC-499A-A300-730EECE4D662}" type="pres">
      <dgm:prSet presAssocID="{1ACE173D-1A7A-402F-A14F-3C8DED0314A1}" presName="sibTrans" presStyleLbl="sibTrans2D1" presStyleIdx="0" presStyleCnt="2"/>
      <dgm:spPr/>
    </dgm:pt>
    <dgm:pt modelId="{7E0C878F-48EB-4E06-8B16-83764F6E76F3}" type="pres">
      <dgm:prSet presAssocID="{1ACE173D-1A7A-402F-A14F-3C8DED0314A1}" presName="connTx" presStyleLbl="sibTrans2D1" presStyleIdx="0" presStyleCnt="2"/>
      <dgm:spPr/>
    </dgm:pt>
    <dgm:pt modelId="{564B691B-CA4F-4496-82B5-1EA17ABC4C32}" type="pres">
      <dgm:prSet presAssocID="{0C70EA20-683B-477B-936C-A56B1E61D59C}" presName="composite" presStyleCnt="0"/>
      <dgm:spPr/>
    </dgm:pt>
    <dgm:pt modelId="{6B2C19A0-6179-449F-9BF8-CB6AB058A8FB}" type="pres">
      <dgm:prSet presAssocID="{0C70EA20-683B-477B-936C-A56B1E61D59C}" presName="parTx" presStyleLbl="node1" presStyleIdx="0" presStyleCnt="3">
        <dgm:presLayoutVars>
          <dgm:chMax val="0"/>
          <dgm:chPref val="0"/>
          <dgm:bulletEnabled val="1"/>
        </dgm:presLayoutVars>
      </dgm:prSet>
      <dgm:spPr/>
    </dgm:pt>
    <dgm:pt modelId="{88C70439-B984-4DE5-8294-79FE439897C3}" type="pres">
      <dgm:prSet presAssocID="{0C70EA20-683B-477B-936C-A56B1E61D59C}" presName="parSh" presStyleLbl="node1" presStyleIdx="1" presStyleCnt="3"/>
      <dgm:spPr/>
    </dgm:pt>
    <dgm:pt modelId="{D891D0B0-C880-47AB-ABA2-992667D7160E}" type="pres">
      <dgm:prSet presAssocID="{0C70EA20-683B-477B-936C-A56B1E61D59C}" presName="desTx" presStyleLbl="fgAcc1" presStyleIdx="1" presStyleCnt="3" custLinFactNeighborX="465" custLinFactNeighborY="-1116">
        <dgm:presLayoutVars>
          <dgm:bulletEnabled val="1"/>
        </dgm:presLayoutVars>
      </dgm:prSet>
      <dgm:spPr/>
    </dgm:pt>
    <dgm:pt modelId="{B2B9C1CF-050B-44D1-BA52-51ADC693D377}" type="pres">
      <dgm:prSet presAssocID="{D3BAF7F5-AC08-4C6D-84AF-EF7FDE420A6E}" presName="sibTrans" presStyleLbl="sibTrans2D1" presStyleIdx="1" presStyleCnt="2"/>
      <dgm:spPr/>
    </dgm:pt>
    <dgm:pt modelId="{CEB9DE45-7E53-4FE4-B282-72016ED92C2B}" type="pres">
      <dgm:prSet presAssocID="{D3BAF7F5-AC08-4C6D-84AF-EF7FDE420A6E}" presName="connTx" presStyleLbl="sibTrans2D1" presStyleIdx="1" presStyleCnt="2"/>
      <dgm:spPr/>
    </dgm:pt>
    <dgm:pt modelId="{1330DEEF-4A6D-4987-B982-B018A81D67F1}" type="pres">
      <dgm:prSet presAssocID="{6C4E5828-F6BA-4676-B2B6-C96A9856B40A}" presName="composite" presStyleCnt="0"/>
      <dgm:spPr/>
    </dgm:pt>
    <dgm:pt modelId="{E30E598D-8634-4249-883B-E03A9C5C7ECD}" type="pres">
      <dgm:prSet presAssocID="{6C4E5828-F6BA-4676-B2B6-C96A9856B40A}" presName="parTx" presStyleLbl="node1" presStyleIdx="1" presStyleCnt="3">
        <dgm:presLayoutVars>
          <dgm:chMax val="0"/>
          <dgm:chPref val="0"/>
          <dgm:bulletEnabled val="1"/>
        </dgm:presLayoutVars>
      </dgm:prSet>
      <dgm:spPr/>
    </dgm:pt>
    <dgm:pt modelId="{73291287-9B78-4C0A-AE20-6D1EA831F8C9}" type="pres">
      <dgm:prSet presAssocID="{6C4E5828-F6BA-4676-B2B6-C96A9856B40A}" presName="parSh" presStyleLbl="node1" presStyleIdx="2" presStyleCnt="3"/>
      <dgm:spPr/>
    </dgm:pt>
    <dgm:pt modelId="{507B30F6-C71F-42B4-8309-1B02A050F468}" type="pres">
      <dgm:prSet presAssocID="{6C4E5828-F6BA-4676-B2B6-C96A9856B40A}" presName="desTx" presStyleLbl="fgAcc1" presStyleIdx="2" presStyleCnt="3">
        <dgm:presLayoutVars>
          <dgm:bulletEnabled val="1"/>
        </dgm:presLayoutVars>
      </dgm:prSet>
      <dgm:spPr/>
    </dgm:pt>
  </dgm:ptLst>
  <dgm:cxnLst>
    <dgm:cxn modelId="{BBA5941C-BEFB-42DD-AC71-D5062ACD3676}" type="presOf" srcId="{32A45A76-837A-476E-968D-7AA9F425F241}" destId="{CFFE1766-5F9E-40F3-87E0-400DC04D74E4}" srcOrd="0" destOrd="1" presId="urn:microsoft.com/office/officeart/2005/8/layout/process3"/>
    <dgm:cxn modelId="{CFA2651E-745D-4E48-8A4D-DF20C8B32F38}" srcId="{F410ABCE-A487-4569-8043-BB0ABE746BF7}" destId="{FE5F253B-D8EF-4BDB-A368-3D0A559A7658}" srcOrd="0" destOrd="0" parTransId="{81323690-0896-447A-9E4B-50E4A61E1251}" sibTransId="{F691FE10-39B7-4AC4-A324-7CEA4D5930B0}"/>
    <dgm:cxn modelId="{EA47A61F-4996-41FC-9E31-881B13F2F076}" type="presOf" srcId="{D0677BC6-6F93-4BD6-B673-E168533128C4}" destId="{CFFE1766-5F9E-40F3-87E0-400DC04D74E4}" srcOrd="0" destOrd="3" presId="urn:microsoft.com/office/officeart/2005/8/layout/process3"/>
    <dgm:cxn modelId="{8C61AD25-7D07-47D2-B940-D599DB298194}" type="presOf" srcId="{5EB4B7C5-9A15-4704-95B9-CFDB0C3AD8C1}" destId="{D891D0B0-C880-47AB-ABA2-992667D7160E}" srcOrd="0" destOrd="3" presId="urn:microsoft.com/office/officeart/2005/8/layout/process3"/>
    <dgm:cxn modelId="{AC754C26-A94C-4702-A684-13DAC3BA5CFF}" type="presOf" srcId="{1ACE173D-1A7A-402F-A14F-3C8DED0314A1}" destId="{7E0C878F-48EB-4E06-8B16-83764F6E76F3}" srcOrd="1" destOrd="0" presId="urn:microsoft.com/office/officeart/2005/8/layout/process3"/>
    <dgm:cxn modelId="{216A4828-5204-4E32-8013-6893A35E5DF4}" type="presOf" srcId="{274C04CD-079D-4375-BC09-3CBF917A2364}" destId="{507B30F6-C71F-42B4-8309-1B02A050F468}" srcOrd="0" destOrd="2" presId="urn:microsoft.com/office/officeart/2005/8/layout/process3"/>
    <dgm:cxn modelId="{7D72042B-3F56-443B-B6AC-C653368ADFD8}" type="presOf" srcId="{F410ABCE-A487-4569-8043-BB0ABE746BF7}" destId="{56208DB9-7826-426A-898C-D6D622DC72B9}" srcOrd="0" destOrd="0" presId="urn:microsoft.com/office/officeart/2005/8/layout/process3"/>
    <dgm:cxn modelId="{C41F572E-8FEC-4DD2-A33D-9D2390B8A176}" type="presOf" srcId="{D3BAF7F5-AC08-4C6D-84AF-EF7FDE420A6E}" destId="{B2B9C1CF-050B-44D1-BA52-51ADC693D377}" srcOrd="0" destOrd="0" presId="urn:microsoft.com/office/officeart/2005/8/layout/process3"/>
    <dgm:cxn modelId="{038C182F-2B9C-492A-83A4-5FB7D79B0BDA}" type="presOf" srcId="{D3BAF7F5-AC08-4C6D-84AF-EF7FDE420A6E}" destId="{CEB9DE45-7E53-4FE4-B282-72016ED92C2B}" srcOrd="1" destOrd="0" presId="urn:microsoft.com/office/officeart/2005/8/layout/process3"/>
    <dgm:cxn modelId="{37BD9B45-5883-4862-94D7-7CF2025326E7}" srcId="{F410ABCE-A487-4569-8043-BB0ABE746BF7}" destId="{32A45A76-837A-476E-968D-7AA9F425F241}" srcOrd="1" destOrd="0" parTransId="{4B5FEE66-C947-46D8-918F-99D168E4AD26}" sibTransId="{EAEED1E1-72AE-46CE-9934-BBDE6C95064A}"/>
    <dgm:cxn modelId="{E8E2B765-655B-4240-BF54-0FE473112AC7}" type="presOf" srcId="{417390FC-B5E8-4B4D-93E5-1AA55B1EABCB}" destId="{33ACF681-7D56-4C19-B61E-7AE46E56DFF0}" srcOrd="0" destOrd="0" presId="urn:microsoft.com/office/officeart/2005/8/layout/process3"/>
    <dgm:cxn modelId="{CA937966-9F58-470F-8E9F-E91A3F68C8D1}" type="presOf" srcId="{69D7FE82-BAF6-4037-81BF-067A439D5F53}" destId="{CFFE1766-5F9E-40F3-87E0-400DC04D74E4}" srcOrd="0" destOrd="2" presId="urn:microsoft.com/office/officeart/2005/8/layout/process3"/>
    <dgm:cxn modelId="{6577A467-2EC7-4339-9621-8D3BC325DBCC}" srcId="{6C4E5828-F6BA-4676-B2B6-C96A9856B40A}" destId="{5C901D17-2C80-4ACF-9F01-8A0D6AD1D0CF}" srcOrd="1" destOrd="0" parTransId="{5A60F45A-CC95-4F9C-A28A-F02291BBA024}" sibTransId="{F4F561B6-B440-424D-8717-0D03A4A8CC67}"/>
    <dgm:cxn modelId="{01D05B7A-9E30-452C-A868-B772620EA52D}" type="presOf" srcId="{5C901D17-2C80-4ACF-9F01-8A0D6AD1D0CF}" destId="{507B30F6-C71F-42B4-8309-1B02A050F468}" srcOrd="0" destOrd="1" presId="urn:microsoft.com/office/officeart/2005/8/layout/process3"/>
    <dgm:cxn modelId="{06E15B86-4449-4447-B869-5DF16777C210}" type="presOf" srcId="{55123FA3-1776-485B-AF92-237E6FF12954}" destId="{507B30F6-C71F-42B4-8309-1B02A050F468}" srcOrd="0" destOrd="3" presId="urn:microsoft.com/office/officeart/2005/8/layout/process3"/>
    <dgm:cxn modelId="{856DB989-45AB-4D5C-809C-78943B0B4E70}" srcId="{6C4E5828-F6BA-4676-B2B6-C96A9856B40A}" destId="{D4B84B2F-1341-42C5-BFB2-5225C97A30CF}" srcOrd="0" destOrd="0" parTransId="{5527FF0F-6D9E-406D-B842-59B7F8659F82}" sibTransId="{BD64B180-1E45-43E3-B526-6A6EB3496946}"/>
    <dgm:cxn modelId="{CCB8B88C-16CE-45A3-B7CF-F34ED18E28F1}" srcId="{0C70EA20-683B-477B-936C-A56B1E61D59C}" destId="{5EB4B7C5-9A15-4704-95B9-CFDB0C3AD8C1}" srcOrd="3" destOrd="0" parTransId="{64F7C313-D6BB-4D87-B544-C738576219FC}" sibTransId="{C563D775-CFE1-4A97-B058-E2B015A0D5D4}"/>
    <dgm:cxn modelId="{1759078D-2B6B-433B-AFC6-930D9B8A3167}" type="presOf" srcId="{0C70EA20-683B-477B-936C-A56B1E61D59C}" destId="{6B2C19A0-6179-449F-9BF8-CB6AB058A8FB}" srcOrd="0" destOrd="0" presId="urn:microsoft.com/office/officeart/2005/8/layout/process3"/>
    <dgm:cxn modelId="{5692CB8E-C54A-438D-B137-6E5850EC142C}" srcId="{417390FC-B5E8-4B4D-93E5-1AA55B1EABCB}" destId="{6C4E5828-F6BA-4676-B2B6-C96A9856B40A}" srcOrd="2" destOrd="0" parTransId="{B79E9DE7-F3D6-4377-BB7E-A133ED198F30}" sibTransId="{752EC81E-5708-4D84-BC69-F61C1F36E059}"/>
    <dgm:cxn modelId="{A1AA478F-D6E4-4702-B23A-F21A4E2D16FE}" srcId="{417390FC-B5E8-4B4D-93E5-1AA55B1EABCB}" destId="{0C70EA20-683B-477B-936C-A56B1E61D59C}" srcOrd="1" destOrd="0" parTransId="{61744DB2-61E0-45CC-AE69-700FFE36DC5D}" sibTransId="{D3BAF7F5-AC08-4C6D-84AF-EF7FDE420A6E}"/>
    <dgm:cxn modelId="{1B5BD392-1621-4A12-9A12-4820A07F6A14}" type="presOf" srcId="{6C4E5828-F6BA-4676-B2B6-C96A9856B40A}" destId="{73291287-9B78-4C0A-AE20-6D1EA831F8C9}" srcOrd="1" destOrd="0" presId="urn:microsoft.com/office/officeart/2005/8/layout/process3"/>
    <dgm:cxn modelId="{7BCAFF9A-DCC3-4415-83C4-24417C422A36}" type="presOf" srcId="{760918AF-2B59-4D58-AAF3-5CBF5EDEB26D}" destId="{D891D0B0-C880-47AB-ABA2-992667D7160E}" srcOrd="0" destOrd="1" presId="urn:microsoft.com/office/officeart/2005/8/layout/process3"/>
    <dgm:cxn modelId="{69C23CA4-6335-4877-9841-634787037B0E}" srcId="{0C70EA20-683B-477B-936C-A56B1E61D59C}" destId="{3C2FD906-3CE9-431B-B228-8A6A7AB679A3}" srcOrd="2" destOrd="0" parTransId="{240572D8-2609-4E1B-AE91-11DCA6CF14BC}" sibTransId="{B6972FBD-5AE9-4BF0-9A21-B77B319C03EF}"/>
    <dgm:cxn modelId="{72F3DDAD-A2E3-4124-826D-163B3312148A}" srcId="{6C4E5828-F6BA-4676-B2B6-C96A9856B40A}" destId="{55123FA3-1776-485B-AF92-237E6FF12954}" srcOrd="3" destOrd="0" parTransId="{B4D7FF6C-4A1F-4FBA-9455-B018E69A3D29}" sibTransId="{3626E04A-AD35-4DB3-9C38-A40D428E4214}"/>
    <dgm:cxn modelId="{B3E84ABD-C581-4C2F-8150-E55BA9EBD33F}" type="presOf" srcId="{F410ABCE-A487-4569-8043-BB0ABE746BF7}" destId="{9CA7DEA9-D5B6-411D-8370-763466F12846}" srcOrd="1" destOrd="0" presId="urn:microsoft.com/office/officeart/2005/8/layout/process3"/>
    <dgm:cxn modelId="{35A45ABD-405E-4ACB-9738-24C403411305}" srcId="{F410ABCE-A487-4569-8043-BB0ABE746BF7}" destId="{69D7FE82-BAF6-4037-81BF-067A439D5F53}" srcOrd="2" destOrd="0" parTransId="{7ABE1865-62EC-4488-8104-F03CD91F6B02}" sibTransId="{2FC8B42E-0CCE-4949-82F1-BF23C7622B59}"/>
    <dgm:cxn modelId="{5374E5BE-89CD-4D4D-A4F6-88787F9D553C}" srcId="{F410ABCE-A487-4569-8043-BB0ABE746BF7}" destId="{D0677BC6-6F93-4BD6-B673-E168533128C4}" srcOrd="3" destOrd="0" parTransId="{9F155F0B-AED4-4112-9123-03326E81A86B}" sibTransId="{5E0EE4A4-A856-47E9-A2D1-03519B83EF2C}"/>
    <dgm:cxn modelId="{7618A6C9-806A-4EC4-94B3-F3D8E8C50E1B}" type="presOf" srcId="{0C70EA20-683B-477B-936C-A56B1E61D59C}" destId="{88C70439-B984-4DE5-8294-79FE439897C3}" srcOrd="1" destOrd="0" presId="urn:microsoft.com/office/officeart/2005/8/layout/process3"/>
    <dgm:cxn modelId="{2BF378CB-A61B-44A9-9AF1-72645EC9077F}" srcId="{417390FC-B5E8-4B4D-93E5-1AA55B1EABCB}" destId="{F410ABCE-A487-4569-8043-BB0ABE746BF7}" srcOrd="0" destOrd="0" parTransId="{BB199D0C-E023-49A9-84EA-33CFD4CD32A9}" sibTransId="{1ACE173D-1A7A-402F-A14F-3C8DED0314A1}"/>
    <dgm:cxn modelId="{FE3AA4CD-57F4-4BA1-B855-7D8C39880766}" srcId="{0C70EA20-683B-477B-936C-A56B1E61D59C}" destId="{5BFDE9C6-8DE5-40E8-AE8B-16EF90A05D70}" srcOrd="0" destOrd="0" parTransId="{ED7EEB7B-6C5C-4080-8C04-42198B3D06B1}" sibTransId="{5F99FB6C-9989-4FFA-91EE-88F12D008C30}"/>
    <dgm:cxn modelId="{B31F7BD0-C069-45BE-9A34-AACA64B17CF8}" type="presOf" srcId="{FE5F253B-D8EF-4BDB-A368-3D0A559A7658}" destId="{CFFE1766-5F9E-40F3-87E0-400DC04D74E4}" srcOrd="0" destOrd="0" presId="urn:microsoft.com/office/officeart/2005/8/layout/process3"/>
    <dgm:cxn modelId="{784C3ADA-6061-46AA-883C-96568E5A466D}" type="presOf" srcId="{1ACE173D-1A7A-402F-A14F-3C8DED0314A1}" destId="{FA7491A5-1DEC-499A-A300-730EECE4D662}" srcOrd="0" destOrd="0" presId="urn:microsoft.com/office/officeart/2005/8/layout/process3"/>
    <dgm:cxn modelId="{C19653EB-E6EA-47CD-BC0C-77089320E066}" type="presOf" srcId="{3C2FD906-3CE9-431B-B228-8A6A7AB679A3}" destId="{D891D0B0-C880-47AB-ABA2-992667D7160E}" srcOrd="0" destOrd="2" presId="urn:microsoft.com/office/officeart/2005/8/layout/process3"/>
    <dgm:cxn modelId="{59EC2DED-5CB1-486A-B14D-6CA79EFBFB7A}" srcId="{0C70EA20-683B-477B-936C-A56B1E61D59C}" destId="{760918AF-2B59-4D58-AAF3-5CBF5EDEB26D}" srcOrd="1" destOrd="0" parTransId="{EE447320-C852-429E-A12E-92865B92A2D3}" sibTransId="{07FF9EEA-5FCA-4A8D-9929-9E4E3EB4204A}"/>
    <dgm:cxn modelId="{4D32D0F2-BCAA-4D2B-9AF1-9BCB1A539E76}" type="presOf" srcId="{D4B84B2F-1341-42C5-BFB2-5225C97A30CF}" destId="{507B30F6-C71F-42B4-8309-1B02A050F468}" srcOrd="0" destOrd="0" presId="urn:microsoft.com/office/officeart/2005/8/layout/process3"/>
    <dgm:cxn modelId="{E5CE28F4-2E68-436D-9B09-604C4DE8FD7F}" type="presOf" srcId="{6C4E5828-F6BA-4676-B2B6-C96A9856B40A}" destId="{E30E598D-8634-4249-883B-E03A9C5C7ECD}" srcOrd="0" destOrd="0" presId="urn:microsoft.com/office/officeart/2005/8/layout/process3"/>
    <dgm:cxn modelId="{50E477F9-0E65-445F-8026-EB10797B4F6C}" type="presOf" srcId="{5BFDE9C6-8DE5-40E8-AE8B-16EF90A05D70}" destId="{D891D0B0-C880-47AB-ABA2-992667D7160E}" srcOrd="0" destOrd="0" presId="urn:microsoft.com/office/officeart/2005/8/layout/process3"/>
    <dgm:cxn modelId="{5E9F14FE-D68E-4741-AE50-0DEA23A4DE8B}" srcId="{6C4E5828-F6BA-4676-B2B6-C96A9856B40A}" destId="{274C04CD-079D-4375-BC09-3CBF917A2364}" srcOrd="2" destOrd="0" parTransId="{4B2560BA-547A-4983-A64C-8D8851A9D8A1}" sibTransId="{0C757F90-8239-4FDC-8DA5-F6C90D9D6B8D}"/>
    <dgm:cxn modelId="{64F84013-FB49-42AE-AFD0-0BE5F6DFB89E}" type="presParOf" srcId="{33ACF681-7D56-4C19-B61E-7AE46E56DFF0}" destId="{E60D8041-3FD2-4E6A-A47E-AFC455245F48}" srcOrd="0" destOrd="0" presId="urn:microsoft.com/office/officeart/2005/8/layout/process3"/>
    <dgm:cxn modelId="{6583296A-C552-47BE-8DCF-5C9201159012}" type="presParOf" srcId="{E60D8041-3FD2-4E6A-A47E-AFC455245F48}" destId="{56208DB9-7826-426A-898C-D6D622DC72B9}" srcOrd="0" destOrd="0" presId="urn:microsoft.com/office/officeart/2005/8/layout/process3"/>
    <dgm:cxn modelId="{3316D6E5-1C46-4511-8D2B-68CA196084BD}" type="presParOf" srcId="{E60D8041-3FD2-4E6A-A47E-AFC455245F48}" destId="{9CA7DEA9-D5B6-411D-8370-763466F12846}" srcOrd="1" destOrd="0" presId="urn:microsoft.com/office/officeart/2005/8/layout/process3"/>
    <dgm:cxn modelId="{EB72449E-2D26-4E18-949A-029DFFC2B7D2}" type="presParOf" srcId="{E60D8041-3FD2-4E6A-A47E-AFC455245F48}" destId="{CFFE1766-5F9E-40F3-87E0-400DC04D74E4}" srcOrd="2" destOrd="0" presId="urn:microsoft.com/office/officeart/2005/8/layout/process3"/>
    <dgm:cxn modelId="{A5377D26-351A-46F6-B1F8-4CE51864EB54}" type="presParOf" srcId="{33ACF681-7D56-4C19-B61E-7AE46E56DFF0}" destId="{FA7491A5-1DEC-499A-A300-730EECE4D662}" srcOrd="1" destOrd="0" presId="urn:microsoft.com/office/officeart/2005/8/layout/process3"/>
    <dgm:cxn modelId="{3F187C7B-C36C-47A6-AF20-878CD329F8D2}" type="presParOf" srcId="{FA7491A5-1DEC-499A-A300-730EECE4D662}" destId="{7E0C878F-48EB-4E06-8B16-83764F6E76F3}" srcOrd="0" destOrd="0" presId="urn:microsoft.com/office/officeart/2005/8/layout/process3"/>
    <dgm:cxn modelId="{1EF439F2-18BB-470D-A2F9-7466E2C81529}" type="presParOf" srcId="{33ACF681-7D56-4C19-B61E-7AE46E56DFF0}" destId="{564B691B-CA4F-4496-82B5-1EA17ABC4C32}" srcOrd="2" destOrd="0" presId="urn:microsoft.com/office/officeart/2005/8/layout/process3"/>
    <dgm:cxn modelId="{121522E6-3D94-46C4-8E7D-21D9973F054A}" type="presParOf" srcId="{564B691B-CA4F-4496-82B5-1EA17ABC4C32}" destId="{6B2C19A0-6179-449F-9BF8-CB6AB058A8FB}" srcOrd="0" destOrd="0" presId="urn:microsoft.com/office/officeart/2005/8/layout/process3"/>
    <dgm:cxn modelId="{1AEC1FD8-F144-4AB8-B03B-8A153112A94E}" type="presParOf" srcId="{564B691B-CA4F-4496-82B5-1EA17ABC4C32}" destId="{88C70439-B984-4DE5-8294-79FE439897C3}" srcOrd="1" destOrd="0" presId="urn:microsoft.com/office/officeart/2005/8/layout/process3"/>
    <dgm:cxn modelId="{FD71863F-735F-4EF1-BC71-E6071A75F768}" type="presParOf" srcId="{564B691B-CA4F-4496-82B5-1EA17ABC4C32}" destId="{D891D0B0-C880-47AB-ABA2-992667D7160E}" srcOrd="2" destOrd="0" presId="urn:microsoft.com/office/officeart/2005/8/layout/process3"/>
    <dgm:cxn modelId="{9014CCB1-665C-4796-BC6F-A8D43F539682}" type="presParOf" srcId="{33ACF681-7D56-4C19-B61E-7AE46E56DFF0}" destId="{B2B9C1CF-050B-44D1-BA52-51ADC693D377}" srcOrd="3" destOrd="0" presId="urn:microsoft.com/office/officeart/2005/8/layout/process3"/>
    <dgm:cxn modelId="{AB1CEF5B-F453-4279-81B7-A06D0410A608}" type="presParOf" srcId="{B2B9C1CF-050B-44D1-BA52-51ADC693D377}" destId="{CEB9DE45-7E53-4FE4-B282-72016ED92C2B}" srcOrd="0" destOrd="0" presId="urn:microsoft.com/office/officeart/2005/8/layout/process3"/>
    <dgm:cxn modelId="{A643AA04-B543-47C0-A753-A500E7D1AE9E}" type="presParOf" srcId="{33ACF681-7D56-4C19-B61E-7AE46E56DFF0}" destId="{1330DEEF-4A6D-4987-B982-B018A81D67F1}" srcOrd="4" destOrd="0" presId="urn:microsoft.com/office/officeart/2005/8/layout/process3"/>
    <dgm:cxn modelId="{C2E7AB62-B782-4FB1-A32A-05E83D6B57A3}" type="presParOf" srcId="{1330DEEF-4A6D-4987-B982-B018A81D67F1}" destId="{E30E598D-8634-4249-883B-E03A9C5C7ECD}" srcOrd="0" destOrd="0" presId="urn:microsoft.com/office/officeart/2005/8/layout/process3"/>
    <dgm:cxn modelId="{36680470-D142-4429-B278-DFB06901C7E0}" type="presParOf" srcId="{1330DEEF-4A6D-4987-B982-B018A81D67F1}" destId="{73291287-9B78-4C0A-AE20-6D1EA831F8C9}" srcOrd="1" destOrd="0" presId="urn:microsoft.com/office/officeart/2005/8/layout/process3"/>
    <dgm:cxn modelId="{19D67857-33A7-40F9-8F38-169D3072516D}" type="presParOf" srcId="{1330DEEF-4A6D-4987-B982-B018A81D67F1}" destId="{507B30F6-C71F-42B4-8309-1B02A050F468}" srcOrd="2" destOrd="0" presId="urn:microsoft.com/office/officeart/2005/8/layout/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4BB5E-E5A7-498C-929F-73FEFCA9224E}">
      <dsp:nvSpPr>
        <dsp:cNvPr id="0" name=""/>
        <dsp:cNvSpPr/>
      </dsp:nvSpPr>
      <dsp:spPr>
        <a:xfrm>
          <a:off x="2033015" y="42290"/>
          <a:ext cx="2029968" cy="202996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Commitment</a:t>
          </a:r>
        </a:p>
      </dsp:txBody>
      <dsp:txXfrm>
        <a:off x="2303678" y="397535"/>
        <a:ext cx="1488643" cy="913485"/>
      </dsp:txXfrm>
    </dsp:sp>
    <dsp:sp modelId="{DF9B4A3A-3FC5-49F2-9ED5-1033872FB448}">
      <dsp:nvSpPr>
        <dsp:cNvPr id="0" name=""/>
        <dsp:cNvSpPr/>
      </dsp:nvSpPr>
      <dsp:spPr>
        <a:xfrm>
          <a:off x="2815372" y="1353305"/>
          <a:ext cx="2029968" cy="202996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Community</a:t>
          </a:r>
        </a:p>
      </dsp:txBody>
      <dsp:txXfrm>
        <a:off x="3436204" y="1877713"/>
        <a:ext cx="1217980" cy="1116482"/>
      </dsp:txXfrm>
    </dsp:sp>
    <dsp:sp modelId="{C1ACCE3A-4DFA-49F1-B064-855982649A3D}">
      <dsp:nvSpPr>
        <dsp:cNvPr id="0" name=""/>
        <dsp:cNvSpPr/>
      </dsp:nvSpPr>
      <dsp:spPr>
        <a:xfrm>
          <a:off x="1300535" y="1311021"/>
          <a:ext cx="2029968" cy="202996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Content</a:t>
          </a:r>
        </a:p>
      </dsp:txBody>
      <dsp:txXfrm>
        <a:off x="1491691" y="1835429"/>
        <a:ext cx="1217980" cy="1116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8040D2-B9EE-4463-AAC3-BCC87C8F5CC0}">
      <dsp:nvSpPr>
        <dsp:cNvPr id="0" name=""/>
        <dsp:cNvSpPr/>
      </dsp:nvSpPr>
      <dsp:spPr>
        <a:xfrm>
          <a:off x="982" y="0"/>
          <a:ext cx="1528121" cy="377031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Board</a:t>
          </a:r>
        </a:p>
      </dsp:txBody>
      <dsp:txXfrm>
        <a:off x="982" y="1508124"/>
        <a:ext cx="1528121" cy="1508124"/>
      </dsp:txXfrm>
    </dsp:sp>
    <dsp:sp modelId="{246504C2-7533-4E7F-914A-46CA0346DBFB}">
      <dsp:nvSpPr>
        <dsp:cNvPr id="0" name=""/>
        <dsp:cNvSpPr/>
      </dsp:nvSpPr>
      <dsp:spPr>
        <a:xfrm>
          <a:off x="137286" y="226218"/>
          <a:ext cx="1255513" cy="1255513"/>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3CB39E2A-1D65-4645-9049-04842625C9D9}">
      <dsp:nvSpPr>
        <dsp:cNvPr id="0" name=""/>
        <dsp:cNvSpPr/>
      </dsp:nvSpPr>
      <dsp:spPr>
        <a:xfrm>
          <a:off x="1574947" y="0"/>
          <a:ext cx="1528121" cy="3770311"/>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CSE</a:t>
          </a:r>
        </a:p>
      </dsp:txBody>
      <dsp:txXfrm>
        <a:off x="1574947" y="1508124"/>
        <a:ext cx="1528121" cy="1508124"/>
      </dsp:txXfrm>
    </dsp:sp>
    <dsp:sp modelId="{78BBA81A-399F-44E8-B9C7-521B15DBE678}">
      <dsp:nvSpPr>
        <dsp:cNvPr id="0" name=""/>
        <dsp:cNvSpPr/>
      </dsp:nvSpPr>
      <dsp:spPr>
        <a:xfrm>
          <a:off x="1711251" y="226218"/>
          <a:ext cx="1255513" cy="1255513"/>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6BE5FA-80FF-44EC-8FC6-409F7D897DE1}">
      <dsp:nvSpPr>
        <dsp:cNvPr id="0" name=""/>
        <dsp:cNvSpPr/>
      </dsp:nvSpPr>
      <dsp:spPr>
        <a:xfrm>
          <a:off x="3148913" y="0"/>
          <a:ext cx="1528121" cy="3770311"/>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t>Staff &amp;</a:t>
          </a:r>
        </a:p>
        <a:p>
          <a:pPr marL="0" lvl="0" indent="0" algn="ctr" defTabSz="933450">
            <a:lnSpc>
              <a:spcPct val="90000"/>
            </a:lnSpc>
            <a:spcBef>
              <a:spcPct val="0"/>
            </a:spcBef>
            <a:spcAft>
              <a:spcPct val="35000"/>
            </a:spcAft>
            <a:buNone/>
          </a:pPr>
          <a:r>
            <a:rPr lang="en-US" sz="2100" kern="1200" dirty="0"/>
            <a:t>Volunteers</a:t>
          </a:r>
        </a:p>
      </dsp:txBody>
      <dsp:txXfrm>
        <a:off x="3148913" y="1508124"/>
        <a:ext cx="1528121" cy="1508124"/>
      </dsp:txXfrm>
    </dsp:sp>
    <dsp:sp modelId="{380B2544-F64A-4347-A5B1-13AD30DF2FB3}">
      <dsp:nvSpPr>
        <dsp:cNvPr id="0" name=""/>
        <dsp:cNvSpPr/>
      </dsp:nvSpPr>
      <dsp:spPr>
        <a:xfrm>
          <a:off x="3276729" y="283608"/>
          <a:ext cx="1255513" cy="1255513"/>
        </a:xfrm>
        <a:prstGeom prst="ellipse">
          <a:avLst/>
        </a:prstGeom>
        <a:solidFill>
          <a:schemeClr val="accent5">
            <a:tint val="50000"/>
            <a:hueOff val="-6729641"/>
            <a:satOff val="-22947"/>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529144-2F54-435B-82A2-293BB8213D1B}">
      <dsp:nvSpPr>
        <dsp:cNvPr id="0" name=""/>
        <dsp:cNvSpPr/>
      </dsp:nvSpPr>
      <dsp:spPr>
        <a:xfrm>
          <a:off x="187120" y="3016248"/>
          <a:ext cx="4303775" cy="565546"/>
        </a:xfrm>
        <a:prstGeom prst="leftRight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7E3BF-8D00-4721-A657-B00A816B9107}">
      <dsp:nvSpPr>
        <dsp:cNvPr id="0" name=""/>
        <dsp:cNvSpPr/>
      </dsp:nvSpPr>
      <dsp:spPr>
        <a:xfrm>
          <a:off x="2341595" y="0"/>
          <a:ext cx="1956111" cy="1956409"/>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81ED00-B6D2-430A-87F4-BBDBDDDD6298}">
      <dsp:nvSpPr>
        <dsp:cNvPr id="0" name=""/>
        <dsp:cNvSpPr/>
      </dsp:nvSpPr>
      <dsp:spPr>
        <a:xfrm>
          <a:off x="2773960" y="706323"/>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Structure</a:t>
          </a:r>
        </a:p>
      </dsp:txBody>
      <dsp:txXfrm>
        <a:off x="2773960" y="706323"/>
        <a:ext cx="1086973" cy="543356"/>
      </dsp:txXfrm>
    </dsp:sp>
    <dsp:sp modelId="{41DC2FCC-DAA6-4AE4-9F35-2F7C5F75D656}">
      <dsp:nvSpPr>
        <dsp:cNvPr id="0" name=""/>
        <dsp:cNvSpPr/>
      </dsp:nvSpPr>
      <dsp:spPr>
        <a:xfrm>
          <a:off x="1798292" y="1124102"/>
          <a:ext cx="1956111" cy="1956409"/>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BD86A9-8136-4FD9-AAE4-BD55EF49728C}">
      <dsp:nvSpPr>
        <dsp:cNvPr id="0" name=""/>
        <dsp:cNvSpPr/>
      </dsp:nvSpPr>
      <dsp:spPr>
        <a:xfrm>
          <a:off x="2232861" y="1836927"/>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Process</a:t>
          </a:r>
        </a:p>
      </dsp:txBody>
      <dsp:txXfrm>
        <a:off x="2232861" y="1836927"/>
        <a:ext cx="1086973" cy="543356"/>
      </dsp:txXfrm>
    </dsp:sp>
    <dsp:sp modelId="{16C2DB7B-5056-4AF1-A5F6-276580194BC9}">
      <dsp:nvSpPr>
        <dsp:cNvPr id="0" name=""/>
        <dsp:cNvSpPr/>
      </dsp:nvSpPr>
      <dsp:spPr>
        <a:xfrm>
          <a:off x="2480819" y="2382723"/>
          <a:ext cx="1680603" cy="1681276"/>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3A632E-CC1E-4D94-996D-1E8607910223}">
      <dsp:nvSpPr>
        <dsp:cNvPr id="0" name=""/>
        <dsp:cNvSpPr/>
      </dsp:nvSpPr>
      <dsp:spPr>
        <a:xfrm>
          <a:off x="2776532" y="2969158"/>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Culture</a:t>
          </a:r>
        </a:p>
      </dsp:txBody>
      <dsp:txXfrm>
        <a:off x="2776532" y="2969158"/>
        <a:ext cx="1086973" cy="5433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93DD7-D911-42DC-AEA1-E3FFC6586D5E}">
      <dsp:nvSpPr>
        <dsp:cNvPr id="0" name=""/>
        <dsp:cNvSpPr/>
      </dsp:nvSpPr>
      <dsp:spPr>
        <a:xfrm>
          <a:off x="0" y="398"/>
          <a:ext cx="7886700" cy="93231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6DC5B6-E8E7-47AA-BD8C-DD86BBA95B89}">
      <dsp:nvSpPr>
        <dsp:cNvPr id="0" name=""/>
        <dsp:cNvSpPr/>
      </dsp:nvSpPr>
      <dsp:spPr>
        <a:xfrm>
          <a:off x="282025" y="210169"/>
          <a:ext cx="512773" cy="512773"/>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573E61-7A55-48D3-BE4E-7FD096916F8A}">
      <dsp:nvSpPr>
        <dsp:cNvPr id="0" name=""/>
        <dsp:cNvSpPr/>
      </dsp:nvSpPr>
      <dsp:spPr>
        <a:xfrm>
          <a:off x="1076824" y="398"/>
          <a:ext cx="6809875" cy="932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670" tIns="98670" rIns="98670" bIns="986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Members and staff need to have </a:t>
          </a:r>
          <a:r>
            <a:rPr lang="en-US" sz="2200" b="1" kern="1200" dirty="0">
              <a:solidFill>
                <a:schemeClr val="tx1"/>
              </a:solidFill>
            </a:rPr>
            <a:t>confidence</a:t>
          </a:r>
          <a:r>
            <a:rPr lang="en-US" sz="2200" kern="1200" dirty="0">
              <a:solidFill>
                <a:schemeClr val="tx1"/>
              </a:solidFill>
            </a:rPr>
            <a:t> that you have thought about “what you will do if…”</a:t>
          </a:r>
        </a:p>
      </dsp:txBody>
      <dsp:txXfrm>
        <a:off x="1076824" y="398"/>
        <a:ext cx="6809875" cy="932315"/>
      </dsp:txXfrm>
    </dsp:sp>
    <dsp:sp modelId="{D983CD20-54AB-4C3B-82FD-303818F267D9}">
      <dsp:nvSpPr>
        <dsp:cNvPr id="0" name=""/>
        <dsp:cNvSpPr/>
      </dsp:nvSpPr>
      <dsp:spPr>
        <a:xfrm>
          <a:off x="0" y="1155471"/>
          <a:ext cx="7886700" cy="93231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CE724E-705C-4A90-9134-091BD2EABC29}">
      <dsp:nvSpPr>
        <dsp:cNvPr id="0" name=""/>
        <dsp:cNvSpPr/>
      </dsp:nvSpPr>
      <dsp:spPr>
        <a:xfrm>
          <a:off x="282025" y="1375563"/>
          <a:ext cx="512773" cy="512773"/>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769AFA-9246-40F6-9B00-3574FA498457}">
      <dsp:nvSpPr>
        <dsp:cNvPr id="0" name=""/>
        <dsp:cNvSpPr/>
      </dsp:nvSpPr>
      <dsp:spPr>
        <a:xfrm>
          <a:off x="1076824" y="1165792"/>
          <a:ext cx="6809875" cy="932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670" tIns="98670" rIns="98670" bIns="986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Demonstrating that you are </a:t>
          </a:r>
          <a:r>
            <a:rPr lang="en-US" sz="2200" b="1" kern="1200" dirty="0">
              <a:solidFill>
                <a:schemeClr val="tx1"/>
              </a:solidFill>
            </a:rPr>
            <a:t>thinking that way </a:t>
          </a:r>
          <a:r>
            <a:rPr lang="en-US" sz="2200" kern="1200" dirty="0">
              <a:solidFill>
                <a:schemeClr val="tx1"/>
              </a:solidFill>
            </a:rPr>
            <a:t>may be more important than what you end up deciding.</a:t>
          </a:r>
        </a:p>
      </dsp:txBody>
      <dsp:txXfrm>
        <a:off x="1076824" y="1165792"/>
        <a:ext cx="6809875" cy="932315"/>
      </dsp:txXfrm>
    </dsp:sp>
    <dsp:sp modelId="{F5F50DA3-01E4-428F-8EA6-2B4BE28FAB8A}">
      <dsp:nvSpPr>
        <dsp:cNvPr id="0" name=""/>
        <dsp:cNvSpPr/>
      </dsp:nvSpPr>
      <dsp:spPr>
        <a:xfrm>
          <a:off x="0" y="2331186"/>
          <a:ext cx="7886700" cy="93231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01927F-0183-4ED0-BA71-AEABB170DFC7}">
      <dsp:nvSpPr>
        <dsp:cNvPr id="0" name=""/>
        <dsp:cNvSpPr/>
      </dsp:nvSpPr>
      <dsp:spPr>
        <a:xfrm>
          <a:off x="282025" y="2540957"/>
          <a:ext cx="512773" cy="512773"/>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33B41E-AAF9-4301-A3BE-A32CCC2409F0}">
      <dsp:nvSpPr>
        <dsp:cNvPr id="0" name=""/>
        <dsp:cNvSpPr/>
      </dsp:nvSpPr>
      <dsp:spPr>
        <a:xfrm>
          <a:off x="1076824" y="2331186"/>
          <a:ext cx="6809875" cy="932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670" tIns="98670" rIns="98670" bIns="9867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It communicates to others that, even in turbulent times, </a:t>
          </a:r>
          <a:r>
            <a:rPr lang="en-US" sz="2200" b="1" kern="1200" dirty="0">
              <a:solidFill>
                <a:schemeClr val="tx1"/>
              </a:solidFill>
            </a:rPr>
            <a:t>we can influence </a:t>
          </a:r>
          <a:r>
            <a:rPr lang="en-US" sz="2200" kern="1200" dirty="0">
              <a:solidFill>
                <a:schemeClr val="tx1"/>
              </a:solidFill>
            </a:rPr>
            <a:t>our destiny even if we can’t control it.</a:t>
          </a:r>
        </a:p>
      </dsp:txBody>
      <dsp:txXfrm>
        <a:off x="1076824" y="2331186"/>
        <a:ext cx="6809875" cy="9323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B5881-0098-9D42-A4D2-4FF50457AC08}">
      <dsp:nvSpPr>
        <dsp:cNvPr id="0" name=""/>
        <dsp:cNvSpPr/>
      </dsp:nvSpPr>
      <dsp:spPr>
        <a:xfrm>
          <a:off x="96864" y="0"/>
          <a:ext cx="5548393" cy="5548393"/>
        </a:xfrm>
        <a:prstGeom prst="diamond">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dsp:style>
    </dsp:sp>
    <dsp:sp modelId="{0983AF6A-CC6F-4C46-B035-8B5986A2F862}">
      <dsp:nvSpPr>
        <dsp:cNvPr id="0" name=""/>
        <dsp:cNvSpPr/>
      </dsp:nvSpPr>
      <dsp:spPr>
        <a:xfrm>
          <a:off x="623961" y="527097"/>
          <a:ext cx="2163873" cy="2163873"/>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lumMod val="85000"/>
                  <a:lumOff val="15000"/>
                </a:schemeClr>
              </a:solidFill>
            </a:rPr>
            <a:t>Understanding about </a:t>
          </a:r>
          <a:r>
            <a:rPr lang="en-US" sz="1800" b="1" kern="1200" dirty="0">
              <a:solidFill>
                <a:schemeClr val="tx1">
                  <a:lumMod val="85000"/>
                  <a:lumOff val="15000"/>
                </a:schemeClr>
              </a:solidFill>
            </a:rPr>
            <a:t>expectations</a:t>
          </a:r>
          <a:r>
            <a:rPr lang="en-US" sz="1800" kern="1200" dirty="0">
              <a:solidFill>
                <a:schemeClr val="tx1">
                  <a:lumMod val="85000"/>
                  <a:lumOff val="15000"/>
                </a:schemeClr>
              </a:solidFill>
            </a:rPr>
            <a:t>?</a:t>
          </a:r>
        </a:p>
      </dsp:txBody>
      <dsp:txXfrm>
        <a:off x="729593" y="632729"/>
        <a:ext cx="1952609" cy="1952609"/>
      </dsp:txXfrm>
    </dsp:sp>
    <dsp:sp modelId="{E90946E2-C6EE-ED4B-A6A9-FF29DA1334F0}">
      <dsp:nvSpPr>
        <dsp:cNvPr id="0" name=""/>
        <dsp:cNvSpPr/>
      </dsp:nvSpPr>
      <dsp:spPr>
        <a:xfrm>
          <a:off x="2977570" y="557283"/>
          <a:ext cx="2163873" cy="2163873"/>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lumMod val="85000"/>
                  <a:lumOff val="15000"/>
                </a:schemeClr>
              </a:solidFill>
            </a:rPr>
            <a:t>Clarity of </a:t>
          </a:r>
          <a:r>
            <a:rPr lang="en-US" sz="1800" b="1" kern="1200" dirty="0">
              <a:solidFill>
                <a:schemeClr val="tx1">
                  <a:lumMod val="85000"/>
                  <a:lumOff val="15000"/>
                </a:schemeClr>
              </a:solidFill>
            </a:rPr>
            <a:t>roles and responsibilities</a:t>
          </a:r>
          <a:r>
            <a:rPr lang="en-US" sz="1800" kern="1200" dirty="0">
              <a:solidFill>
                <a:schemeClr val="tx1">
                  <a:lumMod val="85000"/>
                  <a:lumOff val="15000"/>
                </a:schemeClr>
              </a:solidFill>
            </a:rPr>
            <a:t>?</a:t>
          </a:r>
        </a:p>
      </dsp:txBody>
      <dsp:txXfrm>
        <a:off x="3083202" y="662915"/>
        <a:ext cx="1952609" cy="1952609"/>
      </dsp:txXfrm>
    </dsp:sp>
    <dsp:sp modelId="{0924DA5D-BFA2-1A4C-A07A-9CA0BBF5C8BD}">
      <dsp:nvSpPr>
        <dsp:cNvPr id="0" name=""/>
        <dsp:cNvSpPr/>
      </dsp:nvSpPr>
      <dsp:spPr>
        <a:xfrm>
          <a:off x="623961" y="2857422"/>
          <a:ext cx="2163873" cy="2163873"/>
        </a:xfrm>
        <a:prstGeom prst="round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lumMod val="85000"/>
                  <a:lumOff val="15000"/>
                </a:schemeClr>
              </a:solidFill>
            </a:rPr>
            <a:t>Confidence in the </a:t>
          </a:r>
          <a:r>
            <a:rPr lang="en-US" sz="1800" b="1" kern="1200" dirty="0">
              <a:solidFill>
                <a:schemeClr val="tx1">
                  <a:lumMod val="85000"/>
                  <a:lumOff val="15000"/>
                </a:schemeClr>
              </a:solidFill>
            </a:rPr>
            <a:t>competence</a:t>
          </a:r>
          <a:r>
            <a:rPr lang="en-US" sz="1800" kern="1200" dirty="0">
              <a:solidFill>
                <a:schemeClr val="tx1">
                  <a:lumMod val="85000"/>
                  <a:lumOff val="15000"/>
                </a:schemeClr>
              </a:solidFill>
            </a:rPr>
            <a:t> of your partners.</a:t>
          </a:r>
        </a:p>
      </dsp:txBody>
      <dsp:txXfrm>
        <a:off x="729593" y="2963054"/>
        <a:ext cx="1952609" cy="1952609"/>
      </dsp:txXfrm>
    </dsp:sp>
    <dsp:sp modelId="{F2AF3222-B5FB-C649-ADA0-A6856D908C18}">
      <dsp:nvSpPr>
        <dsp:cNvPr id="0" name=""/>
        <dsp:cNvSpPr/>
      </dsp:nvSpPr>
      <dsp:spPr>
        <a:xfrm>
          <a:off x="2954286" y="2857422"/>
          <a:ext cx="2163873" cy="2163873"/>
        </a:xfrm>
        <a:prstGeom prst="roundRect">
          <a:avLst/>
        </a:prstGeom>
        <a:solidFill>
          <a:srgbClr val="FF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lumMod val="85000"/>
                  <a:lumOff val="15000"/>
                </a:schemeClr>
              </a:solidFill>
            </a:rPr>
            <a:t>Active engagement in </a:t>
          </a:r>
          <a:r>
            <a:rPr lang="en-US" sz="1800" b="1" kern="1200" dirty="0">
              <a:solidFill>
                <a:schemeClr val="tx1">
                  <a:lumMod val="85000"/>
                  <a:lumOff val="15000"/>
                </a:schemeClr>
              </a:solidFill>
            </a:rPr>
            <a:t>knowledge-based decision-making</a:t>
          </a:r>
          <a:r>
            <a:rPr lang="en-US" sz="1800" kern="1200" dirty="0">
              <a:solidFill>
                <a:schemeClr val="tx1">
                  <a:lumMod val="85000"/>
                  <a:lumOff val="15000"/>
                </a:schemeClr>
              </a:solidFill>
            </a:rPr>
            <a:t>; integrating collaborative strategic thinking and planning</a:t>
          </a:r>
        </a:p>
      </dsp:txBody>
      <dsp:txXfrm>
        <a:off x="3059918" y="2963054"/>
        <a:ext cx="1952609" cy="19526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7E3BF-8D00-4721-A657-B00A816B9107}">
      <dsp:nvSpPr>
        <dsp:cNvPr id="0" name=""/>
        <dsp:cNvSpPr/>
      </dsp:nvSpPr>
      <dsp:spPr>
        <a:xfrm>
          <a:off x="2341595" y="0"/>
          <a:ext cx="1956111" cy="1956409"/>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81ED00-B6D2-430A-87F4-BBDBDDDD6298}">
      <dsp:nvSpPr>
        <dsp:cNvPr id="0" name=""/>
        <dsp:cNvSpPr/>
      </dsp:nvSpPr>
      <dsp:spPr>
        <a:xfrm>
          <a:off x="2773960" y="706323"/>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Structure</a:t>
          </a:r>
        </a:p>
      </dsp:txBody>
      <dsp:txXfrm>
        <a:off x="2773960" y="706323"/>
        <a:ext cx="1086973" cy="543356"/>
      </dsp:txXfrm>
    </dsp:sp>
    <dsp:sp modelId="{41DC2FCC-DAA6-4AE4-9F35-2F7C5F75D656}">
      <dsp:nvSpPr>
        <dsp:cNvPr id="0" name=""/>
        <dsp:cNvSpPr/>
      </dsp:nvSpPr>
      <dsp:spPr>
        <a:xfrm>
          <a:off x="1798292" y="1124102"/>
          <a:ext cx="1956111" cy="1956409"/>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BD86A9-8136-4FD9-AAE4-BD55EF49728C}">
      <dsp:nvSpPr>
        <dsp:cNvPr id="0" name=""/>
        <dsp:cNvSpPr/>
      </dsp:nvSpPr>
      <dsp:spPr>
        <a:xfrm>
          <a:off x="2232861" y="1836927"/>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Process</a:t>
          </a:r>
        </a:p>
      </dsp:txBody>
      <dsp:txXfrm>
        <a:off x="2232861" y="1836927"/>
        <a:ext cx="1086973" cy="543356"/>
      </dsp:txXfrm>
    </dsp:sp>
    <dsp:sp modelId="{16C2DB7B-5056-4AF1-A5F6-276580194BC9}">
      <dsp:nvSpPr>
        <dsp:cNvPr id="0" name=""/>
        <dsp:cNvSpPr/>
      </dsp:nvSpPr>
      <dsp:spPr>
        <a:xfrm>
          <a:off x="2480819" y="2382723"/>
          <a:ext cx="1680603" cy="1681276"/>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3A632E-CC1E-4D94-996D-1E8607910223}">
      <dsp:nvSpPr>
        <dsp:cNvPr id="0" name=""/>
        <dsp:cNvSpPr/>
      </dsp:nvSpPr>
      <dsp:spPr>
        <a:xfrm>
          <a:off x="2776532" y="2969158"/>
          <a:ext cx="1086973" cy="543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b="1" kern="1200" dirty="0"/>
            <a:t>Culture</a:t>
          </a:r>
        </a:p>
      </dsp:txBody>
      <dsp:txXfrm>
        <a:off x="2776532" y="2969158"/>
        <a:ext cx="1086973" cy="5433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840180-3C60-40BE-901E-DEBDB0CAA061}">
      <dsp:nvSpPr>
        <dsp:cNvPr id="0" name=""/>
        <dsp:cNvSpPr/>
      </dsp:nvSpPr>
      <dsp:spPr>
        <a:xfrm>
          <a:off x="964" y="0"/>
          <a:ext cx="2423070" cy="881644"/>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06318B-545F-4E26-8884-F5E566EC4500}">
      <dsp:nvSpPr>
        <dsp:cNvPr id="0" name=""/>
        <dsp:cNvSpPr/>
      </dsp:nvSpPr>
      <dsp:spPr>
        <a:xfrm>
          <a:off x="647116" y="220411"/>
          <a:ext cx="2046148" cy="8816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rtl="0">
            <a:lnSpc>
              <a:spcPct val="90000"/>
            </a:lnSpc>
            <a:spcBef>
              <a:spcPct val="0"/>
            </a:spcBef>
            <a:spcAft>
              <a:spcPct val="35000"/>
            </a:spcAft>
            <a:buNone/>
          </a:pPr>
          <a:r>
            <a:rPr lang="en-US" sz="2200" kern="1200" baseline="0" dirty="0"/>
            <a:t>Current Conditions</a:t>
          </a:r>
        </a:p>
      </dsp:txBody>
      <dsp:txXfrm>
        <a:off x="672938" y="246233"/>
        <a:ext cx="1994504" cy="830000"/>
      </dsp:txXfrm>
    </dsp:sp>
    <dsp:sp modelId="{1C0B3CCD-F7DF-4085-8984-E9E9BA25300E}">
      <dsp:nvSpPr>
        <dsp:cNvPr id="0" name=""/>
        <dsp:cNvSpPr/>
      </dsp:nvSpPr>
      <dsp:spPr>
        <a:xfrm>
          <a:off x="2768649" y="0"/>
          <a:ext cx="2423070" cy="881644"/>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CA5445-5AC0-4877-9C2D-95CE67060724}">
      <dsp:nvSpPr>
        <dsp:cNvPr id="0" name=""/>
        <dsp:cNvSpPr/>
      </dsp:nvSpPr>
      <dsp:spPr>
        <a:xfrm>
          <a:off x="3414801" y="220411"/>
          <a:ext cx="2046148" cy="8816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rtl="0">
            <a:lnSpc>
              <a:spcPct val="90000"/>
            </a:lnSpc>
            <a:spcBef>
              <a:spcPct val="0"/>
            </a:spcBef>
            <a:spcAft>
              <a:spcPct val="35000"/>
            </a:spcAft>
            <a:buNone/>
          </a:pPr>
          <a:r>
            <a:rPr lang="en-US" sz="2200" kern="1200" baseline="0" dirty="0"/>
            <a:t>Trends</a:t>
          </a:r>
        </a:p>
      </dsp:txBody>
      <dsp:txXfrm>
        <a:off x="3440623" y="246233"/>
        <a:ext cx="1994504" cy="830000"/>
      </dsp:txXfrm>
    </dsp:sp>
    <dsp:sp modelId="{F5E79AD9-99FD-479B-AE2F-0670DE3C6047}">
      <dsp:nvSpPr>
        <dsp:cNvPr id="0" name=""/>
        <dsp:cNvSpPr/>
      </dsp:nvSpPr>
      <dsp:spPr>
        <a:xfrm>
          <a:off x="5536334" y="0"/>
          <a:ext cx="2423070" cy="881644"/>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E18FB3-E899-49BF-9CAE-17794D12D953}">
      <dsp:nvSpPr>
        <dsp:cNvPr id="0" name=""/>
        <dsp:cNvSpPr/>
      </dsp:nvSpPr>
      <dsp:spPr>
        <a:xfrm>
          <a:off x="6182487" y="220411"/>
          <a:ext cx="2046148" cy="88164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rtl="0">
            <a:lnSpc>
              <a:spcPct val="90000"/>
            </a:lnSpc>
            <a:spcBef>
              <a:spcPct val="0"/>
            </a:spcBef>
            <a:spcAft>
              <a:spcPct val="35000"/>
            </a:spcAft>
            <a:buNone/>
          </a:pPr>
          <a:r>
            <a:rPr lang="en-US" sz="2200" kern="1200" baseline="0" dirty="0"/>
            <a:t>Assumptions About the Future</a:t>
          </a:r>
        </a:p>
      </dsp:txBody>
      <dsp:txXfrm>
        <a:off x="6208309" y="246233"/>
        <a:ext cx="1994504" cy="83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7DEA9-D5B6-411D-8370-763466F12846}">
      <dsp:nvSpPr>
        <dsp:cNvPr id="0" name=""/>
        <dsp:cNvSpPr/>
      </dsp:nvSpPr>
      <dsp:spPr>
        <a:xfrm>
          <a:off x="4138" y="908765"/>
          <a:ext cx="1881526" cy="8884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US" sz="1500" kern="1200" dirty="0"/>
            <a:t>Core Ideology and Envisioned Future</a:t>
          </a:r>
        </a:p>
      </dsp:txBody>
      <dsp:txXfrm>
        <a:off x="4138" y="908765"/>
        <a:ext cx="1881526" cy="592305"/>
      </dsp:txXfrm>
    </dsp:sp>
    <dsp:sp modelId="{CFFE1766-5F9E-40F3-87E0-400DC04D74E4}">
      <dsp:nvSpPr>
        <dsp:cNvPr id="0" name=""/>
        <dsp:cNvSpPr/>
      </dsp:nvSpPr>
      <dsp:spPr>
        <a:xfrm>
          <a:off x="389510" y="1501071"/>
          <a:ext cx="1881526" cy="211612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Core Purpose</a:t>
          </a:r>
        </a:p>
        <a:p>
          <a:pPr marL="171450" lvl="1" indent="-171450" algn="l" defTabSz="800100">
            <a:lnSpc>
              <a:spcPct val="90000"/>
            </a:lnSpc>
            <a:spcBef>
              <a:spcPct val="0"/>
            </a:spcBef>
            <a:spcAft>
              <a:spcPct val="15000"/>
            </a:spcAft>
            <a:buChar char="•"/>
          </a:pPr>
          <a:r>
            <a:rPr lang="en-US" sz="1800" kern="1200" dirty="0"/>
            <a:t>Core Values</a:t>
          </a:r>
        </a:p>
        <a:p>
          <a:pPr marL="171450" lvl="1" indent="-171450" algn="l" defTabSz="800100">
            <a:lnSpc>
              <a:spcPct val="90000"/>
            </a:lnSpc>
            <a:spcBef>
              <a:spcPct val="0"/>
            </a:spcBef>
            <a:spcAft>
              <a:spcPct val="15000"/>
            </a:spcAft>
            <a:buChar char="•"/>
          </a:pPr>
          <a:r>
            <a:rPr lang="en-US" sz="1800" kern="1200" dirty="0"/>
            <a:t>Vision</a:t>
          </a:r>
        </a:p>
        <a:p>
          <a:pPr marL="171450" lvl="1" indent="-171450" algn="l" defTabSz="800100">
            <a:lnSpc>
              <a:spcPct val="90000"/>
            </a:lnSpc>
            <a:spcBef>
              <a:spcPct val="0"/>
            </a:spcBef>
            <a:spcAft>
              <a:spcPct val="15000"/>
            </a:spcAft>
            <a:buChar char="•"/>
          </a:pPr>
          <a:r>
            <a:rPr lang="en-US" sz="1800" kern="1200" dirty="0"/>
            <a:t>Vivid Description</a:t>
          </a:r>
        </a:p>
      </dsp:txBody>
      <dsp:txXfrm>
        <a:off x="444618" y="1556179"/>
        <a:ext cx="1771310" cy="2005909"/>
      </dsp:txXfrm>
    </dsp:sp>
    <dsp:sp modelId="{FA7491A5-1DEC-499A-A300-730EECE4D662}">
      <dsp:nvSpPr>
        <dsp:cNvPr id="0" name=""/>
        <dsp:cNvSpPr/>
      </dsp:nvSpPr>
      <dsp:spPr>
        <a:xfrm>
          <a:off x="2170896" y="970695"/>
          <a:ext cx="604693" cy="46844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2170896" y="1064384"/>
        <a:ext cx="464160" cy="281067"/>
      </dsp:txXfrm>
    </dsp:sp>
    <dsp:sp modelId="{88C70439-B984-4DE5-8294-79FE439897C3}">
      <dsp:nvSpPr>
        <dsp:cNvPr id="0" name=""/>
        <dsp:cNvSpPr/>
      </dsp:nvSpPr>
      <dsp:spPr>
        <a:xfrm>
          <a:off x="3026594" y="908765"/>
          <a:ext cx="1881526" cy="888457"/>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US" sz="1500" kern="1200" dirty="0"/>
            <a:t>Strategic </a:t>
          </a:r>
          <a:br>
            <a:rPr lang="en-US" sz="1500" kern="1200" dirty="0"/>
          </a:br>
          <a:r>
            <a:rPr lang="en-US" sz="1500" kern="1200" dirty="0"/>
            <a:t>Planning</a:t>
          </a:r>
        </a:p>
      </dsp:txBody>
      <dsp:txXfrm>
        <a:off x="3026594" y="908765"/>
        <a:ext cx="1881526" cy="592305"/>
      </dsp:txXfrm>
    </dsp:sp>
    <dsp:sp modelId="{D891D0B0-C880-47AB-ABA2-992667D7160E}">
      <dsp:nvSpPr>
        <dsp:cNvPr id="0" name=""/>
        <dsp:cNvSpPr/>
      </dsp:nvSpPr>
      <dsp:spPr>
        <a:xfrm>
          <a:off x="3420716" y="1477455"/>
          <a:ext cx="1881526" cy="2116125"/>
        </a:xfrm>
        <a:prstGeom prst="roundRect">
          <a:avLst>
            <a:gd name="adj" fmla="val 10000"/>
          </a:avLst>
        </a:prstGeom>
        <a:solidFill>
          <a:schemeClr val="lt1">
            <a:alpha val="90000"/>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Goals and Objectives</a:t>
          </a:r>
        </a:p>
        <a:p>
          <a:pPr marL="171450" lvl="1" indent="-171450" algn="l" defTabSz="800100">
            <a:lnSpc>
              <a:spcPct val="90000"/>
            </a:lnSpc>
            <a:spcBef>
              <a:spcPct val="0"/>
            </a:spcBef>
            <a:spcAft>
              <a:spcPct val="15000"/>
            </a:spcAft>
            <a:buChar char="•"/>
          </a:pPr>
          <a:r>
            <a:rPr lang="en-US" sz="1800" kern="1200" dirty="0"/>
            <a:t>Strategies</a:t>
          </a:r>
        </a:p>
        <a:p>
          <a:pPr marL="171450" lvl="1" indent="-171450" algn="l" defTabSz="800100">
            <a:lnSpc>
              <a:spcPct val="90000"/>
            </a:lnSpc>
            <a:spcBef>
              <a:spcPct val="0"/>
            </a:spcBef>
            <a:spcAft>
              <a:spcPct val="15000"/>
            </a:spcAft>
            <a:buChar char="•"/>
          </a:pPr>
          <a:r>
            <a:rPr lang="en-US" sz="1800" kern="1200" dirty="0"/>
            <a:t>Prioritization</a:t>
          </a:r>
        </a:p>
        <a:p>
          <a:pPr marL="171450" lvl="1" indent="-171450" algn="l" defTabSz="800100">
            <a:lnSpc>
              <a:spcPct val="90000"/>
            </a:lnSpc>
            <a:spcBef>
              <a:spcPct val="0"/>
            </a:spcBef>
            <a:spcAft>
              <a:spcPct val="15000"/>
            </a:spcAft>
            <a:buChar char="•"/>
          </a:pPr>
          <a:endParaRPr lang="en-US" sz="1800" kern="1200" dirty="0"/>
        </a:p>
      </dsp:txBody>
      <dsp:txXfrm>
        <a:off x="3475824" y="1532563"/>
        <a:ext cx="1771310" cy="2005909"/>
      </dsp:txXfrm>
    </dsp:sp>
    <dsp:sp modelId="{B2B9C1CF-050B-44D1-BA52-51ADC693D377}">
      <dsp:nvSpPr>
        <dsp:cNvPr id="0" name=""/>
        <dsp:cNvSpPr/>
      </dsp:nvSpPr>
      <dsp:spPr>
        <a:xfrm>
          <a:off x="5193353" y="970695"/>
          <a:ext cx="604693" cy="468445"/>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5193353" y="1064384"/>
        <a:ext cx="464160" cy="281067"/>
      </dsp:txXfrm>
    </dsp:sp>
    <dsp:sp modelId="{73291287-9B78-4C0A-AE20-6D1EA831F8C9}">
      <dsp:nvSpPr>
        <dsp:cNvPr id="0" name=""/>
        <dsp:cNvSpPr/>
      </dsp:nvSpPr>
      <dsp:spPr>
        <a:xfrm>
          <a:off x="6049050" y="908765"/>
          <a:ext cx="1881526" cy="888457"/>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US" sz="1500" kern="1200" dirty="0"/>
            <a:t>Program  &amp; Operational Planning</a:t>
          </a:r>
        </a:p>
      </dsp:txBody>
      <dsp:txXfrm>
        <a:off x="6049050" y="908765"/>
        <a:ext cx="1881526" cy="592305"/>
      </dsp:txXfrm>
    </dsp:sp>
    <dsp:sp modelId="{507B30F6-C71F-42B4-8309-1B02A050F468}">
      <dsp:nvSpPr>
        <dsp:cNvPr id="0" name=""/>
        <dsp:cNvSpPr/>
      </dsp:nvSpPr>
      <dsp:spPr>
        <a:xfrm>
          <a:off x="6434423" y="1501071"/>
          <a:ext cx="1881526" cy="2116125"/>
        </a:xfrm>
        <a:prstGeom prst="roundRect">
          <a:avLst>
            <a:gd name="adj" fmla="val 10000"/>
          </a:avLst>
        </a:prstGeom>
        <a:solidFill>
          <a:schemeClr val="lt1">
            <a:alpha val="90000"/>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Strategies and Tactics</a:t>
          </a:r>
        </a:p>
        <a:p>
          <a:pPr marL="114300" lvl="1" indent="-114300" algn="l" defTabSz="666750">
            <a:lnSpc>
              <a:spcPct val="90000"/>
            </a:lnSpc>
            <a:spcBef>
              <a:spcPct val="0"/>
            </a:spcBef>
            <a:spcAft>
              <a:spcPct val="15000"/>
            </a:spcAft>
            <a:buChar char="•"/>
          </a:pPr>
          <a:r>
            <a:rPr lang="en-US" sz="1500" kern="1200" dirty="0"/>
            <a:t>Priority Setting &amp; Planning</a:t>
          </a:r>
        </a:p>
        <a:p>
          <a:pPr marL="114300" lvl="1" indent="-114300" algn="l" defTabSz="666750">
            <a:lnSpc>
              <a:spcPct val="90000"/>
            </a:lnSpc>
            <a:spcBef>
              <a:spcPct val="0"/>
            </a:spcBef>
            <a:spcAft>
              <a:spcPct val="15000"/>
            </a:spcAft>
            <a:buChar char="•"/>
          </a:pPr>
          <a:r>
            <a:rPr lang="en-US" sz="1500" kern="1200" dirty="0"/>
            <a:t>Annual Budget Cycle</a:t>
          </a:r>
        </a:p>
        <a:p>
          <a:pPr marL="114300" lvl="1" indent="-114300" algn="l" defTabSz="666750">
            <a:lnSpc>
              <a:spcPct val="90000"/>
            </a:lnSpc>
            <a:spcBef>
              <a:spcPct val="0"/>
            </a:spcBef>
            <a:spcAft>
              <a:spcPct val="15000"/>
            </a:spcAft>
            <a:buChar char="•"/>
          </a:pPr>
          <a:r>
            <a:rPr lang="en-US" sz="1500" kern="1200" dirty="0"/>
            <a:t>Infrastructure Alignment</a:t>
          </a:r>
        </a:p>
      </dsp:txBody>
      <dsp:txXfrm>
        <a:off x="6489531" y="1556179"/>
        <a:ext cx="1771310" cy="200590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91294" cy="349012"/>
          </a:xfrm>
          <a:prstGeom prst="rect">
            <a:avLst/>
          </a:prstGeom>
        </p:spPr>
        <p:txBody>
          <a:bodyPr vert="horz" lIns="91787" tIns="45893" rIns="91787" bIns="45893" rtlCol="0"/>
          <a:lstStyle>
            <a:lvl1pPr algn="l">
              <a:defRPr sz="1100">
                <a:ea typeface="ＭＳ Ｐゴシック" charset="-128"/>
                <a:cs typeface="ＭＳ Ｐゴシック" charset="-128"/>
              </a:defRPr>
            </a:lvl1pPr>
          </a:lstStyle>
          <a:p>
            <a:pPr>
              <a:defRPr/>
            </a:pPr>
            <a:endParaRPr lang="en-US" dirty="0"/>
          </a:p>
        </p:txBody>
      </p:sp>
      <p:sp>
        <p:nvSpPr>
          <p:cNvPr id="3" name="Date Placeholder 2"/>
          <p:cNvSpPr>
            <a:spLocks noGrp="1"/>
          </p:cNvSpPr>
          <p:nvPr>
            <p:ph type="dt" sz="quarter" idx="1"/>
          </p:nvPr>
        </p:nvSpPr>
        <p:spPr>
          <a:xfrm>
            <a:off x="5217784" y="0"/>
            <a:ext cx="3991294" cy="349012"/>
          </a:xfrm>
          <a:prstGeom prst="rect">
            <a:avLst/>
          </a:prstGeom>
        </p:spPr>
        <p:txBody>
          <a:bodyPr vert="horz" wrap="square" lIns="91787" tIns="45893" rIns="91787" bIns="45893" numCol="1" anchor="t" anchorCtr="0" compatLnSpc="1">
            <a:prstTxWarp prst="textNoShape">
              <a:avLst/>
            </a:prstTxWarp>
          </a:bodyPr>
          <a:lstStyle>
            <a:lvl1pPr algn="r">
              <a:defRPr sz="1100"/>
            </a:lvl1pPr>
          </a:lstStyle>
          <a:p>
            <a:pPr>
              <a:defRPr/>
            </a:pPr>
            <a:fld id="{9CBFA80B-70B8-411A-AC84-44ABBD7DED27}" type="datetime1">
              <a:rPr lang="en-US"/>
              <a:pPr>
                <a:defRPr/>
              </a:pPr>
              <a:t>1/27/22</a:t>
            </a:fld>
            <a:endParaRPr lang="en-US" dirty="0"/>
          </a:p>
        </p:txBody>
      </p:sp>
      <p:sp>
        <p:nvSpPr>
          <p:cNvPr id="4" name="Footer Placeholder 3"/>
          <p:cNvSpPr>
            <a:spLocks noGrp="1"/>
          </p:cNvSpPr>
          <p:nvPr>
            <p:ph type="ftr" sz="quarter" idx="2"/>
          </p:nvPr>
        </p:nvSpPr>
        <p:spPr>
          <a:xfrm>
            <a:off x="0" y="6629612"/>
            <a:ext cx="3991294" cy="349012"/>
          </a:xfrm>
          <a:prstGeom prst="rect">
            <a:avLst/>
          </a:prstGeom>
        </p:spPr>
        <p:txBody>
          <a:bodyPr vert="horz" lIns="91787" tIns="45893" rIns="91787" bIns="45893" rtlCol="0" anchor="b"/>
          <a:lstStyle>
            <a:lvl1pPr algn="l">
              <a:defRPr sz="1100">
                <a:ea typeface="ＭＳ Ｐゴシック" charset="-128"/>
                <a:cs typeface="ＭＳ Ｐゴシック" charset="-128"/>
              </a:defRPr>
            </a:lvl1pPr>
          </a:lstStyle>
          <a:p>
            <a:pPr>
              <a:defRPr/>
            </a:pPr>
            <a:endParaRPr lang="en-US" dirty="0"/>
          </a:p>
        </p:txBody>
      </p:sp>
      <p:sp>
        <p:nvSpPr>
          <p:cNvPr id="5" name="Slide Number Placeholder 4"/>
          <p:cNvSpPr>
            <a:spLocks noGrp="1"/>
          </p:cNvSpPr>
          <p:nvPr>
            <p:ph type="sldNum" sz="quarter" idx="3"/>
          </p:nvPr>
        </p:nvSpPr>
        <p:spPr>
          <a:xfrm>
            <a:off x="5217784" y="6629612"/>
            <a:ext cx="3991294" cy="349012"/>
          </a:xfrm>
          <a:prstGeom prst="rect">
            <a:avLst/>
          </a:prstGeom>
        </p:spPr>
        <p:txBody>
          <a:bodyPr vert="horz" wrap="square" lIns="91787" tIns="45893" rIns="91787" bIns="45893" numCol="1" anchor="b" anchorCtr="0" compatLnSpc="1">
            <a:prstTxWarp prst="textNoShape">
              <a:avLst/>
            </a:prstTxWarp>
          </a:bodyPr>
          <a:lstStyle>
            <a:lvl1pPr algn="r">
              <a:defRPr sz="1100"/>
            </a:lvl1pPr>
          </a:lstStyle>
          <a:p>
            <a:pPr>
              <a:defRPr/>
            </a:pPr>
            <a:fld id="{C8543A65-C2A3-4BB6-9719-478D45D1CEF5}" type="slidenum">
              <a:rPr lang="en-US"/>
              <a:pPr>
                <a:defRPr/>
              </a:pPr>
              <a:t>‹#›</a:t>
            </a:fld>
            <a:endParaRPr lang="en-US" dirty="0"/>
          </a:p>
        </p:txBody>
      </p:sp>
    </p:spTree>
    <p:extLst>
      <p:ext uri="{BB962C8B-B14F-4D97-AF65-F5344CB8AC3E}">
        <p14:creationId xmlns:p14="http://schemas.microsoft.com/office/powerpoint/2010/main" val="17180600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991294" cy="349012"/>
          </a:xfrm>
          <a:prstGeom prst="rect">
            <a:avLst/>
          </a:prstGeom>
          <a:noFill/>
          <a:ln w="9525">
            <a:noFill/>
            <a:miter lim="800000"/>
            <a:headEnd/>
            <a:tailEnd/>
          </a:ln>
        </p:spPr>
        <p:txBody>
          <a:bodyPr vert="horz" wrap="square" lIns="91787" tIns="45893" rIns="91787" bIns="45893" numCol="1" anchor="t" anchorCtr="0" compatLnSpc="1">
            <a:prstTxWarp prst="textNoShape">
              <a:avLst/>
            </a:prstTxWarp>
          </a:bodyPr>
          <a:lstStyle>
            <a:lvl1pPr>
              <a:defRPr sz="1100">
                <a:ea typeface="ＭＳ Ｐゴシック" charset="-128"/>
                <a:cs typeface="ＭＳ Ｐゴシック" charset="-128"/>
              </a:defRPr>
            </a:lvl1pPr>
          </a:lstStyle>
          <a:p>
            <a:pPr>
              <a:defRPr/>
            </a:pPr>
            <a:endParaRPr lang="en-US" dirty="0"/>
          </a:p>
        </p:txBody>
      </p:sp>
      <p:sp>
        <p:nvSpPr>
          <p:cNvPr id="18435" name="Rectangle 3"/>
          <p:cNvSpPr>
            <a:spLocks noGrp="1" noChangeArrowheads="1"/>
          </p:cNvSpPr>
          <p:nvPr>
            <p:ph type="dt" idx="1"/>
          </p:nvPr>
        </p:nvSpPr>
        <p:spPr bwMode="auto">
          <a:xfrm>
            <a:off x="5219384" y="0"/>
            <a:ext cx="3991294" cy="349012"/>
          </a:xfrm>
          <a:prstGeom prst="rect">
            <a:avLst/>
          </a:prstGeom>
          <a:noFill/>
          <a:ln w="9525">
            <a:noFill/>
            <a:miter lim="800000"/>
            <a:headEnd/>
            <a:tailEnd/>
          </a:ln>
        </p:spPr>
        <p:txBody>
          <a:bodyPr vert="horz" wrap="square" lIns="91787" tIns="45893" rIns="91787" bIns="45893" numCol="1" anchor="t" anchorCtr="0" compatLnSpc="1">
            <a:prstTxWarp prst="textNoShape">
              <a:avLst/>
            </a:prstTxWarp>
          </a:bodyPr>
          <a:lstStyle>
            <a:lvl1pPr algn="r">
              <a:defRPr sz="1100"/>
            </a:lvl1pPr>
          </a:lstStyle>
          <a:p>
            <a:pPr>
              <a:defRPr/>
            </a:pPr>
            <a:fld id="{F0831B82-E25F-4F18-B6D4-C286E19F8A2A}" type="datetime1">
              <a:rPr lang="en-US"/>
              <a:pPr>
                <a:defRPr/>
              </a:pPr>
              <a:t>1/27/22</a:t>
            </a:fld>
            <a:endParaRPr lang="en-US" dirty="0"/>
          </a:p>
        </p:txBody>
      </p:sp>
      <p:sp>
        <p:nvSpPr>
          <p:cNvPr id="15364" name="Rectangle 4"/>
          <p:cNvSpPr>
            <a:spLocks noGrp="1" noRot="1" noChangeAspect="1" noChangeArrowheads="1" noTextEdit="1"/>
          </p:cNvSpPr>
          <p:nvPr>
            <p:ph type="sldImg" idx="2"/>
          </p:nvPr>
        </p:nvSpPr>
        <p:spPr bwMode="auto">
          <a:xfrm>
            <a:off x="2862263" y="523875"/>
            <a:ext cx="3486150" cy="2616200"/>
          </a:xfrm>
          <a:prstGeom prst="rect">
            <a:avLst/>
          </a:prstGeom>
          <a:noFill/>
          <a:ln w="9525">
            <a:solidFill>
              <a:srgbClr val="000000"/>
            </a:solidFill>
            <a:miter lim="800000"/>
            <a:headEnd/>
            <a:tailEnd/>
          </a:ln>
        </p:spPr>
      </p:sp>
      <p:sp>
        <p:nvSpPr>
          <p:cNvPr id="18437" name="Rectangle 5"/>
          <p:cNvSpPr>
            <a:spLocks noGrp="1" noChangeArrowheads="1"/>
          </p:cNvSpPr>
          <p:nvPr>
            <p:ph type="body" sz="quarter" idx="3"/>
          </p:nvPr>
        </p:nvSpPr>
        <p:spPr bwMode="auto">
          <a:xfrm>
            <a:off x="1228091" y="3315612"/>
            <a:ext cx="6754495" cy="3141107"/>
          </a:xfrm>
          <a:prstGeom prst="rect">
            <a:avLst/>
          </a:prstGeom>
          <a:noFill/>
          <a:ln w="9525">
            <a:noFill/>
            <a:miter lim="800000"/>
            <a:headEnd/>
            <a:tailEnd/>
          </a:ln>
        </p:spPr>
        <p:txBody>
          <a:bodyPr vert="horz" wrap="square" lIns="91787" tIns="45893" rIns="91787" bIns="4589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6631226"/>
            <a:ext cx="3991294" cy="349012"/>
          </a:xfrm>
          <a:prstGeom prst="rect">
            <a:avLst/>
          </a:prstGeom>
          <a:noFill/>
          <a:ln w="9525">
            <a:noFill/>
            <a:miter lim="800000"/>
            <a:headEnd/>
            <a:tailEnd/>
          </a:ln>
        </p:spPr>
        <p:txBody>
          <a:bodyPr vert="horz" wrap="square" lIns="91787" tIns="45893" rIns="91787" bIns="45893" numCol="1" anchor="b" anchorCtr="0" compatLnSpc="1">
            <a:prstTxWarp prst="textNoShape">
              <a:avLst/>
            </a:prstTxWarp>
          </a:bodyPr>
          <a:lstStyle>
            <a:lvl1pPr>
              <a:defRPr sz="1100">
                <a:ea typeface="ＭＳ Ｐゴシック" charset="-128"/>
                <a:cs typeface="ＭＳ Ｐゴシック" charset="-128"/>
              </a:defRPr>
            </a:lvl1pPr>
          </a:lstStyle>
          <a:p>
            <a:pPr>
              <a:defRPr/>
            </a:pPr>
            <a:endParaRPr lang="en-US" dirty="0"/>
          </a:p>
        </p:txBody>
      </p:sp>
      <p:sp>
        <p:nvSpPr>
          <p:cNvPr id="18439" name="Rectangle 7"/>
          <p:cNvSpPr>
            <a:spLocks noGrp="1" noChangeArrowheads="1"/>
          </p:cNvSpPr>
          <p:nvPr>
            <p:ph type="sldNum" sz="quarter" idx="5"/>
          </p:nvPr>
        </p:nvSpPr>
        <p:spPr bwMode="auto">
          <a:xfrm>
            <a:off x="5219384" y="6631226"/>
            <a:ext cx="3991294" cy="349012"/>
          </a:xfrm>
          <a:prstGeom prst="rect">
            <a:avLst/>
          </a:prstGeom>
          <a:noFill/>
          <a:ln w="9525">
            <a:noFill/>
            <a:miter lim="800000"/>
            <a:headEnd/>
            <a:tailEnd/>
          </a:ln>
        </p:spPr>
        <p:txBody>
          <a:bodyPr vert="horz" wrap="square" lIns="91787" tIns="45893" rIns="91787" bIns="45893" numCol="1" anchor="b" anchorCtr="0" compatLnSpc="1">
            <a:prstTxWarp prst="textNoShape">
              <a:avLst/>
            </a:prstTxWarp>
          </a:bodyPr>
          <a:lstStyle>
            <a:lvl1pPr algn="r">
              <a:defRPr sz="1100"/>
            </a:lvl1pPr>
          </a:lstStyle>
          <a:p>
            <a:pPr>
              <a:defRPr/>
            </a:pPr>
            <a:fld id="{D2B1B194-9CDF-499E-B3B7-A28224DAF855}" type="slidenum">
              <a:rPr lang="en-US"/>
              <a:pPr>
                <a:defRPr/>
              </a:pPr>
              <a:t>‹#›</a:t>
            </a:fld>
            <a:endParaRPr lang="en-US" dirty="0"/>
          </a:p>
        </p:txBody>
      </p:sp>
    </p:spTree>
    <p:extLst>
      <p:ext uri="{BB962C8B-B14F-4D97-AF65-F5344CB8AC3E}">
        <p14:creationId xmlns:p14="http://schemas.microsoft.com/office/powerpoint/2010/main" val="3589580585"/>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Calibri" charset="0"/>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Calibri" charset="0"/>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Calibri" charset="0"/>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Calibri" charset="0"/>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Calibri"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a:latin typeface="Calibri" pitchFamily="-80" charset="0"/>
              <a:ea typeface="ＭＳ Ｐゴシック" pitchFamily="-80" charset="-128"/>
            </a:endParaRPr>
          </a:p>
        </p:txBody>
      </p:sp>
    </p:spTree>
    <p:extLst>
      <p:ext uri="{BB962C8B-B14F-4D97-AF65-F5344CB8AC3E}">
        <p14:creationId xmlns:p14="http://schemas.microsoft.com/office/powerpoint/2010/main" val="2689299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2</a:t>
            </a:fld>
            <a:endParaRPr lang="en-US" dirty="0"/>
          </a:p>
        </p:txBody>
      </p:sp>
    </p:spTree>
    <p:extLst>
      <p:ext uri="{BB962C8B-B14F-4D97-AF65-F5344CB8AC3E}">
        <p14:creationId xmlns:p14="http://schemas.microsoft.com/office/powerpoint/2010/main" val="1768913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a:t>
            </a:fld>
            <a:endParaRPr lang="en-US" dirty="0"/>
          </a:p>
        </p:txBody>
      </p:sp>
    </p:spTree>
    <p:extLst>
      <p:ext uri="{BB962C8B-B14F-4D97-AF65-F5344CB8AC3E}">
        <p14:creationId xmlns:p14="http://schemas.microsoft.com/office/powerpoint/2010/main" val="2326448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a:t>
            </a:fld>
            <a:endParaRPr lang="en-US" dirty="0"/>
          </a:p>
        </p:txBody>
      </p:sp>
    </p:spTree>
    <p:extLst>
      <p:ext uri="{BB962C8B-B14F-4D97-AF65-F5344CB8AC3E}">
        <p14:creationId xmlns:p14="http://schemas.microsoft.com/office/powerpoint/2010/main" val="195867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a:t>
            </a:fld>
            <a:endParaRPr lang="en-US" dirty="0"/>
          </a:p>
        </p:txBody>
      </p:sp>
    </p:spTree>
    <p:extLst>
      <p:ext uri="{BB962C8B-B14F-4D97-AF65-F5344CB8AC3E}">
        <p14:creationId xmlns:p14="http://schemas.microsoft.com/office/powerpoint/2010/main" val="1523241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6</a:t>
            </a:fld>
            <a:endParaRPr lang="en-US" dirty="0"/>
          </a:p>
        </p:txBody>
      </p:sp>
    </p:spTree>
    <p:extLst>
      <p:ext uri="{BB962C8B-B14F-4D97-AF65-F5344CB8AC3E}">
        <p14:creationId xmlns:p14="http://schemas.microsoft.com/office/powerpoint/2010/main" val="3657539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a:t>
            </a:fld>
            <a:endParaRPr lang="en-US" dirty="0"/>
          </a:p>
        </p:txBody>
      </p:sp>
    </p:spTree>
    <p:extLst>
      <p:ext uri="{BB962C8B-B14F-4D97-AF65-F5344CB8AC3E}">
        <p14:creationId xmlns:p14="http://schemas.microsoft.com/office/powerpoint/2010/main" val="1732257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8</a:t>
            </a:fld>
            <a:endParaRPr lang="en-US" dirty="0"/>
          </a:p>
        </p:txBody>
      </p:sp>
    </p:spTree>
    <p:extLst>
      <p:ext uri="{BB962C8B-B14F-4D97-AF65-F5344CB8AC3E}">
        <p14:creationId xmlns:p14="http://schemas.microsoft.com/office/powerpoint/2010/main" val="2535888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9</a:t>
            </a:fld>
            <a:endParaRPr lang="en-US" dirty="0"/>
          </a:p>
        </p:txBody>
      </p:sp>
    </p:spTree>
    <p:extLst>
      <p:ext uri="{BB962C8B-B14F-4D97-AF65-F5344CB8AC3E}">
        <p14:creationId xmlns:p14="http://schemas.microsoft.com/office/powerpoint/2010/main" val="2281455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10</a:t>
            </a:fld>
            <a:endParaRPr lang="en-US" dirty="0"/>
          </a:p>
        </p:txBody>
      </p:sp>
    </p:spTree>
    <p:extLst>
      <p:ext uri="{BB962C8B-B14F-4D97-AF65-F5344CB8AC3E}">
        <p14:creationId xmlns:p14="http://schemas.microsoft.com/office/powerpoint/2010/main" val="272587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20A96BAB-2143-485B-A1CD-B1F1C3CA2B70}" type="slidenum">
              <a:rPr lang="en-US" smtClean="0">
                <a:cs typeface="Arial" pitchFamily="34" charset="0"/>
              </a:rPr>
              <a:pPr/>
              <a:t>11</a:t>
            </a:fld>
            <a:endParaRPr lang="en-US" dirty="0">
              <a:cs typeface="Arial" pitchFamily="34" charset="0"/>
            </a:endParaRPr>
          </a:p>
        </p:txBody>
      </p:sp>
      <p:sp>
        <p:nvSpPr>
          <p:cNvPr id="193539"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9FDA426D-6F21-C645-BF71-190D0361BF8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245952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12</a:t>
            </a:fld>
            <a:endParaRPr lang="en-US" dirty="0"/>
          </a:p>
        </p:txBody>
      </p:sp>
    </p:spTree>
    <p:extLst>
      <p:ext uri="{BB962C8B-B14F-4D97-AF65-F5344CB8AC3E}">
        <p14:creationId xmlns:p14="http://schemas.microsoft.com/office/powerpoint/2010/main" val="3970688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13</a:t>
            </a:fld>
            <a:endParaRPr lang="en-US" dirty="0"/>
          </a:p>
        </p:txBody>
      </p:sp>
    </p:spTree>
    <p:extLst>
      <p:ext uri="{BB962C8B-B14F-4D97-AF65-F5344CB8AC3E}">
        <p14:creationId xmlns:p14="http://schemas.microsoft.com/office/powerpoint/2010/main" val="2829252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14</a:t>
            </a:fld>
            <a:endParaRPr lang="en-US" dirty="0"/>
          </a:p>
        </p:txBody>
      </p:sp>
    </p:spTree>
    <p:extLst>
      <p:ext uri="{BB962C8B-B14F-4D97-AF65-F5344CB8AC3E}">
        <p14:creationId xmlns:p14="http://schemas.microsoft.com/office/powerpoint/2010/main" val="2382596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158E2C9-F892-4254-9A3E-331DBC3A0600}" type="slidenum">
              <a:rPr lang="en-US" smtClean="0"/>
              <a:pPr>
                <a:defRPr/>
              </a:pPr>
              <a:t>15</a:t>
            </a:fld>
            <a:endParaRPr lang="en-US" dirty="0"/>
          </a:p>
        </p:txBody>
      </p:sp>
    </p:spTree>
    <p:extLst>
      <p:ext uri="{BB962C8B-B14F-4D97-AF65-F5344CB8AC3E}">
        <p14:creationId xmlns:p14="http://schemas.microsoft.com/office/powerpoint/2010/main" val="1256752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16</a:t>
            </a:fld>
            <a:endParaRPr lang="en-US" dirty="0"/>
          </a:p>
        </p:txBody>
      </p:sp>
    </p:spTree>
    <p:extLst>
      <p:ext uri="{BB962C8B-B14F-4D97-AF65-F5344CB8AC3E}">
        <p14:creationId xmlns:p14="http://schemas.microsoft.com/office/powerpoint/2010/main" val="1481917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17</a:t>
            </a:fld>
            <a:endParaRPr lang="en-US" dirty="0"/>
          </a:p>
        </p:txBody>
      </p:sp>
    </p:spTree>
    <p:extLst>
      <p:ext uri="{BB962C8B-B14F-4D97-AF65-F5344CB8AC3E}">
        <p14:creationId xmlns:p14="http://schemas.microsoft.com/office/powerpoint/2010/main" val="2055594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18</a:t>
            </a:fld>
            <a:endParaRPr lang="en-US" dirty="0"/>
          </a:p>
        </p:txBody>
      </p:sp>
    </p:spTree>
    <p:extLst>
      <p:ext uri="{BB962C8B-B14F-4D97-AF65-F5344CB8AC3E}">
        <p14:creationId xmlns:p14="http://schemas.microsoft.com/office/powerpoint/2010/main" val="1613081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19</a:t>
            </a:fld>
            <a:endParaRPr lang="en-US" dirty="0"/>
          </a:p>
        </p:txBody>
      </p:sp>
    </p:spTree>
    <p:extLst>
      <p:ext uri="{BB962C8B-B14F-4D97-AF65-F5344CB8AC3E}">
        <p14:creationId xmlns:p14="http://schemas.microsoft.com/office/powerpoint/2010/main" val="1291950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endParaRPr>
          </a:p>
        </p:txBody>
      </p:sp>
      <p:sp>
        <p:nvSpPr>
          <p:cNvPr id="142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05257" indent="-271253" eaLnBrk="0" hangingPunct="0">
              <a:defRPr>
                <a:solidFill>
                  <a:schemeClr val="tx1"/>
                </a:solidFill>
                <a:latin typeface="Arial" pitchFamily="34" charset="0"/>
                <a:ea typeface="ＭＳ Ｐゴシック" pitchFamily="34" charset="-128"/>
              </a:defRPr>
            </a:lvl2pPr>
            <a:lvl3pPr marL="1085011" indent="-217002" eaLnBrk="0" hangingPunct="0">
              <a:defRPr>
                <a:solidFill>
                  <a:schemeClr val="tx1"/>
                </a:solidFill>
                <a:latin typeface="Arial" pitchFamily="34" charset="0"/>
                <a:ea typeface="ＭＳ Ｐゴシック" pitchFamily="34" charset="-128"/>
              </a:defRPr>
            </a:lvl3pPr>
            <a:lvl4pPr marL="1519015" indent="-217002" eaLnBrk="0" hangingPunct="0">
              <a:defRPr>
                <a:solidFill>
                  <a:schemeClr val="tx1"/>
                </a:solidFill>
                <a:latin typeface="Arial" pitchFamily="34" charset="0"/>
                <a:ea typeface="ＭＳ Ｐゴシック" pitchFamily="34" charset="-128"/>
              </a:defRPr>
            </a:lvl4pPr>
            <a:lvl5pPr marL="1953021" indent="-217002" eaLnBrk="0" hangingPunct="0">
              <a:defRPr>
                <a:solidFill>
                  <a:schemeClr val="tx1"/>
                </a:solidFill>
                <a:latin typeface="Arial" pitchFamily="34" charset="0"/>
                <a:ea typeface="ＭＳ Ｐゴシック" pitchFamily="34" charset="-128"/>
              </a:defRPr>
            </a:lvl5pPr>
            <a:lvl6pPr marL="2387025" indent="-217002" defTabSz="434005" eaLnBrk="0" fontAlgn="base" hangingPunct="0">
              <a:spcBef>
                <a:spcPct val="0"/>
              </a:spcBef>
              <a:spcAft>
                <a:spcPct val="0"/>
              </a:spcAft>
              <a:defRPr>
                <a:solidFill>
                  <a:schemeClr val="tx1"/>
                </a:solidFill>
                <a:latin typeface="Arial" pitchFamily="34" charset="0"/>
                <a:ea typeface="ＭＳ Ｐゴシック" pitchFamily="34" charset="-128"/>
              </a:defRPr>
            </a:lvl6pPr>
            <a:lvl7pPr marL="2821029" indent="-217002" defTabSz="434005" eaLnBrk="0" fontAlgn="base" hangingPunct="0">
              <a:spcBef>
                <a:spcPct val="0"/>
              </a:spcBef>
              <a:spcAft>
                <a:spcPct val="0"/>
              </a:spcAft>
              <a:defRPr>
                <a:solidFill>
                  <a:schemeClr val="tx1"/>
                </a:solidFill>
                <a:latin typeface="Arial" pitchFamily="34" charset="0"/>
                <a:ea typeface="ＭＳ Ｐゴシック" pitchFamily="34" charset="-128"/>
              </a:defRPr>
            </a:lvl7pPr>
            <a:lvl8pPr marL="3255035" indent="-217002" defTabSz="434005" eaLnBrk="0" fontAlgn="base" hangingPunct="0">
              <a:spcBef>
                <a:spcPct val="0"/>
              </a:spcBef>
              <a:spcAft>
                <a:spcPct val="0"/>
              </a:spcAft>
              <a:defRPr>
                <a:solidFill>
                  <a:schemeClr val="tx1"/>
                </a:solidFill>
                <a:latin typeface="Arial" pitchFamily="34" charset="0"/>
                <a:ea typeface="ＭＳ Ｐゴシック" pitchFamily="34" charset="-128"/>
              </a:defRPr>
            </a:lvl8pPr>
            <a:lvl9pPr marL="3689038" indent="-217002" defTabSz="434005"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890814" eaLnBrk="1" hangingPunct="1">
              <a:defRPr/>
            </a:pPr>
            <a:fld id="{43D52E08-7A09-4BF6-A8F2-1A668B438975}" type="slidenum">
              <a:rPr lang="en-US">
                <a:solidFill>
                  <a:prstClr val="black"/>
                </a:solidFill>
              </a:rPr>
              <a:pPr defTabSz="890814" eaLnBrk="1" hangingPunct="1">
                <a:defRPr/>
              </a:pPr>
              <a:t>20</a:t>
            </a:fld>
            <a:endParaRPr lang="en-US" dirty="0">
              <a:solidFill>
                <a:prstClr val="black"/>
              </a:solidFill>
            </a:endParaRPr>
          </a:p>
        </p:txBody>
      </p:sp>
    </p:spTree>
    <p:extLst>
      <p:ext uri="{BB962C8B-B14F-4D97-AF65-F5344CB8AC3E}">
        <p14:creationId xmlns:p14="http://schemas.microsoft.com/office/powerpoint/2010/main" val="1425193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21</a:t>
            </a:fld>
            <a:endParaRPr lang="en-US" dirty="0"/>
          </a:p>
        </p:txBody>
      </p:sp>
    </p:spTree>
    <p:extLst>
      <p:ext uri="{BB962C8B-B14F-4D97-AF65-F5344CB8AC3E}">
        <p14:creationId xmlns:p14="http://schemas.microsoft.com/office/powerpoint/2010/main" val="2637444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endParaRPr>
          </a:p>
        </p:txBody>
      </p:sp>
      <p:sp>
        <p:nvSpPr>
          <p:cNvPr id="144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454" indent="-285560" eaLnBrk="0" hangingPunct="0">
              <a:defRPr>
                <a:solidFill>
                  <a:schemeClr val="tx1"/>
                </a:solidFill>
                <a:latin typeface="Arial" pitchFamily="34" charset="0"/>
                <a:ea typeface="ＭＳ Ｐゴシック" pitchFamily="34" charset="-128"/>
              </a:defRPr>
            </a:lvl2pPr>
            <a:lvl3pPr marL="1142237" indent="-228447" eaLnBrk="0" hangingPunct="0">
              <a:defRPr>
                <a:solidFill>
                  <a:schemeClr val="tx1"/>
                </a:solidFill>
                <a:latin typeface="Arial" pitchFamily="34" charset="0"/>
                <a:ea typeface="ＭＳ Ｐゴシック" pitchFamily="34" charset="-128"/>
              </a:defRPr>
            </a:lvl3pPr>
            <a:lvl4pPr marL="1599132" indent="-228447" eaLnBrk="0" hangingPunct="0">
              <a:defRPr>
                <a:solidFill>
                  <a:schemeClr val="tx1"/>
                </a:solidFill>
                <a:latin typeface="Arial" pitchFamily="34" charset="0"/>
                <a:ea typeface="ＭＳ Ｐゴシック" pitchFamily="34" charset="-128"/>
              </a:defRPr>
            </a:lvl4pPr>
            <a:lvl5pPr marL="2056028" indent="-228447" eaLnBrk="0" hangingPunct="0">
              <a:defRPr>
                <a:solidFill>
                  <a:schemeClr val="tx1"/>
                </a:solidFill>
                <a:latin typeface="Arial" pitchFamily="34" charset="0"/>
                <a:ea typeface="ＭＳ Ｐゴシック" pitchFamily="34" charset="-128"/>
              </a:defRPr>
            </a:lvl5pPr>
            <a:lvl6pPr marL="2512922"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6pPr>
            <a:lvl7pPr marL="2969817"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6713"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3607"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37798" eaLnBrk="1" fontAlgn="auto" hangingPunct="1">
              <a:spcBef>
                <a:spcPts val="0"/>
              </a:spcBef>
              <a:spcAft>
                <a:spcPts val="0"/>
              </a:spcAft>
              <a:defRPr/>
            </a:pPr>
            <a:fld id="{46E4885A-70DB-4EDB-BEA5-34C5439C74DC}" type="slidenum">
              <a:rPr lang="en-US">
                <a:solidFill>
                  <a:prstClr val="black"/>
                </a:solidFill>
              </a:rPr>
              <a:pPr defTabSz="937798" eaLnBrk="1" fontAlgn="auto" hangingPunct="1">
                <a:spcBef>
                  <a:spcPts val="0"/>
                </a:spcBef>
                <a:spcAft>
                  <a:spcPts val="0"/>
                </a:spcAft>
                <a:defRPr/>
              </a:pPr>
              <a:t>22</a:t>
            </a:fld>
            <a:endParaRPr lang="en-US" dirty="0">
              <a:solidFill>
                <a:prstClr val="black"/>
              </a:solidFill>
            </a:endParaRPr>
          </a:p>
        </p:txBody>
      </p:sp>
    </p:spTree>
    <p:extLst>
      <p:ext uri="{BB962C8B-B14F-4D97-AF65-F5344CB8AC3E}">
        <p14:creationId xmlns:p14="http://schemas.microsoft.com/office/powerpoint/2010/main" val="2141486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endParaRPr>
          </a:p>
        </p:txBody>
      </p:sp>
      <p:sp>
        <p:nvSpPr>
          <p:cNvPr id="145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454" indent="-285560" eaLnBrk="0" hangingPunct="0">
              <a:defRPr>
                <a:solidFill>
                  <a:schemeClr val="tx1"/>
                </a:solidFill>
                <a:latin typeface="Arial" pitchFamily="34" charset="0"/>
                <a:ea typeface="ＭＳ Ｐゴシック" pitchFamily="34" charset="-128"/>
              </a:defRPr>
            </a:lvl2pPr>
            <a:lvl3pPr marL="1142237" indent="-228447" eaLnBrk="0" hangingPunct="0">
              <a:defRPr>
                <a:solidFill>
                  <a:schemeClr val="tx1"/>
                </a:solidFill>
                <a:latin typeface="Arial" pitchFamily="34" charset="0"/>
                <a:ea typeface="ＭＳ Ｐゴシック" pitchFamily="34" charset="-128"/>
              </a:defRPr>
            </a:lvl3pPr>
            <a:lvl4pPr marL="1599132" indent="-228447" eaLnBrk="0" hangingPunct="0">
              <a:defRPr>
                <a:solidFill>
                  <a:schemeClr val="tx1"/>
                </a:solidFill>
                <a:latin typeface="Arial" pitchFamily="34" charset="0"/>
                <a:ea typeface="ＭＳ Ｐゴシック" pitchFamily="34" charset="-128"/>
              </a:defRPr>
            </a:lvl4pPr>
            <a:lvl5pPr marL="2056028" indent="-228447" eaLnBrk="0" hangingPunct="0">
              <a:defRPr>
                <a:solidFill>
                  <a:schemeClr val="tx1"/>
                </a:solidFill>
                <a:latin typeface="Arial" pitchFamily="34" charset="0"/>
                <a:ea typeface="ＭＳ Ｐゴシック" pitchFamily="34" charset="-128"/>
              </a:defRPr>
            </a:lvl5pPr>
            <a:lvl6pPr marL="2512922"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6pPr>
            <a:lvl7pPr marL="2969817"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6713"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3607" indent="-228447" defTabSz="456895"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937798" eaLnBrk="1" fontAlgn="auto" hangingPunct="1">
              <a:spcBef>
                <a:spcPts val="0"/>
              </a:spcBef>
              <a:spcAft>
                <a:spcPts val="0"/>
              </a:spcAft>
              <a:defRPr/>
            </a:pPr>
            <a:fld id="{1F41DC2B-7373-4B01-899F-3ED688EB7788}" type="slidenum">
              <a:rPr lang="en-US">
                <a:solidFill>
                  <a:prstClr val="black"/>
                </a:solidFill>
              </a:rPr>
              <a:pPr defTabSz="937798" eaLnBrk="1" fontAlgn="auto" hangingPunct="1">
                <a:spcBef>
                  <a:spcPts val="0"/>
                </a:spcBef>
                <a:spcAft>
                  <a:spcPts val="0"/>
                </a:spcAft>
                <a:defRPr/>
              </a:pPr>
              <a:t>23</a:t>
            </a:fld>
            <a:endParaRPr lang="en-US" dirty="0">
              <a:solidFill>
                <a:prstClr val="black"/>
              </a:solidFill>
            </a:endParaRPr>
          </a:p>
        </p:txBody>
      </p:sp>
    </p:spTree>
    <p:extLst>
      <p:ext uri="{BB962C8B-B14F-4D97-AF65-F5344CB8AC3E}">
        <p14:creationId xmlns:p14="http://schemas.microsoft.com/office/powerpoint/2010/main" val="2656115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23696" indent="-278344" eaLnBrk="0" hangingPunct="0">
              <a:defRPr>
                <a:solidFill>
                  <a:schemeClr val="tx1"/>
                </a:solidFill>
                <a:latin typeface="Arial" pitchFamily="34" charset="0"/>
                <a:ea typeface="ＭＳ Ｐゴシック" pitchFamily="34" charset="-128"/>
              </a:defRPr>
            </a:lvl2pPr>
            <a:lvl3pPr marL="1113378" indent="-222677" eaLnBrk="0" hangingPunct="0">
              <a:defRPr>
                <a:solidFill>
                  <a:schemeClr val="tx1"/>
                </a:solidFill>
                <a:latin typeface="Arial" pitchFamily="34" charset="0"/>
                <a:ea typeface="ＭＳ Ｐゴシック" pitchFamily="34" charset="-128"/>
              </a:defRPr>
            </a:lvl3pPr>
            <a:lvl4pPr marL="1558730" indent="-222677" eaLnBrk="0" hangingPunct="0">
              <a:defRPr>
                <a:solidFill>
                  <a:schemeClr val="tx1"/>
                </a:solidFill>
                <a:latin typeface="Arial" pitchFamily="34" charset="0"/>
                <a:ea typeface="ＭＳ Ｐゴシック" pitchFamily="34" charset="-128"/>
              </a:defRPr>
            </a:lvl4pPr>
            <a:lvl5pPr marL="2004080" indent="-222677" eaLnBrk="0" hangingPunct="0">
              <a:defRPr>
                <a:solidFill>
                  <a:schemeClr val="tx1"/>
                </a:solidFill>
                <a:latin typeface="Arial" pitchFamily="34" charset="0"/>
                <a:ea typeface="ＭＳ Ｐゴシック" pitchFamily="34" charset="-128"/>
              </a:defRPr>
            </a:lvl5pPr>
            <a:lvl6pPr marL="2449431"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94782"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7pPr>
            <a:lvl8pPr marL="3340134"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8pPr>
            <a:lvl9pPr marL="3785485"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C22D053-4AF5-4B3D-A5B2-6E4E2ED91073}" type="slidenum">
              <a:rPr lang="en-US" smtClean="0">
                <a:cs typeface="Arial" pitchFamily="34" charset="0"/>
              </a:rPr>
              <a:pPr eaLnBrk="1" hangingPunct="1"/>
              <a:t>24</a:t>
            </a:fld>
            <a:endParaRPr lang="en-US" dirty="0">
              <a:cs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3618716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25</a:t>
            </a:fld>
            <a:endParaRPr lang="en-US" dirty="0"/>
          </a:p>
        </p:txBody>
      </p:sp>
    </p:spTree>
    <p:extLst>
      <p:ext uri="{BB962C8B-B14F-4D97-AF65-F5344CB8AC3E}">
        <p14:creationId xmlns:p14="http://schemas.microsoft.com/office/powerpoint/2010/main" val="3977304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33401"/>
            <a:ext cx="5486400" cy="3627329"/>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1355725" y="1150938"/>
            <a:ext cx="4146550" cy="31099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27</a:t>
            </a:fld>
            <a:endParaRPr lang="en-US" dirty="0"/>
          </a:p>
        </p:txBody>
      </p:sp>
    </p:spTree>
    <p:extLst>
      <p:ext uri="{BB962C8B-B14F-4D97-AF65-F5344CB8AC3E}">
        <p14:creationId xmlns:p14="http://schemas.microsoft.com/office/powerpoint/2010/main" val="4293191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28</a:t>
            </a:fld>
            <a:endParaRPr lang="en-US" dirty="0"/>
          </a:p>
        </p:txBody>
      </p:sp>
    </p:spTree>
    <p:extLst>
      <p:ext uri="{BB962C8B-B14F-4D97-AF65-F5344CB8AC3E}">
        <p14:creationId xmlns:p14="http://schemas.microsoft.com/office/powerpoint/2010/main" val="2331863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29</a:t>
            </a:fld>
            <a:endParaRPr lang="en-US" dirty="0"/>
          </a:p>
        </p:txBody>
      </p:sp>
    </p:spTree>
    <p:extLst>
      <p:ext uri="{BB962C8B-B14F-4D97-AF65-F5344CB8AC3E}">
        <p14:creationId xmlns:p14="http://schemas.microsoft.com/office/powerpoint/2010/main" val="825689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30</a:t>
            </a:fld>
            <a:endParaRPr lang="en-US" dirty="0"/>
          </a:p>
        </p:txBody>
      </p:sp>
    </p:spTree>
    <p:extLst>
      <p:ext uri="{BB962C8B-B14F-4D97-AF65-F5344CB8AC3E}">
        <p14:creationId xmlns:p14="http://schemas.microsoft.com/office/powerpoint/2010/main" val="853509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61865" indent="-293025" eaLnBrk="0" hangingPunct="0">
              <a:defRPr>
                <a:solidFill>
                  <a:schemeClr val="tx1"/>
                </a:solidFill>
                <a:latin typeface="Arial" charset="0"/>
                <a:ea typeface="ＭＳ Ｐゴシック" pitchFamily="34" charset="-128"/>
              </a:defRPr>
            </a:lvl2pPr>
            <a:lvl3pPr marL="1172100" indent="-234421" eaLnBrk="0" hangingPunct="0">
              <a:defRPr>
                <a:solidFill>
                  <a:schemeClr val="tx1"/>
                </a:solidFill>
                <a:latin typeface="Arial" charset="0"/>
                <a:ea typeface="ＭＳ Ｐゴシック" pitchFamily="34" charset="-128"/>
              </a:defRPr>
            </a:lvl3pPr>
            <a:lvl4pPr marL="1640941" indent="-234421" eaLnBrk="0" hangingPunct="0">
              <a:defRPr>
                <a:solidFill>
                  <a:schemeClr val="tx1"/>
                </a:solidFill>
                <a:latin typeface="Arial" charset="0"/>
                <a:ea typeface="ＭＳ Ｐゴシック" pitchFamily="34" charset="-128"/>
              </a:defRPr>
            </a:lvl4pPr>
            <a:lvl5pPr marL="2109780" indent="-234421" eaLnBrk="0" hangingPunct="0">
              <a:defRPr>
                <a:solidFill>
                  <a:schemeClr val="tx1"/>
                </a:solidFill>
                <a:latin typeface="Arial" charset="0"/>
                <a:ea typeface="ＭＳ Ｐゴシック" pitchFamily="34" charset="-128"/>
              </a:defRPr>
            </a:lvl5pPr>
            <a:lvl6pPr marL="2578620" indent="-234421" defTabSz="468840" eaLnBrk="0" fontAlgn="base" hangingPunct="0">
              <a:spcBef>
                <a:spcPct val="0"/>
              </a:spcBef>
              <a:spcAft>
                <a:spcPct val="0"/>
              </a:spcAft>
              <a:defRPr>
                <a:solidFill>
                  <a:schemeClr val="tx1"/>
                </a:solidFill>
                <a:latin typeface="Arial" charset="0"/>
                <a:ea typeface="ＭＳ Ｐゴシック" pitchFamily="34" charset="-128"/>
              </a:defRPr>
            </a:lvl6pPr>
            <a:lvl7pPr marL="3047460" indent="-234421" defTabSz="468840" eaLnBrk="0" fontAlgn="base" hangingPunct="0">
              <a:spcBef>
                <a:spcPct val="0"/>
              </a:spcBef>
              <a:spcAft>
                <a:spcPct val="0"/>
              </a:spcAft>
              <a:defRPr>
                <a:solidFill>
                  <a:schemeClr val="tx1"/>
                </a:solidFill>
                <a:latin typeface="Arial" charset="0"/>
                <a:ea typeface="ＭＳ Ｐゴシック" pitchFamily="34" charset="-128"/>
              </a:defRPr>
            </a:lvl7pPr>
            <a:lvl8pPr marL="3516301" indent="-234421" defTabSz="468840" eaLnBrk="0" fontAlgn="base" hangingPunct="0">
              <a:spcBef>
                <a:spcPct val="0"/>
              </a:spcBef>
              <a:spcAft>
                <a:spcPct val="0"/>
              </a:spcAft>
              <a:defRPr>
                <a:solidFill>
                  <a:schemeClr val="tx1"/>
                </a:solidFill>
                <a:latin typeface="Arial" charset="0"/>
                <a:ea typeface="ＭＳ Ｐゴシック" pitchFamily="34" charset="-128"/>
              </a:defRPr>
            </a:lvl8pPr>
            <a:lvl9pPr marL="3985141" indent="-234421" defTabSz="46884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FEF36706-7FB0-4782-BD29-8F51D8A945A8}" type="slidenum">
              <a:rPr lang="en-US" smtClean="0">
                <a:solidFill>
                  <a:prstClr val="black"/>
                </a:solidFill>
                <a:cs typeface="Arial" charset="0"/>
              </a:rPr>
              <a:pPr eaLnBrk="1" hangingPunct="1"/>
              <a:t>31</a:t>
            </a:fld>
            <a:endParaRPr lang="en-US" dirty="0">
              <a:solidFill>
                <a:prstClr val="black"/>
              </a:solidFill>
              <a:cs typeface="Arial" charset="0"/>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charset="0"/>
              <a:ea typeface="ＭＳ Ｐゴシック" pitchFamily="34" charset="-128"/>
            </a:endParaRPr>
          </a:p>
        </p:txBody>
      </p:sp>
    </p:spTree>
    <p:extLst>
      <p:ext uri="{BB962C8B-B14F-4D97-AF65-F5344CB8AC3E}">
        <p14:creationId xmlns:p14="http://schemas.microsoft.com/office/powerpoint/2010/main" val="32498644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txBox="1">
            <a:spLocks noGrp="1"/>
          </p:cNvSpPr>
          <p:nvPr>
            <p:ph type="body" idx="1"/>
          </p:nvPr>
        </p:nvSpPr>
        <p:spPr>
          <a:xfrm>
            <a:off x="685800" y="4433401"/>
            <a:ext cx="5486400" cy="3627329"/>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5" name="Google Shape;155;p8:notes"/>
          <p:cNvSpPr>
            <a:spLocks noGrp="1" noRot="1" noChangeAspect="1"/>
          </p:cNvSpPr>
          <p:nvPr>
            <p:ph type="sldImg" idx="2"/>
          </p:nvPr>
        </p:nvSpPr>
        <p:spPr>
          <a:xfrm>
            <a:off x="1355725" y="1150938"/>
            <a:ext cx="4146550" cy="31099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2B1B194-9CDF-499E-B3B7-A28224DAF855}"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0823103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35</a:t>
            </a:fld>
            <a:endParaRPr lang="en-US" dirty="0"/>
          </a:p>
        </p:txBody>
      </p:sp>
    </p:spTree>
    <p:extLst>
      <p:ext uri="{BB962C8B-B14F-4D97-AF65-F5344CB8AC3E}">
        <p14:creationId xmlns:p14="http://schemas.microsoft.com/office/powerpoint/2010/main" val="8131164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36</a:t>
            </a:fld>
            <a:endParaRPr lang="en-US" dirty="0"/>
          </a:p>
        </p:txBody>
      </p:sp>
      <p:sp>
        <p:nvSpPr>
          <p:cNvPr id="6" name="Notes Placeholder 5">
            <a:extLst>
              <a:ext uri="{FF2B5EF4-FFF2-40B4-BE49-F238E27FC236}">
                <a16:creationId xmlns:a16="http://schemas.microsoft.com/office/drawing/2014/main" id="{876B02E6-AE9D-4146-AF05-BA50AC684F7F}"/>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131611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37</a:t>
            </a:fld>
            <a:endParaRPr lang="en-US" dirty="0"/>
          </a:p>
        </p:txBody>
      </p:sp>
    </p:spTree>
    <p:extLst>
      <p:ext uri="{BB962C8B-B14F-4D97-AF65-F5344CB8AC3E}">
        <p14:creationId xmlns:p14="http://schemas.microsoft.com/office/powerpoint/2010/main" val="2207299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38</a:t>
            </a:fld>
            <a:endParaRPr lang="en-US" dirty="0"/>
          </a:p>
        </p:txBody>
      </p:sp>
    </p:spTree>
    <p:extLst>
      <p:ext uri="{BB962C8B-B14F-4D97-AF65-F5344CB8AC3E}">
        <p14:creationId xmlns:p14="http://schemas.microsoft.com/office/powerpoint/2010/main" val="13320837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39</a:t>
            </a:fld>
            <a:endParaRPr lang="en-US" dirty="0"/>
          </a:p>
        </p:txBody>
      </p:sp>
      <p:sp>
        <p:nvSpPr>
          <p:cNvPr id="6" name="Notes Placeholder 5">
            <a:extLst>
              <a:ext uri="{FF2B5EF4-FFF2-40B4-BE49-F238E27FC236}">
                <a16:creationId xmlns:a16="http://schemas.microsoft.com/office/drawing/2014/main" id="{B0401568-D5A1-384F-83AA-D7B97BC26A5B}"/>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7526637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40</a:t>
            </a:fld>
            <a:endParaRPr lang="en-US" dirty="0"/>
          </a:p>
        </p:txBody>
      </p:sp>
    </p:spTree>
    <p:extLst>
      <p:ext uri="{BB962C8B-B14F-4D97-AF65-F5344CB8AC3E}">
        <p14:creationId xmlns:p14="http://schemas.microsoft.com/office/powerpoint/2010/main" val="3011075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41</a:t>
            </a:fld>
            <a:endParaRPr lang="en-US" dirty="0"/>
          </a:p>
        </p:txBody>
      </p:sp>
    </p:spTree>
    <p:extLst>
      <p:ext uri="{BB962C8B-B14F-4D97-AF65-F5344CB8AC3E}">
        <p14:creationId xmlns:p14="http://schemas.microsoft.com/office/powerpoint/2010/main" val="414695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42</a:t>
            </a:fld>
            <a:endParaRPr lang="en-US" dirty="0"/>
          </a:p>
        </p:txBody>
      </p:sp>
    </p:spTree>
    <p:extLst>
      <p:ext uri="{BB962C8B-B14F-4D97-AF65-F5344CB8AC3E}">
        <p14:creationId xmlns:p14="http://schemas.microsoft.com/office/powerpoint/2010/main" val="1288718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43</a:t>
            </a:fld>
            <a:endParaRPr lang="en-US" dirty="0"/>
          </a:p>
        </p:txBody>
      </p:sp>
    </p:spTree>
    <p:extLst>
      <p:ext uri="{BB962C8B-B14F-4D97-AF65-F5344CB8AC3E}">
        <p14:creationId xmlns:p14="http://schemas.microsoft.com/office/powerpoint/2010/main" val="35995840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44</a:t>
            </a:fld>
            <a:endParaRPr lang="en-US" dirty="0"/>
          </a:p>
        </p:txBody>
      </p:sp>
    </p:spTree>
    <p:extLst>
      <p:ext uri="{BB962C8B-B14F-4D97-AF65-F5344CB8AC3E}">
        <p14:creationId xmlns:p14="http://schemas.microsoft.com/office/powerpoint/2010/main" val="16665172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45</a:t>
            </a:fld>
            <a:endParaRPr lang="en-US" dirty="0"/>
          </a:p>
        </p:txBody>
      </p:sp>
    </p:spTree>
    <p:extLst>
      <p:ext uri="{BB962C8B-B14F-4D97-AF65-F5344CB8AC3E}">
        <p14:creationId xmlns:p14="http://schemas.microsoft.com/office/powerpoint/2010/main" val="3935813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46</a:t>
            </a:fld>
            <a:endParaRPr lang="en-US" dirty="0"/>
          </a:p>
        </p:txBody>
      </p:sp>
    </p:spTree>
    <p:extLst>
      <p:ext uri="{BB962C8B-B14F-4D97-AF65-F5344CB8AC3E}">
        <p14:creationId xmlns:p14="http://schemas.microsoft.com/office/powerpoint/2010/main" val="200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47</a:t>
            </a:fld>
            <a:endParaRPr lang="en-US" dirty="0"/>
          </a:p>
        </p:txBody>
      </p:sp>
    </p:spTree>
    <p:extLst>
      <p:ext uri="{BB962C8B-B14F-4D97-AF65-F5344CB8AC3E}">
        <p14:creationId xmlns:p14="http://schemas.microsoft.com/office/powerpoint/2010/main" val="806866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48</a:t>
            </a:fld>
            <a:endParaRPr lang="en-US" dirty="0"/>
          </a:p>
        </p:txBody>
      </p:sp>
    </p:spTree>
    <p:extLst>
      <p:ext uri="{BB962C8B-B14F-4D97-AF65-F5344CB8AC3E}">
        <p14:creationId xmlns:p14="http://schemas.microsoft.com/office/powerpoint/2010/main" val="16183545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49</a:t>
            </a:fld>
            <a:endParaRPr lang="en-US" dirty="0"/>
          </a:p>
        </p:txBody>
      </p:sp>
    </p:spTree>
    <p:extLst>
      <p:ext uri="{BB962C8B-B14F-4D97-AF65-F5344CB8AC3E}">
        <p14:creationId xmlns:p14="http://schemas.microsoft.com/office/powerpoint/2010/main" val="29118223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CE15A-680E-4084-B64A-15C504756394}" type="slidenum">
              <a:rPr lang="en-US" smtClean="0"/>
              <a:t>50</a:t>
            </a:fld>
            <a:endParaRPr lang="en-US" dirty="0"/>
          </a:p>
        </p:txBody>
      </p:sp>
    </p:spTree>
    <p:extLst>
      <p:ext uri="{BB962C8B-B14F-4D97-AF65-F5344CB8AC3E}">
        <p14:creationId xmlns:p14="http://schemas.microsoft.com/office/powerpoint/2010/main" val="32326141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CE15A-680E-4084-B64A-15C504756394}" type="slidenum">
              <a:rPr lang="en-US" smtClean="0"/>
              <a:t>51</a:t>
            </a:fld>
            <a:endParaRPr lang="en-US" dirty="0"/>
          </a:p>
        </p:txBody>
      </p:sp>
    </p:spTree>
    <p:extLst>
      <p:ext uri="{BB962C8B-B14F-4D97-AF65-F5344CB8AC3E}">
        <p14:creationId xmlns:p14="http://schemas.microsoft.com/office/powerpoint/2010/main" val="433394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52</a:t>
            </a:fld>
            <a:endParaRPr lang="en-US" dirty="0"/>
          </a:p>
        </p:txBody>
      </p:sp>
    </p:spTree>
    <p:extLst>
      <p:ext uri="{BB962C8B-B14F-4D97-AF65-F5344CB8AC3E}">
        <p14:creationId xmlns:p14="http://schemas.microsoft.com/office/powerpoint/2010/main" val="41910179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53</a:t>
            </a:fld>
            <a:endParaRPr lang="en-US" dirty="0"/>
          </a:p>
        </p:txBody>
      </p:sp>
    </p:spTree>
    <p:extLst>
      <p:ext uri="{BB962C8B-B14F-4D97-AF65-F5344CB8AC3E}">
        <p14:creationId xmlns:p14="http://schemas.microsoft.com/office/powerpoint/2010/main" val="28405860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54</a:t>
            </a:fld>
            <a:endParaRPr lang="en-US" dirty="0"/>
          </a:p>
        </p:txBody>
      </p:sp>
    </p:spTree>
    <p:extLst>
      <p:ext uri="{BB962C8B-B14F-4D97-AF65-F5344CB8AC3E}">
        <p14:creationId xmlns:p14="http://schemas.microsoft.com/office/powerpoint/2010/main" val="36298766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55</a:t>
            </a:fld>
            <a:endParaRPr lang="en-US" dirty="0"/>
          </a:p>
        </p:txBody>
      </p:sp>
    </p:spTree>
    <p:extLst>
      <p:ext uri="{BB962C8B-B14F-4D97-AF65-F5344CB8AC3E}">
        <p14:creationId xmlns:p14="http://schemas.microsoft.com/office/powerpoint/2010/main" val="1006019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56</a:t>
            </a:fld>
            <a:endParaRPr lang="en-US" dirty="0"/>
          </a:p>
        </p:txBody>
      </p:sp>
    </p:spTree>
    <p:extLst>
      <p:ext uri="{BB962C8B-B14F-4D97-AF65-F5344CB8AC3E}">
        <p14:creationId xmlns:p14="http://schemas.microsoft.com/office/powerpoint/2010/main" val="18113132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57</a:t>
            </a:fld>
            <a:endParaRPr lang="en-US" dirty="0"/>
          </a:p>
        </p:txBody>
      </p:sp>
    </p:spTree>
    <p:extLst>
      <p:ext uri="{BB962C8B-B14F-4D97-AF65-F5344CB8AC3E}">
        <p14:creationId xmlns:p14="http://schemas.microsoft.com/office/powerpoint/2010/main" val="11895314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58</a:t>
            </a:fld>
            <a:endParaRPr lang="en-US" dirty="0"/>
          </a:p>
        </p:txBody>
      </p:sp>
    </p:spTree>
    <p:extLst>
      <p:ext uri="{BB962C8B-B14F-4D97-AF65-F5344CB8AC3E}">
        <p14:creationId xmlns:p14="http://schemas.microsoft.com/office/powerpoint/2010/main" val="4568206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CE15A-680E-4084-B64A-15C504756394}" type="slidenum">
              <a:rPr lang="en-US" smtClean="0"/>
              <a:t>59</a:t>
            </a:fld>
            <a:endParaRPr lang="en-US" dirty="0"/>
          </a:p>
        </p:txBody>
      </p:sp>
    </p:spTree>
    <p:extLst>
      <p:ext uri="{BB962C8B-B14F-4D97-AF65-F5344CB8AC3E}">
        <p14:creationId xmlns:p14="http://schemas.microsoft.com/office/powerpoint/2010/main" val="10249046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2CE15A-680E-4084-B64A-15C504756394}" type="slidenum">
              <a:rPr lang="en-US" smtClean="0"/>
              <a:t>60</a:t>
            </a:fld>
            <a:endParaRPr lang="en-US" dirty="0"/>
          </a:p>
        </p:txBody>
      </p:sp>
    </p:spTree>
    <p:extLst>
      <p:ext uri="{BB962C8B-B14F-4D97-AF65-F5344CB8AC3E}">
        <p14:creationId xmlns:p14="http://schemas.microsoft.com/office/powerpoint/2010/main" val="11523726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5725" y="1104900"/>
            <a:ext cx="3984625" cy="2989263"/>
          </a:xfrm>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61</a:t>
            </a:fld>
            <a:endParaRPr lang="en-US" dirty="0"/>
          </a:p>
        </p:txBody>
      </p:sp>
      <p:sp>
        <p:nvSpPr>
          <p:cNvPr id="6" name="Notes Placeholder 5">
            <a:extLst>
              <a:ext uri="{FF2B5EF4-FFF2-40B4-BE49-F238E27FC236}">
                <a16:creationId xmlns:a16="http://schemas.microsoft.com/office/drawing/2014/main" id="{BCEAD225-C113-F64D-A593-756A8CA559F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5762191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62</a:t>
            </a:fld>
            <a:endParaRPr lang="en-US" dirty="0"/>
          </a:p>
        </p:txBody>
      </p:sp>
    </p:spTree>
    <p:extLst>
      <p:ext uri="{BB962C8B-B14F-4D97-AF65-F5344CB8AC3E}">
        <p14:creationId xmlns:p14="http://schemas.microsoft.com/office/powerpoint/2010/main" val="12714499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63</a:t>
            </a:fld>
            <a:endParaRPr lang="en-US" dirty="0"/>
          </a:p>
        </p:txBody>
      </p:sp>
    </p:spTree>
    <p:extLst>
      <p:ext uri="{BB962C8B-B14F-4D97-AF65-F5344CB8AC3E}">
        <p14:creationId xmlns:p14="http://schemas.microsoft.com/office/powerpoint/2010/main" val="8793732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4095" indent="-285597">
              <a:defRPr>
                <a:solidFill>
                  <a:schemeClr val="tx1"/>
                </a:solidFill>
                <a:latin typeface="Arial" panose="020B0604020202020204" pitchFamily="34" charset="0"/>
              </a:defRPr>
            </a:lvl2pPr>
            <a:lvl3pPr marL="1143930" indent="-228477">
              <a:defRPr>
                <a:solidFill>
                  <a:schemeClr val="tx1"/>
                </a:solidFill>
                <a:latin typeface="Arial" panose="020B0604020202020204" pitchFamily="34" charset="0"/>
              </a:defRPr>
            </a:lvl3pPr>
            <a:lvl4pPr marL="1602427" indent="-228477">
              <a:defRPr>
                <a:solidFill>
                  <a:schemeClr val="tx1"/>
                </a:solidFill>
                <a:latin typeface="Arial" panose="020B0604020202020204" pitchFamily="34" charset="0"/>
              </a:defRPr>
            </a:lvl4pPr>
            <a:lvl5pPr marL="2060926" indent="-228477">
              <a:defRPr>
                <a:solidFill>
                  <a:schemeClr val="tx1"/>
                </a:solidFill>
                <a:latin typeface="Arial" panose="020B0604020202020204" pitchFamily="34" charset="0"/>
              </a:defRPr>
            </a:lvl5pPr>
            <a:lvl6pPr marL="2505530" indent="-228477" eaLnBrk="0" fontAlgn="base" hangingPunct="0">
              <a:spcBef>
                <a:spcPct val="0"/>
              </a:spcBef>
              <a:spcAft>
                <a:spcPct val="0"/>
              </a:spcAft>
              <a:defRPr>
                <a:solidFill>
                  <a:schemeClr val="tx1"/>
                </a:solidFill>
                <a:latin typeface="Arial" panose="020B0604020202020204" pitchFamily="34" charset="0"/>
              </a:defRPr>
            </a:lvl6pPr>
            <a:lvl7pPr marL="2950134" indent="-228477" eaLnBrk="0" fontAlgn="base" hangingPunct="0">
              <a:spcBef>
                <a:spcPct val="0"/>
              </a:spcBef>
              <a:spcAft>
                <a:spcPct val="0"/>
              </a:spcAft>
              <a:defRPr>
                <a:solidFill>
                  <a:schemeClr val="tx1"/>
                </a:solidFill>
                <a:latin typeface="Arial" panose="020B0604020202020204" pitchFamily="34" charset="0"/>
              </a:defRPr>
            </a:lvl7pPr>
            <a:lvl8pPr marL="3394738" indent="-228477" eaLnBrk="0" fontAlgn="base" hangingPunct="0">
              <a:spcBef>
                <a:spcPct val="0"/>
              </a:spcBef>
              <a:spcAft>
                <a:spcPct val="0"/>
              </a:spcAft>
              <a:defRPr>
                <a:solidFill>
                  <a:schemeClr val="tx1"/>
                </a:solidFill>
                <a:latin typeface="Arial" panose="020B0604020202020204" pitchFamily="34" charset="0"/>
              </a:defRPr>
            </a:lvl8pPr>
            <a:lvl9pPr marL="3839342" indent="-228477" eaLnBrk="0" fontAlgn="base" hangingPunct="0">
              <a:spcBef>
                <a:spcPct val="0"/>
              </a:spcBef>
              <a:spcAft>
                <a:spcPct val="0"/>
              </a:spcAft>
              <a:defRPr>
                <a:solidFill>
                  <a:schemeClr val="tx1"/>
                </a:solidFill>
                <a:latin typeface="Arial" panose="020B0604020202020204" pitchFamily="34" charset="0"/>
              </a:defRPr>
            </a:lvl9pPr>
          </a:lstStyle>
          <a:p>
            <a:pPr defTabSz="444604">
              <a:defRPr/>
            </a:pPr>
            <a:fld id="{A3EF7C2C-68FB-49AD-9D88-6A98B10B0CD3}" type="slidenum">
              <a:rPr lang="en-US" altLang="en-US">
                <a:solidFill>
                  <a:prstClr val="black"/>
                </a:solidFill>
              </a:rPr>
              <a:pPr defTabSz="444604">
                <a:defRPr/>
              </a:pPr>
              <a:t>64</a:t>
            </a:fld>
            <a:endParaRPr lang="en-US" altLang="en-US" dirty="0">
              <a:solidFill>
                <a:prstClr val="black"/>
              </a:solidFill>
            </a:endParaRPr>
          </a:p>
        </p:txBody>
      </p:sp>
      <p:sp>
        <p:nvSpPr>
          <p:cNvPr id="150531" name="Rectangle 2"/>
          <p:cNvSpPr>
            <a:spLocks noGrp="1" noRot="1" noChangeAspect="1" noChangeArrowheads="1" noTextEdit="1"/>
          </p:cNvSpPr>
          <p:nvPr>
            <p:ph type="sldImg"/>
          </p:nvPr>
        </p:nvSpPr>
        <p:spPr>
          <a:xfrm>
            <a:off x="1138238" y="682625"/>
            <a:ext cx="4540250" cy="3406775"/>
          </a:xfrm>
          <a:ln/>
        </p:spPr>
      </p:sp>
      <p:sp>
        <p:nvSpPr>
          <p:cNvPr id="150532" name="Rectangle 3"/>
          <p:cNvSpPr>
            <a:spLocks noGrp="1" noChangeArrowheads="1"/>
          </p:cNvSpPr>
          <p:nvPr>
            <p:ph type="body" idx="1"/>
          </p:nvPr>
        </p:nvSpPr>
        <p:spPr>
          <a:xfrm>
            <a:off x="909190" y="4318869"/>
            <a:ext cx="4995208" cy="4091314"/>
          </a:xfrm>
          <a:noFill/>
        </p:spPr>
        <p:txBody>
          <a:bodyPr lIns="89914" tIns="44957" rIns="89914" bIns="44957"/>
          <a:lstStyle/>
          <a:p>
            <a:pPr eaLnBrk="1" hangingPunct="1"/>
            <a:endParaRPr lang="en-US" altLang="en-US" dirty="0"/>
          </a:p>
        </p:txBody>
      </p:sp>
    </p:spTree>
    <p:extLst>
      <p:ext uri="{BB962C8B-B14F-4D97-AF65-F5344CB8AC3E}">
        <p14:creationId xmlns:p14="http://schemas.microsoft.com/office/powerpoint/2010/main" val="11397816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xfrm>
            <a:off x="1327150" y="1090613"/>
            <a:ext cx="3924300" cy="2944812"/>
          </a:xfrm>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159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05728" indent="-271434" eaLnBrk="0" hangingPunct="0">
              <a:defRPr>
                <a:solidFill>
                  <a:schemeClr val="tx1"/>
                </a:solidFill>
                <a:latin typeface="Arial" charset="0"/>
                <a:ea typeface="ＭＳ Ｐゴシック" pitchFamily="34" charset="-128"/>
              </a:defRPr>
            </a:lvl2pPr>
            <a:lvl3pPr marL="1085736" indent="-217147" eaLnBrk="0" hangingPunct="0">
              <a:defRPr>
                <a:solidFill>
                  <a:schemeClr val="tx1"/>
                </a:solidFill>
                <a:latin typeface="Arial" charset="0"/>
                <a:ea typeface="ＭＳ Ｐゴシック" pitchFamily="34" charset="-128"/>
              </a:defRPr>
            </a:lvl3pPr>
            <a:lvl4pPr marL="1520030" indent="-217147" eaLnBrk="0" hangingPunct="0">
              <a:defRPr>
                <a:solidFill>
                  <a:schemeClr val="tx1"/>
                </a:solidFill>
                <a:latin typeface="Arial" charset="0"/>
                <a:ea typeface="ＭＳ Ｐゴシック" pitchFamily="34" charset="-128"/>
              </a:defRPr>
            </a:lvl4pPr>
            <a:lvl5pPr marL="1954324" indent="-217147" eaLnBrk="0" hangingPunct="0">
              <a:defRPr>
                <a:solidFill>
                  <a:schemeClr val="tx1"/>
                </a:solidFill>
                <a:latin typeface="Arial" charset="0"/>
                <a:ea typeface="ＭＳ Ｐゴシック" pitchFamily="34" charset="-128"/>
              </a:defRPr>
            </a:lvl5pPr>
            <a:lvl6pPr marL="2388619" indent="-217147" defTabSz="434294" eaLnBrk="0" fontAlgn="base" hangingPunct="0">
              <a:spcBef>
                <a:spcPct val="0"/>
              </a:spcBef>
              <a:spcAft>
                <a:spcPct val="0"/>
              </a:spcAft>
              <a:defRPr>
                <a:solidFill>
                  <a:schemeClr val="tx1"/>
                </a:solidFill>
                <a:latin typeface="Arial" charset="0"/>
                <a:ea typeface="ＭＳ Ｐゴシック" pitchFamily="34" charset="-128"/>
              </a:defRPr>
            </a:lvl6pPr>
            <a:lvl7pPr marL="2822913" indent="-217147" defTabSz="434294" eaLnBrk="0" fontAlgn="base" hangingPunct="0">
              <a:spcBef>
                <a:spcPct val="0"/>
              </a:spcBef>
              <a:spcAft>
                <a:spcPct val="0"/>
              </a:spcAft>
              <a:defRPr>
                <a:solidFill>
                  <a:schemeClr val="tx1"/>
                </a:solidFill>
                <a:latin typeface="Arial" charset="0"/>
                <a:ea typeface="ＭＳ Ｐゴシック" pitchFamily="34" charset="-128"/>
              </a:defRPr>
            </a:lvl7pPr>
            <a:lvl8pPr marL="3257207" indent="-217147" defTabSz="434294" eaLnBrk="0" fontAlgn="base" hangingPunct="0">
              <a:spcBef>
                <a:spcPct val="0"/>
              </a:spcBef>
              <a:spcAft>
                <a:spcPct val="0"/>
              </a:spcAft>
              <a:defRPr>
                <a:solidFill>
                  <a:schemeClr val="tx1"/>
                </a:solidFill>
                <a:latin typeface="Arial" charset="0"/>
                <a:ea typeface="ＭＳ Ｐゴシック" pitchFamily="34" charset="-128"/>
              </a:defRPr>
            </a:lvl8pPr>
            <a:lvl9pPr marL="3691501" indent="-217147" defTabSz="434294"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3BCF5B71-4CBC-456D-95F8-B79BD0BD539D}" type="slidenum">
              <a:rPr lang="en-US" smtClean="0">
                <a:solidFill>
                  <a:prstClr val="black"/>
                </a:solidFill>
              </a:rPr>
              <a:pPr eaLnBrk="1" hangingPunct="1"/>
              <a:t>65</a:t>
            </a:fld>
            <a:endParaRPr lang="en-US" dirty="0">
              <a:solidFill>
                <a:prstClr val="black"/>
              </a:solidFill>
            </a:endParaRPr>
          </a:p>
        </p:txBody>
      </p:sp>
    </p:spTree>
    <p:extLst>
      <p:ext uri="{BB962C8B-B14F-4D97-AF65-F5344CB8AC3E}">
        <p14:creationId xmlns:p14="http://schemas.microsoft.com/office/powerpoint/2010/main" val="26738794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sldNum" idx="12"/>
          </p:nvPr>
        </p:nvSpPr>
        <p:spPr>
          <a:xfrm>
            <a:off x="3726608" y="8287520"/>
            <a:ext cx="2850923" cy="437779"/>
          </a:xfrm>
          <a:prstGeom prst="rect">
            <a:avLst/>
          </a:prstGeom>
          <a:noFill/>
          <a:ln>
            <a:noFill/>
          </a:ln>
        </p:spPr>
        <p:txBody>
          <a:bodyPr spcFirstLastPara="1" wrap="square" lIns="86845" tIns="43410" rIns="86845" bIns="43410" anchor="b" anchorCtr="0">
            <a:noAutofit/>
          </a:bodyPr>
          <a:lstStyle/>
          <a:p>
            <a:fld id="{00000000-1234-1234-1234-123412341234}" type="slidenum">
              <a:rPr lang="en-US"/>
              <a:pPr/>
              <a:t>66</a:t>
            </a:fld>
            <a:endParaRPr/>
          </a:p>
        </p:txBody>
      </p:sp>
      <p:sp>
        <p:nvSpPr>
          <p:cNvPr id="94" name="Google Shape;94;p1:notes"/>
          <p:cNvSpPr>
            <a:spLocks noGrp="1" noRot="1" noChangeAspect="1"/>
          </p:cNvSpPr>
          <p:nvPr>
            <p:ph type="sldImg" idx="2"/>
          </p:nvPr>
        </p:nvSpPr>
        <p:spPr>
          <a:xfrm>
            <a:off x="1327150" y="1090613"/>
            <a:ext cx="3924300" cy="294481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 name="Google Shape;95;p1:notes"/>
          <p:cNvSpPr txBox="1">
            <a:spLocks noGrp="1"/>
          </p:cNvSpPr>
          <p:nvPr>
            <p:ph type="body" idx="1"/>
          </p:nvPr>
        </p:nvSpPr>
        <p:spPr>
          <a:xfrm>
            <a:off x="657905" y="4199050"/>
            <a:ext cx="5263243" cy="3435586"/>
          </a:xfrm>
          <a:prstGeom prst="rect">
            <a:avLst/>
          </a:prstGeom>
          <a:noFill/>
          <a:ln>
            <a:noFill/>
          </a:ln>
        </p:spPr>
        <p:txBody>
          <a:bodyPr spcFirstLastPara="1" wrap="square" lIns="86845" tIns="43410" rIns="86845" bIns="43410" anchor="t" anchorCtr="0">
            <a:noAutofit/>
          </a:bodyPr>
          <a:lstStyle/>
          <a:p>
            <a:pPr>
              <a:spcBef>
                <a:spcPts val="0"/>
              </a:spcBef>
              <a:spcAft>
                <a:spcPts val="0"/>
              </a:spcAft>
            </a:pPr>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body" idx="1"/>
          </p:nvPr>
        </p:nvSpPr>
        <p:spPr>
          <a:xfrm>
            <a:off x="657905" y="4199050"/>
            <a:ext cx="5263243" cy="3435586"/>
          </a:xfrm>
          <a:prstGeom prst="rect">
            <a:avLst/>
          </a:prstGeom>
        </p:spPr>
        <p:txBody>
          <a:bodyPr spcFirstLastPara="1" wrap="square" lIns="86845" tIns="43410" rIns="86845" bIns="43410" anchor="t" anchorCtr="0">
            <a:noAutofit/>
          </a:bodyPr>
          <a:lstStyle/>
          <a:p>
            <a:pPr>
              <a:spcBef>
                <a:spcPts val="0"/>
              </a:spcBef>
              <a:spcAft>
                <a:spcPts val="0"/>
              </a:spcAft>
            </a:pPr>
            <a:endParaRPr dirty="0"/>
          </a:p>
        </p:txBody>
      </p:sp>
      <p:sp>
        <p:nvSpPr>
          <p:cNvPr id="121" name="Google Shape;121;p4:notes"/>
          <p:cNvSpPr>
            <a:spLocks noGrp="1" noRot="1" noChangeAspect="1"/>
          </p:cNvSpPr>
          <p:nvPr>
            <p:ph type="sldImg" idx="2"/>
          </p:nvPr>
        </p:nvSpPr>
        <p:spPr>
          <a:xfrm>
            <a:off x="1327150" y="1090613"/>
            <a:ext cx="3924300" cy="29448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26840" indent="-278974">
              <a:defRPr>
                <a:solidFill>
                  <a:schemeClr val="tx1"/>
                </a:solidFill>
                <a:latin typeface="Arial" panose="020B0604020202020204" pitchFamily="34" charset="0"/>
              </a:defRPr>
            </a:lvl2pPr>
            <a:lvl3pPr marL="1117403" indent="-223179">
              <a:defRPr>
                <a:solidFill>
                  <a:schemeClr val="tx1"/>
                </a:solidFill>
                <a:latin typeface="Arial" panose="020B0604020202020204" pitchFamily="34" charset="0"/>
              </a:defRPr>
            </a:lvl3pPr>
            <a:lvl4pPr marL="1565269" indent="-223179">
              <a:defRPr>
                <a:solidFill>
                  <a:schemeClr val="tx1"/>
                </a:solidFill>
                <a:latin typeface="Arial" panose="020B0604020202020204" pitchFamily="34" charset="0"/>
              </a:defRPr>
            </a:lvl4pPr>
            <a:lvl5pPr marL="2013135" indent="-223179">
              <a:defRPr>
                <a:solidFill>
                  <a:schemeClr val="tx1"/>
                </a:solidFill>
                <a:latin typeface="Arial" panose="020B0604020202020204" pitchFamily="34" charset="0"/>
              </a:defRPr>
            </a:lvl5pPr>
            <a:lvl6pPr marL="2447430" indent="-223179" eaLnBrk="0" fontAlgn="base" hangingPunct="0">
              <a:spcBef>
                <a:spcPct val="0"/>
              </a:spcBef>
              <a:spcAft>
                <a:spcPct val="0"/>
              </a:spcAft>
              <a:defRPr>
                <a:solidFill>
                  <a:schemeClr val="tx1"/>
                </a:solidFill>
                <a:latin typeface="Arial" panose="020B0604020202020204" pitchFamily="34" charset="0"/>
              </a:defRPr>
            </a:lvl6pPr>
            <a:lvl7pPr marL="2881724" indent="-223179" eaLnBrk="0" fontAlgn="base" hangingPunct="0">
              <a:spcBef>
                <a:spcPct val="0"/>
              </a:spcBef>
              <a:spcAft>
                <a:spcPct val="0"/>
              </a:spcAft>
              <a:defRPr>
                <a:solidFill>
                  <a:schemeClr val="tx1"/>
                </a:solidFill>
                <a:latin typeface="Arial" panose="020B0604020202020204" pitchFamily="34" charset="0"/>
              </a:defRPr>
            </a:lvl7pPr>
            <a:lvl8pPr marL="3316018" indent="-223179" eaLnBrk="0" fontAlgn="base" hangingPunct="0">
              <a:spcBef>
                <a:spcPct val="0"/>
              </a:spcBef>
              <a:spcAft>
                <a:spcPct val="0"/>
              </a:spcAft>
              <a:defRPr>
                <a:solidFill>
                  <a:schemeClr val="tx1"/>
                </a:solidFill>
                <a:latin typeface="Arial" panose="020B0604020202020204" pitchFamily="34" charset="0"/>
              </a:defRPr>
            </a:lvl8pPr>
            <a:lvl9pPr marL="3750313" indent="-223179" eaLnBrk="0" fontAlgn="base" hangingPunct="0">
              <a:spcBef>
                <a:spcPct val="0"/>
              </a:spcBef>
              <a:spcAft>
                <a:spcPct val="0"/>
              </a:spcAft>
              <a:defRPr>
                <a:solidFill>
                  <a:schemeClr val="tx1"/>
                </a:solidFill>
                <a:latin typeface="Arial" panose="020B0604020202020204" pitchFamily="34" charset="0"/>
              </a:defRPr>
            </a:lvl9pPr>
          </a:lstStyle>
          <a:p>
            <a:fld id="{D83E4B31-5C8F-459B-89D0-119F35D2415F}" type="slidenum">
              <a:rPr lang="en-US" altLang="en-US"/>
              <a:pPr/>
              <a:t>68</a:t>
            </a:fld>
            <a:endParaRPr lang="en-US" altLang="en-US" dirty="0"/>
          </a:p>
        </p:txBody>
      </p:sp>
      <p:sp>
        <p:nvSpPr>
          <p:cNvPr id="147459" name="Rectangle 2"/>
          <p:cNvSpPr>
            <a:spLocks noGrp="1" noRot="1" noChangeAspect="1" noChangeArrowheads="1" noTextEdit="1"/>
          </p:cNvSpPr>
          <p:nvPr>
            <p:ph type="sldImg"/>
          </p:nvPr>
        </p:nvSpPr>
        <p:spPr>
          <a:xfrm>
            <a:off x="1327150" y="1090613"/>
            <a:ext cx="3924300" cy="2944812"/>
          </a:xfrm>
          <a:ln/>
        </p:spPr>
      </p:sp>
      <p:sp>
        <p:nvSpPr>
          <p:cNvPr id="147460"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0076322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F36785-E194-254D-ADCA-314E3057C302}" type="slidenum">
              <a:rPr lang="en-US" smtClean="0"/>
              <a:t>69</a:t>
            </a:fld>
            <a:endParaRPr lang="en-US"/>
          </a:p>
        </p:txBody>
      </p:sp>
    </p:spTree>
    <p:extLst>
      <p:ext uri="{BB962C8B-B14F-4D97-AF65-F5344CB8AC3E}">
        <p14:creationId xmlns:p14="http://schemas.microsoft.com/office/powerpoint/2010/main" val="2853015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28091" y="3325598"/>
            <a:ext cx="6754495" cy="3141107"/>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70</a:t>
            </a:fld>
            <a:endParaRPr lang="en-US" dirty="0"/>
          </a:p>
        </p:txBody>
      </p:sp>
    </p:spTree>
    <p:extLst>
      <p:ext uri="{BB962C8B-B14F-4D97-AF65-F5344CB8AC3E}">
        <p14:creationId xmlns:p14="http://schemas.microsoft.com/office/powerpoint/2010/main" val="19680335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71</a:t>
            </a:fld>
            <a:endParaRPr lang="en-US" dirty="0"/>
          </a:p>
        </p:txBody>
      </p:sp>
    </p:spTree>
    <p:extLst>
      <p:ext uri="{BB962C8B-B14F-4D97-AF65-F5344CB8AC3E}">
        <p14:creationId xmlns:p14="http://schemas.microsoft.com/office/powerpoint/2010/main" val="32591911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72</a:t>
            </a:fld>
            <a:endParaRPr lang="en-US" dirty="0"/>
          </a:p>
        </p:txBody>
      </p:sp>
      <p:sp>
        <p:nvSpPr>
          <p:cNvPr id="8" name="Notes Placeholder 7">
            <a:extLst>
              <a:ext uri="{FF2B5EF4-FFF2-40B4-BE49-F238E27FC236}">
                <a16:creationId xmlns:a16="http://schemas.microsoft.com/office/drawing/2014/main" id="{73EC4566-E787-264A-A97C-3EB9CBE1684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278483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73</a:t>
            </a:fld>
            <a:endParaRPr lang="en-US" dirty="0"/>
          </a:p>
        </p:txBody>
      </p:sp>
    </p:spTree>
    <p:extLst>
      <p:ext uri="{BB962C8B-B14F-4D97-AF65-F5344CB8AC3E}">
        <p14:creationId xmlns:p14="http://schemas.microsoft.com/office/powerpoint/2010/main" val="39329927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74</a:t>
            </a:fld>
            <a:endParaRPr lang="en-US" dirty="0"/>
          </a:p>
        </p:txBody>
      </p:sp>
    </p:spTree>
    <p:extLst>
      <p:ext uri="{BB962C8B-B14F-4D97-AF65-F5344CB8AC3E}">
        <p14:creationId xmlns:p14="http://schemas.microsoft.com/office/powerpoint/2010/main" val="38002942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75</a:t>
            </a:fld>
            <a:endParaRPr lang="en-US" dirty="0"/>
          </a:p>
        </p:txBody>
      </p:sp>
    </p:spTree>
    <p:extLst>
      <p:ext uri="{BB962C8B-B14F-4D97-AF65-F5344CB8AC3E}">
        <p14:creationId xmlns:p14="http://schemas.microsoft.com/office/powerpoint/2010/main" val="19443191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76</a:t>
            </a:fld>
            <a:endParaRPr lang="en-US" dirty="0"/>
          </a:p>
        </p:txBody>
      </p:sp>
    </p:spTree>
    <p:extLst>
      <p:ext uri="{BB962C8B-B14F-4D97-AF65-F5344CB8AC3E}">
        <p14:creationId xmlns:p14="http://schemas.microsoft.com/office/powerpoint/2010/main" val="7133460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77</a:t>
            </a:fld>
            <a:endParaRPr lang="en-US" dirty="0"/>
          </a:p>
        </p:txBody>
      </p:sp>
    </p:spTree>
    <p:extLst>
      <p:ext uri="{BB962C8B-B14F-4D97-AF65-F5344CB8AC3E}">
        <p14:creationId xmlns:p14="http://schemas.microsoft.com/office/powerpoint/2010/main" val="69592286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78</a:t>
            </a:fld>
            <a:endParaRPr lang="en-US" dirty="0"/>
          </a:p>
        </p:txBody>
      </p:sp>
    </p:spTree>
    <p:extLst>
      <p:ext uri="{BB962C8B-B14F-4D97-AF65-F5344CB8AC3E}">
        <p14:creationId xmlns:p14="http://schemas.microsoft.com/office/powerpoint/2010/main" val="28856710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79</a:t>
            </a:fld>
            <a:endParaRPr lang="en-US" dirty="0"/>
          </a:p>
        </p:txBody>
      </p:sp>
    </p:spTree>
    <p:extLst>
      <p:ext uri="{BB962C8B-B14F-4D97-AF65-F5344CB8AC3E}">
        <p14:creationId xmlns:p14="http://schemas.microsoft.com/office/powerpoint/2010/main" val="16233003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80</a:t>
            </a:fld>
            <a:endParaRPr lang="en-US" dirty="0"/>
          </a:p>
        </p:txBody>
      </p:sp>
    </p:spTree>
    <p:extLst>
      <p:ext uri="{BB962C8B-B14F-4D97-AF65-F5344CB8AC3E}">
        <p14:creationId xmlns:p14="http://schemas.microsoft.com/office/powerpoint/2010/main" val="192517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5106" name="Rectangle 2"/>
          <p:cNvSpPr>
            <a:spLocks noGrp="1" noRot="1" noChangeAspect="1" noChangeArrowheads="1" noTextEdit="1"/>
          </p:cNvSpPr>
          <p:nvPr>
            <p:ph type="sldImg"/>
          </p:nvPr>
        </p:nvSpPr>
        <p:spPr>
          <a:xfrm>
            <a:off x="1262063" y="746125"/>
            <a:ext cx="4529137" cy="3397250"/>
          </a:xfrm>
          <a:ln/>
        </p:spPr>
      </p:sp>
      <p:sp>
        <p:nvSpPr>
          <p:cNvPr id="2095107" name="Rectangle 3"/>
          <p:cNvSpPr>
            <a:spLocks noGrp="1" noChangeArrowheads="1"/>
          </p:cNvSpPr>
          <p:nvPr>
            <p:ph type="body" idx="1"/>
          </p:nvPr>
        </p:nvSpPr>
        <p:spPr>
          <a:xfrm>
            <a:off x="938806" y="4420324"/>
            <a:ext cx="5175658" cy="4188528"/>
          </a:xfrm>
        </p:spPr>
        <p:txBody>
          <a:bodyPr/>
          <a:lstStyle/>
          <a:p>
            <a:endParaRPr lang="en-US" dirty="0"/>
          </a:p>
        </p:txBody>
      </p:sp>
    </p:spTree>
    <p:extLst>
      <p:ext uri="{BB962C8B-B14F-4D97-AF65-F5344CB8AC3E}">
        <p14:creationId xmlns:p14="http://schemas.microsoft.com/office/powerpoint/2010/main" val="33267319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83</a:t>
            </a:fld>
            <a:endParaRPr lang="en-US" dirty="0"/>
          </a:p>
        </p:txBody>
      </p:sp>
      <p:sp>
        <p:nvSpPr>
          <p:cNvPr id="6" name="Notes Placeholder 5">
            <a:extLst>
              <a:ext uri="{FF2B5EF4-FFF2-40B4-BE49-F238E27FC236}">
                <a16:creationId xmlns:a16="http://schemas.microsoft.com/office/drawing/2014/main" id="{4684C285-9365-CC40-8125-BCB86B8950AE}"/>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8506082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xfrm>
            <a:off x="1093788" y="660400"/>
            <a:ext cx="4392612" cy="3295650"/>
          </a:xfrm>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endParaRPr>
          </a:p>
        </p:txBody>
      </p:sp>
      <p:sp>
        <p:nvSpPr>
          <p:cNvPr id="143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677134" indent="-260437" eaLnBrk="0" hangingPunct="0">
              <a:defRPr>
                <a:solidFill>
                  <a:schemeClr val="tx1"/>
                </a:solidFill>
                <a:latin typeface="Arial" pitchFamily="34" charset="0"/>
                <a:ea typeface="ＭＳ Ｐゴシック" pitchFamily="34" charset="-128"/>
              </a:defRPr>
            </a:lvl2pPr>
            <a:lvl3pPr marL="1041746" indent="-208349" eaLnBrk="0" hangingPunct="0">
              <a:defRPr>
                <a:solidFill>
                  <a:schemeClr val="tx1"/>
                </a:solidFill>
                <a:latin typeface="Arial" pitchFamily="34" charset="0"/>
                <a:ea typeface="ＭＳ Ｐゴシック" pitchFamily="34" charset="-128"/>
              </a:defRPr>
            </a:lvl3pPr>
            <a:lvl4pPr marL="1458444" indent="-208349" eaLnBrk="0" hangingPunct="0">
              <a:defRPr>
                <a:solidFill>
                  <a:schemeClr val="tx1"/>
                </a:solidFill>
                <a:latin typeface="Arial" pitchFamily="34" charset="0"/>
                <a:ea typeface="ＭＳ Ｐゴシック" pitchFamily="34" charset="-128"/>
              </a:defRPr>
            </a:lvl4pPr>
            <a:lvl5pPr marL="1875143" indent="-208349" eaLnBrk="0" hangingPunct="0">
              <a:defRPr>
                <a:solidFill>
                  <a:schemeClr val="tx1"/>
                </a:solidFill>
                <a:latin typeface="Arial" pitchFamily="34" charset="0"/>
                <a:ea typeface="ＭＳ Ｐゴシック" pitchFamily="34" charset="-128"/>
              </a:defRPr>
            </a:lvl5pPr>
            <a:lvl6pPr marL="2291842" indent="-208349" defTabSz="416698" eaLnBrk="0" fontAlgn="base" hangingPunct="0">
              <a:spcBef>
                <a:spcPct val="0"/>
              </a:spcBef>
              <a:spcAft>
                <a:spcPct val="0"/>
              </a:spcAft>
              <a:defRPr>
                <a:solidFill>
                  <a:schemeClr val="tx1"/>
                </a:solidFill>
                <a:latin typeface="Arial" pitchFamily="34" charset="0"/>
                <a:ea typeface="ＭＳ Ｐゴシック" pitchFamily="34" charset="-128"/>
              </a:defRPr>
            </a:lvl6pPr>
            <a:lvl7pPr marL="2708540" indent="-208349" defTabSz="416698" eaLnBrk="0" fontAlgn="base" hangingPunct="0">
              <a:spcBef>
                <a:spcPct val="0"/>
              </a:spcBef>
              <a:spcAft>
                <a:spcPct val="0"/>
              </a:spcAft>
              <a:defRPr>
                <a:solidFill>
                  <a:schemeClr val="tx1"/>
                </a:solidFill>
                <a:latin typeface="Arial" pitchFamily="34" charset="0"/>
                <a:ea typeface="ＭＳ Ｐゴシック" pitchFamily="34" charset="-128"/>
              </a:defRPr>
            </a:lvl7pPr>
            <a:lvl8pPr marL="3125239" indent="-208349" defTabSz="416698" eaLnBrk="0" fontAlgn="base" hangingPunct="0">
              <a:spcBef>
                <a:spcPct val="0"/>
              </a:spcBef>
              <a:spcAft>
                <a:spcPct val="0"/>
              </a:spcAft>
              <a:defRPr>
                <a:solidFill>
                  <a:schemeClr val="tx1"/>
                </a:solidFill>
                <a:latin typeface="Arial" pitchFamily="34" charset="0"/>
                <a:ea typeface="ＭＳ Ｐゴシック" pitchFamily="34" charset="-128"/>
              </a:defRPr>
            </a:lvl8pPr>
            <a:lvl9pPr marL="3541937" indent="-208349" defTabSz="416698"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defTabSz="855293" eaLnBrk="1" hangingPunct="1">
              <a:defRPr/>
            </a:pPr>
            <a:fld id="{DF2C0054-FFAD-45E1-B86F-8B22A1AE3805}" type="slidenum">
              <a:rPr lang="en-US">
                <a:solidFill>
                  <a:prstClr val="black"/>
                </a:solidFill>
              </a:rPr>
              <a:pPr defTabSz="855293" eaLnBrk="1" hangingPunct="1">
                <a:defRPr/>
              </a:pPr>
              <a:t>84</a:t>
            </a:fld>
            <a:endParaRPr lang="en-US" dirty="0">
              <a:solidFill>
                <a:prstClr val="black"/>
              </a:solidFill>
            </a:endParaRPr>
          </a:p>
        </p:txBody>
      </p:sp>
    </p:spTree>
    <p:extLst>
      <p:ext uri="{BB962C8B-B14F-4D97-AF65-F5344CB8AC3E}">
        <p14:creationId xmlns:p14="http://schemas.microsoft.com/office/powerpoint/2010/main" val="29462043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85</a:t>
            </a:fld>
            <a:endParaRPr lang="en-US" dirty="0"/>
          </a:p>
        </p:txBody>
      </p:sp>
    </p:spTree>
    <p:extLst>
      <p:ext uri="{BB962C8B-B14F-4D97-AF65-F5344CB8AC3E}">
        <p14:creationId xmlns:p14="http://schemas.microsoft.com/office/powerpoint/2010/main" val="39698252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180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23710" indent="-278350" eaLnBrk="0" hangingPunct="0">
              <a:defRPr>
                <a:solidFill>
                  <a:schemeClr val="tx1"/>
                </a:solidFill>
                <a:latin typeface="Arial" charset="0"/>
                <a:ea typeface="ＭＳ Ｐゴシック" pitchFamily="34" charset="-128"/>
              </a:defRPr>
            </a:lvl2pPr>
            <a:lvl3pPr marL="1113400" indent="-222680" eaLnBrk="0" hangingPunct="0">
              <a:defRPr>
                <a:solidFill>
                  <a:schemeClr val="tx1"/>
                </a:solidFill>
                <a:latin typeface="Arial" charset="0"/>
                <a:ea typeface="ＭＳ Ｐゴシック" pitchFamily="34" charset="-128"/>
              </a:defRPr>
            </a:lvl3pPr>
            <a:lvl4pPr marL="1558759" indent="-222680" eaLnBrk="0" hangingPunct="0">
              <a:defRPr>
                <a:solidFill>
                  <a:schemeClr val="tx1"/>
                </a:solidFill>
                <a:latin typeface="Arial" charset="0"/>
                <a:ea typeface="ＭＳ Ｐゴシック" pitchFamily="34" charset="-128"/>
              </a:defRPr>
            </a:lvl4pPr>
            <a:lvl5pPr marL="2004119" indent="-222680" eaLnBrk="0" hangingPunct="0">
              <a:defRPr>
                <a:solidFill>
                  <a:schemeClr val="tx1"/>
                </a:solidFill>
                <a:latin typeface="Arial" charset="0"/>
                <a:ea typeface="ＭＳ Ｐゴシック" pitchFamily="34" charset="-128"/>
              </a:defRPr>
            </a:lvl5pPr>
            <a:lvl6pPr marL="2449479" indent="-222680" defTabSz="445359" eaLnBrk="0" fontAlgn="base" hangingPunct="0">
              <a:spcBef>
                <a:spcPct val="0"/>
              </a:spcBef>
              <a:spcAft>
                <a:spcPct val="0"/>
              </a:spcAft>
              <a:defRPr>
                <a:solidFill>
                  <a:schemeClr val="tx1"/>
                </a:solidFill>
                <a:latin typeface="Arial" charset="0"/>
                <a:ea typeface="ＭＳ Ｐゴシック" pitchFamily="34" charset="-128"/>
              </a:defRPr>
            </a:lvl6pPr>
            <a:lvl7pPr marL="2894839" indent="-222680" defTabSz="445359" eaLnBrk="0" fontAlgn="base" hangingPunct="0">
              <a:spcBef>
                <a:spcPct val="0"/>
              </a:spcBef>
              <a:spcAft>
                <a:spcPct val="0"/>
              </a:spcAft>
              <a:defRPr>
                <a:solidFill>
                  <a:schemeClr val="tx1"/>
                </a:solidFill>
                <a:latin typeface="Arial" charset="0"/>
                <a:ea typeface="ＭＳ Ｐゴシック" pitchFamily="34" charset="-128"/>
              </a:defRPr>
            </a:lvl7pPr>
            <a:lvl8pPr marL="3340198" indent="-222680" defTabSz="445359" eaLnBrk="0" fontAlgn="base" hangingPunct="0">
              <a:spcBef>
                <a:spcPct val="0"/>
              </a:spcBef>
              <a:spcAft>
                <a:spcPct val="0"/>
              </a:spcAft>
              <a:defRPr>
                <a:solidFill>
                  <a:schemeClr val="tx1"/>
                </a:solidFill>
                <a:latin typeface="Arial" charset="0"/>
                <a:ea typeface="ＭＳ Ｐゴシック" pitchFamily="34" charset="-128"/>
              </a:defRPr>
            </a:lvl8pPr>
            <a:lvl9pPr marL="3785559" indent="-222680" defTabSz="445359"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48601002-CDA1-4ED8-9BEB-AC284DD51E72}" type="slidenum">
              <a:rPr lang="en-US" smtClean="0">
                <a:solidFill>
                  <a:prstClr val="black"/>
                </a:solidFill>
                <a:cs typeface="Arial" charset="0"/>
              </a:rPr>
              <a:pPr eaLnBrk="1" hangingPunct="1"/>
              <a:t>86</a:t>
            </a:fld>
            <a:endParaRPr lang="en-US" dirty="0">
              <a:solidFill>
                <a:prstClr val="black"/>
              </a:solidFill>
              <a:cs typeface="Arial" charset="0"/>
            </a:endParaRPr>
          </a:p>
        </p:txBody>
      </p:sp>
    </p:spTree>
    <p:extLst>
      <p:ext uri="{BB962C8B-B14F-4D97-AF65-F5344CB8AC3E}">
        <p14:creationId xmlns:p14="http://schemas.microsoft.com/office/powerpoint/2010/main" val="33452315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88</a:t>
            </a:fld>
            <a:endParaRPr lang="en-US" dirty="0"/>
          </a:p>
        </p:txBody>
      </p:sp>
    </p:spTree>
    <p:extLst>
      <p:ext uri="{BB962C8B-B14F-4D97-AF65-F5344CB8AC3E}">
        <p14:creationId xmlns:p14="http://schemas.microsoft.com/office/powerpoint/2010/main" val="42727481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89</a:t>
            </a:fld>
            <a:endParaRPr lang="en-US" dirty="0"/>
          </a:p>
        </p:txBody>
      </p:sp>
    </p:spTree>
    <p:extLst>
      <p:ext uri="{BB962C8B-B14F-4D97-AF65-F5344CB8AC3E}">
        <p14:creationId xmlns:p14="http://schemas.microsoft.com/office/powerpoint/2010/main" val="321715466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90</a:t>
            </a:fld>
            <a:endParaRPr lang="en-US" dirty="0"/>
          </a:p>
        </p:txBody>
      </p:sp>
    </p:spTree>
    <p:extLst>
      <p:ext uri="{BB962C8B-B14F-4D97-AF65-F5344CB8AC3E}">
        <p14:creationId xmlns:p14="http://schemas.microsoft.com/office/powerpoint/2010/main" val="28438246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91</a:t>
            </a:fld>
            <a:endParaRPr lang="en-US" dirty="0"/>
          </a:p>
        </p:txBody>
      </p:sp>
    </p:spTree>
    <p:extLst>
      <p:ext uri="{BB962C8B-B14F-4D97-AF65-F5344CB8AC3E}">
        <p14:creationId xmlns:p14="http://schemas.microsoft.com/office/powerpoint/2010/main" val="86180663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92</a:t>
            </a:fld>
            <a:endParaRPr lang="en-US" dirty="0"/>
          </a:p>
        </p:txBody>
      </p:sp>
    </p:spTree>
    <p:extLst>
      <p:ext uri="{BB962C8B-B14F-4D97-AF65-F5344CB8AC3E}">
        <p14:creationId xmlns:p14="http://schemas.microsoft.com/office/powerpoint/2010/main" val="19207864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93</a:t>
            </a:fld>
            <a:endParaRPr lang="en-US" dirty="0"/>
          </a:p>
        </p:txBody>
      </p:sp>
    </p:spTree>
    <p:extLst>
      <p:ext uri="{BB962C8B-B14F-4D97-AF65-F5344CB8AC3E}">
        <p14:creationId xmlns:p14="http://schemas.microsoft.com/office/powerpoint/2010/main" val="9063556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94</a:t>
            </a:fld>
            <a:endParaRPr lang="en-US" dirty="0"/>
          </a:p>
        </p:txBody>
      </p:sp>
    </p:spTree>
    <p:extLst>
      <p:ext uri="{BB962C8B-B14F-4D97-AF65-F5344CB8AC3E}">
        <p14:creationId xmlns:p14="http://schemas.microsoft.com/office/powerpoint/2010/main" val="157371229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95</a:t>
            </a:fld>
            <a:endParaRPr lang="en-US" dirty="0"/>
          </a:p>
        </p:txBody>
      </p:sp>
    </p:spTree>
    <p:extLst>
      <p:ext uri="{BB962C8B-B14F-4D97-AF65-F5344CB8AC3E}">
        <p14:creationId xmlns:p14="http://schemas.microsoft.com/office/powerpoint/2010/main" val="100077246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96</a:t>
            </a:fld>
            <a:endParaRPr lang="en-US" dirty="0"/>
          </a:p>
        </p:txBody>
      </p:sp>
    </p:spTree>
    <p:extLst>
      <p:ext uri="{BB962C8B-B14F-4D97-AF65-F5344CB8AC3E}">
        <p14:creationId xmlns:p14="http://schemas.microsoft.com/office/powerpoint/2010/main" val="34677688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2867025" y="528638"/>
            <a:ext cx="3476625" cy="2608262"/>
          </a:xfrm>
          <a:ln/>
        </p:spPr>
      </p:sp>
      <p:sp>
        <p:nvSpPr>
          <p:cNvPr id="3" name="Notes Placeholder 2">
            <a:extLst>
              <a:ext uri="{FF2B5EF4-FFF2-40B4-BE49-F238E27FC236}">
                <a16:creationId xmlns:a16="http://schemas.microsoft.com/office/drawing/2014/main" id="{AD1899F1-D5BE-2247-A7C9-9FE6CBEE6210}"/>
              </a:ext>
            </a:extLst>
          </p:cNvPr>
          <p:cNvSpPr>
            <a:spLocks noGrp="1"/>
          </p:cNvSpPr>
          <p:nvPr>
            <p:ph type="body" sz="quarter" idx="3"/>
          </p:nvPr>
        </p:nvSpPr>
        <p:spPr>
          <a:xfrm>
            <a:off x="1228091" y="3315612"/>
            <a:ext cx="6754495" cy="3141107"/>
          </a:xfrm>
        </p:spPr>
        <p:txBody>
          <a:bodyPr/>
          <a:lstStyle/>
          <a:p>
            <a:endParaRPr lang="en-US" dirty="0"/>
          </a:p>
        </p:txBody>
      </p:sp>
    </p:spTree>
    <p:extLst>
      <p:ext uri="{BB962C8B-B14F-4D97-AF65-F5344CB8AC3E}">
        <p14:creationId xmlns:p14="http://schemas.microsoft.com/office/powerpoint/2010/main" val="17764383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98</a:t>
            </a:fld>
            <a:endParaRPr lang="en-US" dirty="0"/>
          </a:p>
        </p:txBody>
      </p:sp>
    </p:spTree>
    <p:extLst>
      <p:ext uri="{BB962C8B-B14F-4D97-AF65-F5344CB8AC3E}">
        <p14:creationId xmlns:p14="http://schemas.microsoft.com/office/powerpoint/2010/main" val="183112321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99</a:t>
            </a:fld>
            <a:endParaRPr lang="en-US" dirty="0"/>
          </a:p>
        </p:txBody>
      </p:sp>
    </p:spTree>
    <p:extLst>
      <p:ext uri="{BB962C8B-B14F-4D97-AF65-F5344CB8AC3E}">
        <p14:creationId xmlns:p14="http://schemas.microsoft.com/office/powerpoint/2010/main" val="23575873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2925763" y="538163"/>
            <a:ext cx="3536950" cy="2652712"/>
          </a:xfrm>
          <a:ln/>
        </p:spPr>
      </p:sp>
      <p:sp>
        <p:nvSpPr>
          <p:cNvPr id="128002"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6531633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ChangeArrowheads="1" noTextEdit="1"/>
          </p:cNvSpPr>
          <p:nvPr>
            <p:ph type="sldImg"/>
          </p:nvPr>
        </p:nvSpPr>
        <p:spPr>
          <a:xfrm>
            <a:off x="2925763" y="538163"/>
            <a:ext cx="3536950" cy="2652712"/>
          </a:xfrm>
          <a:ln/>
        </p:spPr>
      </p:sp>
      <p:sp>
        <p:nvSpPr>
          <p:cNvPr id="128002"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541774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104</a:t>
            </a:fld>
            <a:endParaRPr lang="en-US" dirty="0"/>
          </a:p>
        </p:txBody>
      </p:sp>
    </p:spTree>
    <p:extLst>
      <p:ext uri="{BB962C8B-B14F-4D97-AF65-F5344CB8AC3E}">
        <p14:creationId xmlns:p14="http://schemas.microsoft.com/office/powerpoint/2010/main" val="350387692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105</a:t>
            </a:fld>
            <a:endParaRPr lang="en-US" dirty="0"/>
          </a:p>
        </p:txBody>
      </p:sp>
    </p:spTree>
    <p:extLst>
      <p:ext uri="{BB962C8B-B14F-4D97-AF65-F5344CB8AC3E}">
        <p14:creationId xmlns:p14="http://schemas.microsoft.com/office/powerpoint/2010/main" val="20671733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106</a:t>
            </a:fld>
            <a:endParaRPr lang="en-US" dirty="0"/>
          </a:p>
        </p:txBody>
      </p:sp>
    </p:spTree>
    <p:extLst>
      <p:ext uri="{BB962C8B-B14F-4D97-AF65-F5344CB8AC3E}">
        <p14:creationId xmlns:p14="http://schemas.microsoft.com/office/powerpoint/2010/main" val="391972325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107</a:t>
            </a:fld>
            <a:endParaRPr lang="en-US" dirty="0"/>
          </a:p>
        </p:txBody>
      </p:sp>
    </p:spTree>
    <p:extLst>
      <p:ext uri="{BB962C8B-B14F-4D97-AF65-F5344CB8AC3E}">
        <p14:creationId xmlns:p14="http://schemas.microsoft.com/office/powerpoint/2010/main" val="175845185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108</a:t>
            </a:fld>
            <a:endParaRPr lang="en-US" dirty="0"/>
          </a:p>
        </p:txBody>
      </p:sp>
    </p:spTree>
    <p:extLst>
      <p:ext uri="{BB962C8B-B14F-4D97-AF65-F5344CB8AC3E}">
        <p14:creationId xmlns:p14="http://schemas.microsoft.com/office/powerpoint/2010/main" val="417623457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109</a:t>
            </a:fld>
            <a:endParaRPr lang="en-US" dirty="0"/>
          </a:p>
        </p:txBody>
      </p:sp>
    </p:spTree>
    <p:extLst>
      <p:ext uri="{BB962C8B-B14F-4D97-AF65-F5344CB8AC3E}">
        <p14:creationId xmlns:p14="http://schemas.microsoft.com/office/powerpoint/2010/main" val="40511374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110</a:t>
            </a:fld>
            <a:endParaRPr lang="en-US" dirty="0"/>
          </a:p>
        </p:txBody>
      </p:sp>
    </p:spTree>
    <p:extLst>
      <p:ext uri="{BB962C8B-B14F-4D97-AF65-F5344CB8AC3E}">
        <p14:creationId xmlns:p14="http://schemas.microsoft.com/office/powerpoint/2010/main" val="25343533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111</a:t>
            </a:fld>
            <a:endParaRPr lang="en-US" dirty="0"/>
          </a:p>
        </p:txBody>
      </p:sp>
      <p:sp>
        <p:nvSpPr>
          <p:cNvPr id="6" name="Notes Placeholder 5">
            <a:extLst>
              <a:ext uri="{FF2B5EF4-FFF2-40B4-BE49-F238E27FC236}">
                <a16:creationId xmlns:a16="http://schemas.microsoft.com/office/drawing/2014/main" id="{BCFA4961-CB3A-DF43-BB7B-46DCEA2FBF47}"/>
              </a:ext>
            </a:extLst>
          </p:cNvPr>
          <p:cNvSpPr>
            <a:spLocks noGrp="1"/>
          </p:cNvSpPr>
          <p:nvPr>
            <p:ph type="body" sz="quarter" idx="3"/>
          </p:nvPr>
        </p:nvSpPr>
        <p:spPr>
          <a:xfrm>
            <a:off x="1228091" y="3315612"/>
            <a:ext cx="6754495" cy="3141107"/>
          </a:xfrm>
        </p:spPr>
        <p:txBody>
          <a:bodyPr/>
          <a:lstStyle/>
          <a:p>
            <a:endParaRPr lang="en-US" dirty="0"/>
          </a:p>
        </p:txBody>
      </p:sp>
    </p:spTree>
    <p:extLst>
      <p:ext uri="{BB962C8B-B14F-4D97-AF65-F5344CB8AC3E}">
        <p14:creationId xmlns:p14="http://schemas.microsoft.com/office/powerpoint/2010/main" val="277374374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112</a:t>
            </a:fld>
            <a:endParaRPr lang="en-US" dirty="0"/>
          </a:p>
        </p:txBody>
      </p:sp>
    </p:spTree>
    <p:extLst>
      <p:ext uri="{BB962C8B-B14F-4D97-AF65-F5344CB8AC3E}">
        <p14:creationId xmlns:p14="http://schemas.microsoft.com/office/powerpoint/2010/main" val="11837175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113</a:t>
            </a:fld>
            <a:endParaRPr lang="en-US" dirty="0"/>
          </a:p>
        </p:txBody>
      </p:sp>
    </p:spTree>
    <p:extLst>
      <p:ext uri="{BB962C8B-B14F-4D97-AF65-F5344CB8AC3E}">
        <p14:creationId xmlns:p14="http://schemas.microsoft.com/office/powerpoint/2010/main" val="68117682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114</a:t>
            </a:fld>
            <a:endParaRPr lang="en-US" dirty="0"/>
          </a:p>
        </p:txBody>
      </p:sp>
    </p:spTree>
    <p:extLst>
      <p:ext uri="{BB962C8B-B14F-4D97-AF65-F5344CB8AC3E}">
        <p14:creationId xmlns:p14="http://schemas.microsoft.com/office/powerpoint/2010/main" val="30263378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115</a:t>
            </a:fld>
            <a:endParaRPr lang="en-US" dirty="0"/>
          </a:p>
        </p:txBody>
      </p:sp>
    </p:spTree>
    <p:extLst>
      <p:ext uri="{BB962C8B-B14F-4D97-AF65-F5344CB8AC3E}">
        <p14:creationId xmlns:p14="http://schemas.microsoft.com/office/powerpoint/2010/main" val="390650761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116</a:t>
            </a:fld>
            <a:endParaRPr lang="en-US" dirty="0"/>
          </a:p>
        </p:txBody>
      </p:sp>
    </p:spTree>
    <p:extLst>
      <p:ext uri="{BB962C8B-B14F-4D97-AF65-F5344CB8AC3E}">
        <p14:creationId xmlns:p14="http://schemas.microsoft.com/office/powerpoint/2010/main" val="178652995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117</a:t>
            </a:fld>
            <a:endParaRPr lang="en-US" dirty="0"/>
          </a:p>
        </p:txBody>
      </p:sp>
    </p:spTree>
    <p:extLst>
      <p:ext uri="{BB962C8B-B14F-4D97-AF65-F5344CB8AC3E}">
        <p14:creationId xmlns:p14="http://schemas.microsoft.com/office/powerpoint/2010/main" val="8918842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118</a:t>
            </a:fld>
            <a:endParaRPr lang="en-US" dirty="0"/>
          </a:p>
        </p:txBody>
      </p:sp>
    </p:spTree>
    <p:extLst>
      <p:ext uri="{BB962C8B-B14F-4D97-AF65-F5344CB8AC3E}">
        <p14:creationId xmlns:p14="http://schemas.microsoft.com/office/powerpoint/2010/main" val="95980680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11463" y="509588"/>
            <a:ext cx="3384550" cy="2540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5E9769-EC2D-42A0-A4DF-B9BEBF7A384D}" type="slidenum">
              <a:rPr lang="en-US" smtClean="0"/>
              <a:t>119</a:t>
            </a:fld>
            <a:endParaRPr lang="en-US" dirty="0"/>
          </a:p>
        </p:txBody>
      </p:sp>
    </p:spTree>
    <p:extLst>
      <p:ext uri="{BB962C8B-B14F-4D97-AF65-F5344CB8AC3E}">
        <p14:creationId xmlns:p14="http://schemas.microsoft.com/office/powerpoint/2010/main" val="391244334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120</a:t>
            </a:fld>
            <a:endParaRPr lang="en-US" dirty="0"/>
          </a:p>
        </p:txBody>
      </p:sp>
    </p:spTree>
    <p:extLst>
      <p:ext uri="{BB962C8B-B14F-4D97-AF65-F5344CB8AC3E}">
        <p14:creationId xmlns:p14="http://schemas.microsoft.com/office/powerpoint/2010/main" val="341128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121</a:t>
            </a:fld>
            <a:endParaRPr lang="en-US" dirty="0"/>
          </a:p>
        </p:txBody>
      </p:sp>
    </p:spTree>
    <p:extLst>
      <p:ext uri="{BB962C8B-B14F-4D97-AF65-F5344CB8AC3E}">
        <p14:creationId xmlns:p14="http://schemas.microsoft.com/office/powerpoint/2010/main" val="342147736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122</a:t>
            </a:fld>
            <a:endParaRPr lang="en-US" dirty="0"/>
          </a:p>
        </p:txBody>
      </p:sp>
    </p:spTree>
    <p:extLst>
      <p:ext uri="{BB962C8B-B14F-4D97-AF65-F5344CB8AC3E}">
        <p14:creationId xmlns:p14="http://schemas.microsoft.com/office/powerpoint/2010/main" val="19006701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100">
                <a:solidFill>
                  <a:schemeClr val="tx1"/>
                </a:solidFill>
                <a:latin typeface="Calibri" pitchFamily="34" charset="0"/>
              </a:defRPr>
            </a:lvl1pPr>
            <a:lvl2pPr marL="723696" indent="-278344">
              <a:spcBef>
                <a:spcPct val="30000"/>
              </a:spcBef>
              <a:defRPr sz="1100">
                <a:solidFill>
                  <a:schemeClr val="tx1"/>
                </a:solidFill>
                <a:latin typeface="Calibri" pitchFamily="34" charset="0"/>
              </a:defRPr>
            </a:lvl2pPr>
            <a:lvl3pPr marL="1113378" indent="-222677">
              <a:spcBef>
                <a:spcPct val="30000"/>
              </a:spcBef>
              <a:defRPr sz="1100">
                <a:solidFill>
                  <a:schemeClr val="tx1"/>
                </a:solidFill>
                <a:latin typeface="Calibri" pitchFamily="34" charset="0"/>
              </a:defRPr>
            </a:lvl3pPr>
            <a:lvl4pPr marL="1558730" indent="-222677">
              <a:spcBef>
                <a:spcPct val="30000"/>
              </a:spcBef>
              <a:defRPr sz="1100">
                <a:solidFill>
                  <a:schemeClr val="tx1"/>
                </a:solidFill>
                <a:latin typeface="Calibri" pitchFamily="34" charset="0"/>
              </a:defRPr>
            </a:lvl4pPr>
            <a:lvl5pPr marL="2004080" indent="-222677">
              <a:spcBef>
                <a:spcPct val="30000"/>
              </a:spcBef>
              <a:defRPr sz="1100">
                <a:solidFill>
                  <a:schemeClr val="tx1"/>
                </a:solidFill>
                <a:latin typeface="Calibri" pitchFamily="34" charset="0"/>
              </a:defRPr>
            </a:lvl5pPr>
            <a:lvl6pPr marL="2449431" indent="-222677" eaLnBrk="0" fontAlgn="base" hangingPunct="0">
              <a:spcBef>
                <a:spcPct val="30000"/>
              </a:spcBef>
              <a:spcAft>
                <a:spcPct val="0"/>
              </a:spcAft>
              <a:defRPr sz="1100">
                <a:solidFill>
                  <a:schemeClr val="tx1"/>
                </a:solidFill>
                <a:latin typeface="Calibri" pitchFamily="34" charset="0"/>
              </a:defRPr>
            </a:lvl6pPr>
            <a:lvl7pPr marL="2894782" indent="-222677" eaLnBrk="0" fontAlgn="base" hangingPunct="0">
              <a:spcBef>
                <a:spcPct val="30000"/>
              </a:spcBef>
              <a:spcAft>
                <a:spcPct val="0"/>
              </a:spcAft>
              <a:defRPr sz="1100">
                <a:solidFill>
                  <a:schemeClr val="tx1"/>
                </a:solidFill>
                <a:latin typeface="Calibri" pitchFamily="34" charset="0"/>
              </a:defRPr>
            </a:lvl7pPr>
            <a:lvl8pPr marL="3340134" indent="-222677" eaLnBrk="0" fontAlgn="base" hangingPunct="0">
              <a:spcBef>
                <a:spcPct val="30000"/>
              </a:spcBef>
              <a:spcAft>
                <a:spcPct val="0"/>
              </a:spcAft>
              <a:defRPr sz="1100">
                <a:solidFill>
                  <a:schemeClr val="tx1"/>
                </a:solidFill>
                <a:latin typeface="Calibri" pitchFamily="34" charset="0"/>
              </a:defRPr>
            </a:lvl8pPr>
            <a:lvl9pPr marL="3785485" indent="-222677" eaLnBrk="0" fontAlgn="base" hangingPunct="0">
              <a:spcBef>
                <a:spcPct val="30000"/>
              </a:spcBef>
              <a:spcAft>
                <a:spcPct val="0"/>
              </a:spcAft>
              <a:defRPr sz="1100">
                <a:solidFill>
                  <a:schemeClr val="tx1"/>
                </a:solidFill>
                <a:latin typeface="Calibri" pitchFamily="34" charset="0"/>
              </a:defRPr>
            </a:lvl9pPr>
          </a:lstStyle>
          <a:p>
            <a:pPr defTabSz="890702">
              <a:spcBef>
                <a:spcPct val="0"/>
              </a:spcBef>
              <a:defRPr/>
            </a:pPr>
            <a:fld id="{E2BA3FF1-987F-4B79-8EA1-E2C38F129407}" type="slidenum">
              <a:rPr lang="en-US" altLang="en-US" kern="0"/>
              <a:pPr defTabSz="890702">
                <a:spcBef>
                  <a:spcPct val="0"/>
                </a:spcBef>
                <a:defRPr/>
              </a:pPr>
              <a:t>123</a:t>
            </a:fld>
            <a:endParaRPr lang="en-US" altLang="en-US" kern="0" dirty="0"/>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Tree>
    <p:extLst>
      <p:ext uri="{BB962C8B-B14F-4D97-AF65-F5344CB8AC3E}">
        <p14:creationId xmlns:p14="http://schemas.microsoft.com/office/powerpoint/2010/main" val="247263181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124</a:t>
            </a:fld>
            <a:endParaRPr lang="en-US" dirty="0"/>
          </a:p>
        </p:txBody>
      </p:sp>
    </p:spTree>
    <p:extLst>
      <p:ext uri="{BB962C8B-B14F-4D97-AF65-F5344CB8AC3E}">
        <p14:creationId xmlns:p14="http://schemas.microsoft.com/office/powerpoint/2010/main" val="219547951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125</a:t>
            </a:fld>
            <a:endParaRPr lang="en-US" dirty="0"/>
          </a:p>
        </p:txBody>
      </p:sp>
      <p:sp>
        <p:nvSpPr>
          <p:cNvPr id="6" name="Notes Placeholder 5">
            <a:extLst>
              <a:ext uri="{FF2B5EF4-FFF2-40B4-BE49-F238E27FC236}">
                <a16:creationId xmlns:a16="http://schemas.microsoft.com/office/drawing/2014/main" id="{39C659DA-F69E-614F-9A92-43B106756E1E}"/>
              </a:ext>
            </a:extLst>
          </p:cNvPr>
          <p:cNvSpPr>
            <a:spLocks noGrp="1"/>
          </p:cNvSpPr>
          <p:nvPr>
            <p:ph type="body" sz="quarter" idx="3"/>
          </p:nvPr>
        </p:nvSpPr>
        <p:spPr>
          <a:xfrm>
            <a:off x="1280162" y="3474719"/>
            <a:ext cx="7040880" cy="3291840"/>
          </a:xfrm>
        </p:spPr>
        <p:txBody>
          <a:bodyPr/>
          <a:lstStyle/>
          <a:p>
            <a:endParaRPr lang="en-US" dirty="0"/>
          </a:p>
        </p:txBody>
      </p:sp>
    </p:spTree>
    <p:extLst>
      <p:ext uri="{BB962C8B-B14F-4D97-AF65-F5344CB8AC3E}">
        <p14:creationId xmlns:p14="http://schemas.microsoft.com/office/powerpoint/2010/main" val="32228061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127</a:t>
            </a:fld>
            <a:endParaRPr lang="en-US" dirty="0"/>
          </a:p>
        </p:txBody>
      </p:sp>
      <p:sp>
        <p:nvSpPr>
          <p:cNvPr id="6" name="Notes Placeholder 5">
            <a:extLst>
              <a:ext uri="{FF2B5EF4-FFF2-40B4-BE49-F238E27FC236}">
                <a16:creationId xmlns:a16="http://schemas.microsoft.com/office/drawing/2014/main" id="{5126D7BC-647D-154A-A6D8-F00BB0F6B1D2}"/>
              </a:ext>
            </a:extLst>
          </p:cNvPr>
          <p:cNvSpPr>
            <a:spLocks noGrp="1"/>
          </p:cNvSpPr>
          <p:nvPr>
            <p:ph type="body" sz="quarter" idx="3"/>
          </p:nvPr>
        </p:nvSpPr>
        <p:spPr>
          <a:xfrm>
            <a:off x="1280162" y="3474719"/>
            <a:ext cx="7040880" cy="3291840"/>
          </a:xfrm>
        </p:spPr>
        <p:txBody>
          <a:bodyPr/>
          <a:lstStyle/>
          <a:p>
            <a:endParaRPr lang="en-US" dirty="0"/>
          </a:p>
        </p:txBody>
      </p:sp>
    </p:spTree>
    <p:extLst>
      <p:ext uri="{BB962C8B-B14F-4D97-AF65-F5344CB8AC3E}">
        <p14:creationId xmlns:p14="http://schemas.microsoft.com/office/powerpoint/2010/main" val="331938993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128</a:t>
            </a:fld>
            <a:endParaRPr lang="en-US" dirty="0"/>
          </a:p>
        </p:txBody>
      </p:sp>
    </p:spTree>
    <p:extLst>
      <p:ext uri="{BB962C8B-B14F-4D97-AF65-F5344CB8AC3E}">
        <p14:creationId xmlns:p14="http://schemas.microsoft.com/office/powerpoint/2010/main" val="306876725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131</a:t>
            </a:fld>
            <a:endParaRPr lang="en-US" dirty="0"/>
          </a:p>
        </p:txBody>
      </p:sp>
    </p:spTree>
    <p:extLst>
      <p:ext uri="{BB962C8B-B14F-4D97-AF65-F5344CB8AC3E}">
        <p14:creationId xmlns:p14="http://schemas.microsoft.com/office/powerpoint/2010/main" val="17003554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132</a:t>
            </a:fld>
            <a:endParaRPr lang="en-US" dirty="0"/>
          </a:p>
        </p:txBody>
      </p:sp>
    </p:spTree>
    <p:extLst>
      <p:ext uri="{BB962C8B-B14F-4D97-AF65-F5344CB8AC3E}">
        <p14:creationId xmlns:p14="http://schemas.microsoft.com/office/powerpoint/2010/main" val="173395028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a:spLocks noGrp="1" noRot="1" noChangeAspect="1"/>
          </p:cNvSpPr>
          <p:nvPr>
            <p:ph type="sldImg" idx="2"/>
          </p:nvPr>
        </p:nvSpPr>
        <p:spPr>
          <a:xfrm>
            <a:off x="1327150" y="1090613"/>
            <a:ext cx="3924300" cy="2944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7:notes"/>
          <p:cNvSpPr txBox="1">
            <a:spLocks noGrp="1"/>
          </p:cNvSpPr>
          <p:nvPr>
            <p:ph type="sldNum" idx="12"/>
          </p:nvPr>
        </p:nvSpPr>
        <p:spPr>
          <a:xfrm>
            <a:off x="3726608" y="8287520"/>
            <a:ext cx="2850923" cy="437779"/>
          </a:xfrm>
          <a:prstGeom prst="rect">
            <a:avLst/>
          </a:prstGeom>
          <a:noFill/>
          <a:ln>
            <a:noFill/>
          </a:ln>
        </p:spPr>
        <p:txBody>
          <a:bodyPr spcFirstLastPara="1" wrap="square" lIns="86845" tIns="43410" rIns="86845" bIns="43410" anchor="b" anchorCtr="0">
            <a:noAutofit/>
          </a:bodyPr>
          <a:lstStyle/>
          <a:p>
            <a:fld id="{00000000-1234-1234-1234-123412341234}" type="slidenum">
              <a:rPr lang="en-US"/>
              <a:pPr/>
              <a:t>133</a:t>
            </a:fld>
            <a:endParaRPr/>
          </a:p>
        </p:txBody>
      </p:sp>
      <p:sp>
        <p:nvSpPr>
          <p:cNvPr id="141" name="Google Shape;141;p7:notes"/>
          <p:cNvSpPr txBox="1">
            <a:spLocks noGrp="1"/>
          </p:cNvSpPr>
          <p:nvPr>
            <p:ph type="body" idx="1"/>
          </p:nvPr>
        </p:nvSpPr>
        <p:spPr>
          <a:xfrm>
            <a:off x="657905" y="4199050"/>
            <a:ext cx="5263243" cy="3435586"/>
          </a:xfrm>
          <a:prstGeom prst="rect">
            <a:avLst/>
          </a:prstGeom>
          <a:noFill/>
          <a:ln>
            <a:noFill/>
          </a:ln>
        </p:spPr>
        <p:txBody>
          <a:bodyPr spcFirstLastPara="1" wrap="square" lIns="86845" tIns="43410" rIns="86845" bIns="43410" anchor="t" anchorCtr="0">
            <a:noAutofit/>
          </a:bodyPr>
          <a:lstStyle/>
          <a:p>
            <a:pPr>
              <a:spcBef>
                <a:spcPts val="0"/>
              </a:spcBef>
              <a:spcAft>
                <a:spcPts val="0"/>
              </a:spcAft>
            </a:pPr>
            <a:endParaRPr/>
          </a:p>
        </p:txBody>
      </p:sp>
    </p:spTree>
    <p:extLst>
      <p:ext uri="{BB962C8B-B14F-4D97-AF65-F5344CB8AC3E}">
        <p14:creationId xmlns:p14="http://schemas.microsoft.com/office/powerpoint/2010/main" val="104052899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a:spLocks noGrp="1" noRot="1" noChangeAspect="1"/>
          </p:cNvSpPr>
          <p:nvPr>
            <p:ph type="sldImg" idx="2"/>
          </p:nvPr>
        </p:nvSpPr>
        <p:spPr>
          <a:xfrm>
            <a:off x="1327150" y="1090613"/>
            <a:ext cx="3924300" cy="2944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8:notes"/>
          <p:cNvSpPr txBox="1">
            <a:spLocks noGrp="1"/>
          </p:cNvSpPr>
          <p:nvPr>
            <p:ph type="sldNum" idx="12"/>
          </p:nvPr>
        </p:nvSpPr>
        <p:spPr>
          <a:xfrm>
            <a:off x="3726608" y="8287520"/>
            <a:ext cx="2850923" cy="437779"/>
          </a:xfrm>
          <a:prstGeom prst="rect">
            <a:avLst/>
          </a:prstGeom>
          <a:noFill/>
          <a:ln>
            <a:noFill/>
          </a:ln>
        </p:spPr>
        <p:txBody>
          <a:bodyPr spcFirstLastPara="1" wrap="square" lIns="86845" tIns="43410" rIns="86845" bIns="43410" anchor="b" anchorCtr="0">
            <a:noAutofit/>
          </a:bodyPr>
          <a:lstStyle/>
          <a:p>
            <a:fld id="{00000000-1234-1234-1234-123412341234}" type="slidenum">
              <a:rPr lang="en-US"/>
              <a:pPr/>
              <a:t>134</a:t>
            </a:fld>
            <a:endParaRPr/>
          </a:p>
        </p:txBody>
      </p:sp>
      <p:sp>
        <p:nvSpPr>
          <p:cNvPr id="151" name="Google Shape;151;p8:notes"/>
          <p:cNvSpPr txBox="1">
            <a:spLocks noGrp="1"/>
          </p:cNvSpPr>
          <p:nvPr>
            <p:ph type="body" idx="1"/>
          </p:nvPr>
        </p:nvSpPr>
        <p:spPr>
          <a:xfrm>
            <a:off x="657905" y="4199050"/>
            <a:ext cx="5263243" cy="3435586"/>
          </a:xfrm>
          <a:prstGeom prst="rect">
            <a:avLst/>
          </a:prstGeom>
          <a:noFill/>
          <a:ln>
            <a:noFill/>
          </a:ln>
        </p:spPr>
        <p:txBody>
          <a:bodyPr spcFirstLastPara="1" wrap="square" lIns="86845" tIns="43410" rIns="86845" bIns="43410" anchor="t" anchorCtr="0">
            <a:noAutofit/>
          </a:bodyPr>
          <a:lstStyle/>
          <a:p>
            <a:pPr>
              <a:spcBef>
                <a:spcPts val="0"/>
              </a:spcBef>
              <a:spcAft>
                <a:spcPts val="0"/>
              </a:spcAft>
            </a:pPr>
            <a:endParaRPr/>
          </a:p>
        </p:txBody>
      </p:sp>
    </p:spTree>
    <p:extLst>
      <p:ext uri="{BB962C8B-B14F-4D97-AF65-F5344CB8AC3E}">
        <p14:creationId xmlns:p14="http://schemas.microsoft.com/office/powerpoint/2010/main" val="310629320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a:spLocks noGrp="1" noRot="1" noChangeAspect="1"/>
          </p:cNvSpPr>
          <p:nvPr>
            <p:ph type="sldImg" idx="2"/>
          </p:nvPr>
        </p:nvSpPr>
        <p:spPr>
          <a:xfrm>
            <a:off x="1327150" y="1090613"/>
            <a:ext cx="3924300" cy="2944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9:notes"/>
          <p:cNvSpPr txBox="1">
            <a:spLocks noGrp="1"/>
          </p:cNvSpPr>
          <p:nvPr>
            <p:ph type="sldNum" idx="12"/>
          </p:nvPr>
        </p:nvSpPr>
        <p:spPr>
          <a:xfrm>
            <a:off x="3726608" y="8287520"/>
            <a:ext cx="2850923" cy="437779"/>
          </a:xfrm>
          <a:prstGeom prst="rect">
            <a:avLst/>
          </a:prstGeom>
          <a:noFill/>
          <a:ln>
            <a:noFill/>
          </a:ln>
        </p:spPr>
        <p:txBody>
          <a:bodyPr spcFirstLastPara="1" wrap="square" lIns="86845" tIns="43410" rIns="86845" bIns="43410" anchor="b" anchorCtr="0">
            <a:noAutofit/>
          </a:bodyPr>
          <a:lstStyle/>
          <a:p>
            <a:fld id="{00000000-1234-1234-1234-123412341234}" type="slidenum">
              <a:rPr lang="en-US"/>
              <a:pPr/>
              <a:t>135</a:t>
            </a:fld>
            <a:endParaRPr/>
          </a:p>
        </p:txBody>
      </p:sp>
      <p:sp>
        <p:nvSpPr>
          <p:cNvPr id="159" name="Google Shape;159;p9:notes"/>
          <p:cNvSpPr txBox="1">
            <a:spLocks noGrp="1"/>
          </p:cNvSpPr>
          <p:nvPr>
            <p:ph type="body" idx="1"/>
          </p:nvPr>
        </p:nvSpPr>
        <p:spPr>
          <a:xfrm>
            <a:off x="657905" y="4199050"/>
            <a:ext cx="5263243" cy="3435586"/>
          </a:xfrm>
          <a:prstGeom prst="rect">
            <a:avLst/>
          </a:prstGeom>
          <a:noFill/>
          <a:ln>
            <a:noFill/>
          </a:ln>
        </p:spPr>
        <p:txBody>
          <a:bodyPr spcFirstLastPara="1" wrap="square" lIns="86845" tIns="43410" rIns="86845" bIns="43410" anchor="t" anchorCtr="0">
            <a:noAutofit/>
          </a:bodyPr>
          <a:lstStyle/>
          <a:p>
            <a:pPr>
              <a:spcBef>
                <a:spcPts val="0"/>
              </a:spcBef>
              <a:spcAft>
                <a:spcPts val="0"/>
              </a:spcAft>
            </a:pPr>
            <a:endParaRPr/>
          </a:p>
        </p:txBody>
      </p:sp>
    </p:spTree>
    <p:extLst>
      <p:ext uri="{BB962C8B-B14F-4D97-AF65-F5344CB8AC3E}">
        <p14:creationId xmlns:p14="http://schemas.microsoft.com/office/powerpoint/2010/main" val="12946864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139</a:t>
            </a:fld>
            <a:endParaRPr lang="en-US" dirty="0"/>
          </a:p>
        </p:txBody>
      </p:sp>
    </p:spTree>
    <p:extLst>
      <p:ext uri="{BB962C8B-B14F-4D97-AF65-F5344CB8AC3E}">
        <p14:creationId xmlns:p14="http://schemas.microsoft.com/office/powerpoint/2010/main" val="1273630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140</a:t>
            </a:fld>
            <a:endParaRPr lang="en-US" dirty="0"/>
          </a:p>
        </p:txBody>
      </p:sp>
    </p:spTree>
    <p:extLst>
      <p:ext uri="{BB962C8B-B14F-4D97-AF65-F5344CB8AC3E}">
        <p14:creationId xmlns:p14="http://schemas.microsoft.com/office/powerpoint/2010/main" val="277997938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141</a:t>
            </a:fld>
            <a:endParaRPr lang="en-US" dirty="0"/>
          </a:p>
        </p:txBody>
      </p:sp>
    </p:spTree>
    <p:extLst>
      <p:ext uri="{BB962C8B-B14F-4D97-AF65-F5344CB8AC3E}">
        <p14:creationId xmlns:p14="http://schemas.microsoft.com/office/powerpoint/2010/main" val="333095865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142</a:t>
            </a:fld>
            <a:endParaRPr lang="en-US" dirty="0"/>
          </a:p>
        </p:txBody>
      </p:sp>
    </p:spTree>
    <p:extLst>
      <p:ext uri="{BB962C8B-B14F-4D97-AF65-F5344CB8AC3E}">
        <p14:creationId xmlns:p14="http://schemas.microsoft.com/office/powerpoint/2010/main" val="75930065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143</a:t>
            </a:fld>
            <a:endParaRPr lang="en-US" dirty="0"/>
          </a:p>
        </p:txBody>
      </p:sp>
    </p:spTree>
    <p:extLst>
      <p:ext uri="{BB962C8B-B14F-4D97-AF65-F5344CB8AC3E}">
        <p14:creationId xmlns:p14="http://schemas.microsoft.com/office/powerpoint/2010/main" val="33437424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144</a:t>
            </a:fld>
            <a:endParaRPr lang="en-US" dirty="0"/>
          </a:p>
        </p:txBody>
      </p:sp>
    </p:spTree>
    <p:extLst>
      <p:ext uri="{BB962C8B-B14F-4D97-AF65-F5344CB8AC3E}">
        <p14:creationId xmlns:p14="http://schemas.microsoft.com/office/powerpoint/2010/main" val="365133713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B1B194-9CDF-499E-B3B7-A28224DAF855}" type="slidenum">
              <a:rPr lang="en-US" smtClean="0"/>
              <a:pPr>
                <a:defRPr/>
              </a:pPr>
              <a:t>145</a:t>
            </a:fld>
            <a:endParaRPr lang="en-US" dirty="0"/>
          </a:p>
        </p:txBody>
      </p:sp>
    </p:spTree>
    <p:extLst>
      <p:ext uri="{BB962C8B-B14F-4D97-AF65-F5344CB8AC3E}">
        <p14:creationId xmlns:p14="http://schemas.microsoft.com/office/powerpoint/2010/main" val="101425607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146</a:t>
            </a:fld>
            <a:endParaRPr lang="en-US" dirty="0"/>
          </a:p>
        </p:txBody>
      </p:sp>
    </p:spTree>
    <p:extLst>
      <p:ext uri="{BB962C8B-B14F-4D97-AF65-F5344CB8AC3E}">
        <p14:creationId xmlns:p14="http://schemas.microsoft.com/office/powerpoint/2010/main" val="408916095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147</a:t>
            </a:fld>
            <a:endParaRPr lang="en-US" dirty="0"/>
          </a:p>
        </p:txBody>
      </p:sp>
    </p:spTree>
    <p:extLst>
      <p:ext uri="{BB962C8B-B14F-4D97-AF65-F5344CB8AC3E}">
        <p14:creationId xmlns:p14="http://schemas.microsoft.com/office/powerpoint/2010/main" val="408916095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1B194-9CDF-499E-B3B7-A28224DAF855}" type="slidenum">
              <a:rPr lang="en-US" smtClean="0"/>
              <a:pPr>
                <a:defRPr/>
              </a:pPr>
              <a:t>148</a:t>
            </a:fld>
            <a:endParaRPr lang="en-US" dirty="0"/>
          </a:p>
        </p:txBody>
      </p:sp>
    </p:spTree>
    <p:extLst>
      <p:ext uri="{BB962C8B-B14F-4D97-AF65-F5344CB8AC3E}">
        <p14:creationId xmlns:p14="http://schemas.microsoft.com/office/powerpoint/2010/main" val="408916095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23696" indent="-278344" eaLnBrk="0" hangingPunct="0">
              <a:defRPr>
                <a:solidFill>
                  <a:schemeClr val="tx1"/>
                </a:solidFill>
                <a:latin typeface="Arial" pitchFamily="34" charset="0"/>
                <a:ea typeface="ＭＳ Ｐゴシック" pitchFamily="34" charset="-128"/>
              </a:defRPr>
            </a:lvl2pPr>
            <a:lvl3pPr marL="1113378" indent="-222677" eaLnBrk="0" hangingPunct="0">
              <a:defRPr>
                <a:solidFill>
                  <a:schemeClr val="tx1"/>
                </a:solidFill>
                <a:latin typeface="Arial" pitchFamily="34" charset="0"/>
                <a:ea typeface="ＭＳ Ｐゴシック" pitchFamily="34" charset="-128"/>
              </a:defRPr>
            </a:lvl3pPr>
            <a:lvl4pPr marL="1558730" indent="-222677" eaLnBrk="0" hangingPunct="0">
              <a:defRPr>
                <a:solidFill>
                  <a:schemeClr val="tx1"/>
                </a:solidFill>
                <a:latin typeface="Arial" pitchFamily="34" charset="0"/>
                <a:ea typeface="ＭＳ Ｐゴシック" pitchFamily="34" charset="-128"/>
              </a:defRPr>
            </a:lvl4pPr>
            <a:lvl5pPr marL="2004080" indent="-222677" eaLnBrk="0" hangingPunct="0">
              <a:defRPr>
                <a:solidFill>
                  <a:schemeClr val="tx1"/>
                </a:solidFill>
                <a:latin typeface="Arial" pitchFamily="34" charset="0"/>
                <a:ea typeface="ＭＳ Ｐゴシック" pitchFamily="34" charset="-128"/>
              </a:defRPr>
            </a:lvl5pPr>
            <a:lvl6pPr marL="2449431"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6pPr>
            <a:lvl7pPr marL="2894782"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7pPr>
            <a:lvl8pPr marL="3340134"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8pPr>
            <a:lvl9pPr marL="3785485" indent="-222677" defTabSz="445351"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4C22D053-4AF5-4B3D-A5B2-6E4E2ED91073}" type="slidenum">
              <a:rPr lang="en-US" smtClean="0">
                <a:cs typeface="Arial" pitchFamily="34" charset="0"/>
              </a:rPr>
              <a:pPr eaLnBrk="1" hangingPunct="1"/>
              <a:t>149</a:t>
            </a:fld>
            <a:endParaRPr lang="en-US" dirty="0">
              <a:cs typeface="Arial" pitchFamily="34" charset="0"/>
            </a:endParaRPr>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2651072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7CCD-60B3-44C4-8697-9A69CBE239AD}"/>
              </a:ext>
            </a:extLst>
          </p:cNvPr>
          <p:cNvSpPr>
            <a:spLocks noGrp="1"/>
          </p:cNvSpPr>
          <p:nvPr>
            <p:ph type="ctrTitle"/>
          </p:nvPr>
        </p:nvSpPr>
        <p:spPr>
          <a:xfrm>
            <a:off x="1143000" y="1122363"/>
            <a:ext cx="6858000" cy="2387600"/>
          </a:xfrm>
        </p:spPr>
        <p:txBody>
          <a:bodyPr anchor="b"/>
          <a:lstStyle>
            <a:lvl1pPr algn="ctr">
              <a:defRPr sz="4500" b="0"/>
            </a:lvl1pPr>
          </a:lstStyle>
          <a:p>
            <a:r>
              <a:rPr lang="en-US" dirty="0"/>
              <a:t>Click to edit Master title style</a:t>
            </a:r>
          </a:p>
        </p:txBody>
      </p:sp>
      <p:sp>
        <p:nvSpPr>
          <p:cNvPr id="3" name="Subtitle 2">
            <a:extLst>
              <a:ext uri="{FF2B5EF4-FFF2-40B4-BE49-F238E27FC236}">
                <a16:creationId xmlns:a16="http://schemas.microsoft.com/office/drawing/2014/main" id="{6004AADD-C153-461E-856A-543DD87521C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D9002F0-B4EB-4249-9645-CF7A839864F0}"/>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5" name="Footer Placeholder 4">
            <a:extLst>
              <a:ext uri="{FF2B5EF4-FFF2-40B4-BE49-F238E27FC236}">
                <a16:creationId xmlns:a16="http://schemas.microsoft.com/office/drawing/2014/main" id="{2D4140D4-D83D-4578-9C47-6D0D640C3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81285-6CAB-4240-9044-54F4B06DDD29}"/>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4202253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E34D-3E95-43FA-B8BD-660CB6206A1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0715378-08BF-441F-87D9-839F21D828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3020F-3EE5-43DA-8996-FFCDB95A7D96}"/>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5" name="Footer Placeholder 4">
            <a:extLst>
              <a:ext uri="{FF2B5EF4-FFF2-40B4-BE49-F238E27FC236}">
                <a16:creationId xmlns:a16="http://schemas.microsoft.com/office/drawing/2014/main" id="{B07AC1DE-05C4-4F54-8FB1-0B8D0E59C0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7C64B-139B-4106-9F4F-F5628485DB3E}"/>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4104267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C6815-763D-4350-89CE-5C4662504E6B}"/>
              </a:ext>
            </a:extLst>
          </p:cNvPr>
          <p:cNvSpPr>
            <a:spLocks noGrp="1"/>
          </p:cNvSpPr>
          <p:nvPr>
            <p:ph type="title"/>
          </p:nvPr>
        </p:nvSpPr>
        <p:spPr>
          <a:xfrm>
            <a:off x="623888" y="1709739"/>
            <a:ext cx="7886700" cy="2852737"/>
          </a:xfrm>
        </p:spPr>
        <p:txBody>
          <a:bodyPr anchor="b"/>
          <a:lstStyle>
            <a:lvl1pPr>
              <a:defRPr sz="4500"/>
            </a:lvl1pPr>
          </a:lstStyle>
          <a:p>
            <a:r>
              <a:rPr lang="en-US" dirty="0"/>
              <a:t>Click to edit Master title style</a:t>
            </a:r>
          </a:p>
        </p:txBody>
      </p:sp>
      <p:sp>
        <p:nvSpPr>
          <p:cNvPr id="3" name="Text Placeholder 2">
            <a:extLst>
              <a:ext uri="{FF2B5EF4-FFF2-40B4-BE49-F238E27FC236}">
                <a16:creationId xmlns:a16="http://schemas.microsoft.com/office/drawing/2014/main" id="{31E63680-ECCF-45C8-9948-EB3C84D8C0E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6092F7-9C3C-46A0-9CA4-E3C23BE9FBDC}"/>
              </a:ext>
            </a:extLst>
          </p:cNvPr>
          <p:cNvSpPr>
            <a:spLocks noGrp="1"/>
          </p:cNvSpPr>
          <p:nvPr>
            <p:ph type="dt" sz="half" idx="10"/>
          </p:nvPr>
        </p:nvSpPr>
        <p:spPr/>
        <p:txBody>
          <a:bodyPr/>
          <a:lstStyle/>
          <a:p>
            <a:fld id="{EB4C3834-FAE6-C842-81C1-BFC6D08FD1E5}" type="datetimeFigureOut">
              <a:rPr lang="en-US" smtClean="0"/>
              <a:t>1/27/22</a:t>
            </a:fld>
            <a:endParaRPr lang="en-US"/>
          </a:p>
        </p:txBody>
      </p:sp>
      <p:sp>
        <p:nvSpPr>
          <p:cNvPr id="5" name="Footer Placeholder 4">
            <a:extLst>
              <a:ext uri="{FF2B5EF4-FFF2-40B4-BE49-F238E27FC236}">
                <a16:creationId xmlns:a16="http://schemas.microsoft.com/office/drawing/2014/main" id="{462051D8-8E57-407F-A39C-A3393129A3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8513B3-3853-496C-9DFF-120584B8A620}"/>
              </a:ext>
            </a:extLst>
          </p:cNvPr>
          <p:cNvSpPr>
            <a:spLocks noGrp="1"/>
          </p:cNvSpPr>
          <p:nvPr>
            <p:ph type="sldNum" sz="quarter" idx="12"/>
          </p:nvPr>
        </p:nvSpPr>
        <p:spPr/>
        <p:txBody>
          <a:bodyPr/>
          <a:lstStyle/>
          <a:p>
            <a:fld id="{29BD6E33-33F7-4E41-AA91-F9A375617D7B}" type="slidenum">
              <a:rPr lang="en-US" smtClean="0"/>
              <a:t>‹#›</a:t>
            </a:fld>
            <a:endParaRPr lang="en-US"/>
          </a:p>
        </p:txBody>
      </p:sp>
    </p:spTree>
    <p:extLst>
      <p:ext uri="{BB962C8B-B14F-4D97-AF65-F5344CB8AC3E}">
        <p14:creationId xmlns:p14="http://schemas.microsoft.com/office/powerpoint/2010/main" val="160855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56A4-88CD-444B-91CD-29C5169A77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F7A693-13A1-43C3-949C-2A394896C88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69A519-98CE-4BFF-926E-6DD22DF7916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A5A92E-7611-4570-A43A-01BF0C48E929}"/>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6" name="Footer Placeholder 5">
            <a:extLst>
              <a:ext uri="{FF2B5EF4-FFF2-40B4-BE49-F238E27FC236}">
                <a16:creationId xmlns:a16="http://schemas.microsoft.com/office/drawing/2014/main" id="{203432C0-4710-4DFC-AB27-C83499666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0A4E2C-198F-45DC-9C12-3E9330EC1532}"/>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2995009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4C2C-DEE0-4B73-9C85-3AFD81473D3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BB45B1-E8FB-46C3-AAED-995AD0BC8DF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DA71B95-062A-487C-A9B8-F13545AFC80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C029EF-2CD8-44BC-8106-D8E155A715E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7A879CE-ABA5-467D-A61C-5C2E3B22C85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6872D4-EB35-48F9-BF0D-E31454BADE34}"/>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8" name="Footer Placeholder 7">
            <a:extLst>
              <a:ext uri="{FF2B5EF4-FFF2-40B4-BE49-F238E27FC236}">
                <a16:creationId xmlns:a16="http://schemas.microsoft.com/office/drawing/2014/main" id="{FC74D586-0495-4A94-B8B7-499446E3B4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652D91-4443-465B-952F-59DEA2371728}"/>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4023358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E86A-2F10-4528-BDD8-A49A789D15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DAA4C0-54C1-41EC-9FA7-42718733B87D}"/>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4" name="Footer Placeholder 3">
            <a:extLst>
              <a:ext uri="{FF2B5EF4-FFF2-40B4-BE49-F238E27FC236}">
                <a16:creationId xmlns:a16="http://schemas.microsoft.com/office/drawing/2014/main" id="{63DD77A6-EA80-4B5C-A506-922F11A613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A83444-4160-4547-9F9A-2D21DFED9143}"/>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1088265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57BFFB-61F2-4984-96BB-2C0C742FE63D}"/>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3" name="Footer Placeholder 2">
            <a:extLst>
              <a:ext uri="{FF2B5EF4-FFF2-40B4-BE49-F238E27FC236}">
                <a16:creationId xmlns:a16="http://schemas.microsoft.com/office/drawing/2014/main" id="{9B23E93C-6123-4D26-99C7-BC25A46D4C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FE2CA-108F-4B58-9834-ECC9A6A6F43A}"/>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317491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9C0A-3E0F-41FE-A56C-A9FBBD04570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90B2213-C32A-4F90-ACA9-DC5E6741E9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78E2B7-34A0-4F95-BED2-087F3C8FCC8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349BD66-7407-40A4-B00E-4DC1A46EC3D7}"/>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6" name="Footer Placeholder 5">
            <a:extLst>
              <a:ext uri="{FF2B5EF4-FFF2-40B4-BE49-F238E27FC236}">
                <a16:creationId xmlns:a16="http://schemas.microsoft.com/office/drawing/2014/main" id="{06195427-3EE1-4A6C-8837-1888B4848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B464E5-000A-48E5-B38E-7C527FD8AD28}"/>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3304664398"/>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C362-612A-44D1-AAB4-EF8499F3555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E00DC4C-CF18-45CB-895F-A744A20B3A8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0469DE1-B2B1-4175-8F74-67917CA3168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63E91D7-C7F7-4DF6-8982-91DD36D5565F}"/>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6" name="Footer Placeholder 5">
            <a:extLst>
              <a:ext uri="{FF2B5EF4-FFF2-40B4-BE49-F238E27FC236}">
                <a16:creationId xmlns:a16="http://schemas.microsoft.com/office/drawing/2014/main" id="{F15D0403-D1B8-4B22-89F7-AE661CD1B2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1654F0-5143-4382-AB34-F8184900B6A6}"/>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4067266656"/>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36FD-A5E2-48D3-B92C-1C905DA470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C080A7-722D-4456-B8C9-5E4F5582DA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904B8-6618-4AD3-A6A1-D3526B01BCDE}"/>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5" name="Footer Placeholder 4">
            <a:extLst>
              <a:ext uri="{FF2B5EF4-FFF2-40B4-BE49-F238E27FC236}">
                <a16:creationId xmlns:a16="http://schemas.microsoft.com/office/drawing/2014/main" id="{B2449874-126B-467F-9FF1-8FD082FD7C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66F70B-B007-4202-BE2E-6B68A08789FF}"/>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116959194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87BCBF-DA47-4604-8928-F57C43DD982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F17E9A-12D1-4556-848D-7A7880FB1BE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4FF000-A17C-409F-9115-E558662FA877}"/>
              </a:ext>
            </a:extLst>
          </p:cNvPr>
          <p:cNvSpPr>
            <a:spLocks noGrp="1"/>
          </p:cNvSpPr>
          <p:nvPr>
            <p:ph type="dt" sz="half" idx="10"/>
          </p:nvPr>
        </p:nvSpPr>
        <p:spPr/>
        <p:txBody>
          <a:bodyPr/>
          <a:lstStyle/>
          <a:p>
            <a:fld id="{60332F18-AAEF-4A8A-A5CD-44AF57310D44}" type="datetimeFigureOut">
              <a:rPr lang="en-US" smtClean="0"/>
              <a:t>1/27/22</a:t>
            </a:fld>
            <a:endParaRPr lang="en-US"/>
          </a:p>
        </p:txBody>
      </p:sp>
      <p:sp>
        <p:nvSpPr>
          <p:cNvPr id="5" name="Footer Placeholder 4">
            <a:extLst>
              <a:ext uri="{FF2B5EF4-FFF2-40B4-BE49-F238E27FC236}">
                <a16:creationId xmlns:a16="http://schemas.microsoft.com/office/drawing/2014/main" id="{39CE8F7A-B90F-401A-BCA3-60737C064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D8EF5-5877-4342-8611-2EF830F8C08C}"/>
              </a:ext>
            </a:extLst>
          </p:cNvPr>
          <p:cNvSpPr>
            <a:spLocks noGrp="1"/>
          </p:cNvSpPr>
          <p:nvPr>
            <p:ph type="sldNum" sz="quarter" idx="12"/>
          </p:nvPr>
        </p:nvSpPr>
        <p:spPr/>
        <p:txBody>
          <a:bodyPr/>
          <a:lstStyle/>
          <a:p>
            <a:fld id="{D412EE16-B623-4F18-A32F-C881DC71B0F0}" type="slidenum">
              <a:rPr lang="en-US" smtClean="0"/>
              <a:t>‹#›</a:t>
            </a:fld>
            <a:endParaRPr lang="en-US"/>
          </a:p>
        </p:txBody>
      </p:sp>
    </p:spTree>
    <p:extLst>
      <p:ext uri="{BB962C8B-B14F-4D97-AF65-F5344CB8AC3E}">
        <p14:creationId xmlns:p14="http://schemas.microsoft.com/office/powerpoint/2010/main" val="3517780676"/>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0755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63624"/>
            <a:ext cx="8229600" cy="1143000"/>
          </a:xfrm>
          <a:prstGeom prst="rect">
            <a:avLst/>
          </a:prstGeom>
        </p:spPr>
        <p:txBody>
          <a:bodyPr/>
          <a:lstStyle>
            <a:lvl1pPr algn="ctr">
              <a:defRPr>
                <a:solidFill>
                  <a:schemeClr val="tx1"/>
                </a:solidFill>
              </a:defRPr>
            </a:lvl1pPr>
          </a:lstStyle>
          <a:p>
            <a:r>
              <a:rPr lang="en-US" dirty="0"/>
              <a:t>Click to edit Master title style</a:t>
            </a:r>
          </a:p>
        </p:txBody>
      </p:sp>
      <p:sp>
        <p:nvSpPr>
          <p:cNvPr id="8" name="Content Placeholder 7"/>
          <p:cNvSpPr>
            <a:spLocks noGrp="1"/>
          </p:cNvSpPr>
          <p:nvPr>
            <p:ph sz="quarter" idx="12"/>
          </p:nvPr>
        </p:nvSpPr>
        <p:spPr>
          <a:xfrm>
            <a:off x="457200" y="1547813"/>
            <a:ext cx="8229600" cy="4160837"/>
          </a:xfrm>
          <a:prstGeom prst="rect">
            <a:avLst/>
          </a:prstGeom>
        </p:spPr>
        <p:txBody>
          <a:bodyPr/>
          <a:lstStyle>
            <a:lvl1pPr>
              <a:defRPr>
                <a:solidFill>
                  <a:srgbClr val="4C4C4C"/>
                </a:solidFill>
              </a:defRPr>
            </a:lvl1pPr>
            <a:lvl2pPr>
              <a:defRPr>
                <a:solidFill>
                  <a:srgbClr val="4C4C4C"/>
                </a:solidFill>
              </a:defRPr>
            </a:lvl2pPr>
            <a:lvl3pPr>
              <a:defRPr>
                <a:solidFill>
                  <a:srgbClr val="4C4C4C"/>
                </a:solidFill>
              </a:defRPr>
            </a:lvl3pPr>
            <a:lvl4pPr>
              <a:defRPr>
                <a:solidFill>
                  <a:srgbClr val="4C4C4C"/>
                </a:solidFill>
              </a:defRPr>
            </a:lvl4pPr>
            <a:lvl5pPr>
              <a:defRPr>
                <a:solidFill>
                  <a:srgbClr val="4C4C4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9031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446909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457200" y="1571624"/>
            <a:ext cx="3845169" cy="3985114"/>
          </a:xfrm>
          <a:prstGeom prst="rect">
            <a:avLst/>
          </a:prstGeom>
        </p:spPr>
        <p:txBody>
          <a:bodyPr/>
          <a:lstStyle>
            <a:lvl1pPr>
              <a:defRPr>
                <a:solidFill>
                  <a:srgbClr val="4C4C4C"/>
                </a:solidFill>
              </a:defRPr>
            </a:lvl1pPr>
            <a:lvl2pPr>
              <a:defRPr>
                <a:solidFill>
                  <a:srgbClr val="4C4C4C"/>
                </a:solidFill>
              </a:defRPr>
            </a:lvl2pPr>
            <a:lvl3pPr>
              <a:defRPr>
                <a:solidFill>
                  <a:srgbClr val="4C4C4C"/>
                </a:solidFill>
              </a:defRPr>
            </a:lvl3pPr>
            <a:lvl4pPr>
              <a:defRPr>
                <a:solidFill>
                  <a:srgbClr val="4C4C4C"/>
                </a:solidFill>
              </a:defRPr>
            </a:lvl4pPr>
            <a:lvl5pPr>
              <a:defRPr>
                <a:solidFill>
                  <a:srgbClr val="4C4C4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p:cNvSpPr>
            <a:spLocks noGrp="1"/>
          </p:cNvSpPr>
          <p:nvPr>
            <p:ph type="body" sz="quarter" idx="13"/>
          </p:nvPr>
        </p:nvSpPr>
        <p:spPr>
          <a:xfrm>
            <a:off x="4845903" y="1571624"/>
            <a:ext cx="3845169" cy="3985114"/>
          </a:xfrm>
          <a:prstGeom prst="rect">
            <a:avLst/>
          </a:prstGeom>
        </p:spPr>
        <p:txBody>
          <a:bodyPr/>
          <a:lstStyle>
            <a:lvl1pPr>
              <a:defRPr>
                <a:solidFill>
                  <a:srgbClr val="4C4C4C"/>
                </a:solidFill>
              </a:defRPr>
            </a:lvl1pPr>
            <a:lvl2pPr>
              <a:defRPr>
                <a:solidFill>
                  <a:srgbClr val="4C4C4C"/>
                </a:solidFill>
              </a:defRPr>
            </a:lvl2pPr>
            <a:lvl3pPr>
              <a:defRPr>
                <a:solidFill>
                  <a:srgbClr val="4C4C4C"/>
                </a:solidFill>
              </a:defRPr>
            </a:lvl3pPr>
            <a:lvl4pPr>
              <a:defRPr>
                <a:solidFill>
                  <a:srgbClr val="4C4C4C"/>
                </a:solidFill>
              </a:defRPr>
            </a:lvl4pPr>
            <a:lvl5pPr>
              <a:defRPr>
                <a:solidFill>
                  <a:srgbClr val="4C4C4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457200" y="111125"/>
            <a:ext cx="8229600" cy="1143000"/>
          </a:xfrm>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2465985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6" name="Text Placeholder 5"/>
          <p:cNvSpPr>
            <a:spLocks noGrp="1"/>
          </p:cNvSpPr>
          <p:nvPr>
            <p:ph type="body" sz="quarter" idx="12"/>
          </p:nvPr>
        </p:nvSpPr>
        <p:spPr>
          <a:xfrm>
            <a:off x="457200" y="1441450"/>
            <a:ext cx="8229600" cy="4186238"/>
          </a:xfrm>
        </p:spPr>
        <p:txBody>
          <a:bodyPr/>
          <a:lstStyle>
            <a:lvl1pPr>
              <a:defRPr sz="2800">
                <a:solidFill>
                  <a:srgbClr val="4C4C4C"/>
                </a:solidFill>
              </a:defRPr>
            </a:lvl1pPr>
            <a:lvl2pPr>
              <a:defRPr sz="2800">
                <a:solidFill>
                  <a:srgbClr val="4C4C4C"/>
                </a:solidFill>
              </a:defRPr>
            </a:lvl2pPr>
            <a:lvl3pPr>
              <a:defRPr sz="2800">
                <a:solidFill>
                  <a:srgbClr val="4C4C4C"/>
                </a:solidFill>
              </a:defRPr>
            </a:lvl3pPr>
            <a:lvl4pPr>
              <a:defRPr sz="2800">
                <a:solidFill>
                  <a:srgbClr val="4C4C4C"/>
                </a:solidFill>
              </a:defRPr>
            </a:lvl4pPr>
            <a:lvl5pPr>
              <a:defRPr sz="2800">
                <a:solidFill>
                  <a:srgbClr val="4C4C4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0365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2562123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0466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211040" y="1606399"/>
            <a:ext cx="6621135" cy="3393434"/>
          </a:xfrm>
          <a:prstGeom prst="rect">
            <a:avLst/>
          </a:prstGeom>
        </p:spPr>
        <p:txBody>
          <a:bodyPr vert="horz"/>
          <a:lstStyle>
            <a:lvl1pPr algn="l">
              <a:defRPr sz="2500" b="1" i="0" baseline="0">
                <a:latin typeface="Arial"/>
                <a:cs typeface="Arial"/>
              </a:defRPr>
            </a:lvl1pPr>
          </a:lstStyle>
          <a:p>
            <a:r>
              <a:rPr lang="en-US" dirty="0"/>
              <a:t>Large/Graphical Speaker </a:t>
            </a:r>
            <a:br>
              <a:rPr lang="en-US" dirty="0"/>
            </a:br>
            <a:r>
              <a:rPr lang="en-US" dirty="0"/>
              <a:t>Content Can Appear Here</a:t>
            </a:r>
            <a:br>
              <a:rPr lang="en-US" dirty="0"/>
            </a:br>
            <a:br>
              <a:rPr lang="en-US" dirty="0"/>
            </a:br>
            <a:r>
              <a:rPr lang="en-US" dirty="0"/>
              <a:t>• Copy</a:t>
            </a:r>
            <a:br>
              <a:rPr lang="en-US" dirty="0"/>
            </a:br>
            <a:r>
              <a:rPr lang="en-US" dirty="0"/>
              <a:t>• Bullet Points</a:t>
            </a:r>
            <a:br>
              <a:rPr lang="en-US" dirty="0"/>
            </a:br>
            <a:r>
              <a:rPr lang="en-US" dirty="0"/>
              <a:t>• Charts</a:t>
            </a:r>
            <a:br>
              <a:rPr lang="en-US" dirty="0"/>
            </a:br>
            <a:r>
              <a:rPr lang="en-US" dirty="0"/>
              <a:t>• Graphs</a:t>
            </a:r>
          </a:p>
        </p:txBody>
      </p:sp>
    </p:spTree>
    <p:extLst>
      <p:ext uri="{BB962C8B-B14F-4D97-AF65-F5344CB8AC3E}">
        <p14:creationId xmlns:p14="http://schemas.microsoft.com/office/powerpoint/2010/main" val="3167168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ustom Layout">
  <p:cSld name="8_Custom Layout">
    <p:spTree>
      <p:nvGrpSpPr>
        <p:cNvPr id="1" name="Shape 19"/>
        <p:cNvGrpSpPr/>
        <p:nvPr/>
      </p:nvGrpSpPr>
      <p:grpSpPr>
        <a:xfrm>
          <a:off x="0" y="0"/>
          <a:ext cx="0" cy="0"/>
          <a:chOff x="0" y="0"/>
          <a:chExt cx="0" cy="0"/>
        </a:xfrm>
      </p:grpSpPr>
      <p:sp>
        <p:nvSpPr>
          <p:cNvPr id="20" name="Google Shape;20;p12"/>
          <p:cNvSpPr txBox="1">
            <a:spLocks noGrp="1"/>
          </p:cNvSpPr>
          <p:nvPr>
            <p:ph type="title"/>
          </p:nvPr>
        </p:nvSpPr>
        <p:spPr>
          <a:xfrm>
            <a:off x="457200" y="63624"/>
            <a:ext cx="8229600" cy="1143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418D"/>
              </a:buClr>
              <a:buSzPts val="4400"/>
              <a:buFont typeface="Calibri"/>
              <a:buNone/>
              <a:defRPr>
                <a:solidFill>
                  <a:schemeClr val="tx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1" name="Google Shape;21;p12"/>
          <p:cNvSpPr txBox="1">
            <a:spLocks noGrp="1"/>
          </p:cNvSpPr>
          <p:nvPr>
            <p:ph type="body" idx="1"/>
          </p:nvPr>
        </p:nvSpPr>
        <p:spPr>
          <a:xfrm>
            <a:off x="457200" y="1547813"/>
            <a:ext cx="8229600" cy="416083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4C4C4C"/>
              </a:buClr>
              <a:buSzPts val="2800"/>
              <a:buChar char="•"/>
              <a:defRPr>
                <a:solidFill>
                  <a:srgbClr val="4C4C4C"/>
                </a:solidFill>
              </a:defRPr>
            </a:lvl1pPr>
            <a:lvl2pPr marL="914400" lvl="1" indent="-381000" algn="l">
              <a:lnSpc>
                <a:spcPct val="90000"/>
              </a:lnSpc>
              <a:spcBef>
                <a:spcPts val="500"/>
              </a:spcBef>
              <a:spcAft>
                <a:spcPts val="0"/>
              </a:spcAft>
              <a:buClr>
                <a:srgbClr val="4C4C4C"/>
              </a:buClr>
              <a:buSzPts val="2400"/>
              <a:buChar char="•"/>
              <a:defRPr>
                <a:solidFill>
                  <a:srgbClr val="4C4C4C"/>
                </a:solidFill>
              </a:defRPr>
            </a:lvl2pPr>
            <a:lvl3pPr marL="1371600" lvl="2" indent="-355600" algn="l">
              <a:lnSpc>
                <a:spcPct val="90000"/>
              </a:lnSpc>
              <a:spcBef>
                <a:spcPts val="500"/>
              </a:spcBef>
              <a:spcAft>
                <a:spcPts val="0"/>
              </a:spcAft>
              <a:buClr>
                <a:srgbClr val="4C4C4C"/>
              </a:buClr>
              <a:buSzPts val="2000"/>
              <a:buChar char="•"/>
              <a:defRPr>
                <a:solidFill>
                  <a:srgbClr val="4C4C4C"/>
                </a:solidFill>
              </a:defRPr>
            </a:lvl3pPr>
            <a:lvl4pPr marL="1828800" lvl="3" indent="-342900" algn="l">
              <a:lnSpc>
                <a:spcPct val="90000"/>
              </a:lnSpc>
              <a:spcBef>
                <a:spcPts val="500"/>
              </a:spcBef>
              <a:spcAft>
                <a:spcPts val="0"/>
              </a:spcAft>
              <a:buClr>
                <a:srgbClr val="4C4C4C"/>
              </a:buClr>
              <a:buSzPts val="1800"/>
              <a:buChar char="•"/>
              <a:defRPr>
                <a:solidFill>
                  <a:srgbClr val="4C4C4C"/>
                </a:solidFill>
              </a:defRPr>
            </a:lvl4pPr>
            <a:lvl5pPr marL="2286000" lvl="4" indent="-342900" algn="l">
              <a:lnSpc>
                <a:spcPct val="90000"/>
              </a:lnSpc>
              <a:spcBef>
                <a:spcPts val="500"/>
              </a:spcBef>
              <a:spcAft>
                <a:spcPts val="0"/>
              </a:spcAft>
              <a:buClr>
                <a:srgbClr val="4C4C4C"/>
              </a:buClr>
              <a:buSzPts val="1800"/>
              <a:buChar char="•"/>
              <a:defRPr>
                <a:solidFill>
                  <a:srgbClr val="4C4C4C"/>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26782590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ctr">
              <a:defRPr/>
            </a:lvl1pPr>
          </a:lstStyle>
          <a:p>
            <a:r>
              <a:rPr lang="en-US" dirty="0"/>
              <a:t>Click to edit Master title style</a:t>
            </a:r>
          </a:p>
        </p:txBody>
      </p:sp>
      <p:sp>
        <p:nvSpPr>
          <p:cNvPr id="3" name="Text Placeholder 2"/>
          <p:cNvSpPr>
            <a:spLocks noGrp="1"/>
          </p:cNvSpPr>
          <p:nvPr>
            <p:ph type="body" sz="half" idx="1"/>
          </p:nvPr>
        </p:nvSpPr>
        <p:spPr>
          <a:xfrm>
            <a:off x="457200" y="1600200"/>
            <a:ext cx="40386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a:extLst>
              <a:ext uri="{FF2B5EF4-FFF2-40B4-BE49-F238E27FC236}">
                <a16:creationId xmlns:a16="http://schemas.microsoft.com/office/drawing/2014/main" id="{AC88DD9B-919D-472E-ABD5-236242DA2AB8}"/>
              </a:ext>
            </a:extLst>
          </p:cNvPr>
          <p:cNvSpPr>
            <a:spLocks noGrp="1"/>
          </p:cNvSpPr>
          <p:nvPr>
            <p:ph type="ftr" sz="quarter" idx="3"/>
          </p:nvPr>
        </p:nvSpPr>
        <p:spPr>
          <a:xfrm>
            <a:off x="2478881" y="6356353"/>
            <a:ext cx="3086100" cy="365125"/>
          </a:xfrm>
          <a:prstGeom prst="rect">
            <a:avLst/>
          </a:prstGeom>
        </p:spPr>
        <p:txBody>
          <a:bodyPr vert="horz" lIns="91440" tIns="45720" rIns="91440" bIns="45720" rtlCol="0" anchor="ctr"/>
          <a:lstStyle>
            <a:lvl1pPr algn="ctr">
              <a:defRPr sz="900">
                <a:solidFill>
                  <a:schemeClr val="tx1"/>
                </a:solidFill>
              </a:defRPr>
            </a:lvl1pPr>
          </a:lstStyle>
          <a:p>
            <a:r>
              <a:rPr lang="en-US" dirty="0"/>
              <a:t>Copyright 2020 Tecker International LLC</a:t>
            </a:r>
          </a:p>
        </p:txBody>
      </p:sp>
      <p:sp>
        <p:nvSpPr>
          <p:cNvPr id="12" name="Slide Number Placeholder 5">
            <a:extLst>
              <a:ext uri="{FF2B5EF4-FFF2-40B4-BE49-F238E27FC236}">
                <a16:creationId xmlns:a16="http://schemas.microsoft.com/office/drawing/2014/main" id="{B256D7AB-259D-41FC-9767-695E461ECE9A}"/>
              </a:ext>
            </a:extLst>
          </p:cNvPr>
          <p:cNvSpPr>
            <a:spLocks noGrp="1"/>
          </p:cNvSpPr>
          <p:nvPr>
            <p:ph type="sldNum" sz="quarter" idx="4"/>
          </p:nvPr>
        </p:nvSpPr>
        <p:spPr>
          <a:xfrm>
            <a:off x="5664995" y="6359529"/>
            <a:ext cx="1014413" cy="361949"/>
          </a:xfrm>
          <a:prstGeom prst="rect">
            <a:avLst/>
          </a:prstGeom>
        </p:spPr>
        <p:txBody>
          <a:bodyPr vert="horz" lIns="91440" tIns="45720" rIns="91440" bIns="45720" rtlCol="0" anchor="ctr"/>
          <a:lstStyle>
            <a:lvl1pPr algn="r">
              <a:defRPr sz="1350">
                <a:solidFill>
                  <a:schemeClr val="tx1"/>
                </a:solidFill>
              </a:defRPr>
            </a:lvl1pPr>
          </a:lstStyle>
          <a:p>
            <a:fld id="{9492A7F2-CDD3-4913-8705-2263052B90E5}" type="slidenum">
              <a:rPr lang="en-US" smtClean="0"/>
              <a:pPr/>
              <a:t>‹#›</a:t>
            </a:fld>
            <a:endParaRPr lang="en-US" dirty="0"/>
          </a:p>
        </p:txBody>
      </p:sp>
    </p:spTree>
    <p:extLst>
      <p:ext uri="{BB962C8B-B14F-4D97-AF65-F5344CB8AC3E}">
        <p14:creationId xmlns:p14="http://schemas.microsoft.com/office/powerpoint/2010/main" val="2826928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76404"/>
            <a:ext cx="4038600" cy="4373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76404"/>
            <a:ext cx="4038600" cy="4373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0BEB6191-CE7A-4710-A56E-4E6061830F83}"/>
              </a:ext>
            </a:extLst>
          </p:cNvPr>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555774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hyperlink" Target="https://www.asaecenter.org/"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251C48-2800-4EB9-9FC4-8632AF74F55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F327A1A-9B9B-445E-9B6F-C4700475589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BF0BB-8C8D-45AD-AF8B-E50DB6E773D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332F18-AAEF-4A8A-A5CD-44AF57310D44}" type="datetimeFigureOut">
              <a:rPr lang="en-US" smtClean="0"/>
              <a:t>1/27/22</a:t>
            </a:fld>
            <a:endParaRPr lang="en-US"/>
          </a:p>
        </p:txBody>
      </p:sp>
      <p:sp>
        <p:nvSpPr>
          <p:cNvPr id="5" name="Footer Placeholder 4">
            <a:extLst>
              <a:ext uri="{FF2B5EF4-FFF2-40B4-BE49-F238E27FC236}">
                <a16:creationId xmlns:a16="http://schemas.microsoft.com/office/drawing/2014/main" id="{849277C7-0F17-4CD2-9B54-FC515DD29F1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F274C48-0042-4C1C-BA23-307A022CA69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12EE16-B623-4F18-A32F-C881DC71B0F0}" type="slidenum">
              <a:rPr lang="en-US" smtClean="0"/>
              <a:t>‹#›</a:t>
            </a:fld>
            <a:endParaRPr lang="en-US"/>
          </a:p>
        </p:txBody>
      </p:sp>
      <p:sp>
        <p:nvSpPr>
          <p:cNvPr id="7" name="TextBox 6">
            <a:extLst>
              <a:ext uri="{FF2B5EF4-FFF2-40B4-BE49-F238E27FC236}">
                <a16:creationId xmlns:a16="http://schemas.microsoft.com/office/drawing/2014/main" id="{88F50CB7-6EE8-4565-B33B-EE132E9B5330}"/>
              </a:ext>
            </a:extLst>
          </p:cNvPr>
          <p:cNvSpPr txBox="1"/>
          <p:nvPr userDrawn="1"/>
        </p:nvSpPr>
        <p:spPr>
          <a:xfrm>
            <a:off x="1920240" y="6309360"/>
            <a:ext cx="5008729" cy="457200"/>
          </a:xfrm>
          <a:prstGeom prst="rect">
            <a:avLst/>
          </a:prstGeom>
          <a:noFill/>
        </p:spPr>
        <p:txBody>
          <a:bodyPr wrap="square" rtlCol="0">
            <a:spAutoFit/>
          </a:bodyPr>
          <a:lstStyle/>
          <a:p>
            <a:pPr algn="ctr">
              <a:defRPr/>
            </a:pPr>
            <a:r>
              <a:rPr lang="en-US" sz="1200" b="1" dirty="0">
                <a:solidFill>
                  <a:srgbClr val="4C4C4C"/>
                </a:solidFill>
                <a:latin typeface="+mj-lt"/>
              </a:rPr>
              <a:t>CEO Symposium Slide</a:t>
            </a:r>
            <a:r>
              <a:rPr lang="en-US" sz="1200" b="1" baseline="0" dirty="0">
                <a:solidFill>
                  <a:srgbClr val="4C4C4C"/>
                </a:solidFill>
                <a:latin typeface="+mj-lt"/>
              </a:rPr>
              <a:t> </a:t>
            </a:r>
            <a:fld id="{F4CAC29B-D646-4C89-8216-74421C8CD178}" type="slidenum">
              <a:rPr lang="en-US" sz="1200" b="1" baseline="0" smtClean="0">
                <a:solidFill>
                  <a:srgbClr val="4C4C4C"/>
                </a:solidFill>
                <a:latin typeface="+mj-lt"/>
              </a:rPr>
              <a:t>‹#›</a:t>
            </a:fld>
            <a:r>
              <a:rPr lang="en-US" sz="1200" b="1" baseline="0" dirty="0">
                <a:solidFill>
                  <a:srgbClr val="4C4C4C"/>
                </a:solidFill>
                <a:latin typeface="+mj-lt"/>
              </a:rPr>
              <a:t> </a:t>
            </a:r>
            <a:endParaRPr lang="en-US" sz="1200" dirty="0">
              <a:solidFill>
                <a:srgbClr val="4C4C4C"/>
              </a:solidFill>
              <a:latin typeface="+mj-lt"/>
            </a:endParaRPr>
          </a:p>
          <a:p>
            <a:pPr algn="ctr">
              <a:defRPr/>
            </a:pPr>
            <a:r>
              <a:rPr lang="en-US" sz="1200" dirty="0">
                <a:solidFill>
                  <a:srgbClr val="4C4C4C"/>
                </a:solidFill>
                <a:latin typeface="+mj-lt"/>
              </a:rPr>
              <a:t>©2022 Tecker International, LLC  •  www.tecker.com</a:t>
            </a:r>
          </a:p>
        </p:txBody>
      </p:sp>
      <p:pic>
        <p:nvPicPr>
          <p:cNvPr id="8" name="Picture 7">
            <a:hlinkClick r:id="rId24"/>
            <a:extLst>
              <a:ext uri="{FF2B5EF4-FFF2-40B4-BE49-F238E27FC236}">
                <a16:creationId xmlns:a16="http://schemas.microsoft.com/office/drawing/2014/main" id="{4978A430-4AF7-4DC5-B11D-76EC06C0872A}"/>
              </a:ext>
            </a:extLst>
          </p:cNvPr>
          <p:cNvPicPr>
            <a:picLocks noChangeAspect="1"/>
          </p:cNvPicPr>
          <p:nvPr userDrawn="1"/>
        </p:nvPicPr>
        <p:blipFill>
          <a:blip r:embed="rId25">
            <a:extLst>
              <a:ext uri="{28A0092B-C50C-407E-A947-70E740481C1C}">
                <a14:useLocalDpi xmlns:a14="http://schemas.microsoft.com/office/drawing/2010/main"/>
              </a:ext>
            </a:extLst>
          </a:blip>
          <a:stretch>
            <a:fillRect/>
          </a:stretch>
        </p:blipFill>
        <p:spPr>
          <a:xfrm>
            <a:off x="293020" y="6197918"/>
            <a:ext cx="1613647" cy="548640"/>
          </a:xfrm>
          <a:prstGeom prst="rect">
            <a:avLst/>
          </a:prstGeom>
        </p:spPr>
      </p:pic>
      <p:pic>
        <p:nvPicPr>
          <p:cNvPr id="9" name="Picture 8" descr="A picture containing drawing, knife&#10;&#10;Description automatically generated">
            <a:extLst>
              <a:ext uri="{FF2B5EF4-FFF2-40B4-BE49-F238E27FC236}">
                <a16:creationId xmlns:a16="http://schemas.microsoft.com/office/drawing/2014/main" id="{0111F9BB-D207-45AD-BE3F-312EC7630976}"/>
              </a:ext>
            </a:extLst>
          </p:cNvPr>
          <p:cNvPicPr>
            <a:picLocks noChangeAspect="1"/>
          </p:cNvPicPr>
          <p:nvPr userDrawn="1"/>
        </p:nvPicPr>
        <p:blipFill>
          <a:blip r:embed="rId26" cstate="print">
            <a:extLst>
              <a:ext uri="{28A0092B-C50C-407E-A947-70E740481C1C}">
                <a14:useLocalDpi xmlns:a14="http://schemas.microsoft.com/office/drawing/2010/main"/>
              </a:ext>
            </a:extLst>
          </a:blip>
          <a:stretch>
            <a:fillRect/>
          </a:stretch>
        </p:blipFill>
        <p:spPr>
          <a:xfrm>
            <a:off x="6991647" y="6120837"/>
            <a:ext cx="1695153" cy="702802"/>
          </a:xfrm>
          <a:prstGeom prst="rect">
            <a:avLst/>
          </a:prstGeom>
        </p:spPr>
      </p:pic>
    </p:spTree>
    <p:extLst>
      <p:ext uri="{BB962C8B-B14F-4D97-AF65-F5344CB8AC3E}">
        <p14:creationId xmlns:p14="http://schemas.microsoft.com/office/powerpoint/2010/main" val="2808427091"/>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733" r:id="rId17"/>
    <p:sldLayoutId id="2147483731" r:id="rId18"/>
    <p:sldLayoutId id="2147483744" r:id="rId19"/>
    <p:sldLayoutId id="2147483808" r:id="rId20"/>
    <p:sldLayoutId id="2147483812" r:id="rId21"/>
    <p:sldLayoutId id="2147483813" r:id="rId22"/>
  </p:sldLayoutIdLst>
  <p:hf sldNum="0" hdr="0" dt="0"/>
  <p:txStyles>
    <p:titleStyle>
      <a:lvl1pPr algn="ctr"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asaecenter.or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tecker.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www.tecker.com/"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hyperlink" Target="http://missbsresources.com/18-teaching-and-learning/77-leadership-what-it-means-to-m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pngimg.com/download/48556" TargetMode="Externa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hyperlink" Target="https://www.asaecenter.org/resources/asae-foresightworks" TargetMode="External"/><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hyperlink" Target="http://missbsresources.com/18-teaching-and-learning/77-leadership-what-it-means-to-m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bit.ly/4timbti"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hyperlink" Target="http://missbsresources.com/18-teaching-and-learning/77-leadership-what-it-means-to-m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21.gif"/></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12.xml"/><Relationship Id="rId5" Type="http://schemas.openxmlformats.org/officeDocument/2006/relationships/image" Target="../media/image28.wmf"/><Relationship Id="rId4" Type="http://schemas.openxmlformats.org/officeDocument/2006/relationships/image" Target="../media/image27.jpeg"/></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32.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30.wmf"/><Relationship Id="rId5" Type="http://schemas.openxmlformats.org/officeDocument/2006/relationships/oleObject" Target="../embeddings/oleObject1.bin"/><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3.jpeg"/><Relationship Id="rId7" Type="http://schemas.openxmlformats.org/officeDocument/2006/relationships/diagramColors" Target="../diagrams/colors2.xml"/><Relationship Id="rId12" Type="http://schemas.openxmlformats.org/officeDocument/2006/relationships/image" Target="../media/image38.sv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37.png"/><Relationship Id="rId5" Type="http://schemas.openxmlformats.org/officeDocument/2006/relationships/diagramLayout" Target="../diagrams/layout2.xml"/><Relationship Id="rId10" Type="http://schemas.openxmlformats.org/officeDocument/2006/relationships/image" Target="../media/image36.svg"/><Relationship Id="rId4" Type="http://schemas.openxmlformats.org/officeDocument/2006/relationships/diagramData" Target="../diagrams/data2.xml"/><Relationship Id="rId9"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hyperlink" Target="https://bit.ly/3n1bm7m"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hyperlink" Target="https://bit.ly/3BNZ4ph"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hyperlink" Target="http://prozessmaler.de/tag/prozessreview/" TargetMode="Externa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3.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2.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8.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3" Type="http://schemas.openxmlformats.org/officeDocument/2006/relationships/hyperlink" Target="http://flickr.com/photos/thehub/3325813776" TargetMode="External"/><Relationship Id="rId2" Type="http://schemas.openxmlformats.org/officeDocument/2006/relationships/image" Target="../media/image54.jpg"/><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6.xml"/><Relationship Id="rId1" Type="http://schemas.openxmlformats.org/officeDocument/2006/relationships/slideLayout" Target="../slideLayouts/slideLayout14.xml"/><Relationship Id="rId4" Type="http://schemas.openxmlformats.org/officeDocument/2006/relationships/hyperlink" Target="http://missbsresources.com/18-teaching-and-learning/77-leadership-what-it-means-to-me"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7.xml"/><Relationship Id="rId1" Type="http://schemas.openxmlformats.org/officeDocument/2006/relationships/slideLayout" Target="../slideLayouts/slideLayout15.xml"/><Relationship Id="rId4" Type="http://schemas.openxmlformats.org/officeDocument/2006/relationships/hyperlink" Target="https://www.razorsync.com/blog/field-service-software-gps-tracking-improves-customer-service/"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8.xml"/><Relationship Id="rId1" Type="http://schemas.openxmlformats.org/officeDocument/2006/relationships/slideLayout" Target="../slideLayouts/slideLayout13.xml"/><Relationship Id="rId4" Type="http://schemas.openxmlformats.org/officeDocument/2006/relationships/image" Target="../media/image60.svg"/></Relationships>
</file>

<file path=ppt/slides/_rels/slide9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9.xml"/><Relationship Id="rId1" Type="http://schemas.openxmlformats.org/officeDocument/2006/relationships/slideLayout" Target="../slideLayouts/slideLayout20.xml"/><Relationship Id="rId4" Type="http://schemas.openxmlformats.org/officeDocument/2006/relationships/hyperlink" Target="http://infusc16.wordpress.com/" TargetMode="Externa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1.xml"/><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3.xml"/><Relationship Id="rId1" Type="http://schemas.openxmlformats.org/officeDocument/2006/relationships/slideLayout" Target="../slideLayouts/slideLayout14.xml"/><Relationship Id="rId4" Type="http://schemas.openxmlformats.org/officeDocument/2006/relationships/hyperlink" Target="http://missbsresources.com/18-teaching-and-learning/77-leadership-what-it-means-to-me" TargetMode="Externa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1.xml"/></Relationships>
</file>

<file path=ppt/slides/_rels/slide120.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16.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8.xml"/></Relationships>
</file>

<file path=ppt/slides/_rels/slide1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2.xml"/><Relationship Id="rId1" Type="http://schemas.openxmlformats.org/officeDocument/2006/relationships/slideLayout" Target="../slideLayouts/slideLayout16.xml"/><Relationship Id="rId5" Type="http://schemas.openxmlformats.org/officeDocument/2006/relationships/hyperlink" Target="https://creativecommons.org/licenses/by-nc/3.0/" TargetMode="External"/><Relationship Id="rId4" Type="http://schemas.openxmlformats.org/officeDocument/2006/relationships/hyperlink" Target="http://www.pngall.com/community-png"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s://www.istockphoto.com/photo/community-spirit-gm172423704-4826729" TargetMode="External"/><Relationship Id="rId2" Type="http://schemas.openxmlformats.org/officeDocument/2006/relationships/image" Target="../media/image69.jpeg"/><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6.xml"/></Relationships>
</file>

<file path=ppt/slides/_rels/slide1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4.xml"/><Relationship Id="rId1" Type="http://schemas.openxmlformats.org/officeDocument/2006/relationships/slideLayout" Target="../slideLayouts/slideLayout20.xml"/></Relationships>
</file>

<file path=ppt/slides/_rels/slide13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25.xml"/><Relationship Id="rId1" Type="http://schemas.openxmlformats.org/officeDocument/2006/relationships/slideLayout" Target="../slideLayouts/slideLayout20.xml"/><Relationship Id="rId4" Type="http://schemas.openxmlformats.org/officeDocument/2006/relationships/image" Target="../media/image72.png"/></Relationships>
</file>

<file path=ppt/slides/_rels/slide13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26.xml"/><Relationship Id="rId1" Type="http://schemas.openxmlformats.org/officeDocument/2006/relationships/slideLayout" Target="../slideLayouts/slideLayout20.xml"/></Relationships>
</file>

<file path=ppt/slides/_rels/slide135.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127.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hyperlink" Target="https://news.cornell.edu/stories/2018/05/psychologists-there-no-alternative-free-speech" TargetMode="External"/><Relationship Id="rId2" Type="http://schemas.openxmlformats.org/officeDocument/2006/relationships/image" Target="../media/image75.jpg"/><Relationship Id="rId1" Type="http://schemas.openxmlformats.org/officeDocument/2006/relationships/slideLayout" Target="../slideLayouts/slideLayout1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16.xml"/></Relationships>
</file>

<file path=ppt/slides/_rels/slide1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8.xml"/><Relationship Id="rId1" Type="http://schemas.openxmlformats.org/officeDocument/2006/relationships/slideLayout" Target="../slideLayouts/slideLayout14.xml"/><Relationship Id="rId4" Type="http://schemas.openxmlformats.org/officeDocument/2006/relationships/hyperlink" Target="http://missbsresources.com/18-teaching-and-learning/77-leadership-what-it-means-to-me"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5.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openxmlformats.org/officeDocument/2006/relationships/hyperlink" Target="http://t.a.email.hbr.org/r/?id=h3d36eeb6,79b2755,79b275c" TargetMode="External"/><Relationship Id="rId2" Type="http://schemas.openxmlformats.org/officeDocument/2006/relationships/notesSlide" Target="../notesSlides/notesSlide132.xml"/><Relationship Id="rId1" Type="http://schemas.openxmlformats.org/officeDocument/2006/relationships/slideLayout" Target="../slideLayouts/slideLayout16.xml"/><Relationship Id="rId4" Type="http://schemas.openxmlformats.org/officeDocument/2006/relationships/image" Target="../media/image79.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4" name="Text Box 6"/>
          <p:cNvSpPr txBox="1">
            <a:spLocks noChangeArrowheads="1"/>
          </p:cNvSpPr>
          <p:nvPr/>
        </p:nvSpPr>
        <p:spPr bwMode="auto">
          <a:xfrm>
            <a:off x="4385733" y="242365"/>
            <a:ext cx="4482042" cy="4832092"/>
          </a:xfrm>
          <a:prstGeom prst="rect">
            <a:avLst/>
          </a:prstGeom>
          <a:ln w="76200">
            <a:noFill/>
            <a:headEnd/>
            <a:tailEnd/>
          </a:ln>
        </p:spPr>
        <p:style>
          <a:lnRef idx="2">
            <a:schemeClr val="accent6"/>
          </a:lnRef>
          <a:fillRef idx="1">
            <a:schemeClr val="lt1"/>
          </a:fillRef>
          <a:effectRef idx="0">
            <a:schemeClr val="accent6"/>
          </a:effectRef>
          <a:fontRef idx="minor">
            <a:schemeClr val="dk1"/>
          </a:fontRef>
        </p:style>
        <p:txBody>
          <a:bodyPr wrap="square">
            <a:spAutoFit/>
          </a:bodyPr>
          <a:lstStyle/>
          <a:p>
            <a:pPr algn="ctr">
              <a:spcBef>
                <a:spcPts val="0"/>
              </a:spcBef>
            </a:pPr>
            <a:r>
              <a:rPr lang="en-US" sz="4400" dirty="0">
                <a:solidFill>
                  <a:schemeClr val="accent6">
                    <a:lumMod val="75000"/>
                  </a:schemeClr>
                </a:solidFill>
                <a:latin typeface="Calibri" pitchFamily="-80" charset="0"/>
              </a:rPr>
              <a:t>2022</a:t>
            </a:r>
          </a:p>
          <a:p>
            <a:pPr algn="ctr">
              <a:spcBef>
                <a:spcPts val="0"/>
              </a:spcBef>
            </a:pPr>
            <a:r>
              <a:rPr lang="en-US" sz="4400" dirty="0">
                <a:solidFill>
                  <a:schemeClr val="tx1"/>
                </a:solidFill>
                <a:latin typeface="Calibri" pitchFamily="-80" charset="0"/>
              </a:rPr>
              <a:t>Symposium for </a:t>
            </a:r>
          </a:p>
          <a:p>
            <a:pPr algn="ctr">
              <a:spcBef>
                <a:spcPts val="0"/>
              </a:spcBef>
            </a:pPr>
            <a:r>
              <a:rPr lang="en-US" sz="4400" dirty="0">
                <a:solidFill>
                  <a:schemeClr val="tx1"/>
                </a:solidFill>
                <a:latin typeface="Calibri" pitchFamily="-80" charset="0"/>
              </a:rPr>
              <a:t>Chief Staff Executives </a:t>
            </a:r>
          </a:p>
          <a:p>
            <a:pPr algn="ctr">
              <a:spcBef>
                <a:spcPts val="0"/>
              </a:spcBef>
            </a:pPr>
            <a:r>
              <a:rPr lang="en-US" sz="4400" dirty="0">
                <a:solidFill>
                  <a:schemeClr val="tx1"/>
                </a:solidFill>
                <a:latin typeface="Calibri" pitchFamily="-80" charset="0"/>
              </a:rPr>
              <a:t>and</a:t>
            </a:r>
          </a:p>
          <a:p>
            <a:pPr algn="ctr">
              <a:spcBef>
                <a:spcPts val="0"/>
              </a:spcBef>
            </a:pPr>
            <a:r>
              <a:rPr lang="en-US" sz="4400" dirty="0">
                <a:solidFill>
                  <a:schemeClr val="tx1"/>
                </a:solidFill>
                <a:latin typeface="Calibri" pitchFamily="-80" charset="0"/>
              </a:rPr>
              <a:t>Chief Elected Officers </a:t>
            </a:r>
          </a:p>
        </p:txBody>
      </p:sp>
      <p:pic>
        <p:nvPicPr>
          <p:cNvPr id="11" name="Picture 10">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4977" y="456094"/>
            <a:ext cx="2921589" cy="976905"/>
          </a:xfrm>
          <a:prstGeom prst="rect">
            <a:avLst/>
          </a:prstGeom>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a:off x="155558" y="1825982"/>
            <a:ext cx="4946569" cy="38047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descr="A picture containing drawing, knife&#10;&#10;Description automatically generated">
            <a:extLst>
              <a:ext uri="{FF2B5EF4-FFF2-40B4-BE49-F238E27FC236}">
                <a16:creationId xmlns:a16="http://schemas.microsoft.com/office/drawing/2014/main" id="{D69A4FF4-F7F9-483F-AE21-3EAF1B98DEB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299678" y="5220861"/>
            <a:ext cx="3568097" cy="14372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0122"/>
            <a:ext cx="8229600" cy="1143000"/>
          </a:xfrm>
        </p:spPr>
        <p:txBody>
          <a:bodyPr/>
          <a:lstStyle/>
          <a:p>
            <a:pPr algn="ctr"/>
            <a:r>
              <a:rPr lang="en-US" sz="3600" dirty="0"/>
              <a:t>2022 CEO SYMPOSIUM</a:t>
            </a:r>
          </a:p>
        </p:txBody>
      </p:sp>
      <p:sp>
        <p:nvSpPr>
          <p:cNvPr id="3" name="Content Placeholder 2"/>
          <p:cNvSpPr>
            <a:spLocks noGrp="1"/>
          </p:cNvSpPr>
          <p:nvPr>
            <p:ph sz="quarter" idx="12"/>
          </p:nvPr>
        </p:nvSpPr>
        <p:spPr>
          <a:xfrm>
            <a:off x="457200" y="3452203"/>
            <a:ext cx="8112369" cy="2379296"/>
          </a:xfrm>
        </p:spPr>
        <p:txBody>
          <a:bodyPr>
            <a:normAutofit lnSpcReduction="10000"/>
          </a:bodyPr>
          <a:lstStyle/>
          <a:p>
            <a:pPr marL="0" lvl="0" indent="0" algn="ctr">
              <a:buNone/>
            </a:pPr>
            <a:r>
              <a:rPr lang="en-US" sz="2000" dirty="0"/>
              <a:t>For more information and valuable links to other </a:t>
            </a:r>
          </a:p>
          <a:p>
            <a:pPr marL="0" lvl="0" indent="0" algn="ctr">
              <a:buNone/>
            </a:pPr>
            <a:r>
              <a:rPr lang="en-US" sz="2000" dirty="0"/>
              <a:t>sources of information and insight, please visit</a:t>
            </a:r>
          </a:p>
          <a:p>
            <a:pPr marL="0" indent="0" algn="ctr">
              <a:buNone/>
            </a:pPr>
            <a:r>
              <a:rPr lang="en-US" sz="2800" b="1" dirty="0">
                <a:solidFill>
                  <a:srgbClr val="002060"/>
                </a:solidFill>
                <a:hlinkClick r:id="rId3"/>
              </a:rPr>
              <a:t>www.tecker.com</a:t>
            </a:r>
            <a:endParaRPr lang="en-US" sz="2800" b="1" dirty="0">
              <a:solidFill>
                <a:srgbClr val="002060"/>
              </a:solidFill>
            </a:endParaRPr>
          </a:p>
          <a:p>
            <a:pPr marL="0" indent="0" algn="ctr">
              <a:buNone/>
            </a:pPr>
            <a:r>
              <a:rPr lang="en-US" sz="1600" dirty="0">
                <a:solidFill>
                  <a:schemeClr val="tx1">
                    <a:lumMod val="75000"/>
                    <a:lumOff val="25000"/>
                  </a:schemeClr>
                </a:solidFill>
              </a:rPr>
              <a:t>Tecker International, LLC</a:t>
            </a:r>
          </a:p>
          <a:p>
            <a:pPr marL="0" indent="0" algn="ctr">
              <a:buNone/>
            </a:pPr>
            <a:r>
              <a:rPr lang="en-US" sz="1600" dirty="0">
                <a:solidFill>
                  <a:schemeClr val="tx1">
                    <a:lumMod val="75000"/>
                    <a:lumOff val="25000"/>
                  </a:schemeClr>
                </a:solidFill>
              </a:rPr>
              <a:t>301 Oxford Valley Road, Suite 1504 B, Yardley, PA 19064</a:t>
            </a:r>
          </a:p>
          <a:p>
            <a:pPr marL="0" indent="0" algn="ctr">
              <a:buNone/>
            </a:pPr>
            <a:r>
              <a:rPr lang="en-US" sz="1600" dirty="0">
                <a:solidFill>
                  <a:schemeClr val="tx1">
                    <a:lumMod val="75000"/>
                    <a:lumOff val="25000"/>
                  </a:schemeClr>
                </a:solidFill>
              </a:rPr>
              <a:t>215-493-8120</a:t>
            </a:r>
          </a:p>
          <a:p>
            <a:pPr marL="0" indent="0" algn="ctr">
              <a:buNone/>
            </a:pPr>
            <a:r>
              <a:rPr lang="en-US" sz="1600" dirty="0">
                <a:solidFill>
                  <a:schemeClr val="tx1">
                    <a:lumMod val="75000"/>
                    <a:lumOff val="25000"/>
                  </a:schemeClr>
                </a:solidFill>
              </a:rPr>
              <a:t>info@tecker.com</a:t>
            </a:r>
          </a:p>
        </p:txBody>
      </p:sp>
      <p:sp>
        <p:nvSpPr>
          <p:cNvPr id="4" name="TextBox 3"/>
          <p:cNvSpPr txBox="1"/>
          <p:nvPr/>
        </p:nvSpPr>
        <p:spPr>
          <a:xfrm>
            <a:off x="457200" y="1383323"/>
            <a:ext cx="8112369" cy="1938992"/>
          </a:xfrm>
          <a:prstGeom prst="rect">
            <a:avLst/>
          </a:prstGeom>
          <a:ln>
            <a:solidFill>
              <a:schemeClr val="tx1"/>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000" dirty="0">
                <a:solidFill>
                  <a:schemeClr val="bg2">
                    <a:lumMod val="25000"/>
                  </a:schemeClr>
                </a:solidFill>
                <a:latin typeface="+mj-lt"/>
              </a:rPr>
              <a:t>Copyright@2022 by Tecker International, LLC </a:t>
            </a:r>
          </a:p>
          <a:p>
            <a:pPr algn="ctr"/>
            <a:r>
              <a:rPr lang="en-US" sz="2000" dirty="0">
                <a:solidFill>
                  <a:schemeClr val="bg2">
                    <a:lumMod val="25000"/>
                  </a:schemeClr>
                </a:solidFill>
                <a:latin typeface="+mj-lt"/>
              </a:rPr>
              <a:t>- All Rights Reserved -</a:t>
            </a:r>
          </a:p>
          <a:p>
            <a:pPr algn="ctr"/>
            <a:r>
              <a:rPr lang="en-US" sz="2000" dirty="0">
                <a:solidFill>
                  <a:schemeClr val="bg2">
                    <a:lumMod val="25000"/>
                  </a:schemeClr>
                </a:solidFill>
                <a:latin typeface="+mj-lt"/>
              </a:rPr>
              <a:t>These materials were specially prepared for instructional use by Tecker International, LLC. No portion of these materials, in whole or in part, may be used in any fashion, or reproduced by any means, without the written permission of Tecker International, LLC.</a:t>
            </a:r>
          </a:p>
        </p:txBody>
      </p:sp>
    </p:spTree>
    <p:extLst>
      <p:ext uri="{BB962C8B-B14F-4D97-AF65-F5344CB8AC3E}">
        <p14:creationId xmlns:p14="http://schemas.microsoft.com/office/powerpoint/2010/main" val="2720687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371421" y="950770"/>
            <a:ext cx="8792064" cy="5196030"/>
          </a:xfrm>
          <a:prstGeom prst="rect">
            <a:avLst/>
          </a:prstGeom>
        </p:spPr>
        <p:txBody>
          <a:bodyPr>
            <a:normAutofit fontScale="77500" lnSpcReduction="20000"/>
          </a:bodyPr>
          <a:lstStyle>
            <a:lvl1pPr marL="342900" indent="-342900" algn="l" defTabSz="457200" rtl="0" eaLnBrk="0" fontAlgn="base" hangingPunct="0">
              <a:spcBef>
                <a:spcPct val="20000"/>
              </a:spcBef>
              <a:spcAft>
                <a:spcPct val="0"/>
              </a:spcAft>
              <a:buFont typeface="Arial" charset="0"/>
              <a:buChar char="•"/>
              <a:defRPr sz="3200" kern="1200">
                <a:solidFill>
                  <a:srgbClr val="4C4C4C"/>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rgbClr val="4C4C4C"/>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rgbClr val="4C4C4C"/>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4C4C4C"/>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4C4C4C"/>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spcBef>
                <a:spcPct val="0"/>
              </a:spcBef>
              <a:buFont typeface="Arial" charset="0"/>
              <a:buNone/>
              <a:tabLst>
                <a:tab pos="457200" algn="l"/>
              </a:tabLst>
              <a:defRPr/>
            </a:pPr>
            <a:r>
              <a:rPr lang="en-US" sz="3100" b="1" dirty="0">
                <a:solidFill>
                  <a:srgbClr val="3A8B46"/>
                </a:solidFill>
                <a:latin typeface="Calibri Light" panose="020F0302020204030204" pitchFamily="34" charset="0"/>
                <a:cs typeface="Calibri Light" panose="020F0302020204030204" pitchFamily="34" charset="0"/>
              </a:rPr>
              <a:t>February 2022 CEO SYMPOSIUM FACULTY</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Glenn Tecker, Chairman &amp; Co-CEO, Tecker International, LLC </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Donna Dunn, Principal Consultant,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Jim </a:t>
            </a:r>
            <a:r>
              <a:rPr lang="en-US" sz="2300" dirty="0" err="1">
                <a:solidFill>
                  <a:schemeClr val="tx1">
                    <a:lumMod val="85000"/>
                    <a:lumOff val="15000"/>
                  </a:schemeClr>
                </a:solidFill>
                <a:latin typeface="Calibri" panose="020F0502020204030204" pitchFamily="34" charset="0"/>
                <a:cs typeface="Calibri" panose="020F0502020204030204" pitchFamily="34" charset="0"/>
              </a:rPr>
              <a:t>Meffert</a:t>
            </a:r>
            <a:r>
              <a:rPr lang="en-US" sz="2300" dirty="0">
                <a:solidFill>
                  <a:schemeClr val="tx1">
                    <a:lumMod val="85000"/>
                    <a:lumOff val="15000"/>
                  </a:schemeClr>
                </a:solidFill>
                <a:latin typeface="Calibri" panose="020F0502020204030204" pitchFamily="34" charset="0"/>
                <a:cs typeface="Calibri" panose="020F0502020204030204" pitchFamily="34" charset="0"/>
              </a:rPr>
              <a:t>, Principal Consultant,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Greg Fine, Principal Consultant, Tecker International, LLC</a:t>
            </a:r>
          </a:p>
          <a:p>
            <a:pPr marL="0" indent="0" eaLnBrk="1" hangingPunct="1">
              <a:spcBef>
                <a:spcPct val="0"/>
              </a:spcBef>
              <a:buFont typeface="Arial" charset="0"/>
              <a:buNone/>
              <a:tabLst>
                <a:tab pos="457200" algn="l"/>
              </a:tabLst>
              <a:defRPr/>
            </a:pPr>
            <a:endParaRPr lang="en-US" sz="2100" b="1" dirty="0">
              <a:solidFill>
                <a:srgbClr val="4F81BD">
                  <a:lumMod val="75000"/>
                </a:srgbClr>
              </a:solidFill>
              <a:latin typeface="+mj-lt"/>
              <a:cs typeface="+mn-cs"/>
            </a:endParaRPr>
          </a:p>
          <a:p>
            <a:pPr marL="0" indent="0" eaLnBrk="1" hangingPunct="1">
              <a:spcBef>
                <a:spcPct val="0"/>
              </a:spcBef>
              <a:buFont typeface="Arial" charset="0"/>
              <a:buNone/>
              <a:tabLst>
                <a:tab pos="457200" algn="l"/>
              </a:tabLst>
              <a:defRPr/>
            </a:pPr>
            <a:endParaRPr lang="en-US" sz="1000" b="1" dirty="0">
              <a:solidFill>
                <a:srgbClr val="4F81BD">
                  <a:lumMod val="75000"/>
                </a:srgbClr>
              </a:solidFill>
              <a:latin typeface="+mj-lt"/>
              <a:cs typeface="+mn-cs"/>
            </a:endParaRPr>
          </a:p>
          <a:p>
            <a:pPr marL="0" indent="0" eaLnBrk="1" hangingPunct="1">
              <a:spcBef>
                <a:spcPct val="0"/>
              </a:spcBef>
              <a:buFont typeface="Arial" charset="0"/>
              <a:buNone/>
              <a:tabLst>
                <a:tab pos="457200" algn="l"/>
              </a:tabLst>
              <a:defRPr/>
            </a:pPr>
            <a:r>
              <a:rPr lang="en-US" sz="3100" b="1" dirty="0">
                <a:solidFill>
                  <a:srgbClr val="3A8B46"/>
                </a:solidFill>
                <a:latin typeface="+mj-lt"/>
                <a:cs typeface="Calibri" panose="020F0502020204030204" pitchFamily="34" charset="0"/>
              </a:rPr>
              <a:t>CEO SYMPOSIUM PROGRAM DEVELOPMENT TEAM</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Glenn Tecker, Chairman &amp; Co-CEO, Tecker International, LLC </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Paul D. Meyer, President &amp; Co-CEO,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Leigh Wintz, FASAE, CAE, Principal Consultant Emeritus,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Michael Anderson, Principal Consultant,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Sharon Cox, Senior Consultant, Tecker International, LLC</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Donna Dunn, Principal Consultant, Tecker International, LLC</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Duane Capuano, Senior Consultant, Tecker International, LLC</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Jennifer Kelly, Senior Consultant, Tecker International, LLC</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Carolyn Lugbill, CAE, MAM, Senior Consultant, Tecker International, LLC</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Jim Meffert, Principal Consultant, Tecker International, LLC</a:t>
            </a:r>
          </a:p>
          <a:p>
            <a:pPr marL="0" indent="0" eaLnBrk="1" hangingPunct="1">
              <a:spcBef>
                <a:spcPct val="0"/>
              </a:spcBef>
              <a:buFont typeface="Arial" charset="0"/>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Robin Wedewer, Senior Consultant ,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Cheryl Williams, Senior Consultant, Tecker International, LLC</a:t>
            </a:r>
          </a:p>
          <a:p>
            <a:pPr marL="0" indent="0" eaLnBrk="1" hangingPunct="1">
              <a:spcBef>
                <a:spcPct val="0"/>
              </a:spcBef>
              <a:buNone/>
              <a:tabLst>
                <a:tab pos="457200" algn="l"/>
              </a:tabLst>
              <a:defRPr/>
            </a:pPr>
            <a:r>
              <a:rPr lang="en-US" sz="2300" dirty="0" err="1">
                <a:solidFill>
                  <a:schemeClr val="tx1">
                    <a:lumMod val="85000"/>
                    <a:lumOff val="15000"/>
                  </a:schemeClr>
                </a:solidFill>
                <a:latin typeface="Calibri" panose="020F0502020204030204" pitchFamily="34" charset="0"/>
                <a:cs typeface="Calibri" panose="020F0502020204030204" pitchFamily="34" charset="0"/>
              </a:rPr>
              <a:t>KiKi</a:t>
            </a:r>
            <a:r>
              <a:rPr lang="en-US" sz="2300" dirty="0">
                <a:solidFill>
                  <a:schemeClr val="tx1">
                    <a:lumMod val="85000"/>
                    <a:lumOff val="15000"/>
                  </a:schemeClr>
                </a:solidFill>
                <a:latin typeface="Calibri" panose="020F0502020204030204" pitchFamily="34" charset="0"/>
                <a:cs typeface="Calibri" panose="020F0502020204030204" pitchFamily="34" charset="0"/>
              </a:rPr>
              <a:t> L’Italien, Senior Consultant, Tecker International, LLC</a:t>
            </a:r>
            <a:br>
              <a:rPr lang="en-US" sz="2300" dirty="0">
                <a:solidFill>
                  <a:schemeClr val="tx1">
                    <a:lumMod val="85000"/>
                    <a:lumOff val="15000"/>
                  </a:schemeClr>
                </a:solidFill>
                <a:latin typeface="Calibri" panose="020F0502020204030204" pitchFamily="34" charset="0"/>
                <a:cs typeface="Calibri" panose="020F0502020204030204" pitchFamily="34" charset="0"/>
              </a:rPr>
            </a:br>
            <a:r>
              <a:rPr lang="en-US" sz="2300" dirty="0">
                <a:solidFill>
                  <a:schemeClr val="tx1">
                    <a:lumMod val="85000"/>
                    <a:lumOff val="15000"/>
                  </a:schemeClr>
                </a:solidFill>
                <a:latin typeface="Calibri" panose="020F0502020204030204" pitchFamily="34" charset="0"/>
                <a:cs typeface="Calibri" panose="020F0502020204030204" pitchFamily="34" charset="0"/>
              </a:rPr>
              <a:t>Greg Fine, CAE, FASAE, Principal Consultant, Tecker International, LLC</a:t>
            </a:r>
          </a:p>
          <a:p>
            <a:pPr marL="0" indent="0" eaLnBrk="1" hangingPunct="1">
              <a:spcBef>
                <a:spcPct val="0"/>
              </a:spcBef>
              <a:buNone/>
              <a:tabLst>
                <a:tab pos="457200" algn="l"/>
              </a:tabLst>
              <a:defRPr/>
            </a:pPr>
            <a:r>
              <a:rPr lang="en-US" sz="2300" dirty="0">
                <a:solidFill>
                  <a:schemeClr val="tx1">
                    <a:lumMod val="85000"/>
                    <a:lumOff val="15000"/>
                  </a:schemeClr>
                </a:solidFill>
                <a:latin typeface="Calibri" panose="020F0502020204030204" pitchFamily="34" charset="0"/>
                <a:cs typeface="Calibri" panose="020F0502020204030204" pitchFamily="34" charset="0"/>
              </a:rPr>
              <a:t>Dan Tecker, Senior Consultant, Tecker International, LLC</a:t>
            </a:r>
          </a:p>
        </p:txBody>
      </p:sp>
      <p:sp>
        <p:nvSpPr>
          <p:cNvPr id="3" name="Title 2"/>
          <p:cNvSpPr>
            <a:spLocks noGrp="1"/>
          </p:cNvSpPr>
          <p:nvPr>
            <p:ph type="title"/>
          </p:nvPr>
        </p:nvSpPr>
        <p:spPr>
          <a:xfrm>
            <a:off x="457200" y="0"/>
            <a:ext cx="8229600" cy="1143000"/>
          </a:xfrm>
        </p:spPr>
        <p:txBody>
          <a:bodyPr/>
          <a:lstStyle/>
          <a:p>
            <a:pPr algn="ctr"/>
            <a:r>
              <a:rPr lang="en-US" sz="3600" dirty="0"/>
              <a:t>2022 CEO SYMPOSIUM</a:t>
            </a:r>
          </a:p>
        </p:txBody>
      </p:sp>
    </p:spTree>
    <p:extLst>
      <p:ext uri="{BB962C8B-B14F-4D97-AF65-F5344CB8AC3E}">
        <p14:creationId xmlns:p14="http://schemas.microsoft.com/office/powerpoint/2010/main" val="303502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457199" y="1254124"/>
            <a:ext cx="8229599" cy="4740275"/>
          </a:xfrm>
        </p:spPr>
        <p:txBody>
          <a:bodyPr>
            <a:normAutofit lnSpcReduction="10000"/>
          </a:bodyPr>
          <a:lstStyle/>
          <a:p>
            <a:pPr marL="514350" indent="-514350">
              <a:buAutoNum type="arabicPeriod"/>
            </a:pPr>
            <a:r>
              <a:rPr lang="en-US" dirty="0"/>
              <a:t>Go to:  </a:t>
            </a:r>
            <a:r>
              <a:rPr lang="en-US" dirty="0">
                <a:hlinkClick r:id="rId3"/>
              </a:rPr>
              <a:t>www.tecker.com</a:t>
            </a:r>
            <a:endParaRPr lang="en-US" dirty="0"/>
          </a:p>
          <a:p>
            <a:pPr marL="514350" indent="-514350">
              <a:buAutoNum type="arabicPeriod"/>
            </a:pPr>
            <a:r>
              <a:rPr lang="en-US" dirty="0"/>
              <a:t>Scroll down </a:t>
            </a:r>
          </a:p>
          <a:p>
            <a:pPr marL="514350" indent="-514350">
              <a:buAutoNum type="arabicPeriod"/>
            </a:pPr>
            <a:r>
              <a:rPr lang="en-US" dirty="0"/>
              <a:t>Sign up for access to the workspace</a:t>
            </a:r>
          </a:p>
          <a:p>
            <a:pPr marL="514350" indent="-514350" algn="r">
              <a:buAutoNum type="arabicPeriod" startAt="2"/>
            </a:pPr>
            <a:endParaRPr lang="en-US" dirty="0"/>
          </a:p>
          <a:p>
            <a:pPr marL="0" indent="0" algn="ctr">
              <a:buNone/>
            </a:pPr>
            <a:endParaRPr lang="en-US" sz="16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For real time questions and answers, join us on our workspace!</a:t>
            </a:r>
          </a:p>
          <a:p>
            <a:pPr marL="0" indent="0">
              <a:buNone/>
            </a:pPr>
            <a:r>
              <a:rPr lang="en-US" dirty="0">
                <a:solidFill>
                  <a:srgbClr val="000099"/>
                </a:solidFill>
              </a:rPr>
              <a:t>https://ti-ceofeb22.in.howspace.com</a:t>
            </a:r>
            <a:endParaRPr lang="en-US" b="1" dirty="0">
              <a:solidFill>
                <a:srgbClr val="000099"/>
              </a:solidFill>
            </a:endParaRPr>
          </a:p>
        </p:txBody>
      </p:sp>
      <p:sp>
        <p:nvSpPr>
          <p:cNvPr id="4" name="Title 3"/>
          <p:cNvSpPr>
            <a:spLocks noGrp="1"/>
          </p:cNvSpPr>
          <p:nvPr>
            <p:ph type="title"/>
          </p:nvPr>
        </p:nvSpPr>
        <p:spPr/>
        <p:txBody>
          <a:bodyPr/>
          <a:lstStyle/>
          <a:p>
            <a:r>
              <a:rPr lang="en-US" dirty="0"/>
              <a:t>Download the Workbook</a:t>
            </a:r>
          </a:p>
        </p:txBody>
      </p:sp>
      <p:pic>
        <p:nvPicPr>
          <p:cNvPr id="9" name="Content Placeholder 3" descr="Purpose Driven Motherhood: How to deal with hard questions like why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auto">
          <a:xfrm>
            <a:off x="2299757" y="2537142"/>
            <a:ext cx="4544485" cy="2194560"/>
          </a:xfrm>
          <a:prstGeom prst="rect">
            <a:avLst/>
          </a:prstGeom>
          <a:noFill/>
          <a:ln w="9525">
            <a:noFill/>
            <a:miter lim="800000"/>
            <a:headEnd/>
            <a:tailEnd/>
          </a:ln>
        </p:spPr>
      </p:pic>
    </p:spTree>
    <p:extLst>
      <p:ext uri="{BB962C8B-B14F-4D97-AF65-F5344CB8AC3E}">
        <p14:creationId xmlns:p14="http://schemas.microsoft.com/office/powerpoint/2010/main" val="3484899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7DBEC-FE18-401C-BF78-111937A7F518}"/>
              </a:ext>
            </a:extLst>
          </p:cNvPr>
          <p:cNvSpPr>
            <a:spLocks noGrp="1"/>
          </p:cNvSpPr>
          <p:nvPr>
            <p:ph type="title"/>
          </p:nvPr>
        </p:nvSpPr>
        <p:spPr/>
        <p:txBody>
          <a:bodyPr/>
          <a:lstStyle/>
          <a:p>
            <a:pPr algn="ctr"/>
            <a:r>
              <a:rPr lang="en-US" dirty="0"/>
              <a:t>CEO Symposium Overview</a:t>
            </a:r>
          </a:p>
        </p:txBody>
      </p:sp>
      <p:grpSp>
        <p:nvGrpSpPr>
          <p:cNvPr id="3" name="Group 2"/>
          <p:cNvGrpSpPr/>
          <p:nvPr/>
        </p:nvGrpSpPr>
        <p:grpSpPr>
          <a:xfrm>
            <a:off x="457200" y="1204600"/>
            <a:ext cx="8229598" cy="4710082"/>
            <a:chOff x="457200" y="1235735"/>
            <a:chExt cx="8229598" cy="4710082"/>
          </a:xfrm>
        </p:grpSpPr>
        <p:sp>
          <p:nvSpPr>
            <p:cNvPr id="4" name="Freeform 3"/>
            <p:cNvSpPr/>
            <p:nvPr/>
          </p:nvSpPr>
          <p:spPr>
            <a:xfrm>
              <a:off x="457200" y="1235735"/>
              <a:ext cx="2669458" cy="2029540"/>
            </a:xfrm>
            <a:custGeom>
              <a:avLst/>
              <a:gdLst>
                <a:gd name="connsiteX0" fmla="*/ 0 w 2571749"/>
                <a:gd name="connsiteY0" fmla="*/ 0 h 1997246"/>
                <a:gd name="connsiteX1" fmla="*/ 2571749 w 2571749"/>
                <a:gd name="connsiteY1" fmla="*/ 0 h 1997246"/>
                <a:gd name="connsiteX2" fmla="*/ 2571749 w 2571749"/>
                <a:gd name="connsiteY2" fmla="*/ 1997246 h 1997246"/>
                <a:gd name="connsiteX3" fmla="*/ 0 w 2571749"/>
                <a:gd name="connsiteY3" fmla="*/ 1997246 h 1997246"/>
                <a:gd name="connsiteX4" fmla="*/ 0 w 2571749"/>
                <a:gd name="connsiteY4" fmla="*/ 0 h 1997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1997246">
                  <a:moveTo>
                    <a:pt x="0" y="0"/>
                  </a:moveTo>
                  <a:lnTo>
                    <a:pt x="2571749" y="0"/>
                  </a:lnTo>
                  <a:lnTo>
                    <a:pt x="2571749" y="1997246"/>
                  </a:lnTo>
                  <a:lnTo>
                    <a:pt x="0" y="1997246"/>
                  </a:lnTo>
                  <a:lnTo>
                    <a:pt x="0" y="0"/>
                  </a:lnTo>
                  <a:close/>
                </a:path>
              </a:pathLst>
            </a:custGeom>
            <a:solidFill>
              <a:schemeClr val="accent5">
                <a:lumMod val="20000"/>
                <a:lumOff val="80000"/>
              </a:schemeClr>
            </a:solid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91440" rIns="0" bIns="68580" numCol="1" spcCol="1270" anchor="t" anchorCtr="0">
              <a:noAutofit/>
            </a:bodyPr>
            <a:lstStyle/>
            <a:p>
              <a:pPr lvl="0" algn="ctr" defTabSz="800100">
                <a:lnSpc>
                  <a:spcPct val="90000"/>
                </a:lnSpc>
                <a:spcBef>
                  <a:spcPct val="0"/>
                </a:spcBef>
                <a:spcAft>
                  <a:spcPct val="35000"/>
                </a:spcAft>
              </a:pPr>
              <a:r>
                <a:rPr lang="en-US" sz="1600" b="1" kern="1200" dirty="0">
                  <a:solidFill>
                    <a:schemeClr val="tx1"/>
                  </a:solidFill>
                </a:rPr>
                <a:t>I. </a:t>
              </a:r>
              <a:r>
                <a:rPr lang="en-US" sz="1550" b="1" kern="1200" spc="-100" dirty="0">
                  <a:solidFill>
                    <a:schemeClr val="tx1"/>
                  </a:solidFill>
                </a:rPr>
                <a:t>Leadership in Associations Today</a:t>
              </a:r>
            </a:p>
            <a:p>
              <a:pPr marL="182880" indent="-182880" defTabSz="800100">
                <a:spcBef>
                  <a:spcPct val="0"/>
                </a:spcBef>
                <a:buFont typeface="Arial" panose="020B0604020202020204" pitchFamily="34" charset="0"/>
                <a:buChar char="•"/>
              </a:pPr>
              <a:r>
                <a:rPr lang="en-CA" sz="1400" kern="1200" dirty="0">
                  <a:solidFill>
                    <a:schemeClr val="tx1"/>
                  </a:solidFill>
                </a:rPr>
                <a:t>Perspectives of Leadership</a:t>
              </a:r>
            </a:p>
            <a:p>
              <a:pPr marL="182880" indent="-182880" defTabSz="800100">
                <a:spcBef>
                  <a:spcPct val="0"/>
                </a:spcBef>
                <a:buFont typeface="Arial" panose="020B0604020202020204" pitchFamily="34" charset="0"/>
                <a:buChar char="•"/>
              </a:pPr>
              <a:r>
                <a:rPr lang="en-CA" sz="1400" kern="1200" dirty="0">
                  <a:solidFill>
                    <a:schemeClr val="tx1"/>
                  </a:solidFill>
                </a:rPr>
                <a:t>The Nature of Associations</a:t>
              </a:r>
            </a:p>
            <a:p>
              <a:pPr marL="182880" indent="-182880" defTabSz="800100">
                <a:spcBef>
                  <a:spcPct val="0"/>
                </a:spcBef>
                <a:buFont typeface="Arial" panose="020B0604020202020204" pitchFamily="34" charset="0"/>
                <a:buChar char="•"/>
              </a:pPr>
              <a:r>
                <a:rPr lang="en-CA" sz="1400" kern="1200" dirty="0">
                  <a:solidFill>
                    <a:schemeClr val="tx1"/>
                  </a:solidFill>
                </a:rPr>
                <a:t>Thinking and Planning Strategically</a:t>
              </a:r>
            </a:p>
            <a:p>
              <a:pPr marL="182880" indent="-182880" defTabSz="800100">
                <a:spcBef>
                  <a:spcPct val="0"/>
                </a:spcBef>
                <a:buFont typeface="Arial" panose="020B0604020202020204" pitchFamily="34" charset="0"/>
                <a:buChar char="•"/>
              </a:pPr>
              <a:r>
                <a:rPr lang="en-CA" sz="1400" kern="1200" dirty="0">
                  <a:solidFill>
                    <a:schemeClr val="tx1"/>
                  </a:solidFill>
                </a:rPr>
                <a:t>What’s Driving Change and What’s</a:t>
              </a:r>
              <a:r>
                <a:rPr lang="en-CA" sz="1400" dirty="0">
                  <a:solidFill>
                    <a:schemeClr val="tx1"/>
                  </a:solidFill>
                </a:rPr>
                <a:t> Getting in Our Way</a:t>
              </a:r>
              <a:endParaRPr lang="en-US" sz="1400" kern="1200" dirty="0">
                <a:solidFill>
                  <a:schemeClr val="tx1"/>
                </a:solidFill>
              </a:endParaRPr>
            </a:p>
            <a:p>
              <a:pPr lvl="0" algn="ctr" defTabSz="800100">
                <a:lnSpc>
                  <a:spcPct val="90000"/>
                </a:lnSpc>
                <a:spcBef>
                  <a:spcPct val="0"/>
                </a:spcBef>
                <a:spcAft>
                  <a:spcPct val="35000"/>
                </a:spcAft>
              </a:pPr>
              <a:endParaRPr lang="en-US" sz="1100" kern="1200" dirty="0">
                <a:solidFill>
                  <a:schemeClr val="tx1"/>
                </a:solidFill>
              </a:endParaRPr>
            </a:p>
            <a:p>
              <a:pPr lvl="0" algn="ctr" defTabSz="800100">
                <a:lnSpc>
                  <a:spcPct val="90000"/>
                </a:lnSpc>
                <a:spcBef>
                  <a:spcPct val="0"/>
                </a:spcBef>
                <a:spcAft>
                  <a:spcPct val="35000"/>
                </a:spcAft>
              </a:pPr>
              <a:endParaRPr lang="en-US" sz="1100" kern="1200" dirty="0">
                <a:solidFill>
                  <a:schemeClr val="tx1"/>
                </a:solidFill>
              </a:endParaRPr>
            </a:p>
          </p:txBody>
        </p:sp>
        <p:sp>
          <p:nvSpPr>
            <p:cNvPr id="5" name="Freeform 4"/>
            <p:cNvSpPr/>
            <p:nvPr/>
          </p:nvSpPr>
          <p:spPr>
            <a:xfrm>
              <a:off x="3286124" y="1235735"/>
              <a:ext cx="2571749" cy="2032613"/>
            </a:xfrm>
            <a:custGeom>
              <a:avLst/>
              <a:gdLst>
                <a:gd name="connsiteX0" fmla="*/ 0 w 2571749"/>
                <a:gd name="connsiteY0" fmla="*/ 0 h 2067980"/>
                <a:gd name="connsiteX1" fmla="*/ 2571749 w 2571749"/>
                <a:gd name="connsiteY1" fmla="*/ 0 h 2067980"/>
                <a:gd name="connsiteX2" fmla="*/ 2571749 w 2571749"/>
                <a:gd name="connsiteY2" fmla="*/ 2067980 h 2067980"/>
                <a:gd name="connsiteX3" fmla="*/ 0 w 2571749"/>
                <a:gd name="connsiteY3" fmla="*/ 2067980 h 2067980"/>
                <a:gd name="connsiteX4" fmla="*/ 0 w 2571749"/>
                <a:gd name="connsiteY4" fmla="*/ 0 h 2067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2067980">
                  <a:moveTo>
                    <a:pt x="0" y="0"/>
                  </a:moveTo>
                  <a:lnTo>
                    <a:pt x="2571749" y="0"/>
                  </a:lnTo>
                  <a:lnTo>
                    <a:pt x="2571749" y="2067980"/>
                  </a:lnTo>
                  <a:lnTo>
                    <a:pt x="0" y="2067980"/>
                  </a:lnTo>
                  <a:lnTo>
                    <a:pt x="0" y="0"/>
                  </a:lnTo>
                  <a:close/>
                </a:path>
              </a:pathLst>
            </a:custGeom>
            <a:solidFill>
              <a:schemeClr val="accent5">
                <a:lumMod val="20000"/>
                <a:lumOff val="80000"/>
              </a:schemeClr>
            </a:solid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lvl="0" defTabSz="800100">
                <a:spcBef>
                  <a:spcPct val="0"/>
                </a:spcBef>
              </a:pPr>
              <a:r>
                <a:rPr lang="en-US" sz="1500" b="1" kern="1200" dirty="0">
                  <a:solidFill>
                    <a:schemeClr val="tx1"/>
                  </a:solidFill>
                </a:rPr>
                <a:t>II. </a:t>
              </a:r>
              <a:r>
                <a:rPr lang="en-US" sz="1500" b="1" dirty="0">
                  <a:solidFill>
                    <a:schemeClr val="tx1"/>
                  </a:solidFill>
                </a:rPr>
                <a:t>The Leadership Partnership</a:t>
              </a:r>
              <a:endParaRPr lang="en-US" sz="1500" b="1" kern="1200" dirty="0">
                <a:solidFill>
                  <a:schemeClr val="tx1"/>
                </a:solidFill>
              </a:endParaRPr>
            </a:p>
            <a:p>
              <a:pPr marL="182880" lvl="0" indent="-182880" defTabSz="800100">
                <a:spcBef>
                  <a:spcPct val="0"/>
                </a:spcBef>
                <a:buFont typeface="Arial" panose="020B0604020202020204" pitchFamily="34" charset="0"/>
                <a:buChar char="•"/>
              </a:pPr>
              <a:r>
                <a:rPr lang="en-US" sz="1400" dirty="0">
                  <a:solidFill>
                    <a:schemeClr val="tx1"/>
                  </a:solidFill>
                </a:rPr>
                <a:t>Thinking and Working Style Preferences</a:t>
              </a:r>
            </a:p>
            <a:p>
              <a:pPr marL="182880" lvl="0" indent="-182880" defTabSz="800100">
                <a:spcBef>
                  <a:spcPct val="0"/>
                </a:spcBef>
                <a:buFont typeface="Arial" panose="020B0604020202020204" pitchFamily="34" charset="0"/>
                <a:buChar char="•"/>
              </a:pPr>
              <a:r>
                <a:rPr lang="en-US" sz="1400" dirty="0">
                  <a:solidFill>
                    <a:schemeClr val="tx1"/>
                  </a:solidFill>
                </a:rPr>
                <a:t>How We Spend Our Time Together</a:t>
              </a:r>
            </a:p>
            <a:p>
              <a:pPr marL="182880" lvl="0" indent="-182880" defTabSz="800100">
                <a:spcBef>
                  <a:spcPct val="0"/>
                </a:spcBef>
                <a:buFont typeface="Arial" panose="020B0604020202020204" pitchFamily="34" charset="0"/>
                <a:buChar char="•"/>
              </a:pPr>
              <a:r>
                <a:rPr lang="en-US" sz="1400" dirty="0">
                  <a:solidFill>
                    <a:schemeClr val="tx1"/>
                  </a:solidFill>
                </a:rPr>
                <a:t>The Performance Partnership and Evaluations</a:t>
              </a:r>
            </a:p>
          </p:txBody>
        </p:sp>
        <p:sp>
          <p:nvSpPr>
            <p:cNvPr id="6" name="Freeform 5"/>
            <p:cNvSpPr/>
            <p:nvPr/>
          </p:nvSpPr>
          <p:spPr>
            <a:xfrm>
              <a:off x="6115049" y="1235735"/>
              <a:ext cx="2571749" cy="2049754"/>
            </a:xfrm>
            <a:custGeom>
              <a:avLst/>
              <a:gdLst>
                <a:gd name="connsiteX0" fmla="*/ 0 w 2571749"/>
                <a:gd name="connsiteY0" fmla="*/ 0 h 2017460"/>
                <a:gd name="connsiteX1" fmla="*/ 2571749 w 2571749"/>
                <a:gd name="connsiteY1" fmla="*/ 0 h 2017460"/>
                <a:gd name="connsiteX2" fmla="*/ 2571749 w 2571749"/>
                <a:gd name="connsiteY2" fmla="*/ 2017460 h 2017460"/>
                <a:gd name="connsiteX3" fmla="*/ 0 w 2571749"/>
                <a:gd name="connsiteY3" fmla="*/ 2017460 h 2017460"/>
                <a:gd name="connsiteX4" fmla="*/ 0 w 2571749"/>
                <a:gd name="connsiteY4" fmla="*/ 0 h 2017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2017460">
                  <a:moveTo>
                    <a:pt x="0" y="0"/>
                  </a:moveTo>
                  <a:lnTo>
                    <a:pt x="2571749" y="0"/>
                  </a:lnTo>
                  <a:lnTo>
                    <a:pt x="2571749" y="2017460"/>
                  </a:lnTo>
                  <a:lnTo>
                    <a:pt x="0" y="2017460"/>
                  </a:lnTo>
                  <a:lnTo>
                    <a:pt x="0" y="0"/>
                  </a:lnTo>
                  <a:close/>
                </a:path>
              </a:pathLst>
            </a:custGeom>
            <a:solidFill>
              <a:schemeClr val="accent5">
                <a:lumMod val="20000"/>
                <a:lumOff val="80000"/>
              </a:schemeClr>
            </a:solid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182880" lvl="0" indent="-182880" algn="ctr" defTabSz="800100">
                <a:spcBef>
                  <a:spcPct val="0"/>
                </a:spcBef>
              </a:pPr>
              <a:r>
                <a:rPr lang="en-US" sz="1600" b="1" kern="1200" dirty="0">
                  <a:solidFill>
                    <a:schemeClr val="tx1"/>
                  </a:solidFill>
                </a:rPr>
                <a:t>III. Leadership of the Board</a:t>
              </a:r>
            </a:p>
            <a:p>
              <a:pPr marL="182880" lvl="0" indent="-182880" defTabSz="800100">
                <a:spcBef>
                  <a:spcPct val="0"/>
                </a:spcBef>
                <a:buFont typeface="Arial" panose="020B0604020202020204" pitchFamily="34" charset="0"/>
                <a:buChar char="•"/>
              </a:pPr>
              <a:r>
                <a:rPr lang="en-US" sz="1350" dirty="0">
                  <a:solidFill>
                    <a:schemeClr val="tx1"/>
                  </a:solidFill>
                </a:rPr>
                <a:t>Roles and Responsibilities</a:t>
              </a:r>
            </a:p>
            <a:p>
              <a:pPr marL="182880" lvl="0" indent="-182880" defTabSz="800100">
                <a:spcBef>
                  <a:spcPct val="0"/>
                </a:spcBef>
                <a:buFont typeface="Arial" panose="020B0604020202020204" pitchFamily="34" charset="0"/>
                <a:buChar char="•"/>
              </a:pPr>
              <a:r>
                <a:rPr lang="en-US" sz="1350" dirty="0">
                  <a:solidFill>
                    <a:schemeClr val="tx1"/>
                  </a:solidFill>
                </a:rPr>
                <a:t>Fiduciary Responsibilities</a:t>
              </a:r>
            </a:p>
            <a:p>
              <a:pPr marL="182880" lvl="0" indent="-182880" defTabSz="800100">
                <a:spcBef>
                  <a:spcPct val="0"/>
                </a:spcBef>
                <a:buFont typeface="Arial" panose="020B0604020202020204" pitchFamily="34" charset="0"/>
                <a:buChar char="•"/>
              </a:pPr>
              <a:r>
                <a:rPr lang="en-US" sz="1350" dirty="0">
                  <a:solidFill>
                    <a:schemeClr val="tx1"/>
                  </a:solidFill>
                </a:rPr>
                <a:t>Trust in Governance</a:t>
              </a:r>
            </a:p>
            <a:p>
              <a:pPr marL="182880" lvl="0" indent="-182880" defTabSz="800100">
                <a:spcBef>
                  <a:spcPct val="0"/>
                </a:spcBef>
                <a:buFont typeface="Arial" panose="020B0604020202020204" pitchFamily="34" charset="0"/>
                <a:buChar char="•"/>
              </a:pPr>
              <a:r>
                <a:rPr lang="en-US" sz="1350" dirty="0">
                  <a:solidFill>
                    <a:schemeClr val="tx1"/>
                  </a:solidFill>
                </a:rPr>
                <a:t>Building a Culture of Trust in Governance </a:t>
              </a:r>
            </a:p>
            <a:p>
              <a:pPr marL="182880" lvl="0" indent="-182880" defTabSz="800100">
                <a:spcBef>
                  <a:spcPct val="0"/>
                </a:spcBef>
                <a:buFont typeface="Arial" panose="020B0604020202020204" pitchFamily="34" charset="0"/>
                <a:buChar char="•"/>
              </a:pPr>
              <a:r>
                <a:rPr lang="en-US" sz="1350" dirty="0">
                  <a:solidFill>
                    <a:schemeClr val="tx1"/>
                  </a:solidFill>
                </a:rPr>
                <a:t>The Balanced Board</a:t>
              </a:r>
            </a:p>
            <a:p>
              <a:pPr marL="182880" indent="-182880" defTabSz="800100">
                <a:spcBef>
                  <a:spcPct val="0"/>
                </a:spcBef>
                <a:buFont typeface="Arial" panose="020B0604020202020204" pitchFamily="34" charset="0"/>
                <a:buChar char="•"/>
              </a:pPr>
              <a:r>
                <a:rPr lang="en-US" sz="1350" dirty="0">
                  <a:solidFill>
                    <a:schemeClr val="tx1"/>
                  </a:solidFill>
                </a:rPr>
                <a:t>Board Orientation</a:t>
              </a:r>
            </a:p>
            <a:p>
              <a:pPr marL="182880" indent="-182880" defTabSz="800100">
                <a:spcBef>
                  <a:spcPct val="0"/>
                </a:spcBef>
                <a:buFont typeface="Arial" panose="020B0604020202020204" pitchFamily="34" charset="0"/>
                <a:buChar char="•"/>
              </a:pPr>
              <a:r>
                <a:rPr lang="en-US" sz="1350" dirty="0">
                  <a:solidFill>
                    <a:schemeClr val="tx1"/>
                  </a:solidFill>
                </a:rPr>
                <a:t>Decision-Making </a:t>
              </a:r>
              <a:endParaRPr lang="en-CA" sz="1350" kern="1200" dirty="0">
                <a:solidFill>
                  <a:schemeClr val="tx1"/>
                </a:solidFill>
              </a:endParaRPr>
            </a:p>
          </p:txBody>
        </p:sp>
        <p:sp>
          <p:nvSpPr>
            <p:cNvPr id="7" name="Freeform 6"/>
            <p:cNvSpPr/>
            <p:nvPr/>
          </p:nvSpPr>
          <p:spPr>
            <a:xfrm>
              <a:off x="3286124" y="3577714"/>
              <a:ext cx="2571749" cy="2368103"/>
            </a:xfrm>
            <a:custGeom>
              <a:avLst/>
              <a:gdLst>
                <a:gd name="connsiteX0" fmla="*/ 0 w 2571749"/>
                <a:gd name="connsiteY0" fmla="*/ 0 h 2357996"/>
                <a:gd name="connsiteX1" fmla="*/ 2571749 w 2571749"/>
                <a:gd name="connsiteY1" fmla="*/ 0 h 2357996"/>
                <a:gd name="connsiteX2" fmla="*/ 2571749 w 2571749"/>
                <a:gd name="connsiteY2" fmla="*/ 2357996 h 2357996"/>
                <a:gd name="connsiteX3" fmla="*/ 0 w 2571749"/>
                <a:gd name="connsiteY3" fmla="*/ 2357996 h 2357996"/>
                <a:gd name="connsiteX4" fmla="*/ 0 w 2571749"/>
                <a:gd name="connsiteY4" fmla="*/ 0 h 23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2357996">
                  <a:moveTo>
                    <a:pt x="0" y="0"/>
                  </a:moveTo>
                  <a:lnTo>
                    <a:pt x="2571749" y="0"/>
                  </a:lnTo>
                  <a:lnTo>
                    <a:pt x="2571749" y="2357996"/>
                  </a:lnTo>
                  <a:lnTo>
                    <a:pt x="0" y="2357996"/>
                  </a:lnTo>
                  <a:lnTo>
                    <a:pt x="0" y="0"/>
                  </a:lnTo>
                  <a:close/>
                </a:path>
              </a:pathLst>
            </a:custGeom>
            <a:solidFill>
              <a:schemeClr val="accent5">
                <a:lumMod val="20000"/>
                <a:lumOff val="80000"/>
              </a:schemeClr>
            </a:solid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182880" lvl="0" indent="-182880" algn="ctr" defTabSz="800100">
                <a:lnSpc>
                  <a:spcPct val="90000"/>
                </a:lnSpc>
                <a:spcBef>
                  <a:spcPct val="0"/>
                </a:spcBef>
                <a:spcAft>
                  <a:spcPct val="35000"/>
                </a:spcAft>
              </a:pPr>
              <a:r>
                <a:rPr lang="en-US" sz="1600" b="1" dirty="0">
                  <a:solidFill>
                    <a:schemeClr val="tx1"/>
                  </a:solidFill>
                </a:rPr>
                <a:t>V. Leading in a Networked Community</a:t>
              </a:r>
            </a:p>
            <a:p>
              <a:pPr marL="182880" lvl="0" indent="-182880" defTabSz="800100">
                <a:spcBef>
                  <a:spcPct val="0"/>
                </a:spcBef>
                <a:buFont typeface="Arial" panose="020B0604020202020204" pitchFamily="34" charset="0"/>
                <a:buChar char="•"/>
              </a:pPr>
              <a:r>
                <a:rPr lang="en-US" sz="1600" dirty="0">
                  <a:solidFill>
                    <a:schemeClr val="tx1"/>
                  </a:solidFill>
                </a:rPr>
                <a:t>High Performing Teams</a:t>
              </a:r>
            </a:p>
            <a:p>
              <a:pPr marL="182880" lvl="0" indent="-182880" defTabSz="800100">
                <a:spcBef>
                  <a:spcPct val="0"/>
                </a:spcBef>
                <a:buFont typeface="Arial" panose="020B0604020202020204" pitchFamily="34" charset="0"/>
                <a:buChar char="•"/>
              </a:pPr>
              <a:r>
                <a:rPr lang="en-US" sz="1600" dirty="0">
                  <a:solidFill>
                    <a:schemeClr val="tx1"/>
                  </a:solidFill>
                </a:rPr>
                <a:t>Earning Engagement</a:t>
              </a:r>
            </a:p>
            <a:p>
              <a:pPr marL="182880" lvl="0" indent="-182880" defTabSz="800100">
                <a:spcBef>
                  <a:spcPct val="0"/>
                </a:spcBef>
                <a:buFont typeface="Arial" panose="020B0604020202020204" pitchFamily="34" charset="0"/>
                <a:buChar char="•"/>
              </a:pPr>
              <a:r>
                <a:rPr lang="en-US" sz="1600" dirty="0">
                  <a:solidFill>
                    <a:schemeClr val="tx1"/>
                  </a:solidFill>
                </a:rPr>
                <a:t>Building Community</a:t>
              </a:r>
            </a:p>
            <a:p>
              <a:pPr marL="182880" lvl="0" indent="-182880" defTabSz="800100">
                <a:spcBef>
                  <a:spcPct val="0"/>
                </a:spcBef>
                <a:buFont typeface="Arial" panose="020B0604020202020204" pitchFamily="34" charset="0"/>
                <a:buChar char="•"/>
              </a:pPr>
              <a:r>
                <a:rPr lang="en-US" sz="1600" dirty="0">
                  <a:solidFill>
                    <a:schemeClr val="tx1"/>
                  </a:solidFill>
                </a:rPr>
                <a:t>Social Media</a:t>
              </a:r>
            </a:p>
          </p:txBody>
        </p:sp>
        <p:sp>
          <p:nvSpPr>
            <p:cNvPr id="8" name="Freeform 7"/>
            <p:cNvSpPr/>
            <p:nvPr/>
          </p:nvSpPr>
          <p:spPr>
            <a:xfrm>
              <a:off x="6099899" y="3577714"/>
              <a:ext cx="2586899" cy="2368103"/>
            </a:xfrm>
            <a:custGeom>
              <a:avLst/>
              <a:gdLst>
                <a:gd name="connsiteX0" fmla="*/ 0 w 2571749"/>
                <a:gd name="connsiteY0" fmla="*/ 0 h 2368103"/>
                <a:gd name="connsiteX1" fmla="*/ 2571749 w 2571749"/>
                <a:gd name="connsiteY1" fmla="*/ 0 h 2368103"/>
                <a:gd name="connsiteX2" fmla="*/ 2571749 w 2571749"/>
                <a:gd name="connsiteY2" fmla="*/ 2368103 h 2368103"/>
                <a:gd name="connsiteX3" fmla="*/ 0 w 2571749"/>
                <a:gd name="connsiteY3" fmla="*/ 2368103 h 2368103"/>
                <a:gd name="connsiteX4" fmla="*/ 0 w 2571749"/>
                <a:gd name="connsiteY4" fmla="*/ 0 h 236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2368103">
                  <a:moveTo>
                    <a:pt x="0" y="0"/>
                  </a:moveTo>
                  <a:lnTo>
                    <a:pt x="2571749" y="0"/>
                  </a:lnTo>
                  <a:lnTo>
                    <a:pt x="2571749" y="2368103"/>
                  </a:lnTo>
                  <a:lnTo>
                    <a:pt x="0" y="2368103"/>
                  </a:lnTo>
                  <a:lnTo>
                    <a:pt x="0" y="0"/>
                  </a:lnTo>
                  <a:close/>
                </a:path>
              </a:pathLst>
            </a:custGeom>
            <a:solidFill>
              <a:schemeClr val="accent5">
                <a:lumMod val="20000"/>
                <a:lumOff val="80000"/>
              </a:schemeClr>
            </a:solid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marL="182880" indent="-182880" algn="ctr" defTabSz="800100"/>
              <a:r>
                <a:rPr lang="en-US" sz="1600" b="1" dirty="0">
                  <a:solidFill>
                    <a:schemeClr val="tx1"/>
                  </a:solidFill>
                </a:rPr>
                <a:t>VI.  Leading Change</a:t>
              </a:r>
            </a:p>
            <a:p>
              <a:pPr marL="182880" indent="-182880" defTabSz="800100">
                <a:buFont typeface="Arial" panose="020B0604020202020204" pitchFamily="34" charset="0"/>
                <a:buChar char="•"/>
              </a:pPr>
              <a:endParaRPr lang="en-US" sz="1600" kern="1200" dirty="0">
                <a:solidFill>
                  <a:schemeClr val="tx1"/>
                </a:solidFill>
              </a:endParaRPr>
            </a:p>
            <a:p>
              <a:pPr marL="182880" indent="-182880" defTabSz="800100">
                <a:buFont typeface="Arial" panose="020B0604020202020204" pitchFamily="34" charset="0"/>
                <a:buChar char="•"/>
              </a:pPr>
              <a:r>
                <a:rPr lang="en-US" sz="1600" dirty="0">
                  <a:solidFill>
                    <a:schemeClr val="tx1"/>
                  </a:solidFill>
                </a:rPr>
                <a:t>Change and Transition</a:t>
              </a:r>
            </a:p>
            <a:p>
              <a:pPr marL="182880" indent="-182880" defTabSz="800100">
                <a:buFont typeface="Arial" panose="020B0604020202020204" pitchFamily="34" charset="0"/>
                <a:buChar char="•"/>
              </a:pPr>
              <a:r>
                <a:rPr lang="en-US" sz="1600" dirty="0">
                  <a:solidFill>
                    <a:schemeClr val="tx1"/>
                  </a:solidFill>
                </a:rPr>
                <a:t>What Will We Do Differently?</a:t>
              </a:r>
            </a:p>
            <a:p>
              <a:pPr marL="182880" lvl="0" indent="-182880" algn="ctr" defTabSz="800100">
                <a:spcBef>
                  <a:spcPct val="0"/>
                </a:spcBef>
              </a:pPr>
              <a:endParaRPr lang="en-US" sz="1600" kern="1200" dirty="0">
                <a:solidFill>
                  <a:schemeClr val="tx1"/>
                </a:solidFill>
              </a:endParaRPr>
            </a:p>
            <a:p>
              <a:pPr marL="182880" lvl="0" indent="-182880" algn="ctr" defTabSz="800100">
                <a:spcBef>
                  <a:spcPct val="0"/>
                </a:spcBef>
              </a:pPr>
              <a:r>
                <a:rPr lang="en-US" sz="1600" kern="1200" dirty="0">
                  <a:solidFill>
                    <a:schemeClr val="tx1"/>
                  </a:solidFill>
                </a:rPr>
                <a:t> </a:t>
              </a:r>
            </a:p>
          </p:txBody>
        </p:sp>
      </p:grpSp>
      <p:sp>
        <p:nvSpPr>
          <p:cNvPr id="9" name="Freeform 4">
            <a:extLst>
              <a:ext uri="{FF2B5EF4-FFF2-40B4-BE49-F238E27FC236}">
                <a16:creationId xmlns:a16="http://schemas.microsoft.com/office/drawing/2014/main" id="{44AD9E39-11E1-4ACD-ABDE-59F04BC47D63}"/>
              </a:ext>
            </a:extLst>
          </p:cNvPr>
          <p:cNvSpPr/>
          <p:nvPr/>
        </p:nvSpPr>
        <p:spPr>
          <a:xfrm>
            <a:off x="472349" y="3546580"/>
            <a:ext cx="2571749" cy="2357996"/>
          </a:xfrm>
          <a:custGeom>
            <a:avLst/>
            <a:gdLst>
              <a:gd name="connsiteX0" fmla="*/ 0 w 2571749"/>
              <a:gd name="connsiteY0" fmla="*/ 0 h 2067980"/>
              <a:gd name="connsiteX1" fmla="*/ 2571749 w 2571749"/>
              <a:gd name="connsiteY1" fmla="*/ 0 h 2067980"/>
              <a:gd name="connsiteX2" fmla="*/ 2571749 w 2571749"/>
              <a:gd name="connsiteY2" fmla="*/ 2067980 h 2067980"/>
              <a:gd name="connsiteX3" fmla="*/ 0 w 2571749"/>
              <a:gd name="connsiteY3" fmla="*/ 2067980 h 2067980"/>
              <a:gd name="connsiteX4" fmla="*/ 0 w 2571749"/>
              <a:gd name="connsiteY4" fmla="*/ 0 h 2067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49" h="2067980">
                <a:moveTo>
                  <a:pt x="0" y="0"/>
                </a:moveTo>
                <a:lnTo>
                  <a:pt x="2571749" y="0"/>
                </a:lnTo>
                <a:lnTo>
                  <a:pt x="2571749" y="2067980"/>
                </a:lnTo>
                <a:lnTo>
                  <a:pt x="0" y="2067980"/>
                </a:lnTo>
                <a:lnTo>
                  <a:pt x="0" y="0"/>
                </a:lnTo>
                <a:close/>
              </a:path>
            </a:pathLst>
          </a:custGeom>
          <a:solidFill>
            <a:schemeClr val="accent5">
              <a:lumMod val="20000"/>
              <a:lumOff val="80000"/>
            </a:schemeClr>
          </a:solid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580" tIns="68580" rIns="68580" bIns="68580" numCol="1" spcCol="1270" anchor="t" anchorCtr="0">
            <a:noAutofit/>
          </a:bodyPr>
          <a:lstStyle/>
          <a:p>
            <a:pPr lvl="0" defTabSz="800100">
              <a:spcBef>
                <a:spcPct val="0"/>
              </a:spcBef>
            </a:pPr>
            <a:r>
              <a:rPr lang="en-US" sz="1600" b="1" kern="1200" dirty="0">
                <a:solidFill>
                  <a:schemeClr val="tx1"/>
                </a:solidFill>
              </a:rPr>
              <a:t>IV. Sustaining Relevance</a:t>
            </a:r>
            <a:br>
              <a:rPr lang="en-US" sz="1600" b="1" kern="1200" dirty="0">
                <a:solidFill>
                  <a:schemeClr val="tx1"/>
                </a:solidFill>
              </a:rPr>
            </a:br>
            <a:endParaRPr lang="en-US" sz="1600" b="1" kern="1200" dirty="0">
              <a:solidFill>
                <a:schemeClr val="tx1"/>
              </a:solidFill>
            </a:endParaRPr>
          </a:p>
          <a:p>
            <a:pPr marL="285750" indent="-285750" defTabSz="800100">
              <a:spcBef>
                <a:spcPct val="0"/>
              </a:spcBef>
              <a:buFont typeface="Arial" panose="020B0604020202020204" pitchFamily="34" charset="0"/>
              <a:buChar char="•"/>
            </a:pPr>
            <a:r>
              <a:rPr lang="en-US" sz="1600" dirty="0">
                <a:solidFill>
                  <a:schemeClr val="tx1"/>
                </a:solidFill>
              </a:rPr>
              <a:t>Strategy as a GPS</a:t>
            </a:r>
          </a:p>
          <a:p>
            <a:pPr marL="285750" indent="-285750" defTabSz="800100">
              <a:spcBef>
                <a:spcPct val="0"/>
              </a:spcBef>
              <a:buFont typeface="Arial" panose="020B0604020202020204" pitchFamily="34" charset="0"/>
              <a:buChar char="•"/>
            </a:pPr>
            <a:r>
              <a:rPr lang="en-US" sz="1600" dirty="0">
                <a:solidFill>
                  <a:schemeClr val="tx1"/>
                </a:solidFill>
              </a:rPr>
              <a:t>10-Step Strategy to Sustain Relevance</a:t>
            </a:r>
          </a:p>
          <a:p>
            <a:pPr marL="285750" indent="-285750" defTabSz="800100">
              <a:spcBef>
                <a:spcPct val="0"/>
              </a:spcBef>
              <a:buFont typeface="Arial" panose="020B0604020202020204" pitchFamily="34" charset="0"/>
              <a:buChar char="•"/>
            </a:pPr>
            <a:r>
              <a:rPr lang="en-US" sz="1600" dirty="0">
                <a:solidFill>
                  <a:schemeClr val="tx1"/>
                </a:solidFill>
              </a:rPr>
              <a:t>The Strategic Board Agenda in Hybrid Times</a:t>
            </a:r>
          </a:p>
          <a:p>
            <a:pPr marL="285750" indent="-285750" defTabSz="800100">
              <a:spcBef>
                <a:spcPct val="0"/>
              </a:spcBef>
              <a:buFont typeface="Arial" panose="020B0604020202020204" pitchFamily="34" charset="0"/>
              <a:buChar char="•"/>
            </a:pPr>
            <a:r>
              <a:rPr lang="en-US" sz="1600" dirty="0">
                <a:solidFill>
                  <a:schemeClr val="tx1"/>
                </a:solidFill>
              </a:rPr>
              <a:t>Dealing with the Mega-Issues</a:t>
            </a:r>
          </a:p>
        </p:txBody>
      </p:sp>
    </p:spTree>
    <p:extLst>
      <p:ext uri="{BB962C8B-B14F-4D97-AF65-F5344CB8AC3E}">
        <p14:creationId xmlns:p14="http://schemas.microsoft.com/office/powerpoint/2010/main" val="2099030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id="{80021910-62EB-4FD1-8B02-D3DBD36A05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40169" y="3720819"/>
            <a:ext cx="3563232" cy="2286000"/>
          </a:xfrm>
          <a:prstGeom prst="rect">
            <a:avLst/>
          </a:prstGeom>
        </p:spPr>
      </p:pic>
      <p:sp>
        <p:nvSpPr>
          <p:cNvPr id="2" name="Title 1"/>
          <p:cNvSpPr>
            <a:spLocks noGrp="1"/>
          </p:cNvSpPr>
          <p:nvPr>
            <p:ph type="title"/>
          </p:nvPr>
        </p:nvSpPr>
        <p:spPr>
          <a:xfrm>
            <a:off x="457199" y="128862"/>
            <a:ext cx="8229600" cy="1143000"/>
          </a:xfrm>
        </p:spPr>
        <p:txBody>
          <a:bodyPr/>
          <a:lstStyle/>
          <a:p>
            <a:r>
              <a:rPr lang="en-US" dirty="0"/>
              <a:t>Discussion Thread I</a:t>
            </a:r>
          </a:p>
        </p:txBody>
      </p:sp>
      <p:sp>
        <p:nvSpPr>
          <p:cNvPr id="3" name="Content Placeholder 2"/>
          <p:cNvSpPr>
            <a:spLocks noGrp="1"/>
          </p:cNvSpPr>
          <p:nvPr>
            <p:ph sz="quarter" idx="4294967295"/>
          </p:nvPr>
        </p:nvSpPr>
        <p:spPr>
          <a:xfrm>
            <a:off x="1003983" y="2040603"/>
            <a:ext cx="6005513" cy="3630612"/>
          </a:xfrm>
        </p:spPr>
        <p:txBody>
          <a:bodyPr/>
          <a:lstStyle/>
          <a:p>
            <a:pPr lvl="0">
              <a:buFont typeface="Arial" panose="020B0604020202020204" pitchFamily="34" charset="0"/>
              <a:buChar char="•"/>
            </a:pPr>
            <a:r>
              <a:rPr lang="en-US" sz="3000" dirty="0">
                <a:solidFill>
                  <a:schemeClr val="tx1">
                    <a:lumMod val="85000"/>
                    <a:lumOff val="15000"/>
                  </a:schemeClr>
                </a:solidFill>
              </a:rPr>
              <a:t> Perspectives of Leadership </a:t>
            </a:r>
          </a:p>
          <a:p>
            <a:pPr lvl="0">
              <a:buFont typeface="Arial" panose="020B0604020202020204" pitchFamily="34" charset="0"/>
              <a:buChar char="•"/>
            </a:pPr>
            <a:r>
              <a:rPr lang="en-US" sz="3000" dirty="0">
                <a:solidFill>
                  <a:schemeClr val="tx1">
                    <a:lumMod val="85000"/>
                    <a:lumOff val="15000"/>
                  </a:schemeClr>
                </a:solidFill>
              </a:rPr>
              <a:t>The Nature of Associations</a:t>
            </a:r>
          </a:p>
          <a:p>
            <a:pPr lvl="0">
              <a:buFont typeface="Arial" panose="020B0604020202020204" pitchFamily="34" charset="0"/>
              <a:buChar char="•"/>
            </a:pPr>
            <a:r>
              <a:rPr lang="en-US" sz="3000" dirty="0">
                <a:solidFill>
                  <a:schemeClr val="tx1">
                    <a:lumMod val="85000"/>
                    <a:lumOff val="15000"/>
                  </a:schemeClr>
                </a:solidFill>
              </a:rPr>
              <a:t>Thinking and Planning Strategically</a:t>
            </a:r>
          </a:p>
          <a:p>
            <a:pPr lvl="0">
              <a:buFont typeface="Arial" panose="020B0604020202020204" pitchFamily="34" charset="0"/>
              <a:buChar char="•"/>
            </a:pPr>
            <a:r>
              <a:rPr lang="en-US" sz="3000" dirty="0">
                <a:solidFill>
                  <a:schemeClr val="tx1">
                    <a:lumMod val="85000"/>
                    <a:lumOff val="15000"/>
                  </a:schemeClr>
                </a:solidFill>
              </a:rPr>
              <a:t>What’s Driving Change and What’s Getting in Our Way</a:t>
            </a:r>
          </a:p>
          <a:p>
            <a:pPr lvl="0">
              <a:buFont typeface="Arial" panose="020B0604020202020204" pitchFamily="34" charset="0"/>
              <a:buChar char="•"/>
            </a:pPr>
            <a:endParaRPr lang="en-US" sz="3000" dirty="0">
              <a:solidFill>
                <a:schemeClr val="tx1">
                  <a:lumMod val="85000"/>
                  <a:lumOff val="15000"/>
                </a:schemeClr>
              </a:solidFill>
            </a:endParaRPr>
          </a:p>
        </p:txBody>
      </p:sp>
      <p:sp>
        <p:nvSpPr>
          <p:cNvPr id="4" name="TextBox 3"/>
          <p:cNvSpPr txBox="1"/>
          <p:nvPr/>
        </p:nvSpPr>
        <p:spPr>
          <a:xfrm>
            <a:off x="483860" y="1117624"/>
            <a:ext cx="7812242" cy="1077218"/>
          </a:xfrm>
          <a:prstGeom prst="rect">
            <a:avLst/>
          </a:prstGeom>
          <a:noFill/>
        </p:spPr>
        <p:txBody>
          <a:bodyPr wrap="square" rtlCol="0" anchor="t">
            <a:spAutoFit/>
          </a:bodyPr>
          <a:lstStyle/>
          <a:p>
            <a:pPr algn="ctr"/>
            <a:r>
              <a:rPr lang="en-US" sz="3200" b="1" dirty="0">
                <a:latin typeface="+mj-lt"/>
              </a:rPr>
              <a:t>Leadership in Associations Today</a:t>
            </a:r>
          </a:p>
          <a:p>
            <a:endParaRPr lang="en-US" sz="3200" dirty="0">
              <a:latin typeface="+mj-lt"/>
            </a:endParaRPr>
          </a:p>
        </p:txBody>
      </p:sp>
    </p:spTree>
    <p:extLst>
      <p:ext uri="{BB962C8B-B14F-4D97-AF65-F5344CB8AC3E}">
        <p14:creationId xmlns:p14="http://schemas.microsoft.com/office/powerpoint/2010/main" val="1382533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102"/>
            <a:ext cx="8428892" cy="784101"/>
          </a:xfrm>
        </p:spPr>
        <p:txBody>
          <a:bodyPr/>
          <a:lstStyle/>
          <a:p>
            <a:r>
              <a:rPr lang="en-US" sz="4000" dirty="0">
                <a:latin typeface="+mn-lt"/>
              </a:rPr>
              <a:t>Your Model of Leadership Behavior?</a:t>
            </a:r>
          </a:p>
        </p:txBody>
      </p:sp>
      <p:sp>
        <p:nvSpPr>
          <p:cNvPr id="3" name="Content Placeholder 2"/>
          <p:cNvSpPr>
            <a:spLocks noGrp="1"/>
          </p:cNvSpPr>
          <p:nvPr>
            <p:ph sz="quarter" idx="12"/>
          </p:nvPr>
        </p:nvSpPr>
        <p:spPr>
          <a:xfrm>
            <a:off x="444843" y="1260475"/>
            <a:ext cx="8229600" cy="4337050"/>
          </a:xfrm>
        </p:spPr>
        <p:txBody>
          <a:bodyPr>
            <a:normAutofit/>
          </a:bodyPr>
          <a:lstStyle/>
          <a:p>
            <a:pPr marL="0" indent="0">
              <a:buNone/>
            </a:pPr>
            <a:r>
              <a:rPr lang="en-US" sz="2400" dirty="0">
                <a:solidFill>
                  <a:schemeClr val="tx1"/>
                </a:solidFill>
              </a:rPr>
              <a:t>Where does your “mental model” for Chief Elected Officer come from? </a:t>
            </a:r>
          </a:p>
          <a:p>
            <a:pPr marL="0" indent="0">
              <a:buNone/>
            </a:pPr>
            <a:r>
              <a:rPr lang="en-US" sz="2400" dirty="0">
                <a:solidFill>
                  <a:schemeClr val="tx1"/>
                </a:solidFill>
              </a:rPr>
              <a:t>(such as experience with another association, corporate, community organization, service organization, academic institution, etc.)</a:t>
            </a: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r>
              <a:rPr lang="en-US" sz="2400" dirty="0">
                <a:solidFill>
                  <a:schemeClr val="tx1"/>
                </a:solidFill>
              </a:rPr>
              <a:t>Where does your “mental model” for Chief Staff Executive come from?</a:t>
            </a:r>
          </a:p>
          <a:p>
            <a:pPr marL="0" indent="0">
              <a:buNone/>
            </a:pPr>
            <a:endParaRPr lang="en-US" sz="2400" dirty="0"/>
          </a:p>
          <a:p>
            <a:pPr marL="0" indent="0">
              <a:buNone/>
            </a:pPr>
            <a:endParaRPr lang="en-US" sz="2400"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0163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554" y="68152"/>
            <a:ext cx="8428892" cy="1143000"/>
          </a:xfrm>
        </p:spPr>
        <p:txBody>
          <a:bodyPr/>
          <a:lstStyle/>
          <a:p>
            <a:r>
              <a:rPr lang="en-US" sz="4000" dirty="0">
                <a:latin typeface="+mn-lt"/>
              </a:rPr>
              <a:t>Your Model of Leadership Behavior?</a:t>
            </a:r>
          </a:p>
        </p:txBody>
      </p:sp>
      <p:sp>
        <p:nvSpPr>
          <p:cNvPr id="3" name="Content Placeholder 2"/>
          <p:cNvSpPr>
            <a:spLocks noGrp="1"/>
          </p:cNvSpPr>
          <p:nvPr>
            <p:ph sz="quarter" idx="12"/>
          </p:nvPr>
        </p:nvSpPr>
        <p:spPr>
          <a:xfrm>
            <a:off x="562708" y="1211152"/>
            <a:ext cx="8229600" cy="4337050"/>
          </a:xfrm>
        </p:spPr>
        <p:txBody>
          <a:bodyPr/>
          <a:lstStyle/>
          <a:p>
            <a:pPr marL="0" indent="0">
              <a:buNone/>
            </a:pPr>
            <a:r>
              <a:rPr lang="en-US" sz="2400" dirty="0">
                <a:solidFill>
                  <a:schemeClr val="tx1"/>
                </a:solidFill>
              </a:rPr>
              <a:t>Please list the major differences between the source(s) of your “mental models” and your current association:</a:t>
            </a:r>
          </a:p>
          <a:p>
            <a:r>
              <a:rPr lang="en-US" sz="2400" b="1" dirty="0">
                <a:solidFill>
                  <a:schemeClr val="tx1"/>
                </a:solidFill>
              </a:rPr>
              <a:t>Chief Elected Officer:</a:t>
            </a:r>
          </a:p>
          <a:p>
            <a:endParaRPr lang="en-US" sz="2400" dirty="0">
              <a:solidFill>
                <a:schemeClr val="tx1"/>
              </a:solidFill>
            </a:endParaRPr>
          </a:p>
          <a:p>
            <a:r>
              <a:rPr lang="en-US" sz="2400" b="1" dirty="0">
                <a:solidFill>
                  <a:schemeClr val="tx1"/>
                </a:solidFill>
              </a:rPr>
              <a:t>Chief Staff Executive: </a:t>
            </a: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r>
              <a:rPr lang="en-US" sz="2400" dirty="0">
                <a:solidFill>
                  <a:schemeClr val="tx1"/>
                </a:solidFill>
              </a:rPr>
              <a:t>What are the implications of those differences for your association leadership?</a:t>
            </a:r>
          </a:p>
          <a:p>
            <a:pPr marL="0" indent="0">
              <a:buNone/>
            </a:pPr>
            <a:endParaRPr lang="en-US" dirty="0">
              <a:solidFill>
                <a:schemeClr val="tx1"/>
              </a:solidFill>
            </a:endParaRPr>
          </a:p>
          <a:p>
            <a:pPr marL="0" indent="0">
              <a:buNone/>
            </a:pPr>
            <a:endParaRPr lang="en-US" dirty="0"/>
          </a:p>
        </p:txBody>
      </p:sp>
    </p:spTree>
    <p:extLst>
      <p:ext uri="{BB962C8B-B14F-4D97-AF65-F5344CB8AC3E}">
        <p14:creationId xmlns:p14="http://schemas.microsoft.com/office/powerpoint/2010/main" val="2409660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2945108" y="3663137"/>
            <a:ext cx="3253784" cy="25603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sz="4000" dirty="0"/>
              <a:t>Why People Behave the Way They Do</a:t>
            </a:r>
          </a:p>
        </p:txBody>
      </p:sp>
      <p:sp>
        <p:nvSpPr>
          <p:cNvPr id="3" name="Content Placeholder 2"/>
          <p:cNvSpPr>
            <a:spLocks noGrp="1"/>
          </p:cNvSpPr>
          <p:nvPr>
            <p:ph sz="quarter" idx="12"/>
          </p:nvPr>
        </p:nvSpPr>
        <p:spPr>
          <a:xfrm>
            <a:off x="457200" y="1206624"/>
            <a:ext cx="7755467" cy="4160837"/>
          </a:xfrm>
        </p:spPr>
        <p:txBody>
          <a:bodyPr>
            <a:normAutofit/>
          </a:bodyPr>
          <a:lstStyle/>
          <a:p>
            <a:r>
              <a:rPr lang="en-US" sz="2800" dirty="0">
                <a:solidFill>
                  <a:schemeClr val="tx1"/>
                </a:solidFill>
              </a:rPr>
              <a:t>What is </a:t>
            </a:r>
            <a:r>
              <a:rPr lang="en-US" sz="2800" b="1" dirty="0">
                <a:solidFill>
                  <a:schemeClr val="tx1"/>
                </a:solidFill>
              </a:rPr>
              <a:t>perceived</a:t>
            </a:r>
            <a:r>
              <a:rPr lang="en-US" sz="2800" dirty="0">
                <a:solidFill>
                  <a:schemeClr val="tx1"/>
                </a:solidFill>
              </a:rPr>
              <a:t> is. </a:t>
            </a:r>
          </a:p>
          <a:p>
            <a:r>
              <a:rPr lang="en-US" sz="2800" dirty="0">
                <a:solidFill>
                  <a:schemeClr val="tx1"/>
                </a:solidFill>
              </a:rPr>
              <a:t>Perceptions are based on </a:t>
            </a:r>
            <a:r>
              <a:rPr lang="en-US" sz="2800" b="1" dirty="0">
                <a:solidFill>
                  <a:schemeClr val="tx1"/>
                </a:solidFill>
              </a:rPr>
              <a:t>available </a:t>
            </a:r>
            <a:r>
              <a:rPr lang="en-US" sz="2800" dirty="0">
                <a:solidFill>
                  <a:schemeClr val="tx1"/>
                </a:solidFill>
              </a:rPr>
              <a:t>information.</a:t>
            </a:r>
          </a:p>
          <a:p>
            <a:r>
              <a:rPr lang="en-US" sz="2800" dirty="0">
                <a:solidFill>
                  <a:schemeClr val="tx1"/>
                </a:solidFill>
              </a:rPr>
              <a:t>In the absence of information, we </a:t>
            </a:r>
            <a:r>
              <a:rPr lang="en-US" sz="2800" b="1" dirty="0">
                <a:solidFill>
                  <a:schemeClr val="tx1"/>
                </a:solidFill>
              </a:rPr>
              <a:t>assume</a:t>
            </a:r>
            <a:r>
              <a:rPr lang="en-US" sz="2800" dirty="0">
                <a:solidFill>
                  <a:schemeClr val="tx1"/>
                </a:solidFill>
              </a:rPr>
              <a:t>.</a:t>
            </a:r>
          </a:p>
          <a:p>
            <a:r>
              <a:rPr lang="en-US" sz="2800" dirty="0">
                <a:solidFill>
                  <a:schemeClr val="tx1"/>
                </a:solidFill>
              </a:rPr>
              <a:t>Behavior, no matter how crazy, has a </a:t>
            </a:r>
            <a:r>
              <a:rPr lang="en-US" sz="2800" b="1" dirty="0">
                <a:solidFill>
                  <a:schemeClr val="tx1"/>
                </a:solidFill>
              </a:rPr>
              <a:t>logical</a:t>
            </a:r>
            <a:r>
              <a:rPr lang="en-US" sz="2800" dirty="0">
                <a:solidFill>
                  <a:schemeClr val="tx1"/>
                </a:solidFill>
              </a:rPr>
              <a:t> basis</a:t>
            </a:r>
            <a:r>
              <a:rPr lang="en-US" sz="2800" dirty="0"/>
              <a:t>.</a:t>
            </a:r>
          </a:p>
        </p:txBody>
      </p:sp>
    </p:spTree>
    <p:extLst>
      <p:ext uri="{BB962C8B-B14F-4D97-AF65-F5344CB8AC3E}">
        <p14:creationId xmlns:p14="http://schemas.microsoft.com/office/powerpoint/2010/main" val="107490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2760645" y="3009814"/>
            <a:ext cx="3622710" cy="24688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628650" y="221616"/>
            <a:ext cx="7886700" cy="658918"/>
          </a:xfrm>
        </p:spPr>
        <p:txBody>
          <a:bodyPr/>
          <a:lstStyle/>
          <a:p>
            <a:r>
              <a:rPr lang="en-US" dirty="0"/>
              <a:t>An Association</a:t>
            </a:r>
          </a:p>
        </p:txBody>
      </p:sp>
      <p:sp>
        <p:nvSpPr>
          <p:cNvPr id="2" name="Text Placeholder 1"/>
          <p:cNvSpPr>
            <a:spLocks noGrp="1"/>
          </p:cNvSpPr>
          <p:nvPr>
            <p:ph idx="1"/>
          </p:nvPr>
        </p:nvSpPr>
        <p:spPr>
          <a:xfrm>
            <a:off x="628650" y="1127356"/>
            <a:ext cx="7886700" cy="4351338"/>
          </a:xfrm>
        </p:spPr>
        <p:txBody>
          <a:bodyPr>
            <a:normAutofit/>
          </a:bodyPr>
          <a:lstStyle/>
          <a:p>
            <a:pPr marL="0" indent="0">
              <a:buNone/>
            </a:pPr>
            <a:r>
              <a:rPr lang="en-US" sz="3200" dirty="0"/>
              <a:t>A group of people who </a:t>
            </a:r>
            <a:r>
              <a:rPr lang="en-US" sz="3200" b="1" dirty="0"/>
              <a:t>voluntarily</a:t>
            </a:r>
            <a:r>
              <a:rPr lang="en-US" sz="3200" dirty="0"/>
              <a:t> come together to solve </a:t>
            </a:r>
            <a:r>
              <a:rPr lang="en-US" sz="3200" b="1" dirty="0"/>
              <a:t>common</a:t>
            </a:r>
            <a:r>
              <a:rPr lang="en-US" sz="3200" dirty="0"/>
              <a:t> problems, meet common needs, and accomplish common goals.</a:t>
            </a:r>
          </a:p>
        </p:txBody>
      </p:sp>
    </p:spTree>
    <p:extLst>
      <p:ext uri="{BB962C8B-B14F-4D97-AF65-F5344CB8AC3E}">
        <p14:creationId xmlns:p14="http://schemas.microsoft.com/office/powerpoint/2010/main" val="296628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0450" name="Rectangle 2"/>
          <p:cNvSpPr>
            <a:spLocks noGrp="1" noChangeArrowheads="1"/>
          </p:cNvSpPr>
          <p:nvPr>
            <p:ph type="title"/>
          </p:nvPr>
        </p:nvSpPr>
        <p:spPr>
          <a:xfrm>
            <a:off x="600826" y="441313"/>
            <a:ext cx="4062046" cy="1143000"/>
          </a:xfrm>
          <a:solidFill>
            <a:schemeClr val="bg1"/>
          </a:solidFill>
        </p:spPr>
        <p:txBody>
          <a:bodyPr/>
          <a:lstStyle/>
          <a:p>
            <a:pPr>
              <a:defRPr/>
            </a:pPr>
            <a:r>
              <a:rPr lang="en-US" dirty="0"/>
              <a:t>An Association’s DNA</a:t>
            </a:r>
          </a:p>
        </p:txBody>
      </p:sp>
      <p:sp>
        <p:nvSpPr>
          <p:cNvPr id="1640451" name="Rectangle 3"/>
          <p:cNvSpPr>
            <a:spLocks noGrp="1" noChangeArrowheads="1"/>
          </p:cNvSpPr>
          <p:nvPr>
            <p:ph idx="1"/>
          </p:nvPr>
        </p:nvSpPr>
        <p:spPr>
          <a:xfrm>
            <a:off x="681413" y="2040947"/>
            <a:ext cx="7781173" cy="4114800"/>
          </a:xfrm>
        </p:spPr>
        <p:txBody>
          <a:bodyPr>
            <a:normAutofit/>
          </a:bodyPr>
          <a:lstStyle/>
          <a:p>
            <a:pPr marL="0" indent="0" eaLnBrk="1" hangingPunct="1">
              <a:buNone/>
              <a:defRPr/>
            </a:pPr>
            <a:r>
              <a:rPr lang="en-US" sz="3600" dirty="0">
                <a:cs typeface="Arial" pitchFamily="34" charset="0"/>
              </a:rPr>
              <a:t>What makes associations unique is that the same populations are: </a:t>
            </a:r>
          </a:p>
          <a:p>
            <a:pPr lvl="1" eaLnBrk="1" hangingPunct="1">
              <a:spcBef>
                <a:spcPct val="35000"/>
              </a:spcBef>
              <a:defRPr/>
            </a:pPr>
            <a:r>
              <a:rPr lang="en-US" sz="3600" dirty="0">
                <a:cs typeface="Arial" pitchFamily="34" charset="0"/>
              </a:rPr>
              <a:t>the</a:t>
            </a:r>
            <a:r>
              <a:rPr lang="en-US" sz="3600" b="1" dirty="0">
                <a:cs typeface="Arial" pitchFamily="34" charset="0"/>
              </a:rPr>
              <a:t> </a:t>
            </a:r>
            <a:r>
              <a:rPr lang="en-US" sz="3600" b="1" i="1" dirty="0">
                <a:cs typeface="Arial" pitchFamily="34" charset="0"/>
              </a:rPr>
              <a:t>owners</a:t>
            </a:r>
            <a:r>
              <a:rPr lang="en-US" sz="3600" dirty="0">
                <a:cs typeface="Arial" pitchFamily="34" charset="0"/>
              </a:rPr>
              <a:t>,</a:t>
            </a:r>
          </a:p>
          <a:p>
            <a:pPr lvl="1" eaLnBrk="1" hangingPunct="1">
              <a:spcBef>
                <a:spcPct val="35000"/>
              </a:spcBef>
              <a:defRPr/>
            </a:pPr>
            <a:r>
              <a:rPr lang="en-US" sz="3600" dirty="0">
                <a:cs typeface="Arial" pitchFamily="34" charset="0"/>
              </a:rPr>
              <a:t>the</a:t>
            </a:r>
            <a:r>
              <a:rPr lang="en-US" sz="3600" b="1" dirty="0">
                <a:cs typeface="Arial" pitchFamily="34" charset="0"/>
              </a:rPr>
              <a:t> </a:t>
            </a:r>
            <a:r>
              <a:rPr lang="en-US" sz="3600" b="1" i="1" dirty="0">
                <a:cs typeface="Arial" pitchFamily="34" charset="0"/>
              </a:rPr>
              <a:t>customers</a:t>
            </a:r>
            <a:r>
              <a:rPr lang="en-US" sz="3600" b="1" dirty="0">
                <a:cs typeface="Arial" pitchFamily="34" charset="0"/>
              </a:rPr>
              <a:t> </a:t>
            </a:r>
            <a:r>
              <a:rPr lang="en-US" sz="3600" dirty="0">
                <a:cs typeface="Arial" pitchFamily="34" charset="0"/>
              </a:rPr>
              <a:t>and </a:t>
            </a:r>
          </a:p>
          <a:p>
            <a:pPr lvl="1" eaLnBrk="1" hangingPunct="1">
              <a:spcBef>
                <a:spcPct val="35000"/>
              </a:spcBef>
              <a:defRPr/>
            </a:pPr>
            <a:r>
              <a:rPr lang="en-US" sz="3600" dirty="0">
                <a:cs typeface="Arial" pitchFamily="34" charset="0"/>
              </a:rPr>
              <a:t>the</a:t>
            </a:r>
            <a:r>
              <a:rPr lang="en-US" sz="3600" b="1" dirty="0">
                <a:cs typeface="Arial" pitchFamily="34" charset="0"/>
              </a:rPr>
              <a:t> </a:t>
            </a:r>
            <a:r>
              <a:rPr lang="en-US" sz="3600" b="1" i="1" dirty="0">
                <a:cs typeface="Arial" pitchFamily="34" charset="0"/>
              </a:rPr>
              <a:t>workforce</a:t>
            </a:r>
            <a:r>
              <a:rPr lang="en-US" sz="3600" b="1" dirty="0">
                <a:cs typeface="Arial" pitchFamily="34" charset="0"/>
              </a:rPr>
              <a:t> </a:t>
            </a:r>
            <a:r>
              <a:rPr lang="en-US" sz="3600" dirty="0">
                <a:cs typeface="Arial" pitchFamily="34" charset="0"/>
              </a:rPr>
              <a:t>of the organization. </a:t>
            </a:r>
          </a:p>
        </p:txBody>
      </p:sp>
      <p:pic>
        <p:nvPicPr>
          <p:cNvPr id="3" name="Picture 2" descr="Logo&#10;&#10;Description automatically generated">
            <a:extLst>
              <a:ext uri="{FF2B5EF4-FFF2-40B4-BE49-F238E27FC236}">
                <a16:creationId xmlns:a16="http://schemas.microsoft.com/office/drawing/2014/main" id="{71ADF45F-6F34-4FEA-8B8A-3EECEE711133}"/>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262186" y="251054"/>
            <a:ext cx="3200400" cy="1561576"/>
          </a:xfrm>
          <a:prstGeom prst="rect">
            <a:avLst/>
          </a:prstGeom>
        </p:spPr>
      </p:pic>
    </p:spTree>
    <p:extLst>
      <p:ext uri="{BB962C8B-B14F-4D97-AF65-F5344CB8AC3E}">
        <p14:creationId xmlns:p14="http://schemas.microsoft.com/office/powerpoint/2010/main" val="2130620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640F25-D6A0-4EB7-BAB2-EE2BE463282D}"/>
              </a:ext>
            </a:extLst>
          </p:cNvPr>
          <p:cNvSpPr>
            <a:spLocks noGrp="1"/>
          </p:cNvSpPr>
          <p:nvPr>
            <p:ph type="title"/>
          </p:nvPr>
        </p:nvSpPr>
        <p:spPr>
          <a:xfrm>
            <a:off x="1300942" y="186078"/>
            <a:ext cx="6542116" cy="1143000"/>
          </a:xfrm>
        </p:spPr>
        <p:txBody>
          <a:bodyPr/>
          <a:lstStyle/>
          <a:p>
            <a:r>
              <a:rPr lang="en-US" dirty="0"/>
              <a:t>Every Association Was Created for the Same Reason</a:t>
            </a:r>
          </a:p>
        </p:txBody>
      </p:sp>
      <p:sp>
        <p:nvSpPr>
          <p:cNvPr id="4" name="Text Placeholder 3">
            <a:extLst>
              <a:ext uri="{FF2B5EF4-FFF2-40B4-BE49-F238E27FC236}">
                <a16:creationId xmlns:a16="http://schemas.microsoft.com/office/drawing/2014/main" id="{C3C25801-1393-4BDB-B718-F40D1CD7A86B}"/>
              </a:ext>
            </a:extLst>
          </p:cNvPr>
          <p:cNvSpPr>
            <a:spLocks noGrp="1"/>
          </p:cNvSpPr>
          <p:nvPr>
            <p:ph type="body" idx="1"/>
          </p:nvPr>
        </p:nvSpPr>
        <p:spPr>
          <a:xfrm>
            <a:off x="457200" y="1348581"/>
            <a:ext cx="8229600" cy="4160837"/>
          </a:xfrm>
        </p:spPr>
        <p:txBody>
          <a:bodyPr>
            <a:normAutofit/>
          </a:bodyPr>
          <a:lstStyle/>
          <a:p>
            <a:pPr marL="50800" indent="0" algn="ctr">
              <a:buNone/>
            </a:pPr>
            <a:r>
              <a:rPr lang="en-US" sz="2800" dirty="0"/>
              <a:t>To do valuable things better together than anyone could do alone.  Still the sweet spot!</a:t>
            </a:r>
          </a:p>
        </p:txBody>
      </p:sp>
      <p:graphicFrame>
        <p:nvGraphicFramePr>
          <p:cNvPr id="5" name="Diagram 4">
            <a:extLst>
              <a:ext uri="{FF2B5EF4-FFF2-40B4-BE49-F238E27FC236}">
                <a16:creationId xmlns:a16="http://schemas.microsoft.com/office/drawing/2014/main" id="{F1587982-3B48-4ADD-8502-4D9DC497E680}"/>
              </a:ext>
            </a:extLst>
          </p:cNvPr>
          <p:cNvGraphicFramePr/>
          <p:nvPr>
            <p:extLst>
              <p:ext uri="{D42A27DB-BD31-4B8C-83A1-F6EECF244321}">
                <p14:modId xmlns:p14="http://schemas.microsoft.com/office/powerpoint/2010/main" val="27631492"/>
              </p:ext>
            </p:extLst>
          </p:nvPr>
        </p:nvGraphicFramePr>
        <p:xfrm>
          <a:off x="1524000" y="2464582"/>
          <a:ext cx="6096000" cy="3383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tar: 5 Points 6">
            <a:extLst>
              <a:ext uri="{FF2B5EF4-FFF2-40B4-BE49-F238E27FC236}">
                <a16:creationId xmlns:a16="http://schemas.microsoft.com/office/drawing/2014/main" id="{1ABD2843-949D-419D-9C4D-2877B6736C1C}"/>
              </a:ext>
            </a:extLst>
          </p:cNvPr>
          <p:cNvSpPr/>
          <p:nvPr/>
        </p:nvSpPr>
        <p:spPr>
          <a:xfrm>
            <a:off x="4114800" y="3699022"/>
            <a:ext cx="914400" cy="914400"/>
          </a:xfrm>
          <a:prstGeom prst="star5">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70CD45E-FCC0-4F9F-8368-07B8CD3E13B8}"/>
              </a:ext>
            </a:extLst>
          </p:cNvPr>
          <p:cNvSpPr txBox="1"/>
          <p:nvPr/>
        </p:nvSpPr>
        <p:spPr>
          <a:xfrm>
            <a:off x="6168044" y="3243648"/>
            <a:ext cx="785793" cy="369332"/>
          </a:xfrm>
          <a:prstGeom prst="rect">
            <a:avLst/>
          </a:prstGeom>
          <a:noFill/>
        </p:spPr>
        <p:txBody>
          <a:bodyPr wrap="none" rtlCol="0">
            <a:spAutoFit/>
          </a:bodyPr>
          <a:lstStyle/>
          <a:p>
            <a:r>
              <a:rPr lang="en-US" dirty="0"/>
              <a:t>TRUST</a:t>
            </a:r>
          </a:p>
        </p:txBody>
      </p:sp>
      <p:sp>
        <p:nvSpPr>
          <p:cNvPr id="8" name="TextBox 7">
            <a:extLst>
              <a:ext uri="{FF2B5EF4-FFF2-40B4-BE49-F238E27FC236}">
                <a16:creationId xmlns:a16="http://schemas.microsoft.com/office/drawing/2014/main" id="{0A9113B5-29C2-4E57-974F-D5FA1DE8FDA3}"/>
              </a:ext>
            </a:extLst>
          </p:cNvPr>
          <p:cNvSpPr txBox="1"/>
          <p:nvPr/>
        </p:nvSpPr>
        <p:spPr>
          <a:xfrm>
            <a:off x="1524000" y="4428756"/>
            <a:ext cx="785793" cy="369332"/>
          </a:xfrm>
          <a:prstGeom prst="rect">
            <a:avLst/>
          </a:prstGeom>
          <a:noFill/>
        </p:spPr>
        <p:txBody>
          <a:bodyPr wrap="none" rtlCol="0">
            <a:spAutoFit/>
          </a:bodyPr>
          <a:lstStyle/>
          <a:p>
            <a:r>
              <a:rPr lang="en-US" dirty="0"/>
              <a:t>TRUST</a:t>
            </a:r>
          </a:p>
        </p:txBody>
      </p:sp>
    </p:spTree>
    <p:extLst>
      <p:ext uri="{BB962C8B-B14F-4D97-AF65-F5344CB8AC3E}">
        <p14:creationId xmlns:p14="http://schemas.microsoft.com/office/powerpoint/2010/main" val="1932788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208" y="130874"/>
            <a:ext cx="7074756" cy="1110996"/>
          </a:xfrm>
        </p:spPr>
        <p:txBody>
          <a:bodyPr anchor="b">
            <a:normAutofit/>
          </a:bodyPr>
          <a:lstStyle/>
          <a:p>
            <a:r>
              <a:rPr lang="en-US" sz="3600" dirty="0"/>
              <a:t>Strategic Thinking Boards</a:t>
            </a:r>
          </a:p>
        </p:txBody>
      </p:sp>
      <p:sp>
        <p:nvSpPr>
          <p:cNvPr id="3" name="Content Placeholder 2"/>
          <p:cNvSpPr>
            <a:spLocks noGrp="1"/>
          </p:cNvSpPr>
          <p:nvPr>
            <p:ph idx="1"/>
          </p:nvPr>
        </p:nvSpPr>
        <p:spPr>
          <a:xfrm>
            <a:off x="473201" y="2098547"/>
            <a:ext cx="4846943" cy="3836739"/>
          </a:xfrm>
        </p:spPr>
        <p:txBody>
          <a:bodyPr anchor="t">
            <a:normAutofit fontScale="70000" lnSpcReduction="20000"/>
          </a:bodyPr>
          <a:lstStyle/>
          <a:p>
            <a:pPr marL="365760" indent="-274320">
              <a:lnSpc>
                <a:spcPct val="120000"/>
              </a:lnSpc>
              <a:buFont typeface="+mj-lt"/>
              <a:buAutoNum type="arabicPeriod"/>
            </a:pPr>
            <a:r>
              <a:rPr lang="en-US" sz="3800" dirty="0"/>
              <a:t>Find out what matters</a:t>
            </a:r>
          </a:p>
          <a:p>
            <a:pPr marL="365760" indent="-274320">
              <a:lnSpc>
                <a:spcPct val="120000"/>
              </a:lnSpc>
              <a:buFont typeface="+mj-lt"/>
              <a:buAutoNum type="arabicPeriod"/>
            </a:pPr>
            <a:r>
              <a:rPr lang="en-US" sz="3800" dirty="0"/>
              <a:t>Act on what matters</a:t>
            </a:r>
          </a:p>
          <a:p>
            <a:pPr marL="365760" indent="-274320">
              <a:lnSpc>
                <a:spcPct val="120000"/>
              </a:lnSpc>
              <a:buFont typeface="+mj-lt"/>
              <a:buAutoNum type="arabicPeriod"/>
            </a:pPr>
            <a:r>
              <a:rPr lang="en-US" sz="3800" dirty="0"/>
              <a:t>Organize around what matters</a:t>
            </a:r>
          </a:p>
          <a:p>
            <a:pPr marL="365760" indent="-274320">
              <a:lnSpc>
                <a:spcPct val="120000"/>
              </a:lnSpc>
              <a:buFont typeface="+mj-lt"/>
              <a:buAutoNum type="arabicPeriod"/>
            </a:pPr>
            <a:r>
              <a:rPr lang="en-US" sz="3800" dirty="0"/>
              <a:t>Focus time on what matters</a:t>
            </a:r>
          </a:p>
          <a:p>
            <a:pPr marL="0" indent="0">
              <a:buNone/>
            </a:pPr>
            <a:endParaRPr lang="en-US" sz="3800" i="1" dirty="0"/>
          </a:p>
          <a:p>
            <a:pPr marL="0" indent="0">
              <a:buNone/>
            </a:pPr>
            <a:endParaRPr lang="en-US" sz="3800" i="1" dirty="0"/>
          </a:p>
          <a:p>
            <a:pPr marL="0" indent="0">
              <a:buNone/>
            </a:pPr>
            <a:r>
              <a:rPr lang="en-US" sz="2000" i="1" dirty="0"/>
              <a:t>The New Work of the Nonprofit Board</a:t>
            </a:r>
            <a:br>
              <a:rPr lang="en-US" sz="1500" dirty="0"/>
            </a:br>
            <a:r>
              <a:rPr lang="en-US" sz="2000" dirty="0"/>
              <a:t>by Barbara E. Taylor, Richard P. Chait, and Thomas P. Holland, HBR</a:t>
            </a:r>
          </a:p>
        </p:txBody>
      </p:sp>
      <p:sp>
        <p:nvSpPr>
          <p:cNvPr id="4" name="Slide Number Placeholder 3">
            <a:extLst>
              <a:ext uri="{FF2B5EF4-FFF2-40B4-BE49-F238E27FC236}">
                <a16:creationId xmlns:a16="http://schemas.microsoft.com/office/drawing/2014/main" id="{658E322F-4557-43AE-BCA0-ACEE658D363A}"/>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42C781B-9243-4126-A070-2C8D0A7DA235}" type="slidenum">
              <a:rPr lang="en-US" smtClean="0"/>
              <a:pPr/>
              <a:t>13</a:t>
            </a:fld>
            <a:endParaRPr lang="en-US" dirty="0"/>
          </a:p>
        </p:txBody>
      </p:sp>
      <p:pic>
        <p:nvPicPr>
          <p:cNvPr id="5" name="Graphic 4" descr="Brainstorm with solid fill">
            <a:extLst>
              <a:ext uri="{FF2B5EF4-FFF2-40B4-BE49-F238E27FC236}">
                <a16:creationId xmlns:a16="http://schemas.microsoft.com/office/drawing/2014/main" id="{69F46FF8-74BA-445A-B75A-115061226E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57166" y="1381887"/>
            <a:ext cx="4094226" cy="4094226"/>
          </a:xfrm>
          <a:prstGeom prst="rect">
            <a:avLst/>
          </a:prstGeom>
        </p:spPr>
      </p:pic>
    </p:spTree>
    <p:extLst>
      <p:ext uri="{BB962C8B-B14F-4D97-AF65-F5344CB8AC3E}">
        <p14:creationId xmlns:p14="http://schemas.microsoft.com/office/powerpoint/2010/main" val="2004799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9C636-EE4E-40CF-9CB2-C88C07E1B2A0}"/>
              </a:ext>
            </a:extLst>
          </p:cNvPr>
          <p:cNvSpPr>
            <a:spLocks noGrp="1"/>
          </p:cNvSpPr>
          <p:nvPr>
            <p:ph type="title"/>
          </p:nvPr>
        </p:nvSpPr>
        <p:spPr>
          <a:xfrm>
            <a:off x="628650" y="365127"/>
            <a:ext cx="7886700" cy="682278"/>
          </a:xfrm>
        </p:spPr>
        <p:txBody>
          <a:bodyPr>
            <a:normAutofit/>
          </a:bodyPr>
          <a:lstStyle/>
          <a:p>
            <a:r>
              <a:rPr lang="en-US" sz="1800" b="1" kern="1800" spc="35" dirty="0">
                <a:effectLst/>
                <a:latin typeface="Arial" panose="020B0604020202020204" pitchFamily="34" charset="0"/>
                <a:ea typeface="Times New Roman" panose="02020603050405020304" pitchFamily="18" charset="0"/>
                <a:cs typeface="Times New Roman" panose="02020603050405020304" pitchFamily="18" charset="0"/>
              </a:rPr>
              <a:t>How to Lead in a World Reshaped by COVID, </a:t>
            </a:r>
            <a:r>
              <a:rPr lang="en-US" sz="1800" kern="1800" spc="35" dirty="0">
                <a:effectLst/>
                <a:latin typeface="Arial" panose="020B0604020202020204" pitchFamily="34" charset="0"/>
                <a:ea typeface="Times New Roman" panose="02020603050405020304" pitchFamily="18" charset="0"/>
                <a:cs typeface="Times New Roman" panose="02020603050405020304" pitchFamily="18" charset="0"/>
              </a:rPr>
              <a:t>July 13, 2021 </a:t>
            </a:r>
            <a:br>
              <a:rPr lang="en-US" sz="1800" kern="1800" spc="35" dirty="0">
                <a:effectLst/>
                <a:latin typeface="Arial" panose="020B0604020202020204" pitchFamily="34" charset="0"/>
                <a:ea typeface="Times New Roman" panose="02020603050405020304" pitchFamily="18" charset="0"/>
                <a:cs typeface="Times New Roman" panose="02020603050405020304" pitchFamily="18" charset="0"/>
              </a:rPr>
            </a:br>
            <a:r>
              <a:rPr lang="en-US" sz="1800" kern="1800" spc="35" dirty="0">
                <a:effectLst/>
                <a:latin typeface="Arial" panose="020B0604020202020204" pitchFamily="34" charset="0"/>
                <a:ea typeface="Times New Roman" panose="02020603050405020304" pitchFamily="18" charset="0"/>
                <a:cs typeface="Times New Roman" panose="02020603050405020304" pitchFamily="18" charset="0"/>
              </a:rPr>
              <a:t>by Jenny Nelson, ASAE director, content, and knowledge resources</a:t>
            </a:r>
            <a:endParaRPr lang="en-US" dirty="0"/>
          </a:p>
        </p:txBody>
      </p:sp>
      <p:sp>
        <p:nvSpPr>
          <p:cNvPr id="3" name="Text Placeholder 2">
            <a:extLst>
              <a:ext uri="{FF2B5EF4-FFF2-40B4-BE49-F238E27FC236}">
                <a16:creationId xmlns:a16="http://schemas.microsoft.com/office/drawing/2014/main" id="{02584148-197F-46C8-AC90-58124F5332C5}"/>
              </a:ext>
            </a:extLst>
          </p:cNvPr>
          <p:cNvSpPr>
            <a:spLocks noGrp="1"/>
          </p:cNvSpPr>
          <p:nvPr>
            <p:ph type="body" sz="quarter" idx="12"/>
          </p:nvPr>
        </p:nvSpPr>
        <p:spPr>
          <a:xfrm>
            <a:off x="457200" y="1059066"/>
            <a:ext cx="8229600" cy="4186238"/>
          </a:xfrm>
        </p:spPr>
        <p:txBody>
          <a:bodyPr>
            <a:noAutofit/>
          </a:bodyPr>
          <a:lstStyle/>
          <a:p>
            <a:pPr>
              <a:lnSpc>
                <a:spcPct val="100000"/>
              </a:lnSpc>
              <a:spcBef>
                <a:spcPts val="0"/>
              </a:spcBef>
              <a:buFont typeface="Wingdings" panose="05000000000000000000" pitchFamily="2" charset="2"/>
              <a:buChar char="Ø"/>
            </a:pPr>
            <a:r>
              <a:rPr lang="en-US" sz="2000" dirty="0">
                <a:solidFill>
                  <a:schemeClr val="tx1"/>
                </a:solidFill>
                <a:effectLst/>
                <a:ea typeface="Times New Roman" panose="02020603050405020304" pitchFamily="18" charset="0"/>
                <a:cs typeface="Times New Roman" panose="02020603050405020304" pitchFamily="18" charset="0"/>
              </a:rPr>
              <a:t>A new, soon-to-be-released </a:t>
            </a:r>
            <a:r>
              <a:rPr lang="en-US" sz="2000" dirty="0">
                <a:solidFill>
                  <a:schemeClr val="tx1"/>
                </a:solidFill>
                <a:effectLst/>
                <a:ea typeface="Times New Roman" panose="02020603050405020304" pitchFamily="18" charset="0"/>
                <a:cs typeface="Helvetica" panose="020B0604020202020204" pitchFamily="34" charset="0"/>
                <a:hlinkClick r:id="rId3">
                  <a:extLst>
                    <a:ext uri="{A12FA001-AC4F-418D-AE19-62706E023703}">
                      <ahyp:hlinkClr xmlns:ahyp="http://schemas.microsoft.com/office/drawing/2018/hyperlinkcolor" val="tx"/>
                    </a:ext>
                  </a:extLst>
                </a:hlinkClick>
              </a:rPr>
              <a:t>ASAE </a:t>
            </a:r>
            <a:r>
              <a:rPr lang="en-US" sz="2000" dirty="0" err="1">
                <a:solidFill>
                  <a:schemeClr val="tx1"/>
                </a:solidFill>
                <a:effectLst/>
                <a:ea typeface="Times New Roman" panose="02020603050405020304" pitchFamily="18" charset="0"/>
                <a:cs typeface="Helvetica" panose="020B0604020202020204" pitchFamily="34" charset="0"/>
                <a:hlinkClick r:id="rId3">
                  <a:extLst>
                    <a:ext uri="{A12FA001-AC4F-418D-AE19-62706E023703}">
                      <ahyp:hlinkClr xmlns:ahyp="http://schemas.microsoft.com/office/drawing/2018/hyperlinkcolor" val="tx"/>
                    </a:ext>
                  </a:extLst>
                </a:hlinkClick>
              </a:rPr>
              <a:t>ForesightWorks</a:t>
            </a:r>
            <a:r>
              <a:rPr lang="en-US" sz="2000" dirty="0">
                <a:solidFill>
                  <a:schemeClr val="tx1"/>
                </a:solidFill>
                <a:effectLst/>
                <a:ea typeface="Times New Roman" panose="02020603050405020304" pitchFamily="18" charset="0"/>
                <a:cs typeface="Times New Roman" panose="02020603050405020304" pitchFamily="18" charset="0"/>
              </a:rPr>
              <a:t> action brief, “A World Reshaped by COVID,” identifies probable shifts and provides guidance for leaders.</a:t>
            </a:r>
            <a:endParaRPr lang="en-US" sz="2000" dirty="0">
              <a:solidFill>
                <a:schemeClr val="tx1"/>
              </a:solidFill>
              <a:effectLst/>
              <a:ea typeface="Calibri" panose="020F0502020204030204" pitchFamily="34" charset="0"/>
              <a:cs typeface="Times New Roman" panose="02020603050405020304" pitchFamily="18" charset="0"/>
            </a:endParaRPr>
          </a:p>
          <a:p>
            <a:pPr>
              <a:lnSpc>
                <a:spcPct val="100000"/>
              </a:lnSpc>
              <a:spcBef>
                <a:spcPts val="0"/>
              </a:spcBef>
              <a:buFont typeface="Wingdings" panose="05000000000000000000" pitchFamily="2" charset="2"/>
              <a:buChar char="Ø"/>
            </a:pPr>
            <a:r>
              <a:rPr lang="en-US" sz="2000" dirty="0">
                <a:solidFill>
                  <a:schemeClr val="tx1"/>
                </a:solidFill>
              </a:rPr>
              <a:t>According to ASAE focus group participants, association leaders will need to be nimble, innovative, forward-thinking, and empathetic in a world reshaped by COVID. These focus group conversations identified actions leaders can take to prepare for, mitigate, or capitalize on this driver of change, which are captured in the brief:</a:t>
            </a:r>
          </a:p>
          <a:p>
            <a:pPr>
              <a:lnSpc>
                <a:spcPct val="100000"/>
              </a:lnSpc>
              <a:spcBef>
                <a:spcPts val="0"/>
              </a:spcBef>
              <a:buFont typeface="Wingdings" panose="05000000000000000000" pitchFamily="2" charset="2"/>
              <a:buChar char="Ø"/>
            </a:pPr>
            <a:endParaRPr lang="en-US" sz="2000" dirty="0">
              <a:solidFill>
                <a:schemeClr val="tx1"/>
              </a:solidFill>
            </a:endParaRPr>
          </a:p>
          <a:p>
            <a:pPr marL="857250" lvl="1" indent="-514350">
              <a:lnSpc>
                <a:spcPct val="100000"/>
              </a:lnSpc>
              <a:spcBef>
                <a:spcPts val="0"/>
              </a:spcBef>
              <a:buFont typeface="+mj-lt"/>
              <a:buAutoNum type="arabicPeriod"/>
            </a:pPr>
            <a:r>
              <a:rPr lang="en-US" sz="2400" dirty="0">
                <a:solidFill>
                  <a:schemeClr val="tx1"/>
                </a:solidFill>
              </a:rPr>
              <a:t>Use scenario planning to build agility.</a:t>
            </a:r>
          </a:p>
          <a:p>
            <a:pPr marL="857250" lvl="1" indent="-514350">
              <a:lnSpc>
                <a:spcPct val="100000"/>
              </a:lnSpc>
              <a:spcBef>
                <a:spcPts val="0"/>
              </a:spcBef>
              <a:buFont typeface="+mj-lt"/>
              <a:buAutoNum type="arabicPeriod"/>
            </a:pPr>
            <a:r>
              <a:rPr lang="en-US" sz="2400" dirty="0">
                <a:solidFill>
                  <a:srgbClr val="C00000"/>
                </a:solidFill>
              </a:rPr>
              <a:t>Evaluate your association’s value proposition.</a:t>
            </a:r>
          </a:p>
          <a:p>
            <a:pPr marL="857250" lvl="1" indent="-514350">
              <a:lnSpc>
                <a:spcPct val="100000"/>
              </a:lnSpc>
              <a:spcBef>
                <a:spcPts val="0"/>
              </a:spcBef>
              <a:buFont typeface="+mj-lt"/>
              <a:buAutoNum type="arabicPeriod"/>
            </a:pPr>
            <a:r>
              <a:rPr lang="en-US" sz="2400" dirty="0">
                <a:solidFill>
                  <a:schemeClr val="tx1"/>
                </a:solidFill>
              </a:rPr>
              <a:t>Focus on innovation and entrepreneurialism.</a:t>
            </a:r>
          </a:p>
          <a:p>
            <a:pPr marL="857250" lvl="1" indent="-514350">
              <a:lnSpc>
                <a:spcPct val="100000"/>
              </a:lnSpc>
              <a:spcBef>
                <a:spcPts val="0"/>
              </a:spcBef>
              <a:buFont typeface="+mj-lt"/>
              <a:buAutoNum type="arabicPeriod"/>
            </a:pPr>
            <a:r>
              <a:rPr lang="en-US" sz="2400" dirty="0">
                <a:solidFill>
                  <a:schemeClr val="tx1"/>
                </a:solidFill>
              </a:rPr>
              <a:t>Address staff and member burnout.</a:t>
            </a:r>
          </a:p>
          <a:p>
            <a:pPr marL="857250" lvl="1" indent="-514350">
              <a:buFont typeface="+mj-lt"/>
              <a:buAutoNum type="arabicPeriod"/>
            </a:pPr>
            <a:r>
              <a:rPr lang="en-US" sz="2400" dirty="0">
                <a:solidFill>
                  <a:schemeClr val="tx1"/>
                </a:solidFill>
              </a:rPr>
              <a:t>Clarify association and chapter roles. </a:t>
            </a:r>
          </a:p>
        </p:txBody>
      </p:sp>
    </p:spTree>
    <p:extLst>
      <p:ext uri="{BB962C8B-B14F-4D97-AF65-F5344CB8AC3E}">
        <p14:creationId xmlns:p14="http://schemas.microsoft.com/office/powerpoint/2010/main" val="4153515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933700" y="800100"/>
            <a:ext cx="4470400" cy="2451100"/>
          </a:xfrm>
          <a:prstGeom prst="ellipse">
            <a:avLst/>
          </a:prstGeom>
          <a:solidFill>
            <a:srgbClr val="E7F4F5"/>
          </a:solidFill>
          <a:ln w="9525" cap="flat" cmpd="sng" algn="ctr">
            <a:solidFill>
              <a:schemeClr val="tx1"/>
            </a:solidFill>
            <a:prstDash val="solid"/>
            <a:round/>
            <a:headEnd type="none" w="med" len="med"/>
            <a:tailEnd type="none" w="med" len="med"/>
          </a:ln>
          <a:effectLst>
            <a:innerShdw blurRad="63500" dist="50800" dir="18900000">
              <a:prstClr val="black">
                <a:alpha val="50000"/>
              </a:prstClr>
            </a:innerShdw>
          </a:effectLst>
        </p:spPr>
        <p:txBody>
          <a:bodyPr/>
          <a:lstStyle/>
          <a:p>
            <a:pPr>
              <a:defRPr/>
            </a:pPr>
            <a:r>
              <a:rPr lang="en-US" sz="2400" b="1" u="sng" dirty="0">
                <a:cs typeface="+mn-cs"/>
              </a:rPr>
              <a:t>Commitment</a:t>
            </a:r>
            <a:r>
              <a:rPr lang="en-US" sz="2400" b="1" dirty="0">
                <a:cs typeface="+mn-cs"/>
              </a:rPr>
              <a:t>:</a:t>
            </a:r>
            <a:r>
              <a:rPr lang="en-US" sz="2400" dirty="0">
                <a:cs typeface="+mn-cs"/>
              </a:rPr>
              <a:t> </a:t>
            </a:r>
          </a:p>
          <a:p>
            <a:pPr>
              <a:defRPr/>
            </a:pPr>
            <a:r>
              <a:rPr lang="en-US" sz="1400" dirty="0">
                <a:cs typeface="+mn-cs"/>
              </a:rPr>
              <a:t>Consistent and organized focus on important things of high value that require coherent effort over time.</a:t>
            </a:r>
          </a:p>
          <a:p>
            <a:pPr>
              <a:defRPr/>
            </a:pPr>
            <a:endParaRPr lang="en-US" dirty="0">
              <a:effectLst>
                <a:outerShdw blurRad="38100" dist="38100" dir="2700000" algn="tl">
                  <a:srgbClr val="000000">
                    <a:alpha val="43137"/>
                  </a:srgbClr>
                </a:outerShdw>
              </a:effectLst>
              <a:cs typeface="+mn-cs"/>
            </a:endParaRPr>
          </a:p>
        </p:txBody>
      </p:sp>
      <p:sp>
        <p:nvSpPr>
          <p:cNvPr id="5" name="Oval 4"/>
          <p:cNvSpPr/>
          <p:nvPr/>
        </p:nvSpPr>
        <p:spPr bwMode="auto">
          <a:xfrm>
            <a:off x="812800" y="2857500"/>
            <a:ext cx="4635500" cy="2451100"/>
          </a:xfrm>
          <a:prstGeom prst="ellipse">
            <a:avLst/>
          </a:prstGeom>
          <a:solidFill>
            <a:srgbClr val="DFF1CB"/>
          </a:solidFill>
          <a:ln w="9525" cap="flat" cmpd="sng" algn="ctr">
            <a:solidFill>
              <a:schemeClr val="tx1"/>
            </a:solidFill>
            <a:prstDash val="solid"/>
            <a:round/>
            <a:headEnd type="none" w="med" len="med"/>
            <a:tailEnd type="none" w="med" len="med"/>
          </a:ln>
          <a:effectLst>
            <a:innerShdw blurRad="63500" dist="50800" dir="18900000">
              <a:prstClr val="black">
                <a:alpha val="50000"/>
              </a:prstClr>
            </a:innerShdw>
          </a:effectLst>
        </p:spPr>
        <p:txBody>
          <a:bodyPr/>
          <a:lstStyle/>
          <a:p>
            <a:pPr>
              <a:defRPr/>
            </a:pPr>
            <a:r>
              <a:rPr lang="en-US" sz="2400" b="1" u="sng" dirty="0">
                <a:cs typeface="+mn-cs"/>
              </a:rPr>
              <a:t>Content</a:t>
            </a:r>
            <a:r>
              <a:rPr lang="en-US" sz="2400" b="1" dirty="0">
                <a:cs typeface="+mn-cs"/>
              </a:rPr>
              <a:t>: </a:t>
            </a:r>
          </a:p>
          <a:p>
            <a:pPr>
              <a:defRPr/>
            </a:pPr>
            <a:r>
              <a:rPr lang="en-US" sz="1400" i="1" dirty="0">
                <a:cs typeface="+mn-cs"/>
              </a:rPr>
              <a:t>Advocacy</a:t>
            </a:r>
            <a:r>
              <a:rPr lang="en-US" sz="1400" dirty="0">
                <a:cs typeface="+mn-cs"/>
              </a:rPr>
              <a:t>- effective clout that influences the beliefs and behaviors of others that affect things that are significant to me; </a:t>
            </a:r>
            <a:r>
              <a:rPr lang="en-US" sz="1400" i="1" dirty="0">
                <a:cs typeface="+mn-cs"/>
              </a:rPr>
              <a:t>Knowledge</a:t>
            </a:r>
            <a:r>
              <a:rPr lang="en-US" sz="1400" dirty="0">
                <a:cs typeface="+mn-cs"/>
              </a:rPr>
              <a:t> – insight that enables me to be successful at things that really matter to me.</a:t>
            </a:r>
          </a:p>
          <a:p>
            <a:pPr>
              <a:defRPr/>
            </a:pPr>
            <a:endParaRPr lang="en-US" dirty="0">
              <a:effectLst>
                <a:outerShdw blurRad="38100" dist="38100" dir="2700000" algn="tl">
                  <a:srgbClr val="000000">
                    <a:alpha val="43137"/>
                  </a:srgbClr>
                </a:outerShdw>
              </a:effectLst>
              <a:cs typeface="+mn-cs"/>
            </a:endParaRPr>
          </a:p>
        </p:txBody>
      </p:sp>
      <p:sp>
        <p:nvSpPr>
          <p:cNvPr id="6" name="Oval 5"/>
          <p:cNvSpPr/>
          <p:nvPr/>
        </p:nvSpPr>
        <p:spPr bwMode="auto">
          <a:xfrm>
            <a:off x="4826000" y="3022600"/>
            <a:ext cx="3860800" cy="2451100"/>
          </a:xfrm>
          <a:prstGeom prst="ellipse">
            <a:avLst/>
          </a:prstGeom>
          <a:solidFill>
            <a:srgbClr val="FFF1C5"/>
          </a:solidFill>
          <a:ln w="9525" cap="flat" cmpd="sng" algn="ctr">
            <a:solidFill>
              <a:schemeClr val="tx1"/>
            </a:solidFill>
            <a:prstDash val="solid"/>
            <a:round/>
            <a:headEnd type="none" w="med" len="med"/>
            <a:tailEnd type="none" w="med" len="med"/>
          </a:ln>
          <a:effectLst>
            <a:innerShdw blurRad="63500" dist="50800" dir="18900000">
              <a:prstClr val="black">
                <a:alpha val="50000"/>
              </a:prstClr>
            </a:innerShdw>
          </a:effectLst>
        </p:spPr>
        <p:txBody>
          <a:bodyPr/>
          <a:lstStyle/>
          <a:p>
            <a:pPr>
              <a:defRPr/>
            </a:pPr>
            <a:r>
              <a:rPr lang="en-US" sz="2400" b="1" u="sng" dirty="0">
                <a:cs typeface="+mn-cs"/>
              </a:rPr>
              <a:t>Community</a:t>
            </a:r>
            <a:r>
              <a:rPr lang="en-US" sz="2400" dirty="0">
                <a:cs typeface="+mn-cs"/>
              </a:rPr>
              <a:t>: </a:t>
            </a:r>
            <a:r>
              <a:rPr lang="en-US" sz="1400" dirty="0">
                <a:cs typeface="+mn-cs"/>
              </a:rPr>
              <a:t>Enjoyable shared experience that makes me feel better about myself and my place in the world. </a:t>
            </a:r>
          </a:p>
          <a:p>
            <a:pPr>
              <a:defRPr/>
            </a:pPr>
            <a:endParaRPr lang="en-US" dirty="0">
              <a:effectLst>
                <a:outerShdw blurRad="38100" dist="38100" dir="2700000" algn="tl">
                  <a:srgbClr val="000000">
                    <a:alpha val="43137"/>
                  </a:srgbClr>
                </a:outerShdw>
              </a:effectLst>
              <a:cs typeface="+mn-cs"/>
            </a:endParaRPr>
          </a:p>
        </p:txBody>
      </p:sp>
      <p:sp>
        <p:nvSpPr>
          <p:cNvPr id="7" name="Oval 6"/>
          <p:cNvSpPr/>
          <p:nvPr/>
        </p:nvSpPr>
        <p:spPr bwMode="auto">
          <a:xfrm>
            <a:off x="3549650" y="2218292"/>
            <a:ext cx="2552700" cy="1346200"/>
          </a:xfrm>
          <a:prstGeom prst="ellipse">
            <a:avLst/>
          </a:prstGeom>
          <a:solidFill>
            <a:srgbClr val="FFD5D5"/>
          </a:solidFill>
          <a:ln w="9525" cap="flat" cmpd="sng" algn="ctr">
            <a:solidFill>
              <a:schemeClr val="tx1"/>
            </a:solidFill>
            <a:prstDash val="sysDash"/>
            <a:round/>
            <a:headEnd type="none" w="med" len="med"/>
            <a:tailEnd type="none" w="med" len="med"/>
          </a:ln>
          <a:effectLst/>
        </p:spPr>
        <p:txBody>
          <a:bodyPr/>
          <a:lstStyle/>
          <a:p>
            <a:pPr algn="ctr">
              <a:defRPr/>
            </a:pPr>
            <a:r>
              <a:rPr lang="en-US" sz="2000" b="1" dirty="0">
                <a:solidFill>
                  <a:schemeClr val="accent6">
                    <a:lumMod val="50000"/>
                  </a:schemeClr>
                </a:solidFill>
              </a:rPr>
              <a:t>Our “Brand”</a:t>
            </a:r>
          </a:p>
          <a:p>
            <a:pPr algn="ctr">
              <a:defRPr/>
            </a:pPr>
            <a:r>
              <a:rPr lang="en-US" sz="1600" dirty="0">
                <a:cs typeface="+mn-cs"/>
              </a:rPr>
              <a:t>Member’s Actual Experience</a:t>
            </a:r>
          </a:p>
          <a:p>
            <a:pPr algn="ctr">
              <a:defRPr/>
            </a:pPr>
            <a:endParaRPr lang="en-US" sz="2000" dirty="0">
              <a:effectLst>
                <a:outerShdw blurRad="38100" dist="38100" dir="2700000" algn="tl">
                  <a:srgbClr val="000000">
                    <a:alpha val="43137"/>
                  </a:srgbClr>
                </a:outerShdw>
              </a:effectLst>
              <a:cs typeface="+mn-cs"/>
            </a:endParaRPr>
          </a:p>
        </p:txBody>
      </p:sp>
      <p:sp>
        <p:nvSpPr>
          <p:cNvPr id="9" name="Curved Right Arrow 8"/>
          <p:cNvSpPr/>
          <p:nvPr/>
        </p:nvSpPr>
        <p:spPr bwMode="auto">
          <a:xfrm>
            <a:off x="2400300" y="1625600"/>
            <a:ext cx="787400" cy="1854200"/>
          </a:xfrm>
          <a:prstGeom prst="curvedRightArrow">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p:spPr>
        <p:txBody>
          <a:bodyPr/>
          <a:lstStyle/>
          <a:p>
            <a:pPr>
              <a:defRPr/>
            </a:pPr>
            <a:endParaRPr lang="en-US" dirty="0">
              <a:effectLst>
                <a:outerShdw blurRad="38100" dist="38100" dir="2700000" algn="tl">
                  <a:srgbClr val="000000">
                    <a:alpha val="43137"/>
                  </a:srgbClr>
                </a:outerShdw>
              </a:effectLst>
              <a:cs typeface="+mn-cs"/>
            </a:endParaRPr>
          </a:p>
        </p:txBody>
      </p:sp>
      <p:sp>
        <p:nvSpPr>
          <p:cNvPr id="10" name="Curved Right Arrow 9"/>
          <p:cNvSpPr/>
          <p:nvPr/>
        </p:nvSpPr>
        <p:spPr bwMode="auto">
          <a:xfrm rot="8800695">
            <a:off x="7175500" y="1435100"/>
            <a:ext cx="787400" cy="1854200"/>
          </a:xfrm>
          <a:prstGeom prst="curvedRightArrow">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p:spPr>
        <p:txBody>
          <a:bodyPr/>
          <a:lstStyle/>
          <a:p>
            <a:pPr>
              <a:defRPr/>
            </a:pPr>
            <a:endParaRPr lang="en-US" dirty="0">
              <a:effectLst>
                <a:outerShdw blurRad="38100" dist="38100" dir="2700000" algn="tl">
                  <a:srgbClr val="000000">
                    <a:alpha val="43137"/>
                  </a:srgbClr>
                </a:outerShdw>
              </a:effectLst>
              <a:cs typeface="+mn-cs"/>
            </a:endParaRPr>
          </a:p>
        </p:txBody>
      </p:sp>
      <p:sp>
        <p:nvSpPr>
          <p:cNvPr id="11" name="Curved Right Arrow 10"/>
          <p:cNvSpPr/>
          <p:nvPr/>
        </p:nvSpPr>
        <p:spPr bwMode="auto">
          <a:xfrm rot="15482366">
            <a:off x="4765889" y="4178590"/>
            <a:ext cx="787400" cy="2319447"/>
          </a:xfrm>
          <a:prstGeom prst="curvedRightArrow">
            <a:avLst/>
          </a:prstGeom>
          <a:solidFill>
            <a:schemeClr val="accent5">
              <a:lumMod val="60000"/>
              <a:lumOff val="40000"/>
            </a:schemeClr>
          </a:solidFill>
          <a:ln w="9525" cap="flat" cmpd="sng" algn="ctr">
            <a:solidFill>
              <a:schemeClr val="tx1"/>
            </a:solidFill>
            <a:prstDash val="solid"/>
            <a:round/>
            <a:headEnd type="none" w="med" len="med"/>
            <a:tailEnd type="none" w="med" len="med"/>
          </a:ln>
          <a:effectLst/>
        </p:spPr>
        <p:txBody>
          <a:bodyPr/>
          <a:lstStyle/>
          <a:p>
            <a:pPr>
              <a:defRPr/>
            </a:pPr>
            <a:endParaRPr lang="en-US" dirty="0">
              <a:effectLst>
                <a:outerShdw blurRad="38100" dist="38100" dir="2700000" algn="tl">
                  <a:srgbClr val="000000">
                    <a:alpha val="43137"/>
                  </a:srgbClr>
                </a:outerShdw>
              </a:effectLst>
              <a:cs typeface="+mn-cs"/>
            </a:endParaRPr>
          </a:p>
        </p:txBody>
      </p:sp>
      <p:sp>
        <p:nvSpPr>
          <p:cNvPr id="12298" name="Title 1"/>
          <p:cNvSpPr>
            <a:spLocks noGrp="1"/>
          </p:cNvSpPr>
          <p:nvPr>
            <p:ph type="title"/>
          </p:nvPr>
        </p:nvSpPr>
        <p:spPr>
          <a:xfrm>
            <a:off x="177800" y="198438"/>
            <a:ext cx="8788400" cy="385762"/>
          </a:xfrm>
        </p:spPr>
        <p:txBody>
          <a:bodyPr>
            <a:normAutofit fontScale="90000"/>
          </a:bodyPr>
          <a:lstStyle/>
          <a:p>
            <a:pPr>
              <a:defRPr/>
            </a:pPr>
            <a:r>
              <a:rPr lang="en-US" sz="3000" dirty="0"/>
              <a:t>The Distinguishing Value Proposition(s) of An Association</a:t>
            </a:r>
          </a:p>
        </p:txBody>
      </p:sp>
      <p:sp>
        <p:nvSpPr>
          <p:cNvPr id="21" name="TextBox 20"/>
          <p:cNvSpPr txBox="1"/>
          <p:nvPr/>
        </p:nvSpPr>
        <p:spPr>
          <a:xfrm>
            <a:off x="7989002" y="2964934"/>
            <a:ext cx="954107" cy="369332"/>
          </a:xfrm>
          <a:prstGeom prst="rect">
            <a:avLst/>
          </a:prstGeom>
          <a:noFill/>
        </p:spPr>
        <p:txBody>
          <a:bodyPr wrap="none" rtlCol="0">
            <a:spAutoFit/>
          </a:bodyPr>
          <a:lstStyle/>
          <a:p>
            <a:r>
              <a:rPr lang="en-US" dirty="0"/>
              <a:t>TRUST</a:t>
            </a:r>
          </a:p>
        </p:txBody>
      </p:sp>
      <p:sp>
        <p:nvSpPr>
          <p:cNvPr id="22" name="TextBox 21"/>
          <p:cNvSpPr txBox="1"/>
          <p:nvPr/>
        </p:nvSpPr>
        <p:spPr>
          <a:xfrm>
            <a:off x="4329896" y="5816600"/>
            <a:ext cx="954107" cy="369332"/>
          </a:xfrm>
          <a:prstGeom prst="rect">
            <a:avLst/>
          </a:prstGeom>
          <a:noFill/>
        </p:spPr>
        <p:txBody>
          <a:bodyPr wrap="none" rtlCol="0">
            <a:spAutoFit/>
          </a:bodyPr>
          <a:lstStyle/>
          <a:p>
            <a:r>
              <a:rPr lang="en-US" dirty="0"/>
              <a:t>TRUST</a:t>
            </a:r>
          </a:p>
        </p:txBody>
      </p:sp>
      <p:sp>
        <p:nvSpPr>
          <p:cNvPr id="23" name="TextBox 22"/>
          <p:cNvSpPr txBox="1"/>
          <p:nvPr/>
        </p:nvSpPr>
        <p:spPr>
          <a:xfrm>
            <a:off x="1424257" y="2475468"/>
            <a:ext cx="954107" cy="369332"/>
          </a:xfrm>
          <a:prstGeom prst="rect">
            <a:avLst/>
          </a:prstGeom>
          <a:noFill/>
        </p:spPr>
        <p:txBody>
          <a:bodyPr wrap="none" rtlCol="0">
            <a:spAutoFit/>
          </a:bodyPr>
          <a:lstStyle/>
          <a:p>
            <a:r>
              <a:rPr lang="en-US" dirty="0"/>
              <a:t>TRUST</a:t>
            </a:r>
          </a:p>
        </p:txBody>
      </p:sp>
    </p:spTree>
    <p:extLst>
      <p:ext uri="{BB962C8B-B14F-4D97-AF65-F5344CB8AC3E}">
        <p14:creationId xmlns:p14="http://schemas.microsoft.com/office/powerpoint/2010/main" val="747591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9382" y="234053"/>
            <a:ext cx="8564623" cy="4655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u="none" strike="noStrike" kern="1200" cap="none" spc="0" normalizeH="0" baseline="0" noProof="0" dirty="0">
                <a:ln>
                  <a:noFill/>
                </a:ln>
                <a:effectLst/>
                <a:uLnTx/>
                <a:uFillTx/>
                <a:latin typeface="Calibri" panose="020F0502020204030204"/>
              </a:rPr>
              <a:t>Our </a:t>
            </a:r>
            <a:r>
              <a:rPr kumimoji="0" lang="en-US" sz="2800" i="1" u="none" strike="noStrike" kern="1200" cap="none" spc="0" normalizeH="0" baseline="0" noProof="0" dirty="0">
                <a:ln>
                  <a:noFill/>
                </a:ln>
                <a:effectLst/>
                <a:uLnTx/>
                <a:uFillTx/>
                <a:latin typeface="Calibri" panose="020F0502020204030204"/>
              </a:rPr>
              <a:t>Distinguishing</a:t>
            </a:r>
            <a:r>
              <a:rPr kumimoji="0" lang="en-US" sz="2800" u="none" strike="noStrike" kern="1200" cap="none" spc="0" normalizeH="0" baseline="0" noProof="0" dirty="0">
                <a:ln>
                  <a:noFill/>
                </a:ln>
                <a:effectLst/>
                <a:uLnTx/>
                <a:uFillTx/>
                <a:latin typeface="Calibri" panose="020F0502020204030204"/>
              </a:rPr>
              <a:t> Value Proposition(s)</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2800" dirty="0">
                <a:latin typeface="Calibri" panose="020F0502020204030204"/>
              </a:rPr>
              <a:t>What Will Constitute Success?</a:t>
            </a:r>
            <a:r>
              <a:rPr kumimoji="0" lang="en-US" sz="2800" u="none" strike="noStrike" kern="1200" cap="none" spc="0" normalizeH="0" baseline="0" noProof="0" dirty="0">
                <a:ln>
                  <a:noFill/>
                </a:ln>
                <a:effectLst/>
                <a:uLnTx/>
                <a:uFillTx/>
                <a:latin typeface="Calibri" panose="020F0502020204030204"/>
              </a:rPr>
              <a:t> </a:t>
            </a:r>
          </a:p>
        </p:txBody>
      </p:sp>
      <p:sp>
        <p:nvSpPr>
          <p:cNvPr id="7" name="Oval 6"/>
          <p:cNvSpPr/>
          <p:nvPr/>
        </p:nvSpPr>
        <p:spPr>
          <a:xfrm>
            <a:off x="2683235" y="932998"/>
            <a:ext cx="4087180" cy="2648933"/>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Commitment:</a:t>
            </a:r>
          </a:p>
          <a:p>
            <a:pPr algn="ctr"/>
            <a:r>
              <a:rPr lang="en-US" dirty="0">
                <a:solidFill>
                  <a:schemeClr val="tx1"/>
                </a:solidFill>
              </a:rPr>
              <a:t>____________________________________________________________________________________________</a:t>
            </a:r>
            <a:endParaRPr lang="en-US" dirty="0"/>
          </a:p>
        </p:txBody>
      </p:sp>
      <p:sp>
        <p:nvSpPr>
          <p:cNvPr id="8" name="Oval 7"/>
          <p:cNvSpPr/>
          <p:nvPr/>
        </p:nvSpPr>
        <p:spPr>
          <a:xfrm>
            <a:off x="445010" y="3386194"/>
            <a:ext cx="4087180" cy="2648933"/>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Content:</a:t>
            </a:r>
          </a:p>
          <a:p>
            <a:pPr algn="ctr"/>
            <a:r>
              <a:rPr lang="en-US" dirty="0">
                <a:solidFill>
                  <a:schemeClr val="tx1"/>
                </a:solidFill>
              </a:rPr>
              <a:t>____________________________________________________________________________________________</a:t>
            </a:r>
            <a:endParaRPr lang="en-US" dirty="0"/>
          </a:p>
        </p:txBody>
      </p:sp>
      <p:sp>
        <p:nvSpPr>
          <p:cNvPr id="9" name="Oval 8"/>
          <p:cNvSpPr/>
          <p:nvPr/>
        </p:nvSpPr>
        <p:spPr>
          <a:xfrm>
            <a:off x="4726825" y="3386194"/>
            <a:ext cx="4087180" cy="2648933"/>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Community:</a:t>
            </a:r>
          </a:p>
          <a:p>
            <a:pPr algn="ctr"/>
            <a:r>
              <a:rPr lang="en-US" dirty="0">
                <a:solidFill>
                  <a:schemeClr val="tx1"/>
                </a:solidFill>
              </a:rPr>
              <a:t>____________________________________________________________________________________________</a:t>
            </a:r>
            <a:endParaRPr lang="en-US" dirty="0"/>
          </a:p>
        </p:txBody>
      </p:sp>
    </p:spTree>
    <p:extLst>
      <p:ext uri="{BB962C8B-B14F-4D97-AF65-F5344CB8AC3E}">
        <p14:creationId xmlns:p14="http://schemas.microsoft.com/office/powerpoint/2010/main" val="817028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Glenn Tecker\AppData\Local\Microsoft\Windows\INetCache\IE\A8KH0ABS\Latest_Global_Online_Education_Trends[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47800" y="1590728"/>
            <a:ext cx="6248400" cy="3865937"/>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sz="quarter" idx="12"/>
          </p:nvPr>
        </p:nvSpPr>
        <p:spPr>
          <a:xfrm>
            <a:off x="882344" y="728552"/>
            <a:ext cx="7937806" cy="4160837"/>
          </a:xfrm>
        </p:spPr>
        <p:txBody>
          <a:bodyPr/>
          <a:lstStyle/>
          <a:p>
            <a:pPr marL="0" indent="0">
              <a:buNone/>
            </a:pPr>
            <a:r>
              <a:rPr lang="en-US" sz="3600" b="1" dirty="0"/>
              <a:t>Trend: a change in progress and the direction of that change.</a:t>
            </a:r>
          </a:p>
        </p:txBody>
      </p:sp>
    </p:spTree>
    <p:extLst>
      <p:ext uri="{BB962C8B-B14F-4D97-AF65-F5344CB8AC3E}">
        <p14:creationId xmlns:p14="http://schemas.microsoft.com/office/powerpoint/2010/main" val="2648008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3418" y="1074170"/>
            <a:ext cx="8577163" cy="5028634"/>
            <a:chOff x="292517" y="1115047"/>
            <a:chExt cx="8577163" cy="5003736"/>
          </a:xfrm>
        </p:grpSpPr>
        <p:sp>
          <p:nvSpPr>
            <p:cNvPr id="3" name="Oval 2"/>
            <p:cNvSpPr/>
            <p:nvPr/>
          </p:nvSpPr>
          <p:spPr>
            <a:xfrm>
              <a:off x="883920" y="1172174"/>
              <a:ext cx="2926080" cy="1455796"/>
            </a:xfrm>
            <a:prstGeom prst="ellipse">
              <a:avLst/>
            </a:prstGeom>
            <a:noFill/>
            <a:ln>
              <a:solidFill>
                <a:srgbClr val="0C52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Key Demographic Trends</a:t>
              </a:r>
            </a:p>
            <a:p>
              <a:pPr algn="ctr">
                <a:defRPr/>
              </a:pPr>
              <a:r>
                <a:rPr lang="en-US" sz="1600" dirty="0">
                  <a:solidFill>
                    <a:schemeClr val="tx1"/>
                  </a:solidFill>
                </a:rPr>
                <a:t>________________</a:t>
              </a:r>
            </a:p>
            <a:p>
              <a:pPr algn="ctr">
                <a:defRPr/>
              </a:pPr>
              <a:r>
                <a:rPr lang="en-US" sz="1600" dirty="0">
                  <a:solidFill>
                    <a:schemeClr val="tx1"/>
                  </a:solidFill>
                </a:rPr>
                <a:t>________________________________</a:t>
              </a:r>
            </a:p>
          </p:txBody>
        </p:sp>
        <p:sp>
          <p:nvSpPr>
            <p:cNvPr id="4" name="Oval 3"/>
            <p:cNvSpPr/>
            <p:nvPr/>
          </p:nvSpPr>
          <p:spPr>
            <a:xfrm>
              <a:off x="5347971" y="1115047"/>
              <a:ext cx="2926080" cy="1455796"/>
            </a:xfrm>
            <a:prstGeom prst="ellipse">
              <a:avLst/>
            </a:prstGeom>
            <a:noFill/>
            <a:ln>
              <a:solidFill>
                <a:srgbClr val="0C52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Key Business/Economic Climate Trends </a:t>
              </a:r>
            </a:p>
            <a:p>
              <a:pPr algn="ctr">
                <a:defRPr/>
              </a:pPr>
              <a:r>
                <a:rPr lang="en-US" sz="1600" dirty="0">
                  <a:solidFill>
                    <a:schemeClr val="tx1"/>
                  </a:solidFill>
                </a:rPr>
                <a:t>__________________</a:t>
              </a:r>
            </a:p>
            <a:p>
              <a:pPr algn="ctr">
                <a:defRPr/>
              </a:pPr>
              <a:r>
                <a:rPr lang="en-US" sz="1600" dirty="0">
                  <a:solidFill>
                    <a:schemeClr val="tx1"/>
                  </a:solidFill>
                </a:rPr>
                <a:t>__________________</a:t>
              </a:r>
            </a:p>
            <a:p>
              <a:pPr algn="ctr">
                <a:defRPr/>
              </a:pPr>
              <a:r>
                <a:rPr lang="en-US" sz="1600" dirty="0">
                  <a:solidFill>
                    <a:schemeClr val="tx1"/>
                  </a:solidFill>
                </a:rPr>
                <a:t>______________</a:t>
              </a:r>
            </a:p>
          </p:txBody>
        </p:sp>
        <p:sp>
          <p:nvSpPr>
            <p:cNvPr id="5" name="Oval 4"/>
            <p:cNvSpPr/>
            <p:nvPr/>
          </p:nvSpPr>
          <p:spPr>
            <a:xfrm>
              <a:off x="699346" y="4571999"/>
              <a:ext cx="2926080" cy="1455796"/>
            </a:xfrm>
            <a:prstGeom prst="ellipse">
              <a:avLst/>
            </a:prstGeom>
            <a:noFill/>
            <a:ln>
              <a:solidFill>
                <a:srgbClr val="0C52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Key Legislation/Regulatory Trends</a:t>
              </a:r>
            </a:p>
            <a:p>
              <a:pPr algn="ctr">
                <a:defRPr/>
              </a:pPr>
              <a:r>
                <a:rPr lang="en-US" sz="1400" dirty="0">
                  <a:solidFill>
                    <a:schemeClr val="tx1"/>
                  </a:solidFill>
                </a:rPr>
                <a:t>_____________________</a:t>
              </a:r>
            </a:p>
            <a:p>
              <a:pPr algn="ctr">
                <a:defRPr/>
              </a:pPr>
              <a:r>
                <a:rPr lang="en-US" sz="1400" dirty="0">
                  <a:solidFill>
                    <a:schemeClr val="tx1"/>
                  </a:solidFill>
                </a:rPr>
                <a:t>_____________________</a:t>
              </a:r>
            </a:p>
            <a:p>
              <a:pPr algn="ctr">
                <a:defRPr/>
              </a:pPr>
              <a:r>
                <a:rPr lang="en-US" sz="1400" dirty="0">
                  <a:solidFill>
                    <a:schemeClr val="tx1"/>
                  </a:solidFill>
                </a:rPr>
                <a:t>_____________________</a:t>
              </a:r>
              <a:br>
                <a:rPr lang="en-US" sz="1400" dirty="0">
                  <a:solidFill>
                    <a:schemeClr val="tx1"/>
                  </a:solidFill>
                </a:rPr>
              </a:br>
              <a:endParaRPr lang="en-US" sz="1400" dirty="0">
                <a:solidFill>
                  <a:schemeClr val="tx1"/>
                </a:solidFill>
              </a:endParaRPr>
            </a:p>
          </p:txBody>
        </p:sp>
        <p:sp>
          <p:nvSpPr>
            <p:cNvPr id="6" name="Oval 5"/>
            <p:cNvSpPr/>
            <p:nvPr/>
          </p:nvSpPr>
          <p:spPr>
            <a:xfrm>
              <a:off x="5029200" y="4571999"/>
              <a:ext cx="2926080" cy="1546784"/>
            </a:xfrm>
            <a:prstGeom prst="ellipse">
              <a:avLst/>
            </a:prstGeom>
            <a:noFill/>
            <a:ln>
              <a:solidFill>
                <a:srgbClr val="0C52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Key Technology/Science Trends</a:t>
              </a:r>
            </a:p>
            <a:p>
              <a:pPr algn="ctr">
                <a:defRPr/>
              </a:pPr>
              <a:r>
                <a:rPr lang="en-US" sz="1400" dirty="0">
                  <a:solidFill>
                    <a:schemeClr val="tx1"/>
                  </a:solidFill>
                </a:rPr>
                <a:t>____________________</a:t>
              </a:r>
            </a:p>
            <a:p>
              <a:pPr algn="ctr">
                <a:defRPr/>
              </a:pPr>
              <a:r>
                <a:rPr lang="en-US" sz="1400" dirty="0">
                  <a:solidFill>
                    <a:schemeClr val="tx1"/>
                  </a:solidFill>
                </a:rPr>
                <a:t>_____________________</a:t>
              </a:r>
            </a:p>
            <a:p>
              <a:pPr algn="ctr">
                <a:defRPr/>
              </a:pPr>
              <a:r>
                <a:rPr lang="en-US" sz="1400" dirty="0">
                  <a:solidFill>
                    <a:schemeClr val="tx1"/>
                  </a:solidFill>
                </a:rPr>
                <a:t>___________________ </a:t>
              </a:r>
            </a:p>
          </p:txBody>
        </p:sp>
        <p:sp>
          <p:nvSpPr>
            <p:cNvPr id="7" name="Oval 6"/>
            <p:cNvSpPr/>
            <p:nvPr/>
          </p:nvSpPr>
          <p:spPr>
            <a:xfrm>
              <a:off x="292517" y="2883865"/>
              <a:ext cx="2926080" cy="1455796"/>
            </a:xfrm>
            <a:prstGeom prst="ellipse">
              <a:avLst/>
            </a:prstGeom>
            <a:noFill/>
            <a:ln>
              <a:solidFill>
                <a:srgbClr val="0C52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Key Political/Social Value Trends</a:t>
              </a:r>
            </a:p>
            <a:p>
              <a:pPr algn="ctr">
                <a:spcBef>
                  <a:spcPts val="0"/>
                </a:spcBef>
                <a:defRPr/>
              </a:pPr>
              <a:r>
                <a:rPr lang="en-US" sz="1600" dirty="0">
                  <a:solidFill>
                    <a:schemeClr val="tx1"/>
                  </a:solidFill>
                </a:rPr>
                <a:t>_________________</a:t>
              </a:r>
            </a:p>
            <a:p>
              <a:pPr algn="ctr">
                <a:defRPr/>
              </a:pPr>
              <a:r>
                <a:rPr lang="en-US" sz="1600" dirty="0">
                  <a:solidFill>
                    <a:schemeClr val="tx1"/>
                  </a:solidFill>
                </a:rPr>
                <a:t>__________________________________</a:t>
              </a:r>
            </a:p>
          </p:txBody>
        </p:sp>
        <p:sp>
          <p:nvSpPr>
            <p:cNvPr id="8" name="Oval 7"/>
            <p:cNvSpPr/>
            <p:nvPr/>
          </p:nvSpPr>
          <p:spPr>
            <a:xfrm>
              <a:off x="5943600" y="2879725"/>
              <a:ext cx="2926080" cy="1364809"/>
            </a:xfrm>
            <a:prstGeom prst="ellipse">
              <a:avLst/>
            </a:prstGeom>
            <a:noFill/>
            <a:ln>
              <a:solidFill>
                <a:srgbClr val="0C521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Other Key Trends </a:t>
              </a:r>
            </a:p>
            <a:p>
              <a:pPr algn="ctr">
                <a:defRPr/>
              </a:pPr>
              <a:r>
                <a:rPr lang="en-US" sz="1600" dirty="0">
                  <a:solidFill>
                    <a:schemeClr val="tx1"/>
                  </a:solidFill>
                </a:rPr>
                <a:t>_______________</a:t>
              </a:r>
            </a:p>
            <a:p>
              <a:pPr algn="ctr">
                <a:defRPr/>
              </a:pPr>
              <a:r>
                <a:rPr lang="en-US" sz="1600" dirty="0">
                  <a:solidFill>
                    <a:schemeClr val="tx1"/>
                  </a:solidFill>
                </a:rPr>
                <a:t>__________________</a:t>
              </a:r>
            </a:p>
            <a:p>
              <a:pPr algn="ctr">
                <a:defRPr/>
              </a:pPr>
              <a:r>
                <a:rPr lang="en-US" sz="1600" dirty="0">
                  <a:solidFill>
                    <a:schemeClr val="tx1"/>
                  </a:solidFill>
                </a:rPr>
                <a:t>_______________</a:t>
              </a:r>
            </a:p>
          </p:txBody>
        </p:sp>
        <p:sp>
          <p:nvSpPr>
            <p:cNvPr id="9" name="Rounded Rectangle 8"/>
            <p:cNvSpPr/>
            <p:nvPr/>
          </p:nvSpPr>
          <p:spPr>
            <a:xfrm>
              <a:off x="3733800" y="2583976"/>
              <a:ext cx="1905000" cy="1613848"/>
            </a:xfrm>
            <a:prstGeom prst="roundRect">
              <a:avLst/>
            </a:prstGeom>
            <a:solidFill>
              <a:schemeClr val="accent3">
                <a:lumMod val="20000"/>
                <a:lumOff val="80000"/>
              </a:schemeClr>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r>
                <a:rPr lang="en-US" sz="2000" b="1" dirty="0">
                  <a:solidFill>
                    <a:schemeClr val="tx1"/>
                  </a:solidFill>
                  <a:latin typeface="Calibri" pitchFamily="34" charset="0"/>
                </a:rPr>
                <a:t>Your </a:t>
              </a:r>
            </a:p>
            <a:p>
              <a:pPr algn="ctr">
                <a:defRPr/>
              </a:pPr>
              <a:r>
                <a:rPr lang="en-US" sz="2000" b="1" dirty="0">
                  <a:solidFill>
                    <a:schemeClr val="tx1"/>
                  </a:solidFill>
                  <a:latin typeface="Calibri" pitchFamily="34" charset="0"/>
                </a:rPr>
                <a:t>Organization</a:t>
              </a:r>
            </a:p>
          </p:txBody>
        </p:sp>
        <p:cxnSp>
          <p:nvCxnSpPr>
            <p:cNvPr id="10" name="Straight Arrow Connector 9"/>
            <p:cNvCxnSpPr>
              <a:cxnSpLocks/>
            </p:cNvCxnSpPr>
            <p:nvPr/>
          </p:nvCxnSpPr>
          <p:spPr>
            <a:xfrm>
              <a:off x="3810000" y="2209801"/>
              <a:ext cx="533400" cy="228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256697" y="3429002"/>
              <a:ext cx="400903"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H="1">
              <a:off x="4877314" y="2181988"/>
              <a:ext cx="470657" cy="29497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715000" y="3390900"/>
              <a:ext cx="2286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5029200" y="4453719"/>
              <a:ext cx="266700" cy="30878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3594791" y="4445725"/>
              <a:ext cx="609600" cy="46864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16" name="Title 1"/>
          <p:cNvSpPr txBox="1">
            <a:spLocks/>
          </p:cNvSpPr>
          <p:nvPr/>
        </p:nvSpPr>
        <p:spPr bwMode="auto">
          <a:xfrm>
            <a:off x="457200" y="52388"/>
            <a:ext cx="8229600" cy="592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sz="3200" dirty="0">
                <a:solidFill>
                  <a:schemeClr val="tx1"/>
                </a:solidFill>
                <a:latin typeface="+mn-lt"/>
                <a:ea typeface="ＭＳ Ｐゴシック" pitchFamily="34" charset="-128"/>
              </a:rPr>
              <a:t>Your Industry/Profession/Cause </a:t>
            </a:r>
          </a:p>
          <a:p>
            <a:r>
              <a:rPr lang="en-US" sz="3200" dirty="0">
                <a:solidFill>
                  <a:schemeClr val="tx1"/>
                </a:solidFill>
                <a:latin typeface="+mn-lt"/>
                <a:ea typeface="ＭＳ Ｐゴシック" pitchFamily="34" charset="-128"/>
              </a:rPr>
              <a:t>Evolving Environment</a:t>
            </a:r>
          </a:p>
        </p:txBody>
      </p:sp>
    </p:spTree>
    <p:extLst>
      <p:ext uri="{BB962C8B-B14F-4D97-AF65-F5344CB8AC3E}">
        <p14:creationId xmlns:p14="http://schemas.microsoft.com/office/powerpoint/2010/main" val="3370259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3624"/>
            <a:ext cx="8448675" cy="1143000"/>
          </a:xfrm>
        </p:spPr>
        <p:txBody>
          <a:bodyPr/>
          <a:lstStyle/>
          <a:p>
            <a:pPr algn="l"/>
            <a:r>
              <a:rPr lang="en-US" sz="2800" u="sng" dirty="0"/>
              <a:t>Key Driver of Change</a:t>
            </a:r>
            <a:r>
              <a:rPr lang="en-US" sz="2800" dirty="0"/>
              <a:t>: </a:t>
            </a:r>
            <a:r>
              <a:rPr lang="en-US" sz="2800" dirty="0">
                <a:solidFill>
                  <a:srgbClr val="002060"/>
                </a:solidFill>
              </a:rPr>
              <a:t>a trend or dynamic that will make our relevant tomorrow very different than today. </a:t>
            </a:r>
          </a:p>
        </p:txBody>
      </p:sp>
      <p:graphicFrame>
        <p:nvGraphicFramePr>
          <p:cNvPr id="5" name="Table 4"/>
          <p:cNvGraphicFramePr>
            <a:graphicFrameLocks noGrp="1"/>
          </p:cNvGraphicFramePr>
          <p:nvPr/>
        </p:nvGraphicFramePr>
        <p:xfrm>
          <a:off x="371474" y="1397000"/>
          <a:ext cx="8343900" cy="4298952"/>
        </p:xfrm>
        <a:graphic>
          <a:graphicData uri="http://schemas.openxmlformats.org/drawingml/2006/table">
            <a:tbl>
              <a:tblPr firstRow="1" bandRow="1">
                <a:tableStyleId>{00A15C55-8517-42AA-B614-E9B94910E393}</a:tableStyleId>
              </a:tblPr>
              <a:tblGrid>
                <a:gridCol w="2781300">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gridCol w="2781300">
                  <a:extLst>
                    <a:ext uri="{9D8B030D-6E8A-4147-A177-3AD203B41FA5}">
                      <a16:colId xmlns:a16="http://schemas.microsoft.com/office/drawing/2014/main" val="20002"/>
                    </a:ext>
                  </a:extLst>
                </a:gridCol>
              </a:tblGrid>
              <a:tr h="614136">
                <a:tc>
                  <a:txBody>
                    <a:bodyPr/>
                    <a:lstStyle/>
                    <a:p>
                      <a:pPr algn="ctr"/>
                      <a:r>
                        <a:rPr lang="en-US" dirty="0">
                          <a:solidFill>
                            <a:sysClr val="windowText" lastClr="000000"/>
                          </a:solidFill>
                        </a:rPr>
                        <a:t>KEY DRIVER OF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solidFill>
                            <a:sysClr val="windowText" lastClr="000000"/>
                          </a:solidFill>
                        </a:rPr>
                        <a:t>IMPLICATIONS FOR OUR MEMBERS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dirty="0">
                          <a:solidFill>
                            <a:sysClr val="windowText" lastClr="000000"/>
                          </a:solidFill>
                        </a:rPr>
                        <a:t>IMPLICATIONS FOR OUR</a:t>
                      </a:r>
                      <a:r>
                        <a:rPr lang="en-US" baseline="0" dirty="0">
                          <a:solidFill>
                            <a:sysClr val="windowText" lastClr="000000"/>
                          </a:solidFill>
                        </a:rPr>
                        <a:t> ORGANIZATION</a:t>
                      </a:r>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614136">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614136">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614136">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614136">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614136">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r h="614136">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en-US"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70956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2"/>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dirty="0">
                <a:ea typeface="ＭＳ Ｐゴシック" pitchFamily="34" charset="-128"/>
              </a:rPr>
              <a:t>Organizing and Aligning</a:t>
            </a:r>
          </a:p>
        </p:txBody>
      </p:sp>
      <p:sp>
        <p:nvSpPr>
          <p:cNvPr id="101379" name="Content Placeholder 1"/>
          <p:cNvSpPr>
            <a:spLocks noGrp="1"/>
          </p:cNvSpPr>
          <p:nvPr>
            <p:ph idx="4294967295"/>
          </p:nvPr>
        </p:nvSpPr>
        <p:spPr bwMode="auto">
          <a:xfrm>
            <a:off x="397668" y="1510089"/>
            <a:ext cx="8348663" cy="4492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eaLnBrk="1" hangingPunct="1">
              <a:buFont typeface="Wingdings" pitchFamily="2" charset="2"/>
              <a:buChar char="§"/>
            </a:pPr>
            <a:r>
              <a:rPr lang="en-US" sz="2400" dirty="0">
                <a:ea typeface="ＭＳ Ｐゴシック" pitchFamily="34" charset="-128"/>
              </a:rPr>
              <a:t>An organization’s structure results in better performance only if it improves the organization’s ability to make and execute key decisions better and faster.  </a:t>
            </a:r>
          </a:p>
          <a:p>
            <a:pPr eaLnBrk="1" hangingPunct="1">
              <a:buFont typeface="Wingdings" pitchFamily="2" charset="2"/>
              <a:buChar char="§"/>
            </a:pPr>
            <a:r>
              <a:rPr lang="en-US" sz="2400" dirty="0">
                <a:ea typeface="ＭＳ Ｐゴシック" pitchFamily="34" charset="-128"/>
              </a:rPr>
              <a:t>If an organization can sync its structure with its decisions, then the structure will work better, and performance will improve.</a:t>
            </a:r>
          </a:p>
          <a:p>
            <a:pPr eaLnBrk="1" hangingPunct="1">
              <a:buFont typeface="Wingdings 3" pitchFamily="18" charset="2"/>
              <a:buNone/>
            </a:pPr>
            <a:endParaRPr lang="en-US" sz="2400" dirty="0">
              <a:ea typeface="ＭＳ Ｐゴシック" pitchFamily="34" charset="-128"/>
            </a:endParaRPr>
          </a:p>
          <a:p>
            <a:pPr algn="ctr" eaLnBrk="1" hangingPunct="1">
              <a:buFont typeface="Wingdings 3" pitchFamily="18" charset="2"/>
              <a:buNone/>
            </a:pPr>
            <a:r>
              <a:rPr lang="en-US" sz="2400" b="1" dirty="0">
                <a:solidFill>
                  <a:srgbClr val="00418D"/>
                </a:solidFill>
                <a:ea typeface="ＭＳ Ｐゴシック" pitchFamily="34" charset="-128"/>
              </a:rPr>
              <a:t>		Adapted from, “The Decision-Driven Organization,” HBR, June 2010</a:t>
            </a:r>
          </a:p>
        </p:txBody>
      </p:sp>
    </p:spTree>
    <p:extLst>
      <p:ext uri="{BB962C8B-B14F-4D97-AF65-F5344CB8AC3E}">
        <p14:creationId xmlns:p14="http://schemas.microsoft.com/office/powerpoint/2010/main" val="2154486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4197691" y="1215139"/>
            <a:ext cx="4640450" cy="4802889"/>
          </a:xfrm>
          <a:prstGeom prst="ellipse">
            <a:avLst/>
          </a:prstGeom>
          <a:solidFill>
            <a:schemeClr val="accent1">
              <a:lumMod val="25000"/>
              <a:lumOff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indent="0" algn="ctr">
              <a:buFont typeface="Arial" charset="0"/>
              <a:buNone/>
            </a:pPr>
            <a:r>
              <a:rPr lang="en-US" sz="3200" b="1" u="sng" dirty="0">
                <a:solidFill>
                  <a:srgbClr val="002060"/>
                </a:solidFill>
              </a:rPr>
              <a:t>Key Processes</a:t>
            </a:r>
          </a:p>
          <a:p>
            <a:pPr marL="0" indent="0" algn="ctr">
              <a:buFont typeface="Arial" charset="0"/>
              <a:buNone/>
            </a:pPr>
            <a:endParaRPr lang="en-US" sz="1600" b="1" u="sng" dirty="0">
              <a:solidFill>
                <a:srgbClr val="7030A0"/>
              </a:solidFill>
            </a:endParaRPr>
          </a:p>
          <a:p>
            <a:pPr marL="0" indent="0" algn="ctr">
              <a:buFont typeface="Arial" charset="0"/>
              <a:buNone/>
            </a:pPr>
            <a:r>
              <a:rPr lang="en-US" sz="2800" b="1" dirty="0">
                <a:solidFill>
                  <a:schemeClr val="tx1"/>
                </a:solidFill>
              </a:rPr>
              <a:t>Research, Data &amp; Analytics</a:t>
            </a:r>
          </a:p>
          <a:p>
            <a:pPr marL="0" indent="0" algn="ctr">
              <a:buFont typeface="Arial" charset="0"/>
              <a:buNone/>
            </a:pPr>
            <a:endParaRPr lang="en-US" b="1" dirty="0">
              <a:solidFill>
                <a:schemeClr val="tx1"/>
              </a:solidFill>
            </a:endParaRPr>
          </a:p>
          <a:p>
            <a:pPr marL="0" indent="0" algn="ctr">
              <a:buFont typeface="Arial" charset="0"/>
              <a:buNone/>
            </a:pPr>
            <a:r>
              <a:rPr lang="en-US" sz="2800" b="1" dirty="0">
                <a:solidFill>
                  <a:schemeClr val="tx1"/>
                </a:solidFill>
              </a:rPr>
              <a:t>Strategy</a:t>
            </a:r>
          </a:p>
          <a:p>
            <a:pPr marL="0" indent="0" algn="ctr">
              <a:buFont typeface="Arial" charset="0"/>
              <a:buNone/>
            </a:pPr>
            <a:endParaRPr lang="en-US" b="1" dirty="0">
              <a:solidFill>
                <a:schemeClr val="tx1"/>
              </a:solidFill>
            </a:endParaRPr>
          </a:p>
          <a:p>
            <a:pPr marL="0" indent="0" algn="ctr">
              <a:buFont typeface="Arial" charset="0"/>
              <a:buNone/>
            </a:pPr>
            <a:r>
              <a:rPr lang="en-US" sz="2800" b="1" dirty="0">
                <a:solidFill>
                  <a:schemeClr val="tx1"/>
                </a:solidFill>
              </a:rPr>
              <a:t>Policy</a:t>
            </a:r>
          </a:p>
          <a:p>
            <a:pPr marL="0" indent="0" algn="ctr">
              <a:buFont typeface="Arial" charset="0"/>
              <a:buNone/>
            </a:pPr>
            <a:endParaRPr lang="en-US" b="1" dirty="0">
              <a:solidFill>
                <a:schemeClr val="tx1"/>
              </a:solidFill>
            </a:endParaRPr>
          </a:p>
          <a:p>
            <a:pPr marL="0" indent="0" algn="ctr">
              <a:buFont typeface="Arial" charset="0"/>
              <a:buNone/>
            </a:pPr>
            <a:r>
              <a:rPr lang="en-US" sz="2800" b="1" dirty="0">
                <a:solidFill>
                  <a:schemeClr val="tx1"/>
                </a:solidFill>
              </a:rPr>
              <a:t>Resource Allocation</a:t>
            </a:r>
          </a:p>
        </p:txBody>
      </p:sp>
      <p:sp>
        <p:nvSpPr>
          <p:cNvPr id="6" name="Oval 5"/>
          <p:cNvSpPr/>
          <p:nvPr/>
        </p:nvSpPr>
        <p:spPr>
          <a:xfrm>
            <a:off x="153703" y="996887"/>
            <a:ext cx="5026837" cy="5041119"/>
          </a:xfrm>
          <a:prstGeom prst="ellipse">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52741" y="51337"/>
            <a:ext cx="8638517" cy="1143000"/>
          </a:xfrm>
        </p:spPr>
        <p:txBody>
          <a:bodyPr/>
          <a:lstStyle/>
          <a:p>
            <a:r>
              <a:rPr lang="en-US" dirty="0">
                <a:latin typeface="+mn-lt"/>
              </a:rPr>
              <a:t>Model of Association Infrastructure</a:t>
            </a:r>
          </a:p>
        </p:txBody>
      </p:sp>
      <p:sp>
        <p:nvSpPr>
          <p:cNvPr id="5" name="Rectangle 8"/>
          <p:cNvSpPr>
            <a:spLocks noChangeArrowheads="1"/>
          </p:cNvSpPr>
          <p:nvPr/>
        </p:nvSpPr>
        <p:spPr bwMode="auto">
          <a:xfrm rot="5400000" flipH="1">
            <a:off x="2846372" y="3494270"/>
            <a:ext cx="2829238" cy="520655"/>
          </a:xfrm>
          <a:prstGeom prst="rect">
            <a:avLst/>
          </a:prstGeom>
          <a:noFill/>
          <a:ln w="12700">
            <a:noFill/>
            <a:miter lim="800000"/>
            <a:headEnd/>
            <a:tailEnd/>
          </a:ln>
          <a:effectLst/>
        </p:spPr>
        <p:txBody>
          <a:bodyPr wrap="square" lIns="90488" tIns="44450" rIns="90488" bIns="44450">
            <a:spAutoFit/>
          </a:bodyPr>
          <a:lstStyle/>
          <a:p>
            <a:pPr algn="ctr">
              <a:spcBef>
                <a:spcPct val="50000"/>
              </a:spcBef>
              <a:tabLst>
                <a:tab pos="285750" algn="l"/>
              </a:tabLst>
            </a:pPr>
            <a:r>
              <a:rPr lang="en-US" sz="2800" b="1" dirty="0">
                <a:solidFill>
                  <a:schemeClr val="tx1">
                    <a:lumMod val="75000"/>
                    <a:lumOff val="25000"/>
                  </a:schemeClr>
                </a:solidFill>
                <a:latin typeface="Calibri" pitchFamily="34" charset="0"/>
              </a:rPr>
              <a:t>6. </a:t>
            </a:r>
            <a:r>
              <a:rPr lang="en-US" sz="2800" b="1" dirty="0">
                <a:solidFill>
                  <a:schemeClr val="tx1">
                    <a:lumMod val="75000"/>
                    <a:lumOff val="25000"/>
                  </a:schemeClr>
                </a:solidFill>
                <a:latin typeface="Arial" panose="020B0604020202020204" pitchFamily="34" charset="0"/>
                <a:cs typeface="Arial" panose="020B0604020202020204" pitchFamily="34" charset="0"/>
              </a:rPr>
              <a:t>Technology</a:t>
            </a:r>
          </a:p>
        </p:txBody>
      </p:sp>
      <p:cxnSp>
        <p:nvCxnSpPr>
          <p:cNvPr id="7" name="Straight Arrow Connector 6"/>
          <p:cNvCxnSpPr/>
          <p:nvPr/>
        </p:nvCxnSpPr>
        <p:spPr>
          <a:xfrm>
            <a:off x="6509866" y="3326447"/>
            <a:ext cx="0" cy="29558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6517916" y="4041712"/>
            <a:ext cx="0" cy="30465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486680" y="4737460"/>
            <a:ext cx="0" cy="30495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0" name="Line 10"/>
          <p:cNvSpPr>
            <a:spLocks noChangeShapeType="1"/>
          </p:cNvSpPr>
          <p:nvPr/>
        </p:nvSpPr>
        <p:spPr bwMode="auto">
          <a:xfrm>
            <a:off x="4102264" y="2553195"/>
            <a:ext cx="0" cy="1793174"/>
          </a:xfrm>
          <a:prstGeom prst="line">
            <a:avLst/>
          </a:prstGeom>
          <a:noFill/>
          <a:ln w="12700">
            <a:solidFill>
              <a:schemeClr val="tx1"/>
            </a:solidFill>
            <a:round/>
            <a:headEnd/>
            <a:tailEnd/>
          </a:ln>
          <a:effectLst/>
        </p:spPr>
        <p:txBody>
          <a:bodyPr/>
          <a:lstStyle/>
          <a:p>
            <a:endParaRPr lang="en-US" b="1" dirty="0">
              <a:latin typeface="Calibri" pitchFamily="34" charset="0"/>
            </a:endParaRPr>
          </a:p>
        </p:txBody>
      </p:sp>
      <p:sp>
        <p:nvSpPr>
          <p:cNvPr id="11" name="Line 11"/>
          <p:cNvSpPr>
            <a:spLocks noChangeShapeType="1"/>
          </p:cNvSpPr>
          <p:nvPr/>
        </p:nvSpPr>
        <p:spPr bwMode="auto">
          <a:xfrm>
            <a:off x="3884550" y="2553195"/>
            <a:ext cx="203200" cy="0"/>
          </a:xfrm>
          <a:prstGeom prst="line">
            <a:avLst/>
          </a:prstGeom>
          <a:noFill/>
          <a:ln w="12700">
            <a:solidFill>
              <a:schemeClr val="tx1"/>
            </a:solidFill>
            <a:round/>
            <a:headEnd/>
            <a:tailEnd/>
          </a:ln>
          <a:effectLst/>
        </p:spPr>
        <p:txBody>
          <a:bodyPr/>
          <a:lstStyle/>
          <a:p>
            <a:endParaRPr lang="en-US" b="1" dirty="0">
              <a:latin typeface="Calibri" pitchFamily="34" charset="0"/>
            </a:endParaRPr>
          </a:p>
        </p:txBody>
      </p:sp>
      <p:sp>
        <p:nvSpPr>
          <p:cNvPr id="12" name="Line 11"/>
          <p:cNvSpPr>
            <a:spLocks noChangeShapeType="1"/>
          </p:cNvSpPr>
          <p:nvPr/>
        </p:nvSpPr>
        <p:spPr bwMode="auto">
          <a:xfrm>
            <a:off x="3899064" y="4346369"/>
            <a:ext cx="203200" cy="0"/>
          </a:xfrm>
          <a:prstGeom prst="line">
            <a:avLst/>
          </a:prstGeom>
          <a:noFill/>
          <a:ln w="12700">
            <a:solidFill>
              <a:schemeClr val="tx1"/>
            </a:solidFill>
            <a:round/>
            <a:headEnd/>
            <a:tailEnd/>
          </a:ln>
          <a:effectLst/>
        </p:spPr>
        <p:txBody>
          <a:bodyPr/>
          <a:lstStyle/>
          <a:p>
            <a:endParaRPr lang="en-US" b="1" dirty="0">
              <a:latin typeface="Calibri" pitchFamily="34" charset="0"/>
            </a:endParaRPr>
          </a:p>
        </p:txBody>
      </p:sp>
      <p:cxnSp>
        <p:nvCxnSpPr>
          <p:cNvPr id="16" name="Straight Arrow Connector 15"/>
          <p:cNvCxnSpPr/>
          <p:nvPr/>
        </p:nvCxnSpPr>
        <p:spPr>
          <a:xfrm>
            <a:off x="4527511" y="3455358"/>
            <a:ext cx="111326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2850077" y="3418626"/>
            <a:ext cx="104898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08540" y="1752027"/>
            <a:ext cx="4572000" cy="2985433"/>
          </a:xfrm>
          <a:prstGeom prst="rect">
            <a:avLst/>
          </a:prstGeom>
        </p:spPr>
        <p:txBody>
          <a:bodyPr>
            <a:spAutoFit/>
          </a:bodyPr>
          <a:lstStyle/>
          <a:p>
            <a:pPr marL="0" indent="0" algn="ctr">
              <a:buNone/>
            </a:pPr>
            <a:r>
              <a:rPr lang="en-US" sz="3200" b="1" u="sng" dirty="0">
                <a:solidFill>
                  <a:srgbClr val="002060"/>
                </a:solidFill>
              </a:rPr>
              <a:t>Key Structures</a:t>
            </a:r>
          </a:p>
          <a:p>
            <a:pPr marL="0" indent="0" algn="ctr">
              <a:buNone/>
            </a:pPr>
            <a:endParaRPr lang="en-US" sz="1600" b="1" u="sng" dirty="0"/>
          </a:p>
          <a:p>
            <a:pPr marL="514350" indent="-514350">
              <a:buFont typeface="+mj-lt"/>
              <a:buAutoNum type="arabicPeriod"/>
            </a:pPr>
            <a:r>
              <a:rPr lang="en-US" sz="2800" b="1" dirty="0"/>
              <a:t>Membership</a:t>
            </a:r>
          </a:p>
          <a:p>
            <a:pPr marL="514350" indent="-514350">
              <a:buFont typeface="+mj-lt"/>
              <a:buAutoNum type="arabicPeriod"/>
            </a:pPr>
            <a:r>
              <a:rPr lang="en-US" sz="2800" b="1" dirty="0"/>
              <a:t>Governance</a:t>
            </a:r>
          </a:p>
          <a:p>
            <a:pPr marL="514350" indent="-514350">
              <a:buFont typeface="+mj-lt"/>
              <a:buAutoNum type="arabicPeriod"/>
            </a:pPr>
            <a:r>
              <a:rPr lang="en-US" sz="2800" b="1" dirty="0"/>
              <a:t>Program</a:t>
            </a:r>
          </a:p>
          <a:p>
            <a:pPr marL="514350" indent="-514350">
              <a:buFont typeface="+mj-lt"/>
              <a:buAutoNum type="arabicPeriod"/>
            </a:pPr>
            <a:r>
              <a:rPr lang="en-US" sz="2800" b="1" dirty="0"/>
              <a:t>Workforce</a:t>
            </a:r>
          </a:p>
          <a:p>
            <a:pPr marL="514350" indent="-514350">
              <a:buFont typeface="+mj-lt"/>
              <a:buAutoNum type="arabicPeriod"/>
            </a:pPr>
            <a:r>
              <a:rPr lang="en-US" sz="2800" b="1" dirty="0"/>
              <a:t>Financial</a:t>
            </a:r>
          </a:p>
        </p:txBody>
      </p:sp>
    </p:spTree>
    <p:extLst>
      <p:ext uri="{BB962C8B-B14F-4D97-AF65-F5344CB8AC3E}">
        <p14:creationId xmlns:p14="http://schemas.microsoft.com/office/powerpoint/2010/main" val="3089523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Users\Glenn Tecker\AppData\Local\Microsoft\Windows\INetCache\IE\GJ77W1KL\preguntas[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8124" y="200201"/>
            <a:ext cx="1850860" cy="1368626"/>
          </a:xfrm>
          <a:prstGeom prst="rect">
            <a:avLst/>
          </a:prstGeom>
          <a:noFill/>
          <a:extLst>
            <a:ext uri="{909E8E84-426E-40DD-AFC4-6F175D3DCCD1}">
              <a14:hiddenFill xmlns:a14="http://schemas.microsoft.com/office/drawing/2010/main">
                <a:solidFill>
                  <a:srgbClr val="FFFFFF"/>
                </a:solidFill>
              </a14:hiddenFill>
            </a:ext>
          </a:extLst>
        </p:spPr>
      </p:pic>
      <p:sp>
        <p:nvSpPr>
          <p:cNvPr id="157698" name="Title 2"/>
          <p:cNvSpPr>
            <a:spLocks noGrp="1"/>
          </p:cNvSpPr>
          <p:nvPr>
            <p:ph type="title"/>
          </p:nvPr>
        </p:nvSpPr>
        <p:spPr bwMode="auto">
          <a:xfrm>
            <a:off x="870431" y="252597"/>
            <a:ext cx="7890797"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sz="3600" dirty="0">
                <a:solidFill>
                  <a:srgbClr val="002060"/>
                </a:solidFill>
                <a:ea typeface="ＭＳ Ｐゴシック" pitchFamily="34" charset="-128"/>
              </a:rPr>
              <a:t>What Needs Attention?</a:t>
            </a:r>
          </a:p>
        </p:txBody>
      </p:sp>
      <p:sp>
        <p:nvSpPr>
          <p:cNvPr id="13314" name="Content Placeholder 1"/>
          <p:cNvSpPr>
            <a:spLocks noGrp="1"/>
          </p:cNvSpPr>
          <p:nvPr>
            <p:ph idx="4294967295"/>
          </p:nvPr>
        </p:nvSpPr>
        <p:spPr>
          <a:xfrm>
            <a:off x="423864" y="1077913"/>
            <a:ext cx="8482012" cy="5120868"/>
          </a:xfrm>
          <a:prstGeom prst="rect">
            <a:avLst/>
          </a:prstGeom>
        </p:spPr>
        <p:txBody>
          <a:bodyPr>
            <a:normAutofit fontScale="92500" lnSpcReduction="20000"/>
          </a:bodyPr>
          <a:lstStyle/>
          <a:p>
            <a:pPr algn="ctr" eaLnBrk="1" hangingPunct="1">
              <a:buFont typeface="Wingdings 3" pitchFamily="18" charset="2"/>
              <a:buNone/>
              <a:defRPr/>
            </a:pPr>
            <a:endParaRPr lang="en-US" sz="2000" dirty="0">
              <a:solidFill>
                <a:srgbClr val="0070C0"/>
              </a:solidFill>
            </a:endParaRPr>
          </a:p>
          <a:p>
            <a:pPr algn="ctr" eaLnBrk="1" hangingPunct="1">
              <a:buFont typeface="Wingdings 3" pitchFamily="18" charset="2"/>
              <a:buNone/>
              <a:defRPr/>
            </a:pPr>
            <a:r>
              <a:rPr lang="en-US" sz="2000" dirty="0">
                <a:solidFill>
                  <a:schemeClr val="accent6">
                    <a:lumMod val="50000"/>
                  </a:schemeClr>
                </a:solidFill>
              </a:rPr>
              <a:t>                   1= Strongly Disagree   2=Disagree   3=Agree   4=Strongly Agree</a:t>
            </a:r>
          </a:p>
          <a:p>
            <a:pPr algn="ctr" eaLnBrk="1" hangingPunct="1">
              <a:buFont typeface="Wingdings 3" pitchFamily="18" charset="2"/>
              <a:buNone/>
              <a:defRPr/>
            </a:pPr>
            <a:endParaRPr lang="en-US" sz="2600" dirty="0">
              <a:solidFill>
                <a:srgbClr val="00418D"/>
              </a:solidFill>
            </a:endParaRPr>
          </a:p>
          <a:p>
            <a:pPr marL="457200" indent="-457200" eaLnBrk="1" hangingPunct="1">
              <a:buFont typeface="Wingdings 3" pitchFamily="18" charset="2"/>
              <a:buAutoNum type="arabicPeriod"/>
              <a:defRPr/>
            </a:pPr>
            <a:r>
              <a:rPr lang="en-US" sz="2600" dirty="0"/>
              <a:t>___ Our </a:t>
            </a:r>
            <a:r>
              <a:rPr lang="en-US" sz="2600" b="1" dirty="0"/>
              <a:t>structure</a:t>
            </a:r>
            <a:r>
              <a:rPr lang="en-US" sz="2600" dirty="0"/>
              <a:t> helps-rather than hinders-the decisions 	 	 most critical to our success.</a:t>
            </a:r>
          </a:p>
          <a:p>
            <a:pPr marL="457200" indent="-457200" eaLnBrk="1" hangingPunct="1">
              <a:buFont typeface="Wingdings 3" pitchFamily="18" charset="2"/>
              <a:buAutoNum type="arabicPeriod"/>
              <a:defRPr/>
            </a:pPr>
            <a:endParaRPr lang="en-US" sz="900" dirty="0"/>
          </a:p>
          <a:p>
            <a:pPr marL="457200" indent="-457200" eaLnBrk="1" hangingPunct="1">
              <a:buFont typeface="Wingdings 3" pitchFamily="18" charset="2"/>
              <a:buAutoNum type="arabicPeriod"/>
              <a:defRPr/>
            </a:pPr>
            <a:r>
              <a:rPr lang="en-US" sz="2600" dirty="0"/>
              <a:t>___ Individuals understand their </a:t>
            </a:r>
            <a:r>
              <a:rPr lang="en-US" sz="2600" b="1" dirty="0"/>
              <a:t>roles</a:t>
            </a:r>
            <a:r>
              <a:rPr lang="en-US" sz="2600" dirty="0"/>
              <a:t> and accountability in 	 	 our most critical decisions</a:t>
            </a:r>
          </a:p>
          <a:p>
            <a:pPr marL="457200" indent="-457200" eaLnBrk="1" hangingPunct="1">
              <a:buFont typeface="Wingdings 3" pitchFamily="18" charset="2"/>
              <a:buAutoNum type="arabicPeriod"/>
              <a:defRPr/>
            </a:pPr>
            <a:endParaRPr lang="en-US" sz="900" dirty="0"/>
          </a:p>
          <a:p>
            <a:pPr marL="457200" indent="-457200" eaLnBrk="1" hangingPunct="1">
              <a:buFont typeface="Wingdings 3" pitchFamily="18" charset="2"/>
              <a:buAutoNum type="arabicPeriod"/>
              <a:defRPr/>
            </a:pPr>
            <a:r>
              <a:rPr lang="en-US" sz="2600" dirty="0"/>
              <a:t>___ Our </a:t>
            </a:r>
            <a:r>
              <a:rPr lang="en-US" sz="2600" b="1" dirty="0"/>
              <a:t>processes</a:t>
            </a:r>
            <a:r>
              <a:rPr lang="en-US" sz="2600" dirty="0"/>
              <a:t> are designed to produce effective, timely 	 	 decisions and action.</a:t>
            </a:r>
          </a:p>
          <a:p>
            <a:pPr marL="457200" indent="-457200" eaLnBrk="1" hangingPunct="1">
              <a:buFont typeface="Wingdings 3" pitchFamily="18" charset="2"/>
              <a:buAutoNum type="arabicPeriod"/>
              <a:defRPr/>
            </a:pPr>
            <a:endParaRPr lang="en-US" sz="900" dirty="0"/>
          </a:p>
          <a:p>
            <a:pPr marL="457200" indent="-457200" eaLnBrk="1" hangingPunct="1">
              <a:buFont typeface="Wingdings 3" pitchFamily="18" charset="2"/>
              <a:buAutoNum type="arabicPeriod"/>
              <a:defRPr/>
            </a:pPr>
            <a:r>
              <a:rPr lang="en-US" sz="2600" dirty="0"/>
              <a:t>___ The people in critical decision roles have the </a:t>
            </a:r>
            <a:r>
              <a:rPr lang="en-US" sz="2600" b="1" dirty="0"/>
              <a:t>information</a:t>
            </a:r>
            <a:r>
              <a:rPr lang="en-US" sz="2600" dirty="0"/>
              <a:t> 	 they need when and how they need it.</a:t>
            </a:r>
          </a:p>
          <a:p>
            <a:pPr marL="457200" indent="-457200" eaLnBrk="1" hangingPunct="1">
              <a:buFont typeface="Wingdings 3" pitchFamily="18" charset="2"/>
              <a:buAutoNum type="arabicPeriod"/>
              <a:defRPr/>
            </a:pPr>
            <a:endParaRPr lang="en-US" sz="900" dirty="0"/>
          </a:p>
          <a:p>
            <a:pPr marL="457200" indent="-457200" eaLnBrk="1" hangingPunct="1">
              <a:buFont typeface="Wingdings 3" pitchFamily="18" charset="2"/>
              <a:buAutoNum type="arabicPeriod"/>
              <a:defRPr/>
            </a:pPr>
            <a:r>
              <a:rPr lang="en-US" sz="2600" dirty="0"/>
              <a:t>___ Our </a:t>
            </a:r>
            <a:r>
              <a:rPr lang="en-US" sz="2600" b="1" dirty="0"/>
              <a:t>measures and incentives</a:t>
            </a:r>
            <a:r>
              <a:rPr lang="en-US" sz="2600" dirty="0"/>
              <a:t> focus people on making 	 	 and executing effective decisions.</a:t>
            </a:r>
          </a:p>
        </p:txBody>
      </p:sp>
      <p:sp>
        <p:nvSpPr>
          <p:cNvPr id="2" name="Rectangle 1"/>
          <p:cNvSpPr/>
          <p:nvPr/>
        </p:nvSpPr>
        <p:spPr>
          <a:xfrm>
            <a:off x="1818167" y="1297172"/>
            <a:ext cx="6943061" cy="467833"/>
          </a:xfrm>
          <a:prstGeom prst="rect">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15947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Glenn Tecker\AppData\Local\Microsoft\Windows\INetCache\IE\GJ77W1KL\preguntas[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5239" y="131763"/>
            <a:ext cx="1619766" cy="1197743"/>
          </a:xfrm>
          <a:prstGeom prst="rect">
            <a:avLst/>
          </a:prstGeom>
          <a:noFill/>
          <a:extLst>
            <a:ext uri="{909E8E84-426E-40DD-AFC4-6F175D3DCCD1}">
              <a14:hiddenFill xmlns:a14="http://schemas.microsoft.com/office/drawing/2010/main">
                <a:solidFill>
                  <a:srgbClr val="FFFFFF"/>
                </a:solidFill>
              </a14:hiddenFill>
            </a:ext>
          </a:extLst>
        </p:spPr>
      </p:pic>
      <p:sp>
        <p:nvSpPr>
          <p:cNvPr id="157698" name="Title 2"/>
          <p:cNvSpPr>
            <a:spLocks noGrp="1"/>
          </p:cNvSpPr>
          <p:nvPr>
            <p:ph type="title"/>
          </p:nvPr>
        </p:nvSpPr>
        <p:spPr bwMode="auto">
          <a:xfrm>
            <a:off x="423863" y="173758"/>
            <a:ext cx="8482012"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defRPr/>
            </a:pPr>
            <a:r>
              <a:rPr lang="en-US" sz="3600" dirty="0">
                <a:solidFill>
                  <a:srgbClr val="002060"/>
                </a:solidFill>
                <a:ea typeface="ＭＳ Ｐゴシック" pitchFamily="34" charset="-128"/>
              </a:rPr>
              <a:t>What Needs Attention?</a:t>
            </a:r>
          </a:p>
        </p:txBody>
      </p:sp>
      <p:sp>
        <p:nvSpPr>
          <p:cNvPr id="13314" name="Content Placeholder 1"/>
          <p:cNvSpPr>
            <a:spLocks noGrp="1"/>
          </p:cNvSpPr>
          <p:nvPr>
            <p:ph idx="4294967295"/>
          </p:nvPr>
        </p:nvSpPr>
        <p:spPr>
          <a:xfrm>
            <a:off x="423863" y="1309633"/>
            <a:ext cx="8482012" cy="4940300"/>
          </a:xfrm>
          <a:prstGeom prst="rect">
            <a:avLst/>
          </a:prstGeom>
        </p:spPr>
        <p:txBody>
          <a:bodyPr>
            <a:normAutofit/>
          </a:bodyPr>
          <a:lstStyle/>
          <a:p>
            <a:pPr marL="457200" indent="-457200" eaLnBrk="1" hangingPunct="1">
              <a:buFont typeface="+mj-lt"/>
              <a:buAutoNum type="arabicPeriod" startAt="6"/>
              <a:defRPr/>
            </a:pPr>
            <a:r>
              <a:rPr lang="en-US" sz="2400" dirty="0"/>
              <a:t>___ People understand their </a:t>
            </a:r>
            <a:r>
              <a:rPr lang="en-US" sz="2400" b="1" dirty="0"/>
              <a:t>priorities</a:t>
            </a:r>
            <a:r>
              <a:rPr lang="en-US" sz="2400" dirty="0"/>
              <a:t> clearly enough to 	 	 	 be able to make and execute the decisions they 	  		 	 face?</a:t>
            </a:r>
          </a:p>
          <a:p>
            <a:pPr marL="457200" indent="-457200" eaLnBrk="1" hangingPunct="1">
              <a:buFont typeface="+mj-lt"/>
              <a:buAutoNum type="arabicPeriod" startAt="6"/>
              <a:defRPr/>
            </a:pPr>
            <a:r>
              <a:rPr lang="en-US" sz="2400" dirty="0"/>
              <a:t>___ We make </a:t>
            </a:r>
            <a:r>
              <a:rPr lang="en-US" sz="2400" b="1" dirty="0"/>
              <a:t>decisions</a:t>
            </a:r>
            <a:r>
              <a:rPr lang="en-US" sz="2400" dirty="0"/>
              <a:t> in a style that is effective (for 	  	 	 example, that appropriately balances inclusiveness 	  	 	 with momentum).</a:t>
            </a:r>
          </a:p>
          <a:p>
            <a:pPr marL="457200" indent="-457200" eaLnBrk="1" hangingPunct="1">
              <a:buFont typeface="+mj-lt"/>
              <a:buAutoNum type="arabicPeriod" startAt="6"/>
              <a:defRPr/>
            </a:pPr>
            <a:r>
              <a:rPr lang="en-US" sz="2400" dirty="0"/>
              <a:t>___ We put our </a:t>
            </a:r>
            <a:r>
              <a:rPr lang="en-US" sz="2400" b="1" dirty="0"/>
              <a:t>best people </a:t>
            </a:r>
            <a:r>
              <a:rPr lang="en-US" sz="2400" dirty="0"/>
              <a:t>in the jobs where they can 		 	 have the biggest decision impact.</a:t>
            </a:r>
          </a:p>
          <a:p>
            <a:pPr marL="457200" indent="-457200" eaLnBrk="1" hangingPunct="1">
              <a:buFont typeface="+mj-lt"/>
              <a:buAutoNum type="arabicPeriod" startAt="6"/>
              <a:defRPr/>
            </a:pPr>
            <a:r>
              <a:rPr lang="en-US" sz="2400" dirty="0"/>
              <a:t>___ Our leaders at all levels consistently demonstrate 		 	  effective </a:t>
            </a:r>
            <a:r>
              <a:rPr lang="en-US" sz="2400" b="1" dirty="0"/>
              <a:t>decision</a:t>
            </a:r>
            <a:r>
              <a:rPr lang="en-US" sz="2400" dirty="0"/>
              <a:t> </a:t>
            </a:r>
            <a:r>
              <a:rPr lang="en-US" sz="2400" b="1" dirty="0"/>
              <a:t>behaviours</a:t>
            </a:r>
            <a:r>
              <a:rPr lang="en-US" sz="2400" dirty="0"/>
              <a:t>.</a:t>
            </a:r>
          </a:p>
          <a:p>
            <a:pPr marL="457200" indent="-457200" eaLnBrk="1" hangingPunct="1">
              <a:buFont typeface="+mj-lt"/>
              <a:buAutoNum type="arabicPeriod" startAt="6"/>
              <a:defRPr/>
            </a:pPr>
            <a:r>
              <a:rPr lang="en-US" sz="2400" dirty="0"/>
              <a:t>___ Our </a:t>
            </a:r>
            <a:r>
              <a:rPr lang="en-US" sz="2400" b="1" dirty="0"/>
              <a:t>culture</a:t>
            </a:r>
            <a:r>
              <a:rPr lang="en-US" sz="2400" dirty="0"/>
              <a:t> reinforces prompt, effective decisions 		 	 and action throughout the organization.</a:t>
            </a:r>
            <a:endParaRPr lang="en-US" sz="2400" dirty="0">
              <a:solidFill>
                <a:schemeClr val="accent1">
                  <a:lumMod val="75000"/>
                </a:schemeClr>
              </a:solidFill>
            </a:endParaRPr>
          </a:p>
          <a:p>
            <a:pPr marL="0" indent="0" eaLnBrk="1" hangingPunct="1">
              <a:buNone/>
              <a:defRPr/>
            </a:pPr>
            <a:endParaRPr lang="en-US" sz="1200" dirty="0"/>
          </a:p>
          <a:p>
            <a:pPr marL="0" indent="0" eaLnBrk="1" hangingPunct="1">
              <a:buNone/>
              <a:defRPr/>
            </a:pPr>
            <a:endParaRPr lang="en-US" sz="1200" dirty="0"/>
          </a:p>
          <a:p>
            <a:pPr marL="0" indent="0" eaLnBrk="1" hangingPunct="1">
              <a:buNone/>
              <a:defRPr/>
            </a:pPr>
            <a:endParaRPr lang="en-US" sz="1200" dirty="0"/>
          </a:p>
        </p:txBody>
      </p:sp>
      <p:sp>
        <p:nvSpPr>
          <p:cNvPr id="2" name="Rectangle 1"/>
          <p:cNvSpPr/>
          <p:nvPr/>
        </p:nvSpPr>
        <p:spPr>
          <a:xfrm>
            <a:off x="988828" y="785153"/>
            <a:ext cx="7389628" cy="369332"/>
          </a:xfrm>
          <a:prstGeom prst="rect">
            <a:avLst/>
          </a:prstGeom>
          <a:ln>
            <a:solidFill>
              <a:srgbClr val="0070C0"/>
            </a:solidFill>
          </a:ln>
        </p:spPr>
        <p:txBody>
          <a:bodyPr wrap="square">
            <a:spAutoFit/>
          </a:bodyPr>
          <a:lstStyle/>
          <a:p>
            <a:pPr algn="ctr" eaLnBrk="1" hangingPunct="1">
              <a:buFont typeface="Wingdings 3" pitchFamily="18" charset="2"/>
              <a:buNone/>
              <a:defRPr/>
            </a:pPr>
            <a:r>
              <a:rPr lang="en-US" dirty="0">
                <a:solidFill>
                  <a:srgbClr val="002060"/>
                </a:solidFill>
              </a:rPr>
              <a:t>         </a:t>
            </a:r>
            <a:r>
              <a:rPr lang="en-US" dirty="0">
                <a:solidFill>
                  <a:schemeClr val="accent6">
                    <a:lumMod val="50000"/>
                  </a:schemeClr>
                </a:solidFill>
              </a:rPr>
              <a:t>1= Strongly Disagree   2=Disagree   3=Agree   4=Strongly Agree</a:t>
            </a:r>
          </a:p>
        </p:txBody>
      </p:sp>
    </p:spTree>
    <p:extLst>
      <p:ext uri="{BB962C8B-B14F-4D97-AF65-F5344CB8AC3E}">
        <p14:creationId xmlns:p14="http://schemas.microsoft.com/office/powerpoint/2010/main" val="201738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391771" y="4762553"/>
            <a:ext cx="8170356" cy="1243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marL="461963" indent="-461963" eaLnBrk="0" hangingPunct="0"/>
            <a:r>
              <a:rPr lang="en-US" sz="1500" i="1" dirty="0"/>
              <a:t>Question 1: ________________________________________________________________</a:t>
            </a:r>
          </a:p>
          <a:p>
            <a:pPr marL="461963" indent="-461963" eaLnBrk="0" hangingPunct="0"/>
            <a:endParaRPr lang="en-US" sz="1500" i="1" dirty="0"/>
          </a:p>
          <a:p>
            <a:pPr marL="461963" indent="-461963" eaLnBrk="0" hangingPunct="0"/>
            <a:r>
              <a:rPr lang="en-US" sz="1500" i="1" dirty="0"/>
              <a:t>Question 2: ________________________________________________________________</a:t>
            </a:r>
          </a:p>
          <a:p>
            <a:pPr marL="461963" indent="-461963" eaLnBrk="0" hangingPunct="0"/>
            <a:endParaRPr lang="en-US" sz="1500" i="1" dirty="0"/>
          </a:p>
          <a:p>
            <a:pPr marL="461963" indent="-461963" eaLnBrk="0" hangingPunct="0"/>
            <a:r>
              <a:rPr lang="en-US" sz="1500" i="1" dirty="0"/>
              <a:t>Question 3: ________________________________________________________________</a:t>
            </a:r>
          </a:p>
        </p:txBody>
      </p:sp>
      <p:sp>
        <p:nvSpPr>
          <p:cNvPr id="25603" name="Rectangle 3"/>
          <p:cNvSpPr>
            <a:spLocks noChangeArrowheads="1"/>
          </p:cNvSpPr>
          <p:nvPr/>
        </p:nvSpPr>
        <p:spPr bwMode="auto">
          <a:xfrm>
            <a:off x="3150619" y="992188"/>
            <a:ext cx="1600200" cy="1092200"/>
          </a:xfrm>
          <a:prstGeom prst="rect">
            <a:avLst/>
          </a:prstGeom>
          <a:solidFill>
            <a:srgbClr val="00B0F0"/>
          </a:solidFill>
          <a:ln w="28575">
            <a:solidFill>
              <a:schemeClr val="accent2"/>
            </a:solidFill>
            <a:miter lim="800000"/>
            <a:headEnd/>
            <a:tailEnd/>
          </a:ln>
        </p:spPr>
        <p:txBody>
          <a:bodyPr lIns="90488" tIns="44450" rIns="90488" bIns="44450">
            <a:spAutoFit/>
          </a:bodyPr>
          <a:lstStyle/>
          <a:p>
            <a:pPr algn="ctr" eaLnBrk="0" hangingPunct="0">
              <a:spcBef>
                <a:spcPct val="50000"/>
              </a:spcBef>
              <a:defRPr/>
            </a:pPr>
            <a:r>
              <a:rPr lang="en-US" sz="3200" dirty="0">
                <a:solidFill>
                  <a:srgbClr val="002060"/>
                </a:solidFill>
                <a:latin typeface="Arial" charset="0"/>
                <a:ea typeface="ＭＳ Ｐゴシック" charset="-128"/>
              </a:rPr>
              <a:t>Current State</a:t>
            </a:r>
          </a:p>
        </p:txBody>
      </p:sp>
      <p:sp>
        <p:nvSpPr>
          <p:cNvPr id="25604" name="Rectangle 4"/>
          <p:cNvSpPr>
            <a:spLocks noChangeArrowheads="1"/>
          </p:cNvSpPr>
          <p:nvPr/>
        </p:nvSpPr>
        <p:spPr bwMode="auto">
          <a:xfrm>
            <a:off x="2160019" y="2287588"/>
            <a:ext cx="1524000" cy="705321"/>
          </a:xfrm>
          <a:prstGeom prst="rect">
            <a:avLst/>
          </a:prstGeom>
          <a:solidFill>
            <a:srgbClr val="92D050"/>
          </a:solidFill>
          <a:ln w="38100">
            <a:solidFill>
              <a:schemeClr val="tx2"/>
            </a:solidFill>
            <a:miter lim="800000"/>
            <a:headEnd/>
            <a:tailEnd/>
          </a:ln>
        </p:spPr>
        <p:txBody>
          <a:bodyPr lIns="90488" tIns="44450" rIns="90488" bIns="44450">
            <a:spAutoFit/>
          </a:bodyPr>
          <a:lstStyle/>
          <a:p>
            <a:pPr algn="ctr" eaLnBrk="0" hangingPunct="0">
              <a:spcBef>
                <a:spcPct val="50000"/>
              </a:spcBef>
              <a:defRPr/>
            </a:pPr>
            <a:r>
              <a:rPr lang="en-US" sz="2000" dirty="0">
                <a:latin typeface="Arial" charset="0"/>
                <a:ea typeface="ＭＳ Ｐゴシック" charset="-128"/>
              </a:rPr>
              <a:t>Supporting                      Factors (+)</a:t>
            </a:r>
            <a:endParaRPr lang="en-US" sz="2400" dirty="0">
              <a:latin typeface="Arial" charset="0"/>
              <a:ea typeface="ＭＳ Ｐゴシック" charset="-128"/>
            </a:endParaRPr>
          </a:p>
        </p:txBody>
      </p:sp>
      <p:sp>
        <p:nvSpPr>
          <p:cNvPr id="1636357" name="Line 5"/>
          <p:cNvSpPr>
            <a:spLocks noChangeShapeType="1"/>
          </p:cNvSpPr>
          <p:nvPr/>
        </p:nvSpPr>
        <p:spPr bwMode="auto">
          <a:xfrm>
            <a:off x="3836419" y="2058988"/>
            <a:ext cx="0" cy="2590800"/>
          </a:xfrm>
          <a:prstGeom prst="line">
            <a:avLst/>
          </a:prstGeom>
          <a:noFill/>
          <a:ln w="12700">
            <a:solidFill>
              <a:schemeClr val="tx1"/>
            </a:solidFill>
            <a:round/>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25606" name="Rectangle 6"/>
          <p:cNvSpPr>
            <a:spLocks noChangeArrowheads="1"/>
          </p:cNvSpPr>
          <p:nvPr/>
        </p:nvSpPr>
        <p:spPr bwMode="auto">
          <a:xfrm>
            <a:off x="4065019" y="2287588"/>
            <a:ext cx="1663700" cy="705321"/>
          </a:xfrm>
          <a:prstGeom prst="rect">
            <a:avLst/>
          </a:prstGeom>
          <a:solidFill>
            <a:srgbClr val="FF7C80"/>
          </a:solidFill>
          <a:ln w="38100">
            <a:solidFill>
              <a:schemeClr val="tx2"/>
            </a:solidFill>
            <a:miter lim="800000"/>
            <a:headEnd/>
            <a:tailEnd/>
          </a:ln>
        </p:spPr>
        <p:txBody>
          <a:bodyPr lIns="90488" tIns="44450" rIns="90488" bIns="44450">
            <a:spAutoFit/>
          </a:bodyPr>
          <a:lstStyle/>
          <a:p>
            <a:pPr algn="ctr" eaLnBrk="0" hangingPunct="0">
              <a:spcBef>
                <a:spcPct val="50000"/>
              </a:spcBef>
              <a:defRPr/>
            </a:pPr>
            <a:r>
              <a:rPr lang="en-US" sz="2000" dirty="0">
                <a:latin typeface="Arial" charset="0"/>
                <a:ea typeface="ＭＳ Ｐゴシック" charset="-128"/>
              </a:rPr>
              <a:t>Restraining                 Factors (-)</a:t>
            </a:r>
            <a:endParaRPr lang="en-US" sz="2400" dirty="0">
              <a:latin typeface="Arial" charset="0"/>
              <a:ea typeface="ＭＳ Ｐゴシック" charset="-128"/>
            </a:endParaRPr>
          </a:p>
        </p:txBody>
      </p:sp>
      <p:sp>
        <p:nvSpPr>
          <p:cNvPr id="1636359" name="Line 7"/>
          <p:cNvSpPr>
            <a:spLocks noChangeShapeType="1"/>
          </p:cNvSpPr>
          <p:nvPr/>
        </p:nvSpPr>
        <p:spPr bwMode="auto">
          <a:xfrm flipH="1">
            <a:off x="4090579" y="4362467"/>
            <a:ext cx="1554480" cy="0"/>
          </a:xfrm>
          <a:prstGeom prst="line">
            <a:avLst/>
          </a:prstGeom>
          <a:noFill/>
          <a:ln w="25400">
            <a:solidFill>
              <a:schemeClr val="tx1"/>
            </a:solidFill>
            <a:round/>
            <a:headEnd/>
            <a:tailEnd type="triangle" w="med" len="me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60" name="Line 8"/>
          <p:cNvSpPr>
            <a:spLocks noChangeShapeType="1"/>
          </p:cNvSpPr>
          <p:nvPr/>
        </p:nvSpPr>
        <p:spPr bwMode="auto">
          <a:xfrm flipH="1">
            <a:off x="4134074" y="3379029"/>
            <a:ext cx="1554480" cy="0"/>
          </a:xfrm>
          <a:prstGeom prst="line">
            <a:avLst/>
          </a:prstGeom>
          <a:noFill/>
          <a:ln w="25400">
            <a:solidFill>
              <a:schemeClr val="tx1"/>
            </a:solidFill>
            <a:round/>
            <a:headEnd/>
            <a:tailEnd type="triangle" w="med" len="me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61" name="Line 9"/>
          <p:cNvSpPr>
            <a:spLocks noChangeShapeType="1"/>
          </p:cNvSpPr>
          <p:nvPr/>
        </p:nvSpPr>
        <p:spPr bwMode="auto">
          <a:xfrm flipH="1">
            <a:off x="4090579" y="3853176"/>
            <a:ext cx="1554480" cy="0"/>
          </a:xfrm>
          <a:prstGeom prst="line">
            <a:avLst/>
          </a:prstGeom>
          <a:noFill/>
          <a:ln w="25400">
            <a:solidFill>
              <a:schemeClr val="tx1"/>
            </a:solidFill>
            <a:round/>
            <a:headEnd/>
            <a:tailEnd type="triangle" w="med" len="me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12652" name="Rectangle 12"/>
          <p:cNvSpPr>
            <a:spLocks noChangeArrowheads="1"/>
          </p:cNvSpPr>
          <p:nvPr/>
        </p:nvSpPr>
        <p:spPr bwMode="auto">
          <a:xfrm>
            <a:off x="540600" y="181651"/>
            <a:ext cx="753213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eaLnBrk="0" hangingPunct="0"/>
            <a:r>
              <a:rPr lang="en-US" sz="1600" b="1" dirty="0"/>
              <a:t>Name of Your Organization: ______________________________________</a:t>
            </a:r>
          </a:p>
          <a:p>
            <a:pPr eaLnBrk="0" hangingPunct="0"/>
            <a:r>
              <a:rPr lang="en-US" sz="1200" b="1" dirty="0">
                <a:solidFill>
                  <a:srgbClr val="0345E9"/>
                </a:solidFill>
              </a:rPr>
              <a:t>(Please spell out; no acronyms)</a:t>
            </a:r>
          </a:p>
        </p:txBody>
      </p:sp>
      <p:sp>
        <p:nvSpPr>
          <p:cNvPr id="1636368" name="Line 16"/>
          <p:cNvSpPr>
            <a:spLocks noChangeShapeType="1"/>
          </p:cNvSpPr>
          <p:nvPr/>
        </p:nvSpPr>
        <p:spPr bwMode="auto">
          <a:xfrm flipH="1">
            <a:off x="2083819" y="4549418"/>
            <a:ext cx="1554480" cy="0"/>
          </a:xfrm>
          <a:prstGeom prst="line">
            <a:avLst/>
          </a:prstGeom>
          <a:noFill/>
          <a:ln w="25400">
            <a:solidFill>
              <a:schemeClr val="tx1"/>
            </a:solidFill>
            <a:round/>
            <a:headEnd type="triangle" w="med" len="me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69" name="Line 17"/>
          <p:cNvSpPr>
            <a:spLocks noChangeShapeType="1"/>
          </p:cNvSpPr>
          <p:nvPr/>
        </p:nvSpPr>
        <p:spPr bwMode="auto">
          <a:xfrm flipH="1">
            <a:off x="2083819" y="3506788"/>
            <a:ext cx="1554480" cy="0"/>
          </a:xfrm>
          <a:prstGeom prst="line">
            <a:avLst/>
          </a:prstGeom>
          <a:noFill/>
          <a:ln w="25400">
            <a:solidFill>
              <a:schemeClr val="tx1"/>
            </a:solidFill>
            <a:round/>
            <a:headEnd type="triangle" w="med" len="me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70" name="Line 18"/>
          <p:cNvSpPr>
            <a:spLocks noChangeShapeType="1"/>
          </p:cNvSpPr>
          <p:nvPr/>
        </p:nvSpPr>
        <p:spPr bwMode="auto">
          <a:xfrm flipH="1">
            <a:off x="2083819" y="4040188"/>
            <a:ext cx="1554480" cy="0"/>
          </a:xfrm>
          <a:prstGeom prst="line">
            <a:avLst/>
          </a:prstGeom>
          <a:noFill/>
          <a:ln w="25400">
            <a:solidFill>
              <a:schemeClr val="tx1"/>
            </a:solidFill>
            <a:round/>
            <a:headEnd type="triangle" w="med" len="me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7" name="TextBox 16"/>
          <p:cNvSpPr txBox="1"/>
          <p:nvPr/>
        </p:nvSpPr>
        <p:spPr>
          <a:xfrm rot="2294411">
            <a:off x="5690194" y="883885"/>
            <a:ext cx="3336178" cy="1384995"/>
          </a:xfrm>
          <a:prstGeom prst="rect">
            <a:avLst/>
          </a:prstGeom>
          <a:noFill/>
        </p:spPr>
        <p:txBody>
          <a:bodyPr wrap="square">
            <a:spAutoFit/>
          </a:bodyPr>
          <a:lstStyle/>
          <a:p>
            <a:pPr algn="ctr">
              <a:defRPr/>
            </a:pPr>
            <a:r>
              <a:rPr lang="en-US" sz="2800" b="1" dirty="0">
                <a:solidFill>
                  <a:srgbClr val="FF0000"/>
                </a:solidFill>
                <a:latin typeface="Bookman Old Style" pitchFamily="18" charset="0"/>
                <a:ea typeface="ＭＳ Ｐゴシック" charset="-128"/>
              </a:rPr>
              <a:t>Complete 2 copies (see last page)</a:t>
            </a:r>
          </a:p>
        </p:txBody>
      </p:sp>
      <p:sp>
        <p:nvSpPr>
          <p:cNvPr id="2" name="TextBox 1"/>
          <p:cNvSpPr txBox="1"/>
          <p:nvPr/>
        </p:nvSpPr>
        <p:spPr>
          <a:xfrm>
            <a:off x="6393491" y="2640248"/>
            <a:ext cx="1759909" cy="1754326"/>
          </a:xfrm>
          <a:prstGeom prst="rect">
            <a:avLst/>
          </a:prstGeom>
          <a:solidFill>
            <a:srgbClr val="FFFF00"/>
          </a:solidFill>
          <a:ln w="28575">
            <a:solidFill>
              <a:schemeClr val="accent1"/>
            </a:solidFill>
          </a:ln>
        </p:spPr>
        <p:txBody>
          <a:bodyPr wrap="square" rtlCol="0">
            <a:spAutoFit/>
          </a:bodyPr>
          <a:lstStyle/>
          <a:p>
            <a:r>
              <a:rPr lang="en-US" dirty="0"/>
              <a:t>Being fully responsive to your members current and anticipated environment</a:t>
            </a:r>
          </a:p>
        </p:txBody>
      </p:sp>
    </p:spTree>
    <p:extLst>
      <p:ext uri="{BB962C8B-B14F-4D97-AF65-F5344CB8AC3E}">
        <p14:creationId xmlns:p14="http://schemas.microsoft.com/office/powerpoint/2010/main" val="1736391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id="{80021910-62EB-4FD1-8B02-D3DBD36A05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40169" y="3855909"/>
            <a:ext cx="3563232" cy="2286000"/>
          </a:xfrm>
          <a:prstGeom prst="rect">
            <a:avLst/>
          </a:prstGeom>
        </p:spPr>
      </p:pic>
      <p:sp>
        <p:nvSpPr>
          <p:cNvPr id="2" name="Title 1"/>
          <p:cNvSpPr>
            <a:spLocks noGrp="1"/>
          </p:cNvSpPr>
          <p:nvPr>
            <p:ph type="title"/>
          </p:nvPr>
        </p:nvSpPr>
        <p:spPr>
          <a:xfrm>
            <a:off x="457199" y="128862"/>
            <a:ext cx="8229600" cy="1143000"/>
          </a:xfrm>
        </p:spPr>
        <p:txBody>
          <a:bodyPr/>
          <a:lstStyle/>
          <a:p>
            <a:r>
              <a:rPr lang="en-US" dirty="0"/>
              <a:t>Discussion Thread II</a:t>
            </a:r>
          </a:p>
        </p:txBody>
      </p:sp>
      <p:sp>
        <p:nvSpPr>
          <p:cNvPr id="3" name="Content Placeholder 2"/>
          <p:cNvSpPr>
            <a:spLocks noGrp="1"/>
          </p:cNvSpPr>
          <p:nvPr>
            <p:ph sz="quarter" idx="4294967295"/>
          </p:nvPr>
        </p:nvSpPr>
        <p:spPr>
          <a:xfrm>
            <a:off x="1003983" y="2040603"/>
            <a:ext cx="6005513" cy="3630612"/>
          </a:xfrm>
        </p:spPr>
        <p:txBody>
          <a:bodyPr/>
          <a:lstStyle/>
          <a:p>
            <a:pPr lvl="0">
              <a:buFont typeface="Arial" panose="020B0604020202020204" pitchFamily="34" charset="0"/>
              <a:buChar char="•"/>
            </a:pPr>
            <a:r>
              <a:rPr lang="en-US" sz="3000" dirty="0">
                <a:solidFill>
                  <a:schemeClr val="tx1">
                    <a:lumMod val="85000"/>
                    <a:lumOff val="15000"/>
                  </a:schemeClr>
                </a:solidFill>
              </a:rPr>
              <a:t>Thinking and Working Style Preferences</a:t>
            </a:r>
          </a:p>
          <a:p>
            <a:pPr lvl="0">
              <a:buFont typeface="Arial" panose="020B0604020202020204" pitchFamily="34" charset="0"/>
              <a:buChar char="•"/>
            </a:pPr>
            <a:r>
              <a:rPr lang="en-US" sz="3000" dirty="0">
                <a:solidFill>
                  <a:schemeClr val="tx1">
                    <a:lumMod val="85000"/>
                    <a:lumOff val="15000"/>
                  </a:schemeClr>
                </a:solidFill>
              </a:rPr>
              <a:t>How We Spend Our Time Together</a:t>
            </a:r>
          </a:p>
          <a:p>
            <a:pPr lvl="0">
              <a:buFont typeface="Arial" panose="020B0604020202020204" pitchFamily="34" charset="0"/>
              <a:buChar char="•"/>
            </a:pPr>
            <a:r>
              <a:rPr lang="en-US" sz="3000" dirty="0">
                <a:solidFill>
                  <a:schemeClr val="tx1">
                    <a:lumMod val="85000"/>
                    <a:lumOff val="15000"/>
                  </a:schemeClr>
                </a:solidFill>
              </a:rPr>
              <a:t>The Performance Partnership and Evaluations</a:t>
            </a:r>
          </a:p>
          <a:p>
            <a:pPr lvl="0">
              <a:buFont typeface="Arial" panose="020B0604020202020204" pitchFamily="34" charset="0"/>
              <a:buChar char="•"/>
            </a:pPr>
            <a:endParaRPr lang="en-US" sz="3000" dirty="0">
              <a:solidFill>
                <a:schemeClr val="tx1">
                  <a:lumMod val="85000"/>
                  <a:lumOff val="15000"/>
                </a:schemeClr>
              </a:solidFill>
            </a:endParaRPr>
          </a:p>
        </p:txBody>
      </p:sp>
      <p:sp>
        <p:nvSpPr>
          <p:cNvPr id="4" name="TextBox 3"/>
          <p:cNvSpPr txBox="1"/>
          <p:nvPr/>
        </p:nvSpPr>
        <p:spPr>
          <a:xfrm>
            <a:off x="483859" y="1117624"/>
            <a:ext cx="8019541" cy="584775"/>
          </a:xfrm>
          <a:prstGeom prst="rect">
            <a:avLst/>
          </a:prstGeom>
          <a:noFill/>
        </p:spPr>
        <p:txBody>
          <a:bodyPr wrap="square" rtlCol="0" anchor="t">
            <a:spAutoFit/>
          </a:bodyPr>
          <a:lstStyle/>
          <a:p>
            <a:pPr algn="ctr"/>
            <a:r>
              <a:rPr lang="en-US" sz="3200" b="1" dirty="0">
                <a:latin typeface="+mj-lt"/>
              </a:rPr>
              <a:t>Leading Collaboratively</a:t>
            </a:r>
            <a:endParaRPr lang="en-US" sz="3200" dirty="0">
              <a:latin typeface="+mj-lt"/>
            </a:endParaRPr>
          </a:p>
        </p:txBody>
      </p:sp>
    </p:spTree>
    <p:extLst>
      <p:ext uri="{BB962C8B-B14F-4D97-AF65-F5344CB8AC3E}">
        <p14:creationId xmlns:p14="http://schemas.microsoft.com/office/powerpoint/2010/main" val="1740739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a:spLocks noGrp="1"/>
          </p:cNvSpPr>
          <p:nvPr>
            <p:ph type="title"/>
          </p:nvPr>
        </p:nvSpPr>
        <p:spPr>
          <a:xfrm>
            <a:off x="457200" y="904968"/>
            <a:ext cx="8229600" cy="857250"/>
          </a:xfrm>
          <a:prstGeom prst="rect">
            <a:avLst/>
          </a:prstGeom>
          <a:noFill/>
          <a:ln>
            <a:noFill/>
          </a:ln>
        </p:spPr>
        <p:txBody>
          <a:bodyPr spcFirstLastPara="1" wrap="square" lIns="68569" tIns="34275" rIns="68569" bIns="34275" anchor="ctr" anchorCtr="0">
            <a:normAutofit/>
          </a:bodyPr>
          <a:lstStyle/>
          <a:p>
            <a:pPr>
              <a:buClr>
                <a:srgbClr val="002060"/>
              </a:buClr>
            </a:pPr>
            <a:r>
              <a:rPr lang="en-US" dirty="0">
                <a:latin typeface="Open Sans"/>
                <a:ea typeface="Open Sans"/>
                <a:cs typeface="Open Sans"/>
                <a:sym typeface="Open Sans"/>
              </a:rPr>
              <a:t>Jung Typology Test</a:t>
            </a:r>
            <a:endParaRPr dirty="0">
              <a:latin typeface="Open Sans"/>
              <a:ea typeface="Open Sans"/>
              <a:cs typeface="Open Sans"/>
              <a:sym typeface="Open Sans"/>
            </a:endParaRPr>
          </a:p>
        </p:txBody>
      </p:sp>
      <p:pic>
        <p:nvPicPr>
          <p:cNvPr id="101" name="Google Shape;101;p1" descr="Jung Typology Test™"/>
          <p:cNvPicPr preferRelativeResize="0"/>
          <p:nvPr/>
        </p:nvPicPr>
        <p:blipFill rotWithShape="1">
          <a:blip r:embed="rId3">
            <a:alphaModFix/>
          </a:blip>
          <a:srcRect/>
          <a:stretch/>
        </p:blipFill>
        <p:spPr>
          <a:xfrm>
            <a:off x="5841242" y="2364116"/>
            <a:ext cx="1908981" cy="1763890"/>
          </a:xfrm>
          <a:prstGeom prst="rect">
            <a:avLst/>
          </a:prstGeom>
          <a:noFill/>
          <a:ln>
            <a:noFill/>
          </a:ln>
        </p:spPr>
      </p:pic>
      <p:sp>
        <p:nvSpPr>
          <p:cNvPr id="102" name="Google Shape;102;p1"/>
          <p:cNvSpPr txBox="1"/>
          <p:nvPr/>
        </p:nvSpPr>
        <p:spPr>
          <a:xfrm>
            <a:off x="1380015" y="1785758"/>
            <a:ext cx="6239497" cy="392385"/>
          </a:xfrm>
          <a:prstGeom prst="rect">
            <a:avLst/>
          </a:prstGeom>
          <a:noFill/>
          <a:ln>
            <a:noFill/>
          </a:ln>
        </p:spPr>
        <p:txBody>
          <a:bodyPr spcFirstLastPara="1" wrap="square" lIns="68569" tIns="34275" rIns="68569" bIns="34275" anchor="t" anchorCtr="0">
            <a:spAutoFit/>
          </a:bodyPr>
          <a:lstStyle/>
          <a:p>
            <a:pPr algn="ctr"/>
            <a:r>
              <a:rPr lang="en-US" sz="2100" u="sng" dirty="0"/>
              <a:t>https://jung.tecker.com</a:t>
            </a:r>
            <a:endParaRPr sz="2100" u="sng" dirty="0"/>
          </a:p>
        </p:txBody>
      </p:sp>
      <p:sp>
        <p:nvSpPr>
          <p:cNvPr id="103" name="Google Shape;103;p1"/>
          <p:cNvSpPr txBox="1"/>
          <p:nvPr/>
        </p:nvSpPr>
        <p:spPr>
          <a:xfrm>
            <a:off x="1707559" y="2488160"/>
            <a:ext cx="3959775" cy="1915879"/>
          </a:xfrm>
          <a:prstGeom prst="rect">
            <a:avLst/>
          </a:prstGeom>
          <a:noFill/>
          <a:ln w="38100" cap="flat" cmpd="sng">
            <a:solidFill>
              <a:schemeClr val="dk1"/>
            </a:solidFill>
            <a:prstDash val="solid"/>
            <a:round/>
            <a:headEnd type="none" w="sm" len="sm"/>
            <a:tailEnd type="none" w="sm" len="sm"/>
          </a:ln>
        </p:spPr>
        <p:txBody>
          <a:bodyPr spcFirstLastPara="1" wrap="square" lIns="68569" tIns="34275" rIns="68569" bIns="34275" anchor="t" anchorCtr="0">
            <a:spAutoFit/>
          </a:bodyPr>
          <a:lstStyle/>
          <a:p>
            <a:r>
              <a:rPr lang="en-US" sz="2400" b="1" dirty="0">
                <a:solidFill>
                  <a:srgbClr val="548135"/>
                </a:solidFill>
                <a:latin typeface="Calibri"/>
                <a:ea typeface="Calibri"/>
                <a:cs typeface="Calibri"/>
                <a:sym typeface="Calibri"/>
              </a:rPr>
              <a:t>If you are unable to access the Jung Typology Test online, please use the following pages to identify your 4-letter</a:t>
            </a:r>
            <a:endParaRPr sz="1050" dirty="0"/>
          </a:p>
          <a:p>
            <a:r>
              <a:rPr lang="en-US" sz="2400" b="1" dirty="0">
                <a:solidFill>
                  <a:srgbClr val="548135"/>
                </a:solidFill>
                <a:latin typeface="Calibri"/>
                <a:ea typeface="Calibri"/>
                <a:cs typeface="Calibri"/>
                <a:sym typeface="Calibri"/>
              </a:rPr>
              <a:t>preference type.</a:t>
            </a:r>
            <a:endParaRPr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Extrovert &amp; Introvert Preferences</a:t>
            </a:r>
          </a:p>
        </p:txBody>
      </p:sp>
      <p:sp>
        <p:nvSpPr>
          <p:cNvPr id="3" name="Content Placeholder 2"/>
          <p:cNvSpPr>
            <a:spLocks noGrp="1"/>
          </p:cNvSpPr>
          <p:nvPr>
            <p:ph sz="quarter" idx="12"/>
          </p:nvPr>
        </p:nvSpPr>
        <p:spPr>
          <a:xfrm>
            <a:off x="457200" y="1793631"/>
            <a:ext cx="3786554" cy="3915019"/>
          </a:xfrm>
        </p:spPr>
        <p:txBody>
          <a:bodyPr/>
          <a:lstStyle/>
          <a:p>
            <a:pPr marL="0" lvl="0" indent="0" eaLnBrk="1" hangingPunct="1">
              <a:spcBef>
                <a:spcPts val="0"/>
              </a:spcBef>
              <a:buNone/>
            </a:pPr>
            <a:r>
              <a:rPr lang="en-US" sz="1100" dirty="0">
                <a:solidFill>
                  <a:prstClr val="black"/>
                </a:solidFill>
              </a:rPr>
              <a:t>The </a:t>
            </a:r>
            <a:r>
              <a:rPr lang="en-US" sz="1100" b="1" dirty="0">
                <a:solidFill>
                  <a:prstClr val="black"/>
                </a:solidFill>
              </a:rPr>
              <a:t>E</a:t>
            </a:r>
            <a:r>
              <a:rPr lang="en-US" sz="1100" dirty="0">
                <a:solidFill>
                  <a:prstClr val="black"/>
                </a:solidFill>
              </a:rPr>
              <a:t> and </a:t>
            </a:r>
            <a:r>
              <a:rPr lang="en-US" sz="1100" b="1" dirty="0">
                <a:solidFill>
                  <a:prstClr val="black"/>
                </a:solidFill>
              </a:rPr>
              <a:t>I</a:t>
            </a:r>
            <a:r>
              <a:rPr lang="en-US" sz="1100" dirty="0">
                <a:solidFill>
                  <a:prstClr val="black"/>
                </a:solidFill>
              </a:rPr>
              <a:t> preferences indicate where a person gets their energy and zest for life. An </a:t>
            </a:r>
            <a:r>
              <a:rPr lang="en-US" sz="1100" b="1" dirty="0">
                <a:solidFill>
                  <a:prstClr val="black"/>
                </a:solidFill>
              </a:rPr>
              <a:t>E</a:t>
            </a:r>
            <a:r>
              <a:rPr lang="en-US" sz="1100" dirty="0">
                <a:solidFill>
                  <a:prstClr val="black"/>
                </a:solidFill>
              </a:rPr>
              <a:t>xtrovert is stimulated by the outside environment — by people, places, and things. </a:t>
            </a:r>
            <a:r>
              <a:rPr lang="en-US" sz="1100" b="1" dirty="0">
                <a:solidFill>
                  <a:prstClr val="black"/>
                </a:solidFill>
              </a:rPr>
              <a:t>I</a:t>
            </a:r>
            <a:r>
              <a:rPr lang="en-US" sz="1100" dirty="0">
                <a:solidFill>
                  <a:prstClr val="black"/>
                </a:solidFill>
              </a:rPr>
              <a:t>ntroverts, on the other hand, are simulated from within — from their own inner world of thoughts and reflections. </a:t>
            </a:r>
            <a:r>
              <a:rPr lang="en-US" sz="1100" b="1" dirty="0">
                <a:solidFill>
                  <a:prstClr val="black"/>
                </a:solidFill>
              </a:rPr>
              <a:t>E</a:t>
            </a:r>
            <a:r>
              <a:rPr lang="en-US" sz="1100" dirty="0">
                <a:solidFill>
                  <a:prstClr val="black"/>
                </a:solidFill>
              </a:rPr>
              <a:t>xtroverts are energized by what is going on around them (cocktail parties prove this),and do their best work externally by taking action. They prefer to communicate openly and freely. </a:t>
            </a:r>
            <a:r>
              <a:rPr lang="en-US" sz="1100" b="1" dirty="0">
                <a:solidFill>
                  <a:prstClr val="black"/>
                </a:solidFill>
              </a:rPr>
              <a:t>I</a:t>
            </a:r>
            <a:r>
              <a:rPr lang="en-US" sz="1100" dirty="0">
                <a:solidFill>
                  <a:prstClr val="black"/>
                </a:solidFill>
              </a:rPr>
              <a:t>ntroverts, are energized by their own personal experiences (not other’s experiences) and inner resources, and they do their best work internally by providing reflection and deep thought before taking action. They prefer not to communicate openly and freely until they know and trust someone. (Ever try to stimulate group interaction with a group of </a:t>
            </a:r>
            <a:r>
              <a:rPr lang="en-US" sz="1100" b="1" dirty="0">
                <a:solidFill>
                  <a:prstClr val="black"/>
                </a:solidFill>
              </a:rPr>
              <a:t>I</a:t>
            </a:r>
            <a:r>
              <a:rPr lang="en-US" sz="1100" dirty="0">
                <a:solidFill>
                  <a:prstClr val="black"/>
                </a:solidFill>
              </a:rPr>
              <a:t>ntroverts who do not know one another?).</a:t>
            </a:r>
          </a:p>
          <a:p>
            <a:pPr marL="0" lvl="0" indent="0" eaLnBrk="1" hangingPunct="1">
              <a:spcBef>
                <a:spcPts val="0"/>
              </a:spcBef>
              <a:buNone/>
            </a:pPr>
            <a:endParaRPr lang="en-US" sz="1100" dirty="0">
              <a:solidFill>
                <a:prstClr val="black"/>
              </a:solidFill>
            </a:endParaRPr>
          </a:p>
          <a:p>
            <a:pPr marL="0" lvl="0" indent="0" eaLnBrk="1" hangingPunct="1">
              <a:spcBef>
                <a:spcPts val="0"/>
              </a:spcBef>
              <a:buNone/>
            </a:pPr>
            <a:r>
              <a:rPr lang="en-US" sz="1100" b="1" dirty="0">
                <a:solidFill>
                  <a:prstClr val="black"/>
                </a:solidFill>
              </a:rPr>
              <a:t>E</a:t>
            </a:r>
            <a:r>
              <a:rPr lang="en-US" sz="1100" dirty="0">
                <a:solidFill>
                  <a:prstClr val="black"/>
                </a:solidFill>
              </a:rPr>
              <a:t>xtroverts tend to focus on broad implications and </a:t>
            </a:r>
            <a:r>
              <a:rPr lang="en-US" sz="1100" b="1" dirty="0">
                <a:solidFill>
                  <a:prstClr val="black"/>
                </a:solidFill>
              </a:rPr>
              <a:t>I</a:t>
            </a:r>
            <a:r>
              <a:rPr lang="en-US" sz="1100" dirty="0">
                <a:solidFill>
                  <a:prstClr val="black"/>
                </a:solidFill>
              </a:rPr>
              <a:t>ntroverts focus on more single subjects in-depth — both are required for effective problem solving and can be effectively utilized if the partners understand their differences.</a:t>
            </a:r>
          </a:p>
          <a:p>
            <a:pPr marL="0" lvl="0" indent="0" eaLnBrk="1" hangingPunct="1">
              <a:spcBef>
                <a:spcPts val="0"/>
              </a:spcBef>
              <a:buNone/>
            </a:pPr>
            <a:endParaRPr lang="en-US" sz="1100" dirty="0">
              <a:solidFill>
                <a:prstClr val="black"/>
              </a:solidFill>
            </a:endParaRPr>
          </a:p>
          <a:p>
            <a:pPr marL="0" lvl="0" indent="0" eaLnBrk="1" hangingPunct="1">
              <a:spcBef>
                <a:spcPts val="0"/>
              </a:spcBef>
              <a:buNone/>
            </a:pPr>
            <a:r>
              <a:rPr lang="en-US" sz="1100" dirty="0">
                <a:solidFill>
                  <a:prstClr val="black"/>
                </a:solidFill>
              </a:rPr>
              <a:t>Partners with the same preference may lack either the breadth or in-depth perspective in their analysis, which presents a different challenge. How do they achieve balance in their problem solving?</a:t>
            </a:r>
          </a:p>
          <a:p>
            <a:pPr marL="0" indent="0">
              <a:buNone/>
            </a:pPr>
            <a:endParaRPr lang="en-US" dirty="0"/>
          </a:p>
        </p:txBody>
      </p:sp>
      <p:sp>
        <p:nvSpPr>
          <p:cNvPr id="4" name="TextBox 3"/>
          <p:cNvSpPr txBox="1"/>
          <p:nvPr/>
        </p:nvSpPr>
        <p:spPr>
          <a:xfrm>
            <a:off x="457201" y="1266094"/>
            <a:ext cx="8229600" cy="400110"/>
          </a:xfrm>
          <a:prstGeom prst="rect">
            <a:avLst/>
          </a:prstGeom>
          <a:solidFill>
            <a:schemeClr val="accent6">
              <a:lumMod val="40000"/>
              <a:lumOff val="60000"/>
            </a:schemeClr>
          </a:solidFill>
        </p:spPr>
        <p:txBody>
          <a:bodyPr wrap="square" rtlCol="0">
            <a:spAutoFit/>
          </a:bodyPr>
          <a:lstStyle/>
          <a:p>
            <a:pPr algn="ctr"/>
            <a:r>
              <a:rPr lang="en-US" sz="2000" dirty="0">
                <a:latin typeface="+mj-lt"/>
              </a:rPr>
              <a:t>E&amp;I: The Leadership Dimension of Communicating and Problem Solving</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188" y="1807185"/>
            <a:ext cx="4011613" cy="391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0" y="1822153"/>
            <a:ext cx="4009291" cy="4478149"/>
          </a:xfrm>
          <a:prstGeom prst="rect">
            <a:avLst/>
          </a:prstGeom>
        </p:spPr>
        <p:txBody>
          <a:bodyPr wrap="square">
            <a:spAutoFit/>
          </a:bodyPr>
          <a:lstStyle/>
          <a:p>
            <a:pPr lvl="0"/>
            <a:r>
              <a:rPr lang="en-US" sz="1100" b="1" dirty="0">
                <a:solidFill>
                  <a:prstClr val="black"/>
                </a:solidFill>
                <a:latin typeface="+mn-lt"/>
              </a:rPr>
              <a:t>E</a:t>
            </a:r>
            <a:r>
              <a:rPr lang="en-US" sz="1100" dirty="0">
                <a:solidFill>
                  <a:prstClr val="black"/>
                </a:solidFill>
                <a:latin typeface="+mn-lt"/>
              </a:rPr>
              <a:t>xtroverts tend to think and problem solve out loud. You know that they are problem solving because you can see their lips moving and </a:t>
            </a:r>
            <a:r>
              <a:rPr lang="en-US" sz="1100" i="1" dirty="0">
                <a:solidFill>
                  <a:prstClr val="black"/>
                </a:solidFill>
                <a:latin typeface="+mn-lt"/>
              </a:rPr>
              <a:t>hear</a:t>
            </a:r>
            <a:r>
              <a:rPr lang="en-US" sz="1100" dirty="0">
                <a:solidFill>
                  <a:prstClr val="black"/>
                </a:solidFill>
                <a:latin typeface="+mn-lt"/>
              </a:rPr>
              <a:t> them thinking. The analogy is that their computer is connected on-line to their printer. </a:t>
            </a:r>
            <a:r>
              <a:rPr lang="en-US" sz="1100" b="1" dirty="0">
                <a:solidFill>
                  <a:prstClr val="black"/>
                </a:solidFill>
                <a:latin typeface="+mn-lt"/>
              </a:rPr>
              <a:t>E</a:t>
            </a:r>
            <a:r>
              <a:rPr lang="en-US" sz="1100" dirty="0">
                <a:solidFill>
                  <a:prstClr val="black"/>
                </a:solidFill>
                <a:latin typeface="+mn-lt"/>
              </a:rPr>
              <a:t>xtroverts often say,</a:t>
            </a:r>
            <a:r>
              <a:rPr lang="en-US" sz="1100" i="1" dirty="0">
                <a:solidFill>
                  <a:prstClr val="black"/>
                </a:solidFill>
                <a:latin typeface="+mn-lt"/>
              </a:rPr>
              <a:t> “Just let me talk long enough and I will figure out the answer</a:t>
            </a:r>
            <a:r>
              <a:rPr lang="en-US" sz="1100" dirty="0">
                <a:solidFill>
                  <a:prstClr val="black"/>
                </a:solidFill>
                <a:latin typeface="+mn-lt"/>
              </a:rPr>
              <a:t>.”</a:t>
            </a:r>
          </a:p>
          <a:p>
            <a:endParaRPr lang="en-US" sz="800" dirty="0">
              <a:latin typeface="+mn-lt"/>
            </a:endParaRPr>
          </a:p>
          <a:p>
            <a:r>
              <a:rPr lang="en-US" sz="1100" b="1" dirty="0">
                <a:latin typeface="+mn-lt"/>
              </a:rPr>
              <a:t>I</a:t>
            </a:r>
            <a:r>
              <a:rPr lang="en-US" sz="1100" dirty="0">
                <a:latin typeface="+mn-lt"/>
              </a:rPr>
              <a:t>ntroverts usually problem solve differently. They require a short period of quiet reflection time to think about and reflect on the problem before they can discuss it. Their analogy is that they need to put their information in batch-storage, review it and then release it to the printer. </a:t>
            </a:r>
            <a:r>
              <a:rPr lang="en-US" sz="1100" b="1" dirty="0">
                <a:latin typeface="+mn-lt"/>
              </a:rPr>
              <a:t>I</a:t>
            </a:r>
            <a:r>
              <a:rPr lang="en-US" sz="1100" dirty="0">
                <a:latin typeface="+mn-lt"/>
              </a:rPr>
              <a:t>ntroverts typically say, if I can just get some quiet time to hear myself think, I can figure out the answer.</a:t>
            </a:r>
          </a:p>
          <a:p>
            <a:endParaRPr lang="en-US" sz="800" dirty="0">
              <a:latin typeface="+mn-lt"/>
            </a:endParaRPr>
          </a:p>
          <a:p>
            <a:r>
              <a:rPr lang="en-US" sz="1100" dirty="0">
                <a:latin typeface="+mn-lt"/>
              </a:rPr>
              <a:t>A significant challenge occurs when you mix </a:t>
            </a:r>
            <a:r>
              <a:rPr lang="en-US" sz="1100" b="1" dirty="0">
                <a:latin typeface="+mn-lt"/>
              </a:rPr>
              <a:t>E</a:t>
            </a:r>
            <a:r>
              <a:rPr lang="en-US" sz="1100" dirty="0">
                <a:latin typeface="+mn-lt"/>
              </a:rPr>
              <a:t>’s and </a:t>
            </a:r>
            <a:r>
              <a:rPr lang="en-US" sz="1100" b="1" dirty="0">
                <a:latin typeface="+mn-lt"/>
              </a:rPr>
              <a:t>I</a:t>
            </a:r>
            <a:r>
              <a:rPr lang="en-US" sz="1100" dirty="0">
                <a:latin typeface="+mn-lt"/>
              </a:rPr>
              <a:t>’s together in problem solving. </a:t>
            </a:r>
            <a:r>
              <a:rPr lang="en-US" sz="1100" b="1" dirty="0">
                <a:latin typeface="+mn-lt"/>
              </a:rPr>
              <a:t>E</a:t>
            </a:r>
            <a:r>
              <a:rPr lang="en-US" sz="1100" dirty="0">
                <a:latin typeface="+mn-lt"/>
              </a:rPr>
              <a:t>’s immediately start talking out loud and the </a:t>
            </a:r>
            <a:r>
              <a:rPr lang="en-US" sz="1100" b="1" dirty="0">
                <a:latin typeface="+mn-lt"/>
              </a:rPr>
              <a:t>I</a:t>
            </a:r>
            <a:r>
              <a:rPr lang="en-US" sz="1100" dirty="0">
                <a:latin typeface="+mn-lt"/>
              </a:rPr>
              <a:t>’s cannot hear themselves think (just like radar or communication jamming). The result of this situation is that the </a:t>
            </a:r>
            <a:r>
              <a:rPr lang="en-US" sz="1100" b="1" dirty="0">
                <a:latin typeface="+mn-lt"/>
              </a:rPr>
              <a:t>I</a:t>
            </a:r>
            <a:r>
              <a:rPr lang="en-US" sz="1100" dirty="0">
                <a:latin typeface="+mn-lt"/>
              </a:rPr>
              <a:t>’s will not interact in the problem solving at all.</a:t>
            </a:r>
          </a:p>
          <a:p>
            <a:endParaRPr lang="en-US" sz="800" dirty="0">
              <a:latin typeface="+mn-lt"/>
            </a:endParaRPr>
          </a:p>
          <a:p>
            <a:r>
              <a:rPr lang="en-US" sz="1100" dirty="0">
                <a:latin typeface="+mn-lt"/>
              </a:rPr>
              <a:t>Two </a:t>
            </a:r>
            <a:r>
              <a:rPr lang="en-US" sz="1100" b="1" dirty="0">
                <a:latin typeface="+mn-lt"/>
              </a:rPr>
              <a:t>E</a:t>
            </a:r>
            <a:r>
              <a:rPr lang="en-US" sz="1100" dirty="0">
                <a:latin typeface="+mn-lt"/>
              </a:rPr>
              <a:t>’s (is anyone listening?) or two </a:t>
            </a:r>
            <a:r>
              <a:rPr lang="en-US" sz="1100" b="1" dirty="0">
                <a:latin typeface="+mn-lt"/>
              </a:rPr>
              <a:t>I</a:t>
            </a:r>
            <a:r>
              <a:rPr lang="en-US" sz="1100" dirty="0">
                <a:latin typeface="+mn-lt"/>
              </a:rPr>
              <a:t>’s (is anyone talking?) also have their challenges when communicating and problem solving.</a:t>
            </a:r>
          </a:p>
          <a:p>
            <a:endParaRPr lang="en-US" sz="800" dirty="0">
              <a:latin typeface="+mn-lt"/>
            </a:endParaRPr>
          </a:p>
          <a:p>
            <a:pPr eaLnBrk="1" hangingPunct="1"/>
            <a:r>
              <a:rPr lang="en-US" sz="900" dirty="0">
                <a:latin typeface="+mn-lt"/>
              </a:rPr>
              <a:t>Adaptation by Bud Crouch</a:t>
            </a:r>
          </a:p>
          <a:p>
            <a:pPr eaLnBrk="1" hangingPunct="1"/>
            <a:r>
              <a:rPr lang="en-US" sz="900" dirty="0">
                <a:latin typeface="+mn-lt"/>
              </a:rPr>
              <a:t>based upon The Myers Briggs Type Indicator</a:t>
            </a:r>
            <a:r>
              <a:rPr lang="en-US" sz="900" baseline="30000" dirty="0">
                <a:latin typeface="+mn-lt"/>
              </a:rPr>
              <a:t>®</a:t>
            </a:r>
          </a:p>
          <a:p>
            <a:endParaRPr lang="en-US" sz="1100" dirty="0">
              <a:latin typeface="+mj-lt"/>
            </a:endParaRPr>
          </a:p>
        </p:txBody>
      </p:sp>
    </p:spTree>
    <p:extLst>
      <p:ext uri="{BB962C8B-B14F-4D97-AF65-F5344CB8AC3E}">
        <p14:creationId xmlns:p14="http://schemas.microsoft.com/office/powerpoint/2010/main" val="822004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Sensing &amp; iNtuiting Preferences</a:t>
            </a:r>
          </a:p>
        </p:txBody>
      </p:sp>
      <p:sp>
        <p:nvSpPr>
          <p:cNvPr id="3" name="Content Placeholder 2"/>
          <p:cNvSpPr>
            <a:spLocks noGrp="1"/>
          </p:cNvSpPr>
          <p:nvPr>
            <p:ph sz="quarter" idx="12"/>
          </p:nvPr>
        </p:nvSpPr>
        <p:spPr>
          <a:xfrm>
            <a:off x="457200" y="1793631"/>
            <a:ext cx="3786554" cy="3915019"/>
          </a:xfrm>
        </p:spPr>
        <p:txBody>
          <a:bodyPr/>
          <a:lstStyle/>
          <a:p>
            <a:pPr marL="0" lvl="0" indent="0" eaLnBrk="1" hangingPunct="1">
              <a:spcBef>
                <a:spcPts val="0"/>
              </a:spcBef>
              <a:buNone/>
            </a:pPr>
            <a:r>
              <a:rPr lang="en-US" sz="1200" dirty="0">
                <a:solidFill>
                  <a:prstClr val="black"/>
                </a:solidFill>
              </a:rPr>
              <a:t>The </a:t>
            </a:r>
            <a:r>
              <a:rPr lang="en-US" sz="1200" b="1" dirty="0">
                <a:solidFill>
                  <a:prstClr val="black"/>
                </a:solidFill>
              </a:rPr>
              <a:t>S</a:t>
            </a:r>
            <a:r>
              <a:rPr lang="en-US" sz="1200" dirty="0">
                <a:solidFill>
                  <a:prstClr val="black"/>
                </a:solidFill>
              </a:rPr>
              <a:t>ensing and i</a:t>
            </a:r>
            <a:r>
              <a:rPr lang="en-US" sz="1200" b="1" dirty="0">
                <a:solidFill>
                  <a:prstClr val="black"/>
                </a:solidFill>
              </a:rPr>
              <a:t>N</a:t>
            </a:r>
            <a:r>
              <a:rPr lang="en-US" sz="1200" dirty="0">
                <a:solidFill>
                  <a:prstClr val="black"/>
                </a:solidFill>
              </a:rPr>
              <a:t>tuiting functions are ways that we prefer to perceive and take in information. The </a:t>
            </a:r>
            <a:r>
              <a:rPr lang="en-US" sz="1200" b="1" dirty="0">
                <a:solidFill>
                  <a:prstClr val="black"/>
                </a:solidFill>
              </a:rPr>
              <a:t>S</a:t>
            </a:r>
            <a:r>
              <a:rPr lang="en-US" sz="1200" dirty="0">
                <a:solidFill>
                  <a:prstClr val="black"/>
                </a:solidFill>
              </a:rPr>
              <a:t>ensing function takes in information by way of the five senses and likes to look at specific parts and pieces of that information, deal with known facts and live in the present enjoying what exists. </a:t>
            </a:r>
          </a:p>
          <a:p>
            <a:pPr marL="0" lvl="0" indent="0" eaLnBrk="1" hangingPunct="1">
              <a:spcBef>
                <a:spcPts val="0"/>
              </a:spcBef>
              <a:buNone/>
            </a:pPr>
            <a:endParaRPr lang="en-US" sz="1200" dirty="0">
              <a:solidFill>
                <a:prstClr val="black"/>
              </a:solidFill>
            </a:endParaRPr>
          </a:p>
          <a:p>
            <a:pPr marL="0" lvl="0" indent="0" eaLnBrk="1" hangingPunct="1">
              <a:spcBef>
                <a:spcPts val="0"/>
              </a:spcBef>
              <a:buNone/>
            </a:pPr>
            <a:r>
              <a:rPr lang="en-US" sz="1200" dirty="0">
                <a:solidFill>
                  <a:prstClr val="black"/>
                </a:solidFill>
              </a:rPr>
              <a:t>The i</a:t>
            </a:r>
            <a:r>
              <a:rPr lang="en-US" sz="1200" b="1" dirty="0">
                <a:solidFill>
                  <a:prstClr val="black"/>
                </a:solidFill>
              </a:rPr>
              <a:t>N</a:t>
            </a:r>
            <a:r>
              <a:rPr lang="en-US" sz="1200" dirty="0">
                <a:solidFill>
                  <a:prstClr val="black"/>
                </a:solidFill>
              </a:rPr>
              <a:t>tuiting function also takes in information via the five senses, but then adds a sixth sense — a gut hunch or intuitive feeling. Most </a:t>
            </a:r>
            <a:r>
              <a:rPr lang="en-US" sz="1200" b="1" dirty="0">
                <a:solidFill>
                  <a:prstClr val="black"/>
                </a:solidFill>
              </a:rPr>
              <a:t>N</a:t>
            </a:r>
            <a:r>
              <a:rPr lang="en-US" sz="1200" dirty="0">
                <a:solidFill>
                  <a:prstClr val="black"/>
                </a:solidFill>
              </a:rPr>
              <a:t>’s will state, I make my worst decisions when I go against my intuitive hunch. </a:t>
            </a:r>
            <a:r>
              <a:rPr lang="en-US" sz="1200" b="1" dirty="0">
                <a:solidFill>
                  <a:prstClr val="black"/>
                </a:solidFill>
              </a:rPr>
              <a:t>N</a:t>
            </a:r>
            <a:r>
              <a:rPr lang="en-US" sz="1200" dirty="0">
                <a:solidFill>
                  <a:prstClr val="black"/>
                </a:solidFill>
              </a:rPr>
              <a:t>’s are very conceptual and prefer to look at overall patterns and relationships. They like to deal with broad concepts or possibilities, and they plan in the future. They enjoy anticipating what might be.</a:t>
            </a:r>
          </a:p>
          <a:p>
            <a:pPr marL="0" lvl="0" indent="0" eaLnBrk="1" hangingPunct="1">
              <a:spcBef>
                <a:spcPts val="0"/>
              </a:spcBef>
              <a:buNone/>
            </a:pPr>
            <a:endParaRPr lang="en-US" sz="1200" dirty="0">
              <a:solidFill>
                <a:prstClr val="black"/>
              </a:solidFill>
            </a:endParaRPr>
          </a:p>
          <a:p>
            <a:pPr marL="0" lvl="0" indent="0" eaLnBrk="1" hangingPunct="1">
              <a:spcBef>
                <a:spcPts val="0"/>
              </a:spcBef>
              <a:buNone/>
            </a:pPr>
            <a:r>
              <a:rPr lang="en-US" sz="1200" dirty="0">
                <a:solidFill>
                  <a:prstClr val="black"/>
                </a:solidFill>
              </a:rPr>
              <a:t>As a result of the broad preferences, </a:t>
            </a:r>
            <a:r>
              <a:rPr lang="en-US" sz="1200" b="1" dirty="0">
                <a:solidFill>
                  <a:prstClr val="black"/>
                </a:solidFill>
              </a:rPr>
              <a:t>S</a:t>
            </a:r>
            <a:r>
              <a:rPr lang="en-US" sz="1200" dirty="0">
                <a:solidFill>
                  <a:prstClr val="black"/>
                </a:solidFill>
              </a:rPr>
              <a:t>’s and </a:t>
            </a:r>
            <a:r>
              <a:rPr lang="en-US" sz="1200" b="1" dirty="0">
                <a:solidFill>
                  <a:prstClr val="black"/>
                </a:solidFill>
              </a:rPr>
              <a:t>N</a:t>
            </a:r>
            <a:r>
              <a:rPr lang="en-US" sz="1200" dirty="0">
                <a:solidFill>
                  <a:prstClr val="black"/>
                </a:solidFill>
              </a:rPr>
              <a:t>’s tend to approach planning differently. </a:t>
            </a:r>
            <a:r>
              <a:rPr lang="en-US" sz="1200" b="1" dirty="0">
                <a:solidFill>
                  <a:prstClr val="black"/>
                </a:solidFill>
              </a:rPr>
              <a:t>N</a:t>
            </a:r>
            <a:r>
              <a:rPr lang="en-US" sz="1200" dirty="0">
                <a:solidFill>
                  <a:prstClr val="black"/>
                </a:solidFill>
              </a:rPr>
              <a:t>’s prefer the broad, overall conceptual look, like to work with possibilities in the future and are comfortable with visioning processes. </a:t>
            </a:r>
            <a:r>
              <a:rPr lang="en-US" sz="1200" b="1" dirty="0">
                <a:solidFill>
                  <a:prstClr val="black"/>
                </a:solidFill>
              </a:rPr>
              <a:t>N</a:t>
            </a:r>
            <a:r>
              <a:rPr lang="en-US" sz="1200" dirty="0">
                <a:solidFill>
                  <a:prstClr val="black"/>
                </a:solidFill>
              </a:rPr>
              <a:t>’s like to define where the organization is going and the possible attributes, conditions, outcomes that it may seek to obtain.</a:t>
            </a:r>
          </a:p>
          <a:p>
            <a:pPr marL="0" indent="0">
              <a:buNone/>
            </a:pPr>
            <a:endParaRPr lang="en-US" sz="1200" dirty="0"/>
          </a:p>
        </p:txBody>
      </p:sp>
      <p:sp>
        <p:nvSpPr>
          <p:cNvPr id="4" name="TextBox 3"/>
          <p:cNvSpPr txBox="1"/>
          <p:nvPr/>
        </p:nvSpPr>
        <p:spPr>
          <a:xfrm>
            <a:off x="457201" y="1266094"/>
            <a:ext cx="8229600" cy="400110"/>
          </a:xfrm>
          <a:prstGeom prst="rect">
            <a:avLst/>
          </a:prstGeom>
          <a:solidFill>
            <a:schemeClr val="accent2">
              <a:lumMod val="40000"/>
              <a:lumOff val="60000"/>
            </a:schemeClr>
          </a:solidFill>
        </p:spPr>
        <p:txBody>
          <a:bodyPr wrap="square" rtlCol="0">
            <a:spAutoFit/>
          </a:bodyPr>
          <a:lstStyle/>
          <a:p>
            <a:pPr algn="ctr"/>
            <a:r>
              <a:rPr lang="en-US" sz="2000" dirty="0">
                <a:latin typeface="+mj-lt"/>
              </a:rPr>
              <a:t>S&amp;N: The Leadership Dimension of Planning</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188" y="1807185"/>
            <a:ext cx="4011613" cy="391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0" y="1811424"/>
            <a:ext cx="4009291" cy="4154984"/>
          </a:xfrm>
          <a:prstGeom prst="rect">
            <a:avLst/>
          </a:prstGeom>
        </p:spPr>
        <p:txBody>
          <a:bodyPr wrap="square">
            <a:spAutoFit/>
          </a:bodyPr>
          <a:lstStyle/>
          <a:p>
            <a:r>
              <a:rPr lang="en-US" sz="1200" b="1" dirty="0">
                <a:latin typeface="+mn-lt"/>
              </a:rPr>
              <a:t>S</a:t>
            </a:r>
            <a:r>
              <a:rPr lang="en-US" sz="1200" dirty="0">
                <a:latin typeface="+mn-lt"/>
              </a:rPr>
              <a:t>’s, on the other hand, prefer step-by-step pragmatic planning that is based upon what can feasibly be accomplished today. They are most comfortable in developing strategies, steps and action plans to achieve certain goals. They prefer to define how the organization is going to achieve its goals.</a:t>
            </a:r>
          </a:p>
          <a:p>
            <a:endParaRPr lang="en-US" sz="1200" dirty="0">
              <a:latin typeface="+mn-lt"/>
            </a:endParaRPr>
          </a:p>
          <a:p>
            <a:r>
              <a:rPr lang="en-US" sz="1200" dirty="0">
                <a:latin typeface="+mn-lt"/>
              </a:rPr>
              <a:t>If </a:t>
            </a:r>
            <a:r>
              <a:rPr lang="en-US" sz="1200" b="1" dirty="0">
                <a:latin typeface="+mn-lt"/>
              </a:rPr>
              <a:t>N</a:t>
            </a:r>
            <a:r>
              <a:rPr lang="en-US" sz="1200" dirty="0">
                <a:latin typeface="+mn-lt"/>
              </a:rPr>
              <a:t>’s conceived of putting man on the moon, the </a:t>
            </a:r>
            <a:r>
              <a:rPr lang="en-US" sz="1200" b="1" dirty="0">
                <a:latin typeface="+mn-lt"/>
              </a:rPr>
              <a:t>S</a:t>
            </a:r>
            <a:r>
              <a:rPr lang="en-US" sz="1200" dirty="0">
                <a:latin typeface="+mn-lt"/>
              </a:rPr>
              <a:t>’s devised the systems and hardware to make it happen. </a:t>
            </a:r>
          </a:p>
          <a:p>
            <a:endParaRPr lang="en-US" sz="1200" dirty="0">
              <a:latin typeface="+mn-lt"/>
            </a:endParaRPr>
          </a:p>
          <a:p>
            <a:r>
              <a:rPr lang="en-US" sz="1200" dirty="0">
                <a:latin typeface="+mn-lt"/>
              </a:rPr>
              <a:t>Obviously, a good plan requires both perspectives — long range conceptual goals (</a:t>
            </a:r>
            <a:r>
              <a:rPr lang="en-US" sz="1200" i="1" dirty="0">
                <a:latin typeface="+mn-lt"/>
              </a:rPr>
              <a:t>where</a:t>
            </a:r>
            <a:r>
              <a:rPr lang="en-US" sz="1200" dirty="0">
                <a:latin typeface="+mn-lt"/>
              </a:rPr>
              <a:t>) and pragmatic strategies and actions plans (</a:t>
            </a:r>
            <a:r>
              <a:rPr lang="en-US" sz="1200" i="1" dirty="0">
                <a:latin typeface="+mn-lt"/>
              </a:rPr>
              <a:t>how</a:t>
            </a:r>
            <a:r>
              <a:rPr lang="en-US" sz="1200" dirty="0">
                <a:latin typeface="+mn-lt"/>
              </a:rPr>
              <a:t>). It is important to understand which strengths and preferences each partner brings to the planning process.</a:t>
            </a:r>
          </a:p>
          <a:p>
            <a:endParaRPr lang="en-US" sz="1200" dirty="0">
              <a:latin typeface="+mn-lt"/>
            </a:endParaRPr>
          </a:p>
          <a:p>
            <a:r>
              <a:rPr lang="en-US" sz="1200" dirty="0">
                <a:latin typeface="+mn-lt"/>
              </a:rPr>
              <a:t>For partners of the same preference, the challenge is that they may not focus on one of the two critical planning components — either the </a:t>
            </a:r>
            <a:r>
              <a:rPr lang="en-US" sz="1200" i="1" dirty="0">
                <a:latin typeface="+mn-lt"/>
              </a:rPr>
              <a:t>where</a:t>
            </a:r>
            <a:r>
              <a:rPr lang="en-US" sz="1200" dirty="0">
                <a:latin typeface="+mn-lt"/>
              </a:rPr>
              <a:t> or the </a:t>
            </a:r>
            <a:r>
              <a:rPr lang="en-US" sz="1200" i="1" dirty="0">
                <a:latin typeface="+mn-lt"/>
              </a:rPr>
              <a:t>how</a:t>
            </a:r>
            <a:r>
              <a:rPr lang="en-US" sz="1200" dirty="0">
                <a:latin typeface="+mn-lt"/>
              </a:rPr>
              <a:t>.</a:t>
            </a:r>
            <a:endParaRPr lang="en-US" sz="1200" u="sng" dirty="0">
              <a:latin typeface="+mn-lt"/>
            </a:endParaRPr>
          </a:p>
          <a:p>
            <a:endParaRPr lang="en-US" sz="1200" dirty="0">
              <a:latin typeface="+mn-lt"/>
            </a:endParaRPr>
          </a:p>
          <a:p>
            <a:pPr eaLnBrk="1" hangingPunct="1"/>
            <a:r>
              <a:rPr lang="en-US" sz="900" dirty="0">
                <a:latin typeface="+mn-lt"/>
              </a:rPr>
              <a:t>Adaptation by Bud Crouch</a:t>
            </a:r>
          </a:p>
          <a:p>
            <a:pPr eaLnBrk="1" hangingPunct="1"/>
            <a:r>
              <a:rPr lang="en-US" sz="900" dirty="0">
                <a:latin typeface="+mn-lt"/>
              </a:rPr>
              <a:t>based upon The Myers Briggs Type Indicator</a:t>
            </a:r>
            <a:r>
              <a:rPr lang="en-US" sz="900" baseline="30000" dirty="0">
                <a:latin typeface="+mn-lt"/>
              </a:rPr>
              <a:t>®</a:t>
            </a:r>
          </a:p>
        </p:txBody>
      </p:sp>
    </p:spTree>
    <p:extLst>
      <p:ext uri="{BB962C8B-B14F-4D97-AF65-F5344CB8AC3E}">
        <p14:creationId xmlns:p14="http://schemas.microsoft.com/office/powerpoint/2010/main" val="101502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Thinking &amp; Feeling Preferences</a:t>
            </a:r>
          </a:p>
        </p:txBody>
      </p:sp>
      <p:sp>
        <p:nvSpPr>
          <p:cNvPr id="3" name="Content Placeholder 2"/>
          <p:cNvSpPr>
            <a:spLocks noGrp="1"/>
          </p:cNvSpPr>
          <p:nvPr>
            <p:ph sz="quarter" idx="12"/>
          </p:nvPr>
        </p:nvSpPr>
        <p:spPr>
          <a:xfrm>
            <a:off x="457200" y="1793631"/>
            <a:ext cx="3786554" cy="3915019"/>
          </a:xfrm>
        </p:spPr>
        <p:txBody>
          <a:bodyPr/>
          <a:lstStyle/>
          <a:p>
            <a:pPr marL="0" lvl="0" indent="0" eaLnBrk="1" hangingPunct="1">
              <a:spcBef>
                <a:spcPts val="0"/>
              </a:spcBef>
              <a:buNone/>
            </a:pPr>
            <a:r>
              <a:rPr lang="en-US" sz="1100" dirty="0">
                <a:solidFill>
                  <a:schemeClr val="tx1"/>
                </a:solidFill>
              </a:rPr>
              <a:t>The </a:t>
            </a:r>
            <a:r>
              <a:rPr lang="en-US" sz="1100" b="1" dirty="0">
                <a:solidFill>
                  <a:schemeClr val="tx1"/>
                </a:solidFill>
              </a:rPr>
              <a:t>T</a:t>
            </a:r>
            <a:r>
              <a:rPr lang="en-US" sz="1100" dirty="0">
                <a:solidFill>
                  <a:schemeClr val="tx1"/>
                </a:solidFill>
              </a:rPr>
              <a:t>hinking and </a:t>
            </a:r>
            <a:r>
              <a:rPr lang="en-US" sz="1100" b="1" dirty="0">
                <a:solidFill>
                  <a:schemeClr val="tx1"/>
                </a:solidFill>
              </a:rPr>
              <a:t>F</a:t>
            </a:r>
            <a:r>
              <a:rPr lang="en-US" sz="1100" dirty="0">
                <a:solidFill>
                  <a:schemeClr val="tx1"/>
                </a:solidFill>
              </a:rPr>
              <a:t>eeling functions are ways that we prefer to decide and evaluate. The Thinking preference decides on the basis of logic and objective considerations (in their head, not in their heart). </a:t>
            </a:r>
            <a:r>
              <a:rPr lang="en-US" sz="1100" b="1" dirty="0">
                <a:solidFill>
                  <a:schemeClr val="tx1"/>
                </a:solidFill>
              </a:rPr>
              <a:t>T</a:t>
            </a:r>
            <a:r>
              <a:rPr lang="en-US" sz="1100" dirty="0">
                <a:solidFill>
                  <a:schemeClr val="tx1"/>
                </a:solidFill>
              </a:rPr>
              <a:t>’s prefer to decide things on an impersonal basis. They keep their personal feelings at a distance from the issues that are being decided. They tend not to let their emotions become involved in the decision-making process, and they highly value the notion, reasonableness and competence in any decision-making. It is not that </a:t>
            </a:r>
            <a:r>
              <a:rPr lang="en-US" sz="1100" b="1" dirty="0">
                <a:solidFill>
                  <a:schemeClr val="tx1"/>
                </a:solidFill>
              </a:rPr>
              <a:t>T</a:t>
            </a:r>
            <a:r>
              <a:rPr lang="en-US" sz="1100" dirty="0">
                <a:solidFill>
                  <a:schemeClr val="tx1"/>
                </a:solidFill>
              </a:rPr>
              <a:t>’s do not have feelings — just that they do not get their feelings involved in the decision-making process.</a:t>
            </a:r>
          </a:p>
          <a:p>
            <a:pPr marL="0" lvl="0" indent="0" eaLnBrk="1" hangingPunct="1">
              <a:spcBef>
                <a:spcPts val="0"/>
              </a:spcBef>
              <a:buNone/>
            </a:pPr>
            <a:endParaRPr lang="en-US" sz="1100" dirty="0">
              <a:solidFill>
                <a:schemeClr val="tx1"/>
              </a:solidFill>
            </a:endParaRPr>
          </a:p>
          <a:p>
            <a:pPr marL="0" lvl="0" indent="0" eaLnBrk="1" hangingPunct="1">
              <a:spcBef>
                <a:spcPts val="0"/>
              </a:spcBef>
              <a:buNone/>
            </a:pPr>
            <a:r>
              <a:rPr lang="en-US" sz="1100" b="1" dirty="0">
                <a:solidFill>
                  <a:schemeClr val="tx1"/>
                </a:solidFill>
              </a:rPr>
              <a:t>F</a:t>
            </a:r>
            <a:r>
              <a:rPr lang="en-US" sz="1100" dirty="0">
                <a:solidFill>
                  <a:schemeClr val="tx1"/>
                </a:solidFill>
              </a:rPr>
              <a:t>eeling types also make decisions objectively in their head, but they then add a subjective component of deciding in their hearts based on issues of personal and subjective values. </a:t>
            </a:r>
          </a:p>
          <a:p>
            <a:pPr marL="0" lvl="0" indent="0" eaLnBrk="1" hangingPunct="1">
              <a:spcBef>
                <a:spcPts val="0"/>
              </a:spcBef>
              <a:buNone/>
            </a:pPr>
            <a:endParaRPr lang="en-US" sz="1100" dirty="0">
              <a:solidFill>
                <a:schemeClr val="tx1"/>
              </a:solidFill>
            </a:endParaRPr>
          </a:p>
          <a:p>
            <a:pPr marL="0" lvl="0" indent="0" eaLnBrk="1" hangingPunct="1">
              <a:spcBef>
                <a:spcPts val="0"/>
              </a:spcBef>
              <a:buNone/>
            </a:pPr>
            <a:r>
              <a:rPr lang="en-US" sz="1100" b="1" dirty="0">
                <a:solidFill>
                  <a:schemeClr val="tx1"/>
                </a:solidFill>
              </a:rPr>
              <a:t>F</a:t>
            </a:r>
            <a:r>
              <a:rPr lang="en-US" sz="1100" dirty="0">
                <a:solidFill>
                  <a:schemeClr val="tx1"/>
                </a:solidFill>
              </a:rPr>
              <a:t>’s tend to decide things on the basis of what they like or don’t like, their values, and the impact of the proposed decision on people (they have strong values on how people should be properly and fairly treated). As a result, </a:t>
            </a:r>
            <a:r>
              <a:rPr lang="en-US" sz="1100" b="1" dirty="0">
                <a:solidFill>
                  <a:schemeClr val="tx1"/>
                </a:solidFill>
              </a:rPr>
              <a:t>F</a:t>
            </a:r>
            <a:r>
              <a:rPr lang="en-US" sz="1100" dirty="0">
                <a:solidFill>
                  <a:schemeClr val="tx1"/>
                </a:solidFill>
              </a:rPr>
              <a:t>’s tend to literally place themselves inside the situations. They tend to put themselves in other peoples shoes and are sensitive to how this may feel. Now, their feelings become involved in the decision-making process.	</a:t>
            </a:r>
          </a:p>
          <a:p>
            <a:pPr marL="0" indent="0">
              <a:buNone/>
            </a:pPr>
            <a:endParaRPr lang="en-US" dirty="0"/>
          </a:p>
        </p:txBody>
      </p:sp>
      <p:sp>
        <p:nvSpPr>
          <p:cNvPr id="4" name="TextBox 3"/>
          <p:cNvSpPr txBox="1"/>
          <p:nvPr/>
        </p:nvSpPr>
        <p:spPr>
          <a:xfrm>
            <a:off x="265814" y="1266094"/>
            <a:ext cx="8644269" cy="400110"/>
          </a:xfrm>
          <a:prstGeom prst="rect">
            <a:avLst/>
          </a:prstGeom>
          <a:solidFill>
            <a:schemeClr val="accent1">
              <a:lumMod val="25000"/>
              <a:lumOff val="75000"/>
            </a:schemeClr>
          </a:solidFill>
        </p:spPr>
        <p:txBody>
          <a:bodyPr wrap="square" rtlCol="0">
            <a:spAutoFit/>
          </a:bodyPr>
          <a:lstStyle/>
          <a:p>
            <a:pPr algn="ctr"/>
            <a:r>
              <a:rPr lang="en-US" sz="2000" dirty="0">
                <a:latin typeface="+mj-lt"/>
              </a:rPr>
              <a:t>T&amp;F: The Leadership Dimension of Decision-Making and Conflict Resolution</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188" y="1807185"/>
            <a:ext cx="4011613" cy="391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0" y="1822153"/>
            <a:ext cx="4009291" cy="4293483"/>
          </a:xfrm>
          <a:prstGeom prst="rect">
            <a:avLst/>
          </a:prstGeom>
        </p:spPr>
        <p:txBody>
          <a:bodyPr wrap="square">
            <a:spAutoFit/>
          </a:bodyPr>
          <a:lstStyle/>
          <a:p>
            <a:pPr lvl="0"/>
            <a:r>
              <a:rPr lang="en-US" sz="1100" dirty="0">
                <a:solidFill>
                  <a:prstClr val="black"/>
                </a:solidFill>
                <a:latin typeface="+mn-lt"/>
              </a:rPr>
              <a:t>Because of these different preferences, </a:t>
            </a:r>
            <a:r>
              <a:rPr lang="en-US" sz="1100" b="1" dirty="0">
                <a:solidFill>
                  <a:prstClr val="black"/>
                </a:solidFill>
                <a:latin typeface="+mn-lt"/>
              </a:rPr>
              <a:t>T</a:t>
            </a:r>
            <a:r>
              <a:rPr lang="en-US" sz="1100" dirty="0">
                <a:solidFill>
                  <a:prstClr val="black"/>
                </a:solidFill>
                <a:latin typeface="+mn-lt"/>
              </a:rPr>
              <a:t>’s and </a:t>
            </a:r>
            <a:r>
              <a:rPr lang="en-US" sz="1100" b="1" dirty="0">
                <a:solidFill>
                  <a:prstClr val="black"/>
                </a:solidFill>
                <a:latin typeface="+mn-lt"/>
              </a:rPr>
              <a:t>F</a:t>
            </a:r>
            <a:r>
              <a:rPr lang="en-US" sz="1100" dirty="0">
                <a:solidFill>
                  <a:prstClr val="black"/>
                </a:solidFill>
                <a:latin typeface="+mn-lt"/>
              </a:rPr>
              <a:t>’s approach and handle conflict differently. </a:t>
            </a:r>
            <a:r>
              <a:rPr lang="en-US" sz="1100" b="1" dirty="0">
                <a:solidFill>
                  <a:prstClr val="black"/>
                </a:solidFill>
                <a:latin typeface="+mn-lt"/>
              </a:rPr>
              <a:t>T</a:t>
            </a:r>
            <a:r>
              <a:rPr lang="en-US" sz="1100" dirty="0">
                <a:solidFill>
                  <a:prstClr val="black"/>
                </a:solidFill>
                <a:latin typeface="+mn-lt"/>
              </a:rPr>
              <a:t>’s like to get disagreements out into the open. </a:t>
            </a:r>
            <a:r>
              <a:rPr lang="en-US" sz="1100" b="1" dirty="0">
                <a:solidFill>
                  <a:prstClr val="black"/>
                </a:solidFill>
                <a:latin typeface="+mn-lt"/>
              </a:rPr>
              <a:t>T</a:t>
            </a:r>
            <a:r>
              <a:rPr lang="en-US" sz="1100" dirty="0">
                <a:solidFill>
                  <a:prstClr val="black"/>
                </a:solidFill>
                <a:latin typeface="+mn-lt"/>
              </a:rPr>
              <a:t>’s tend to enjoy a good argument (discussion), and to argue points based on what they perceive as reason without involving much emotion. As a result, they can walk away from a good argument or confrontation and think no more about it.</a:t>
            </a:r>
          </a:p>
          <a:p>
            <a:pPr lvl="0"/>
            <a:endParaRPr lang="en-US" sz="1100" dirty="0">
              <a:solidFill>
                <a:prstClr val="black"/>
              </a:solidFill>
              <a:latin typeface="+mn-lt"/>
            </a:endParaRPr>
          </a:p>
          <a:p>
            <a:pPr lvl="0"/>
            <a:r>
              <a:rPr lang="en-US" sz="1100" b="1" dirty="0">
                <a:solidFill>
                  <a:prstClr val="black"/>
                </a:solidFill>
                <a:latin typeface="+mn-lt"/>
              </a:rPr>
              <a:t>F</a:t>
            </a:r>
            <a:r>
              <a:rPr lang="en-US" sz="1100" dirty="0">
                <a:solidFill>
                  <a:prstClr val="black"/>
                </a:solidFill>
                <a:latin typeface="+mn-lt"/>
              </a:rPr>
              <a:t>’s generally do not like conflict and tend to avoid it. Because they often get their personal feelings involved, conflict has more of an emotional impact on them. They often worry about how they could have handled the situation differently (better). They tend to think and mull over what went on during the process. </a:t>
            </a:r>
          </a:p>
          <a:p>
            <a:pPr lvl="0"/>
            <a:endParaRPr lang="en-US" sz="1100" dirty="0">
              <a:solidFill>
                <a:prstClr val="black"/>
              </a:solidFill>
              <a:latin typeface="+mn-lt"/>
            </a:endParaRPr>
          </a:p>
          <a:p>
            <a:pPr lvl="0"/>
            <a:r>
              <a:rPr lang="en-US" sz="1100" dirty="0">
                <a:solidFill>
                  <a:prstClr val="black"/>
                </a:solidFill>
                <a:latin typeface="+mn-lt"/>
              </a:rPr>
              <a:t>The one area where </a:t>
            </a:r>
            <a:r>
              <a:rPr lang="en-US" sz="1100" b="1" dirty="0">
                <a:solidFill>
                  <a:prstClr val="black"/>
                </a:solidFill>
                <a:latin typeface="+mn-lt"/>
              </a:rPr>
              <a:t>F</a:t>
            </a:r>
            <a:r>
              <a:rPr lang="en-US" sz="1100" dirty="0">
                <a:solidFill>
                  <a:prstClr val="black"/>
                </a:solidFill>
                <a:latin typeface="+mn-lt"/>
              </a:rPr>
              <a:t>’s will enter into conflict is when they think that people have been mistreated or unjustly wronged. In this situation, </a:t>
            </a:r>
            <a:r>
              <a:rPr lang="en-US" sz="1100" b="1" dirty="0">
                <a:solidFill>
                  <a:prstClr val="black"/>
                </a:solidFill>
                <a:latin typeface="+mn-lt"/>
              </a:rPr>
              <a:t>F</a:t>
            </a:r>
            <a:r>
              <a:rPr lang="en-US" sz="1100" dirty="0">
                <a:solidFill>
                  <a:prstClr val="black"/>
                </a:solidFill>
                <a:latin typeface="+mn-lt"/>
              </a:rPr>
              <a:t>’s can often carry a grudge, especially where their strong values concerning people have been perceived to be violated. </a:t>
            </a:r>
            <a:r>
              <a:rPr lang="en-US" sz="1100" b="1" dirty="0">
                <a:solidFill>
                  <a:prstClr val="black"/>
                </a:solidFill>
                <a:latin typeface="+mn-lt"/>
              </a:rPr>
              <a:t>T</a:t>
            </a:r>
            <a:r>
              <a:rPr lang="en-US" sz="1100" dirty="0">
                <a:solidFill>
                  <a:prstClr val="black"/>
                </a:solidFill>
                <a:latin typeface="+mn-lt"/>
              </a:rPr>
              <a:t>’s should know, there is nothing more dangerous than a wounded </a:t>
            </a:r>
            <a:r>
              <a:rPr lang="en-US" sz="1100" b="1" dirty="0">
                <a:solidFill>
                  <a:prstClr val="black"/>
                </a:solidFill>
                <a:latin typeface="+mn-lt"/>
              </a:rPr>
              <a:t>F</a:t>
            </a:r>
            <a:r>
              <a:rPr lang="en-US" sz="1100" dirty="0">
                <a:solidFill>
                  <a:prstClr val="black"/>
                </a:solidFill>
                <a:latin typeface="+mn-lt"/>
              </a:rPr>
              <a:t>.  They originated the phrase “I don’t get mad, but I do get even.”</a:t>
            </a:r>
          </a:p>
          <a:p>
            <a:endParaRPr lang="en-US" sz="1100" dirty="0">
              <a:latin typeface="+mn-lt"/>
            </a:endParaRPr>
          </a:p>
          <a:p>
            <a:pPr eaLnBrk="1" hangingPunct="1"/>
            <a:r>
              <a:rPr lang="en-US" sz="900" dirty="0">
                <a:latin typeface="+mn-lt"/>
                <a:cs typeface="Arial" panose="020B0604020202020204" pitchFamily="34" charset="0"/>
              </a:rPr>
              <a:t>Adaptation by Bud Crouch</a:t>
            </a:r>
          </a:p>
          <a:p>
            <a:pPr eaLnBrk="1" hangingPunct="1"/>
            <a:r>
              <a:rPr lang="en-US" sz="900" dirty="0">
                <a:latin typeface="+mn-lt"/>
                <a:cs typeface="Arial" panose="020B0604020202020204" pitchFamily="34" charset="0"/>
              </a:rPr>
              <a:t>based upon The Myers Briggs Type Indicator</a:t>
            </a:r>
            <a:r>
              <a:rPr lang="en-US" sz="900" baseline="30000" dirty="0">
                <a:latin typeface="+mn-lt"/>
                <a:cs typeface="Arial" panose="020B0604020202020204" pitchFamily="34" charset="0"/>
              </a:rPr>
              <a:t>®</a:t>
            </a:r>
          </a:p>
          <a:p>
            <a:endParaRPr lang="en-US" sz="1100" dirty="0">
              <a:latin typeface="+mn-lt"/>
            </a:endParaRPr>
          </a:p>
        </p:txBody>
      </p:sp>
    </p:spTree>
    <p:extLst>
      <p:ext uri="{BB962C8B-B14F-4D97-AF65-F5344CB8AC3E}">
        <p14:creationId xmlns:p14="http://schemas.microsoft.com/office/powerpoint/2010/main" val="161759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Judging &amp; Perceiving Preferences</a:t>
            </a:r>
          </a:p>
        </p:txBody>
      </p:sp>
      <p:sp>
        <p:nvSpPr>
          <p:cNvPr id="3" name="Content Placeholder 2"/>
          <p:cNvSpPr>
            <a:spLocks noGrp="1"/>
          </p:cNvSpPr>
          <p:nvPr>
            <p:ph sz="quarter" idx="12"/>
          </p:nvPr>
        </p:nvSpPr>
        <p:spPr>
          <a:xfrm>
            <a:off x="457200" y="1793631"/>
            <a:ext cx="3786554" cy="3915019"/>
          </a:xfrm>
        </p:spPr>
        <p:txBody>
          <a:bodyPr/>
          <a:lstStyle/>
          <a:p>
            <a:pPr marL="0" indent="0">
              <a:buNone/>
            </a:pPr>
            <a:r>
              <a:rPr lang="en-US" sz="1100" b="1" dirty="0">
                <a:solidFill>
                  <a:schemeClr val="tx1"/>
                </a:solidFill>
              </a:rPr>
              <a:t>J</a:t>
            </a:r>
            <a:r>
              <a:rPr lang="en-US" sz="1100" dirty="0">
                <a:solidFill>
                  <a:schemeClr val="tx1"/>
                </a:solidFill>
              </a:rPr>
              <a:t>udging and </a:t>
            </a:r>
            <a:r>
              <a:rPr lang="en-US" sz="1100" b="1" dirty="0">
                <a:solidFill>
                  <a:schemeClr val="tx1"/>
                </a:solidFill>
              </a:rPr>
              <a:t>P</a:t>
            </a:r>
            <a:r>
              <a:rPr lang="en-US" sz="1100" dirty="0">
                <a:solidFill>
                  <a:schemeClr val="tx1"/>
                </a:solidFill>
              </a:rPr>
              <a:t>erceiving are ways that we prefer to interact with our environment — both personal and at work. While all of the style differences present the potential for preference conflict, it is the difference in how </a:t>
            </a:r>
            <a:r>
              <a:rPr lang="en-US" sz="1100" b="1" dirty="0">
                <a:solidFill>
                  <a:schemeClr val="tx1"/>
                </a:solidFill>
              </a:rPr>
              <a:t>J</a:t>
            </a:r>
            <a:r>
              <a:rPr lang="en-US" sz="1100" dirty="0">
                <a:solidFill>
                  <a:schemeClr val="tx1"/>
                </a:solidFill>
              </a:rPr>
              <a:t>’s and </a:t>
            </a:r>
            <a:r>
              <a:rPr lang="en-US" sz="1100" b="1" dirty="0">
                <a:solidFill>
                  <a:schemeClr val="tx1"/>
                </a:solidFill>
              </a:rPr>
              <a:t>P</a:t>
            </a:r>
            <a:r>
              <a:rPr lang="en-US" sz="1100" dirty="0">
                <a:solidFill>
                  <a:schemeClr val="tx1"/>
                </a:solidFill>
              </a:rPr>
              <a:t>’s approach their environment that can result in the greatest day-to-day style working differences and potential conflicts. </a:t>
            </a:r>
          </a:p>
          <a:p>
            <a:pPr marL="0" indent="0">
              <a:buNone/>
            </a:pPr>
            <a:endParaRPr lang="en-US" sz="1100" dirty="0">
              <a:solidFill>
                <a:schemeClr val="tx1"/>
              </a:solidFill>
            </a:endParaRPr>
          </a:p>
          <a:p>
            <a:pPr marL="0" indent="0">
              <a:buNone/>
            </a:pPr>
            <a:r>
              <a:rPr lang="en-US" sz="1100" b="1" dirty="0">
                <a:solidFill>
                  <a:schemeClr val="tx1"/>
                </a:solidFill>
              </a:rPr>
              <a:t>J</a:t>
            </a:r>
            <a:r>
              <a:rPr lang="en-US" sz="1100" dirty="0">
                <a:solidFill>
                  <a:schemeClr val="tx1"/>
                </a:solidFill>
              </a:rPr>
              <a:t>’s like a lifestyle that is decisive, planned and orderly. They have a very strong desire and need to come to closure (sometimes too quickly). They work best in an environment when they can plan and follow what they plan. J’s are the list makers of the world. They love to do lists and what makes them most happy is to be able to check things off the to do list. Day Timers are made for </a:t>
            </a:r>
            <a:r>
              <a:rPr lang="en-US" sz="1100" b="1" dirty="0">
                <a:solidFill>
                  <a:schemeClr val="tx1"/>
                </a:solidFill>
              </a:rPr>
              <a:t>J</a:t>
            </a:r>
            <a:r>
              <a:rPr lang="en-US" sz="1100" dirty="0">
                <a:solidFill>
                  <a:schemeClr val="tx1"/>
                </a:solidFill>
              </a:rPr>
              <a:t>’s. They are very punctual — usually early.</a:t>
            </a:r>
          </a:p>
          <a:p>
            <a:pPr marL="0" indent="0">
              <a:buNone/>
            </a:pPr>
            <a:endParaRPr lang="en-US" sz="1100" dirty="0">
              <a:solidFill>
                <a:schemeClr val="tx1"/>
              </a:solidFill>
            </a:endParaRPr>
          </a:p>
          <a:p>
            <a:pPr marL="0" indent="0">
              <a:buNone/>
            </a:pPr>
            <a:r>
              <a:rPr lang="en-US" sz="1100" b="1" dirty="0">
                <a:solidFill>
                  <a:schemeClr val="tx1"/>
                </a:solidFill>
              </a:rPr>
              <a:t>P</a:t>
            </a:r>
            <a:r>
              <a:rPr lang="en-US" sz="1100" dirty="0">
                <a:solidFill>
                  <a:schemeClr val="tx1"/>
                </a:solidFill>
              </a:rPr>
              <a:t>’s are exactly the opposite. They prefer a life and working style that is flexible, adaptable and spontaneous. They enjoy being curious and discovering surprise. For </a:t>
            </a:r>
            <a:r>
              <a:rPr lang="en-US" sz="1100" b="1" dirty="0">
                <a:solidFill>
                  <a:schemeClr val="tx1"/>
                </a:solidFill>
              </a:rPr>
              <a:t>P</a:t>
            </a:r>
            <a:r>
              <a:rPr lang="en-US" sz="1100" dirty="0">
                <a:solidFill>
                  <a:schemeClr val="tx1"/>
                </a:solidFill>
              </a:rPr>
              <a:t>’s, the journey is more important than the destination (the opposite of </a:t>
            </a:r>
            <a:r>
              <a:rPr lang="en-US" sz="1100" b="1" dirty="0">
                <a:solidFill>
                  <a:schemeClr val="tx1"/>
                </a:solidFill>
              </a:rPr>
              <a:t>J</a:t>
            </a:r>
            <a:r>
              <a:rPr lang="en-US" sz="1100" dirty="0">
                <a:solidFill>
                  <a:schemeClr val="tx1"/>
                </a:solidFill>
              </a:rPr>
              <a:t>’s). They like to maintain openness and will not answer a closed-ended question (the best answer you can get is  — maybe). </a:t>
            </a:r>
          </a:p>
          <a:p>
            <a:pPr marL="0" indent="0">
              <a:buNone/>
            </a:pPr>
            <a:endParaRPr lang="en-US" dirty="0"/>
          </a:p>
        </p:txBody>
      </p:sp>
      <p:sp>
        <p:nvSpPr>
          <p:cNvPr id="4" name="TextBox 3"/>
          <p:cNvSpPr txBox="1"/>
          <p:nvPr/>
        </p:nvSpPr>
        <p:spPr>
          <a:xfrm>
            <a:off x="457201" y="1266094"/>
            <a:ext cx="8229600" cy="400110"/>
          </a:xfrm>
          <a:prstGeom prst="rect">
            <a:avLst/>
          </a:prstGeom>
          <a:solidFill>
            <a:schemeClr val="accent5">
              <a:lumMod val="40000"/>
              <a:lumOff val="60000"/>
            </a:schemeClr>
          </a:solidFill>
        </p:spPr>
        <p:txBody>
          <a:bodyPr wrap="square" rtlCol="0">
            <a:spAutoFit/>
          </a:bodyPr>
          <a:lstStyle/>
          <a:p>
            <a:pPr algn="ctr"/>
            <a:r>
              <a:rPr lang="en-US" sz="2000" dirty="0">
                <a:latin typeface="+mj-lt"/>
              </a:rPr>
              <a:t>J&amp;P: The Leadership Dimension of Day-to-Day Working Relationships</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188" y="1807185"/>
            <a:ext cx="4011613" cy="391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572000" y="1822153"/>
            <a:ext cx="4009291" cy="3477875"/>
          </a:xfrm>
          <a:prstGeom prst="rect">
            <a:avLst/>
          </a:prstGeom>
        </p:spPr>
        <p:txBody>
          <a:bodyPr wrap="square">
            <a:spAutoFit/>
          </a:bodyPr>
          <a:lstStyle/>
          <a:p>
            <a:pPr lvl="0"/>
            <a:r>
              <a:rPr lang="en-US" sz="1100" b="1" dirty="0">
                <a:solidFill>
                  <a:prstClr val="black"/>
                </a:solidFill>
                <a:latin typeface="+mn-lt"/>
              </a:rPr>
              <a:t>J</a:t>
            </a:r>
            <a:r>
              <a:rPr lang="en-US" sz="1100" dirty="0">
                <a:solidFill>
                  <a:prstClr val="black"/>
                </a:solidFill>
                <a:latin typeface="+mn-lt"/>
              </a:rPr>
              <a:t>’s typically schedule fun on their Day Timer. For </a:t>
            </a:r>
            <a:r>
              <a:rPr lang="en-US" sz="1100" b="1" dirty="0">
                <a:solidFill>
                  <a:prstClr val="black"/>
                </a:solidFill>
                <a:latin typeface="+mn-lt"/>
              </a:rPr>
              <a:t>P</a:t>
            </a:r>
            <a:r>
              <a:rPr lang="en-US" sz="1100" dirty="0">
                <a:solidFill>
                  <a:prstClr val="black"/>
                </a:solidFill>
                <a:latin typeface="+mn-lt"/>
              </a:rPr>
              <a:t>’s, work must be fun. </a:t>
            </a:r>
            <a:r>
              <a:rPr lang="en-US" sz="1100" b="1" dirty="0">
                <a:solidFill>
                  <a:prstClr val="black"/>
                </a:solidFill>
                <a:latin typeface="+mn-lt"/>
              </a:rPr>
              <a:t>P</a:t>
            </a:r>
            <a:r>
              <a:rPr lang="en-US" sz="1100" dirty="0">
                <a:solidFill>
                  <a:prstClr val="black"/>
                </a:solidFill>
                <a:latin typeface="+mn-lt"/>
              </a:rPr>
              <a:t>’s tell time differently than </a:t>
            </a:r>
            <a:r>
              <a:rPr lang="en-US" sz="1100" b="1" dirty="0">
                <a:solidFill>
                  <a:prstClr val="black"/>
                </a:solidFill>
                <a:latin typeface="+mn-lt"/>
              </a:rPr>
              <a:t>J</a:t>
            </a:r>
            <a:r>
              <a:rPr lang="en-US" sz="1100" dirty="0">
                <a:solidFill>
                  <a:prstClr val="black"/>
                </a:solidFill>
                <a:latin typeface="+mn-lt"/>
              </a:rPr>
              <a:t>’s — most </a:t>
            </a:r>
            <a:r>
              <a:rPr lang="en-US" sz="1100" b="1" dirty="0">
                <a:solidFill>
                  <a:prstClr val="black"/>
                </a:solidFill>
                <a:latin typeface="+mn-lt"/>
              </a:rPr>
              <a:t>J</a:t>
            </a:r>
            <a:r>
              <a:rPr lang="en-US" sz="1100" dirty="0">
                <a:solidFill>
                  <a:prstClr val="black"/>
                </a:solidFill>
                <a:latin typeface="+mn-lt"/>
              </a:rPr>
              <a:t>’s believe that </a:t>
            </a:r>
            <a:r>
              <a:rPr lang="en-US" sz="1100" b="1" dirty="0">
                <a:solidFill>
                  <a:prstClr val="black"/>
                </a:solidFill>
                <a:latin typeface="+mn-lt"/>
              </a:rPr>
              <a:t>P</a:t>
            </a:r>
            <a:r>
              <a:rPr lang="en-US" sz="1100" dirty="0">
                <a:solidFill>
                  <a:prstClr val="black"/>
                </a:solidFill>
                <a:latin typeface="+mn-lt"/>
              </a:rPr>
              <a:t>’s do not tell time at all. </a:t>
            </a:r>
            <a:r>
              <a:rPr lang="en-US" sz="1100" b="1" dirty="0">
                <a:solidFill>
                  <a:prstClr val="black"/>
                </a:solidFill>
                <a:latin typeface="+mn-lt"/>
              </a:rPr>
              <a:t>P</a:t>
            </a:r>
            <a:r>
              <a:rPr lang="en-US" sz="1100" dirty="0">
                <a:solidFill>
                  <a:prstClr val="black"/>
                </a:solidFill>
                <a:latin typeface="+mn-lt"/>
              </a:rPr>
              <a:t>’s originated the phrase, it isn’t over until its over — and even then, it may not be over.  They are very innovative, like to make last minute changes, and to finish things with a last minute rush — all of which drives </a:t>
            </a:r>
            <a:r>
              <a:rPr lang="en-US" sz="1100" b="1" dirty="0">
                <a:solidFill>
                  <a:prstClr val="black"/>
                </a:solidFill>
                <a:latin typeface="+mn-lt"/>
              </a:rPr>
              <a:t>J</a:t>
            </a:r>
            <a:r>
              <a:rPr lang="en-US" sz="1100" dirty="0">
                <a:solidFill>
                  <a:prstClr val="black"/>
                </a:solidFill>
                <a:latin typeface="+mn-lt"/>
              </a:rPr>
              <a:t>’s over the brink. They enjoy new and innovative projects, may not be the best finishers, and can be the best crisis management people in the organization. </a:t>
            </a:r>
            <a:r>
              <a:rPr lang="en-US" sz="1100" b="1" dirty="0">
                <a:solidFill>
                  <a:prstClr val="black"/>
                </a:solidFill>
                <a:latin typeface="+mn-lt"/>
              </a:rPr>
              <a:t>P</a:t>
            </a:r>
            <a:r>
              <a:rPr lang="en-US" sz="1100" dirty="0">
                <a:solidFill>
                  <a:prstClr val="black"/>
                </a:solidFill>
                <a:latin typeface="+mn-lt"/>
              </a:rPr>
              <a:t>’s bring a special newness and fun to organizations. They are quick to challenge the </a:t>
            </a:r>
            <a:r>
              <a:rPr lang="en-US" sz="1100" b="1" dirty="0">
                <a:solidFill>
                  <a:prstClr val="black"/>
                </a:solidFill>
                <a:latin typeface="+mn-lt"/>
              </a:rPr>
              <a:t>J</a:t>
            </a:r>
            <a:r>
              <a:rPr lang="en-US" sz="1100" dirty="0">
                <a:solidFill>
                  <a:prstClr val="black"/>
                </a:solidFill>
                <a:latin typeface="+mn-lt"/>
              </a:rPr>
              <a:t>’s notion, that  things have always been done this way.</a:t>
            </a:r>
          </a:p>
          <a:p>
            <a:pPr lvl="0"/>
            <a:endParaRPr lang="en-US" sz="1100" dirty="0">
              <a:solidFill>
                <a:prstClr val="black"/>
              </a:solidFill>
              <a:latin typeface="+mn-lt"/>
            </a:endParaRPr>
          </a:p>
          <a:p>
            <a:pPr lvl="0"/>
            <a:r>
              <a:rPr lang="en-US" sz="1100" dirty="0">
                <a:solidFill>
                  <a:prstClr val="black"/>
                </a:solidFill>
                <a:latin typeface="+mn-lt"/>
              </a:rPr>
              <a:t>Partners who have  the same style, share the challenge of possibly missing the balancing perspective of the other preference. Partners who have different styles, but do not find value in the preference differences are in for a LONG YEAR!</a:t>
            </a:r>
          </a:p>
          <a:p>
            <a:pPr lvl="0"/>
            <a:endParaRPr lang="en-US" sz="1100" dirty="0">
              <a:latin typeface="+mn-lt"/>
            </a:endParaRPr>
          </a:p>
          <a:p>
            <a:pPr eaLnBrk="1" hangingPunct="1"/>
            <a:r>
              <a:rPr lang="en-US" sz="900" dirty="0">
                <a:latin typeface="+mn-lt"/>
                <a:cs typeface="Arial" panose="020B0604020202020204" pitchFamily="34" charset="0"/>
              </a:rPr>
              <a:t>Adaptation by Bud Crouch</a:t>
            </a:r>
          </a:p>
          <a:p>
            <a:pPr eaLnBrk="1" hangingPunct="1"/>
            <a:r>
              <a:rPr lang="en-US" sz="900" dirty="0">
                <a:latin typeface="+mn-lt"/>
                <a:cs typeface="Arial" panose="020B0604020202020204" pitchFamily="34" charset="0"/>
              </a:rPr>
              <a:t>based upon The Myers Briggs Type Indicator</a:t>
            </a:r>
            <a:r>
              <a:rPr lang="en-US" sz="900" baseline="30000" dirty="0">
                <a:latin typeface="+mn-lt"/>
                <a:cs typeface="Arial" panose="020B0604020202020204" pitchFamily="34" charset="0"/>
              </a:rPr>
              <a:t>®</a:t>
            </a:r>
          </a:p>
          <a:p>
            <a:endParaRPr lang="en-US" sz="1100" dirty="0">
              <a:latin typeface="+mj-lt"/>
            </a:endParaRPr>
          </a:p>
        </p:txBody>
      </p:sp>
    </p:spTree>
    <p:extLst>
      <p:ext uri="{BB962C8B-B14F-4D97-AF65-F5344CB8AC3E}">
        <p14:creationId xmlns:p14="http://schemas.microsoft.com/office/powerpoint/2010/main" val="405809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9" name="Rectangle 3"/>
          <p:cNvSpPr>
            <a:spLocks noGrp="1" noChangeArrowheads="1"/>
          </p:cNvSpPr>
          <p:nvPr>
            <p:ph type="body" idx="4294967295"/>
          </p:nvPr>
        </p:nvSpPr>
        <p:spPr bwMode="auto">
          <a:xfrm>
            <a:off x="668337" y="1222375"/>
            <a:ext cx="7807325" cy="527208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eaLnBrk="1" hangingPunct="1">
              <a:lnSpc>
                <a:spcPct val="80000"/>
              </a:lnSpc>
              <a:spcBef>
                <a:spcPts val="0"/>
              </a:spcBef>
              <a:buNone/>
              <a:defRPr/>
            </a:pPr>
            <a:endParaRPr lang="en-US" sz="2400" dirty="0">
              <a:solidFill>
                <a:schemeClr val="tx2"/>
              </a:solidFill>
              <a:ea typeface="ＭＳ Ｐゴシック" pitchFamily="34" charset="-128"/>
            </a:endParaRPr>
          </a:p>
          <a:p>
            <a:pPr marL="0" indent="0">
              <a:buNone/>
            </a:pPr>
            <a:r>
              <a:rPr lang="en-US" sz="2400" dirty="0"/>
              <a:t>Four key dimensions of leader work and related preferences in associations:</a:t>
            </a:r>
          </a:p>
          <a:p>
            <a:pPr marL="514350" indent="-514350">
              <a:buFont typeface="+mj-lt"/>
              <a:buAutoNum type="arabicPeriod"/>
            </a:pPr>
            <a:r>
              <a:rPr lang="en-US" sz="2800" dirty="0"/>
              <a:t>Communicating/problem-solving  </a:t>
            </a:r>
            <a:r>
              <a:rPr lang="en-US" sz="2800" dirty="0">
                <a:solidFill>
                  <a:srgbClr val="FF0000"/>
                </a:solidFill>
              </a:rPr>
              <a:t>(E-I)</a:t>
            </a:r>
          </a:p>
          <a:p>
            <a:pPr marL="514350" indent="-514350">
              <a:buFont typeface="+mj-lt"/>
              <a:buAutoNum type="arabicPeriod"/>
            </a:pPr>
            <a:r>
              <a:rPr lang="en-US" sz="2800" dirty="0"/>
              <a:t>Planning </a:t>
            </a:r>
            <a:r>
              <a:rPr lang="en-US" sz="2800" dirty="0">
                <a:solidFill>
                  <a:srgbClr val="3A8B46"/>
                </a:solidFill>
              </a:rPr>
              <a:t>(S-N)</a:t>
            </a:r>
          </a:p>
          <a:p>
            <a:pPr marL="514350" indent="-514350">
              <a:buFont typeface="+mj-lt"/>
              <a:buAutoNum type="arabicPeriod"/>
            </a:pPr>
            <a:r>
              <a:rPr lang="en-US" sz="2800" dirty="0"/>
              <a:t>Decision-making and conflict resolution </a:t>
            </a:r>
            <a:r>
              <a:rPr lang="en-US" sz="2800" dirty="0">
                <a:solidFill>
                  <a:srgbClr val="000099"/>
                </a:solidFill>
              </a:rPr>
              <a:t>(T-F)</a:t>
            </a:r>
          </a:p>
          <a:p>
            <a:pPr marL="514350" indent="-514350">
              <a:buFont typeface="+mj-lt"/>
              <a:buAutoNum type="arabicPeriod"/>
            </a:pPr>
            <a:r>
              <a:rPr lang="en-US" sz="2800" dirty="0"/>
              <a:t>Day-to-day working relationship </a:t>
            </a:r>
            <a:r>
              <a:rPr lang="en-US" sz="2800" dirty="0">
                <a:solidFill>
                  <a:srgbClr val="7030A0"/>
                </a:solidFill>
              </a:rPr>
              <a:t>(P-J)</a:t>
            </a:r>
          </a:p>
          <a:p>
            <a:pPr eaLnBrk="1" hangingPunct="1">
              <a:lnSpc>
                <a:spcPct val="80000"/>
              </a:lnSpc>
              <a:buFontTx/>
              <a:buAutoNum type="arabicPeriod"/>
              <a:defRPr/>
            </a:pPr>
            <a:endParaRPr lang="en-US" sz="2400" b="1" dirty="0">
              <a:solidFill>
                <a:schemeClr val="tx2"/>
              </a:solidFill>
              <a:ea typeface="ＭＳ Ｐゴシック" pitchFamily="34" charset="-128"/>
            </a:endParaRPr>
          </a:p>
          <a:p>
            <a:pPr marL="0" indent="0" algn="ctr" eaLnBrk="1" hangingPunct="1">
              <a:lnSpc>
                <a:spcPct val="80000"/>
              </a:lnSpc>
              <a:buNone/>
              <a:defRPr/>
            </a:pPr>
            <a:r>
              <a:rPr lang="en-US" sz="2000" b="1" dirty="0">
                <a:solidFill>
                  <a:schemeClr val="tx1"/>
                </a:solidFill>
                <a:ea typeface="ＭＳ Ｐゴシック" pitchFamily="34" charset="-128"/>
              </a:rPr>
              <a:t>MY MBTI  TYPE ___ ___ ___ ___</a:t>
            </a:r>
          </a:p>
          <a:p>
            <a:pPr marL="0" indent="0" algn="ctr" eaLnBrk="1" hangingPunct="1">
              <a:lnSpc>
                <a:spcPct val="80000"/>
              </a:lnSpc>
              <a:buNone/>
              <a:defRPr/>
            </a:pPr>
            <a:br>
              <a:rPr lang="en-US" sz="2000" b="1" dirty="0">
                <a:solidFill>
                  <a:schemeClr val="tx1"/>
                </a:solidFill>
                <a:ea typeface="ＭＳ Ｐゴシック" pitchFamily="34" charset="-128"/>
              </a:rPr>
            </a:br>
            <a:r>
              <a:rPr lang="en-US" sz="2000" dirty="0">
                <a:solidFill>
                  <a:schemeClr val="tx2"/>
                </a:solidFill>
                <a:ea typeface="ＭＳ Ｐゴシック" pitchFamily="34" charset="-128"/>
              </a:rPr>
              <a:t>What’s your animal personality type according to Buzzfeed?</a:t>
            </a:r>
          </a:p>
          <a:p>
            <a:pPr marL="0" indent="0" algn="ctr" eaLnBrk="1" hangingPunct="1">
              <a:lnSpc>
                <a:spcPct val="80000"/>
              </a:lnSpc>
              <a:buNone/>
              <a:defRPr/>
            </a:pPr>
            <a:r>
              <a:rPr lang="en-US" sz="2000" dirty="0">
                <a:solidFill>
                  <a:schemeClr val="tx2"/>
                </a:solidFill>
                <a:ea typeface="ＭＳ Ｐゴシック" pitchFamily="34" charset="-128"/>
                <a:hlinkClick r:id="rId3"/>
              </a:rPr>
              <a:t>http://bit.ly/4timbti</a:t>
            </a:r>
            <a:endParaRPr lang="en-US" sz="2000" dirty="0">
              <a:solidFill>
                <a:schemeClr val="tx2"/>
              </a:solidFill>
              <a:ea typeface="ＭＳ Ｐゴシック" pitchFamily="34" charset="-128"/>
            </a:endParaRPr>
          </a:p>
          <a:p>
            <a:pPr marL="800100" lvl="1" indent="-342900" eaLnBrk="1" hangingPunct="1">
              <a:lnSpc>
                <a:spcPct val="80000"/>
              </a:lnSpc>
              <a:buSzPct val="115000"/>
              <a:buFontTx/>
              <a:buAutoNum type="arabicPeriod"/>
              <a:defRPr/>
            </a:pPr>
            <a:endParaRPr lang="en-US" sz="1600" b="1" u="sng" dirty="0">
              <a:solidFill>
                <a:srgbClr val="0D0D0D"/>
              </a:solidFill>
              <a:ea typeface="ＭＳ Ｐゴシック" pitchFamily="34" charset="-128"/>
            </a:endParaRPr>
          </a:p>
        </p:txBody>
      </p:sp>
      <p:sp>
        <p:nvSpPr>
          <p:cNvPr id="93186" name="Rectangle 2"/>
          <p:cNvSpPr>
            <a:spLocks noGrp="1" noChangeArrowheads="1"/>
          </p:cNvSpPr>
          <p:nvPr>
            <p:ph type="title" idx="4294967295"/>
          </p:nvPr>
        </p:nvSpPr>
        <p:spPr bwMode="auto">
          <a:xfrm>
            <a:off x="707677" y="225425"/>
            <a:ext cx="7728644"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3600" dirty="0">
                <a:ea typeface="ＭＳ Ｐゴシック" pitchFamily="34" charset="-128"/>
              </a:rPr>
              <a:t>Understanding One Another’s </a:t>
            </a:r>
            <a:br>
              <a:rPr lang="en-US" sz="3600" dirty="0">
                <a:ea typeface="ＭＳ Ｐゴシック" pitchFamily="34" charset="-128"/>
              </a:rPr>
            </a:br>
            <a:r>
              <a:rPr lang="en-US" sz="3600" dirty="0">
                <a:ea typeface="ＭＳ Ｐゴシック" pitchFamily="34" charset="-128"/>
              </a:rPr>
              <a:t>Thinking &amp; Working Style Preferences</a:t>
            </a:r>
          </a:p>
        </p:txBody>
      </p:sp>
    </p:spTree>
    <p:extLst>
      <p:ext uri="{BB962C8B-B14F-4D97-AF65-F5344CB8AC3E}">
        <p14:creationId xmlns:p14="http://schemas.microsoft.com/office/powerpoint/2010/main" val="845789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8"/>
          <p:cNvSpPr txBox="1">
            <a:spLocks noGrp="1"/>
          </p:cNvSpPr>
          <p:nvPr>
            <p:ph type="title"/>
          </p:nvPr>
        </p:nvSpPr>
        <p:spPr>
          <a:xfrm>
            <a:off x="457200" y="904968"/>
            <a:ext cx="8229600" cy="857250"/>
          </a:xfrm>
          <a:prstGeom prst="rect">
            <a:avLst/>
          </a:prstGeom>
          <a:noFill/>
          <a:ln>
            <a:noFill/>
          </a:ln>
        </p:spPr>
        <p:txBody>
          <a:bodyPr spcFirstLastPara="1" wrap="square" lIns="68569" tIns="34275" rIns="68569" bIns="34275" anchor="ctr" anchorCtr="0">
            <a:normAutofit/>
          </a:bodyPr>
          <a:lstStyle/>
          <a:p>
            <a:pPr>
              <a:buClr>
                <a:srgbClr val="002060"/>
              </a:buClr>
            </a:pPr>
            <a:r>
              <a:rPr lang="en-US" dirty="0"/>
              <a:t>Using your preferences for progress</a:t>
            </a:r>
            <a:endParaRPr dirty="0"/>
          </a:p>
        </p:txBody>
      </p:sp>
      <p:sp>
        <p:nvSpPr>
          <p:cNvPr id="158" name="Google Shape;158;p8"/>
          <p:cNvSpPr txBox="1">
            <a:spLocks noGrp="1"/>
          </p:cNvSpPr>
          <p:nvPr>
            <p:ph type="body" idx="1"/>
          </p:nvPr>
        </p:nvSpPr>
        <p:spPr>
          <a:xfrm>
            <a:off x="457200" y="1667746"/>
            <a:ext cx="8229600" cy="4285289"/>
          </a:xfrm>
          <a:prstGeom prst="rect">
            <a:avLst/>
          </a:prstGeom>
          <a:noFill/>
          <a:ln>
            <a:noFill/>
          </a:ln>
        </p:spPr>
        <p:txBody>
          <a:bodyPr spcFirstLastPara="1" wrap="square" lIns="68569" tIns="34275" rIns="68569" bIns="34275" anchor="t" anchorCtr="0">
            <a:normAutofit/>
          </a:bodyPr>
          <a:lstStyle/>
          <a:p>
            <a:pPr marL="0" indent="0">
              <a:lnSpc>
                <a:spcPct val="80000"/>
              </a:lnSpc>
              <a:spcBef>
                <a:spcPts val="0"/>
              </a:spcBef>
              <a:buClr>
                <a:schemeClr val="dk2"/>
              </a:buClr>
              <a:buSzPts val="2000"/>
              <a:buNone/>
            </a:pPr>
            <a:r>
              <a:rPr lang="en-US" sz="1500" dirty="0">
                <a:solidFill>
                  <a:schemeClr val="tx1"/>
                </a:solidFill>
              </a:rPr>
              <a:t>Using your MBTI type, considering the advantages and disadvantages of each person’s  styles, develop an agreement that will advance your leadership partnership. Consider communication, decision-making, day-to-day workstyle, conflict resolution and planning.  Some questions to consider: How will you communicate? How often? How will you address conflict in your relationship? Conflict between others? How will you address sharing information and perspectives? How will you share concerns about style and substance? Etc. </a:t>
            </a:r>
            <a:endParaRPr dirty="0">
              <a:solidFill>
                <a:schemeClr val="tx1"/>
              </a:solidFill>
            </a:endParaRPr>
          </a:p>
          <a:p>
            <a:pPr marL="0" indent="0">
              <a:buNone/>
            </a:pPr>
            <a:r>
              <a:rPr lang="en-US" dirty="0"/>
              <a:t> </a:t>
            </a:r>
            <a:endParaRPr dirty="0"/>
          </a:p>
        </p:txBody>
      </p:sp>
      <p:cxnSp>
        <p:nvCxnSpPr>
          <p:cNvPr id="159" name="Google Shape;159;p8"/>
          <p:cNvCxnSpPr/>
          <p:nvPr/>
        </p:nvCxnSpPr>
        <p:spPr>
          <a:xfrm rot="10800000" flipH="1">
            <a:off x="488373" y="3682622"/>
            <a:ext cx="7863840" cy="40125"/>
          </a:xfrm>
          <a:prstGeom prst="straightConnector1">
            <a:avLst/>
          </a:prstGeom>
          <a:noFill/>
          <a:ln w="12700" cap="flat" cmpd="sng">
            <a:solidFill>
              <a:schemeClr val="accent1"/>
            </a:solidFill>
            <a:prstDash val="solid"/>
            <a:miter lim="800000"/>
            <a:headEnd type="none" w="sm" len="sm"/>
            <a:tailEnd type="none" w="sm" len="sm"/>
          </a:ln>
        </p:spPr>
      </p:cxnSp>
      <p:cxnSp>
        <p:nvCxnSpPr>
          <p:cNvPr id="160" name="Google Shape;160;p8"/>
          <p:cNvCxnSpPr/>
          <p:nvPr/>
        </p:nvCxnSpPr>
        <p:spPr>
          <a:xfrm rot="10800000" flipH="1">
            <a:off x="488373" y="4083790"/>
            <a:ext cx="7863840" cy="40125"/>
          </a:xfrm>
          <a:prstGeom prst="straightConnector1">
            <a:avLst/>
          </a:prstGeom>
          <a:noFill/>
          <a:ln w="12700" cap="flat" cmpd="sng">
            <a:solidFill>
              <a:schemeClr val="accent1"/>
            </a:solidFill>
            <a:prstDash val="solid"/>
            <a:miter lim="800000"/>
            <a:headEnd type="none" w="sm" len="sm"/>
            <a:tailEnd type="none" w="sm" len="sm"/>
          </a:ln>
        </p:spPr>
      </p:cxnSp>
      <p:cxnSp>
        <p:nvCxnSpPr>
          <p:cNvPr id="161" name="Google Shape;161;p8"/>
          <p:cNvCxnSpPr/>
          <p:nvPr/>
        </p:nvCxnSpPr>
        <p:spPr>
          <a:xfrm rot="10800000" flipH="1">
            <a:off x="488373" y="4484957"/>
            <a:ext cx="7863840" cy="40125"/>
          </a:xfrm>
          <a:prstGeom prst="straightConnector1">
            <a:avLst/>
          </a:prstGeom>
          <a:noFill/>
          <a:ln w="12700" cap="flat" cmpd="sng">
            <a:solidFill>
              <a:schemeClr val="accent1"/>
            </a:solidFill>
            <a:prstDash val="solid"/>
            <a:miter lim="800000"/>
            <a:headEnd type="none" w="sm" len="sm"/>
            <a:tailEnd type="none" w="sm" len="sm"/>
          </a:ln>
        </p:spPr>
      </p:cxnSp>
      <p:cxnSp>
        <p:nvCxnSpPr>
          <p:cNvPr id="162" name="Google Shape;162;p8"/>
          <p:cNvCxnSpPr/>
          <p:nvPr/>
        </p:nvCxnSpPr>
        <p:spPr>
          <a:xfrm rot="10800000" flipH="1">
            <a:off x="488373" y="4807796"/>
            <a:ext cx="7863840" cy="40125"/>
          </a:xfrm>
          <a:prstGeom prst="straightConnector1">
            <a:avLst/>
          </a:prstGeom>
          <a:noFill/>
          <a:ln w="12700" cap="flat" cmpd="sng">
            <a:solidFill>
              <a:schemeClr val="accent1"/>
            </a:solidFill>
            <a:prstDash val="solid"/>
            <a:miter lim="800000"/>
            <a:headEnd type="none" w="sm" len="sm"/>
            <a:tailEnd type="none" w="sm" len="sm"/>
          </a:ln>
        </p:spPr>
      </p:cxnSp>
      <p:cxnSp>
        <p:nvCxnSpPr>
          <p:cNvPr id="163" name="Google Shape;163;p8"/>
          <p:cNvCxnSpPr/>
          <p:nvPr/>
        </p:nvCxnSpPr>
        <p:spPr>
          <a:xfrm rot="10800000" flipH="1">
            <a:off x="488373" y="5208964"/>
            <a:ext cx="7863840" cy="40125"/>
          </a:xfrm>
          <a:prstGeom prst="straightConnector1">
            <a:avLst/>
          </a:prstGeom>
          <a:noFill/>
          <a:ln w="12700" cap="flat" cmpd="sng">
            <a:solidFill>
              <a:schemeClr val="accent1"/>
            </a:solidFill>
            <a:prstDash val="solid"/>
            <a:miter lim="800000"/>
            <a:headEnd type="none" w="sm" len="sm"/>
            <a:tailEnd type="none" w="sm" len="sm"/>
          </a:ln>
        </p:spPr>
      </p:cxnSp>
      <p:cxnSp>
        <p:nvCxnSpPr>
          <p:cNvPr id="164" name="Google Shape;164;p8"/>
          <p:cNvCxnSpPr/>
          <p:nvPr/>
        </p:nvCxnSpPr>
        <p:spPr>
          <a:xfrm rot="10800000" flipH="1">
            <a:off x="488373" y="5551864"/>
            <a:ext cx="7863840" cy="40125"/>
          </a:xfrm>
          <a:prstGeom prst="straightConnector1">
            <a:avLst/>
          </a:prstGeom>
          <a:noFill/>
          <a:ln w="12700" cap="flat" cmpd="sng">
            <a:solidFill>
              <a:schemeClr val="accent1"/>
            </a:solidFill>
            <a:prstDash val="solid"/>
            <a:miter lim="800000"/>
            <a:headEnd type="none" w="sm" len="sm"/>
            <a:tailEnd type="none" w="sm" len="sm"/>
          </a:ln>
        </p:spPr>
      </p:cxnSp>
      <p:cxnSp>
        <p:nvCxnSpPr>
          <p:cNvPr id="165" name="Google Shape;165;p8"/>
          <p:cNvCxnSpPr/>
          <p:nvPr/>
        </p:nvCxnSpPr>
        <p:spPr>
          <a:xfrm rot="10800000" flipH="1">
            <a:off x="488373" y="3301516"/>
            <a:ext cx="7863840" cy="40125"/>
          </a:xfrm>
          <a:prstGeom prst="straightConnector1">
            <a:avLst/>
          </a:prstGeom>
          <a:noFill/>
          <a:ln w="12700" cap="flat" cmpd="sng">
            <a:solidFill>
              <a:schemeClr val="accent1"/>
            </a:solidFill>
            <a:prstDash val="solid"/>
            <a:miter lim="800000"/>
            <a:headEnd type="none" w="sm" len="sm"/>
            <a:tailEnd type="none" w="sm" len="sm"/>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457200" y="1757891"/>
            <a:ext cx="3845169" cy="3985114"/>
          </a:xfrm>
        </p:spPr>
        <p:txBody>
          <a:bodyPr/>
          <a:lstStyle/>
          <a:p>
            <a:r>
              <a:rPr lang="en-US" sz="1800" dirty="0">
                <a:solidFill>
                  <a:schemeClr val="tx1"/>
                </a:solidFill>
              </a:rPr>
              <a:t>Be straightforward and honest in partnership</a:t>
            </a:r>
          </a:p>
          <a:p>
            <a:pPr marL="0" indent="0">
              <a:buNone/>
            </a:pPr>
            <a:endParaRPr lang="en-US" sz="1000" dirty="0">
              <a:solidFill>
                <a:schemeClr val="tx1"/>
              </a:solidFill>
            </a:endParaRPr>
          </a:p>
          <a:p>
            <a:r>
              <a:rPr lang="en-US" sz="1800" dirty="0">
                <a:solidFill>
                  <a:schemeClr val="tx1"/>
                </a:solidFill>
              </a:rPr>
              <a:t>Communicate frequently and candidly</a:t>
            </a:r>
          </a:p>
          <a:p>
            <a:pPr marL="0" indent="0">
              <a:buNone/>
            </a:pPr>
            <a:endParaRPr lang="en-US" sz="1000" dirty="0">
              <a:solidFill>
                <a:schemeClr val="tx1"/>
              </a:solidFill>
            </a:endParaRPr>
          </a:p>
          <a:p>
            <a:r>
              <a:rPr lang="en-US" sz="1800" dirty="0">
                <a:solidFill>
                  <a:schemeClr val="tx1"/>
                </a:solidFill>
              </a:rPr>
              <a:t>Provide the best information and resources available to the Chairman and the board</a:t>
            </a:r>
          </a:p>
          <a:p>
            <a:pPr marL="0" indent="0">
              <a:buNone/>
            </a:pPr>
            <a:endParaRPr lang="en-US" sz="1000" dirty="0">
              <a:solidFill>
                <a:schemeClr val="tx1"/>
              </a:solidFill>
            </a:endParaRPr>
          </a:p>
          <a:p>
            <a:r>
              <a:rPr lang="en-US" sz="1800" dirty="0">
                <a:solidFill>
                  <a:schemeClr val="tx1"/>
                </a:solidFill>
              </a:rPr>
              <a:t>Respond promptly</a:t>
            </a:r>
          </a:p>
          <a:p>
            <a:endParaRPr lang="en-US" dirty="0"/>
          </a:p>
        </p:txBody>
      </p:sp>
      <p:sp>
        <p:nvSpPr>
          <p:cNvPr id="7" name="Text Placeholder 6"/>
          <p:cNvSpPr>
            <a:spLocks noGrp="1"/>
          </p:cNvSpPr>
          <p:nvPr>
            <p:ph type="body" sz="quarter" idx="13"/>
          </p:nvPr>
        </p:nvSpPr>
        <p:spPr>
          <a:xfrm>
            <a:off x="4841631" y="1784413"/>
            <a:ext cx="3845169" cy="3985114"/>
          </a:xfrm>
        </p:spPr>
        <p:txBody>
          <a:bodyPr/>
          <a:lstStyle/>
          <a:p>
            <a:pPr>
              <a:buFont typeface="Wingdings" panose="05000000000000000000" pitchFamily="2" charset="2"/>
              <a:buChar char="ü"/>
            </a:pPr>
            <a:r>
              <a:rPr lang="en-US" sz="1800" i="1" dirty="0">
                <a:solidFill>
                  <a:schemeClr val="tx1"/>
                </a:solidFill>
              </a:rPr>
              <a:t>Good and bad must be shared in the leadership partnership. A relationship of trust is essential.</a:t>
            </a:r>
          </a:p>
          <a:p>
            <a:pPr>
              <a:buFont typeface="Wingdings" panose="05000000000000000000" pitchFamily="2" charset="2"/>
              <a:buChar char="ü"/>
            </a:pPr>
            <a:r>
              <a:rPr lang="en-US" sz="1800" i="1" dirty="0">
                <a:solidFill>
                  <a:schemeClr val="tx1"/>
                </a:solidFill>
              </a:rPr>
              <a:t>Regular updates result in fewer questions and a better platform for addressing the board.</a:t>
            </a:r>
          </a:p>
          <a:p>
            <a:pPr>
              <a:buFont typeface="Wingdings" panose="05000000000000000000" pitchFamily="2" charset="2"/>
              <a:buChar char="ü"/>
            </a:pPr>
            <a:r>
              <a:rPr lang="en-US" sz="1800" i="1" dirty="0">
                <a:solidFill>
                  <a:schemeClr val="tx1"/>
                </a:solidFill>
              </a:rPr>
              <a:t>Access to crucial information and resources result in better decisions by the board.</a:t>
            </a:r>
          </a:p>
          <a:p>
            <a:pPr>
              <a:buFont typeface="Wingdings" panose="05000000000000000000" pitchFamily="2" charset="2"/>
              <a:buChar char="ü"/>
            </a:pPr>
            <a:r>
              <a:rPr lang="en-US" sz="1800" i="1" dirty="0">
                <a:solidFill>
                  <a:schemeClr val="tx1"/>
                </a:solidFill>
              </a:rPr>
              <a:t>Delays lead to questions. Prompt response is part of a relationship of trust.</a:t>
            </a:r>
          </a:p>
          <a:p>
            <a:endParaRPr lang="en-US" dirty="0"/>
          </a:p>
        </p:txBody>
      </p:sp>
      <p:sp>
        <p:nvSpPr>
          <p:cNvPr id="5" name="Title 4"/>
          <p:cNvSpPr>
            <a:spLocks noGrp="1"/>
          </p:cNvSpPr>
          <p:nvPr>
            <p:ph type="title"/>
          </p:nvPr>
        </p:nvSpPr>
        <p:spPr/>
        <p:txBody>
          <a:bodyPr>
            <a:normAutofit/>
          </a:bodyPr>
          <a:lstStyle/>
          <a:p>
            <a:r>
              <a:rPr lang="en-US" dirty="0"/>
              <a:t>Leadership Agreement</a:t>
            </a:r>
            <a:br>
              <a:rPr lang="en-US" dirty="0"/>
            </a:br>
            <a:r>
              <a:rPr lang="en-US" dirty="0"/>
              <a:t>Chief Staff Officers Promise</a:t>
            </a:r>
          </a:p>
        </p:txBody>
      </p:sp>
    </p:spTree>
    <p:extLst>
      <p:ext uri="{BB962C8B-B14F-4D97-AF65-F5344CB8AC3E}">
        <p14:creationId xmlns:p14="http://schemas.microsoft.com/office/powerpoint/2010/main" val="398951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457200" y="1599760"/>
            <a:ext cx="3845169" cy="4294604"/>
          </a:xfrm>
        </p:spPr>
        <p:txBody>
          <a:bodyPr/>
          <a:lstStyle/>
          <a:p>
            <a:r>
              <a:rPr lang="en-US" sz="1800" dirty="0">
                <a:solidFill>
                  <a:schemeClr val="tx1"/>
                </a:solidFill>
              </a:rPr>
              <a:t>Keep board discussion focused on mission/direction/strategy</a:t>
            </a:r>
          </a:p>
          <a:p>
            <a:pPr marL="0" indent="0">
              <a:buNone/>
            </a:pPr>
            <a:endParaRPr lang="en-US" sz="1000" dirty="0">
              <a:solidFill>
                <a:schemeClr val="tx1"/>
              </a:solidFill>
            </a:endParaRPr>
          </a:p>
          <a:p>
            <a:r>
              <a:rPr lang="en-US" sz="1800" dirty="0">
                <a:solidFill>
                  <a:schemeClr val="tx1"/>
                </a:solidFill>
              </a:rPr>
              <a:t>Be candid in exchange of ideas and information with the ED.</a:t>
            </a:r>
          </a:p>
          <a:p>
            <a:pPr marL="0" indent="0">
              <a:buNone/>
            </a:pPr>
            <a:endParaRPr lang="en-US" sz="1000" dirty="0">
              <a:solidFill>
                <a:schemeClr val="tx1"/>
              </a:solidFill>
            </a:endParaRPr>
          </a:p>
          <a:p>
            <a:r>
              <a:rPr lang="en-US" sz="1800" dirty="0">
                <a:solidFill>
                  <a:schemeClr val="tx1"/>
                </a:solidFill>
              </a:rPr>
              <a:t>Understand the partnership and the separate roles of the Chief Elected Officer and ED.</a:t>
            </a:r>
          </a:p>
          <a:p>
            <a:pPr marL="0" indent="0">
              <a:buNone/>
            </a:pPr>
            <a:endParaRPr lang="en-US" sz="1000" dirty="0">
              <a:solidFill>
                <a:schemeClr val="tx1"/>
              </a:solidFill>
            </a:endParaRPr>
          </a:p>
          <a:p>
            <a:r>
              <a:rPr lang="en-US" sz="1800" dirty="0">
                <a:solidFill>
                  <a:schemeClr val="tx1"/>
                </a:solidFill>
              </a:rPr>
              <a:t>Refer any employee situations to the ED, avoid comment or involvement</a:t>
            </a:r>
          </a:p>
        </p:txBody>
      </p:sp>
      <p:sp>
        <p:nvSpPr>
          <p:cNvPr id="5" name="Text Placeholder 4"/>
          <p:cNvSpPr>
            <a:spLocks noGrp="1"/>
          </p:cNvSpPr>
          <p:nvPr>
            <p:ph type="body" sz="quarter" idx="13"/>
          </p:nvPr>
        </p:nvSpPr>
        <p:spPr>
          <a:xfrm>
            <a:off x="4841631" y="1597083"/>
            <a:ext cx="3845169" cy="3985114"/>
          </a:xfrm>
        </p:spPr>
        <p:txBody>
          <a:bodyPr/>
          <a:lstStyle/>
          <a:p>
            <a:pPr>
              <a:buFont typeface="Wingdings" panose="05000000000000000000" pitchFamily="2" charset="2"/>
              <a:buChar char="ü"/>
            </a:pPr>
            <a:r>
              <a:rPr lang="en-US" sz="1800" i="1" dirty="0">
                <a:solidFill>
                  <a:schemeClr val="tx1"/>
                </a:solidFill>
              </a:rPr>
              <a:t>The board’s role is strategic. A focused agenda and your leadership keeps the board out of the weeds.</a:t>
            </a:r>
          </a:p>
          <a:p>
            <a:pPr marL="0" indent="0">
              <a:buNone/>
            </a:pPr>
            <a:endParaRPr lang="en-US" sz="1000" i="1" dirty="0">
              <a:solidFill>
                <a:schemeClr val="tx1"/>
              </a:solidFill>
            </a:endParaRPr>
          </a:p>
          <a:p>
            <a:pPr>
              <a:buFont typeface="Wingdings" panose="05000000000000000000" pitchFamily="2" charset="2"/>
              <a:buChar char="ü"/>
            </a:pPr>
            <a:r>
              <a:rPr lang="en-US" sz="1800" i="1" dirty="0">
                <a:solidFill>
                  <a:schemeClr val="tx1"/>
                </a:solidFill>
              </a:rPr>
              <a:t>Honesty is essential to a strong, dynamic partnership.</a:t>
            </a:r>
          </a:p>
          <a:p>
            <a:pPr marL="0" indent="0">
              <a:buNone/>
            </a:pPr>
            <a:endParaRPr lang="en-US" sz="1000" i="1" dirty="0">
              <a:solidFill>
                <a:schemeClr val="tx1"/>
              </a:solidFill>
            </a:endParaRPr>
          </a:p>
          <a:p>
            <a:pPr>
              <a:buFont typeface="Wingdings" panose="05000000000000000000" pitchFamily="2" charset="2"/>
              <a:buChar char="ü"/>
            </a:pPr>
            <a:r>
              <a:rPr lang="en-US" sz="1800" i="1" dirty="0">
                <a:solidFill>
                  <a:schemeClr val="tx1"/>
                </a:solidFill>
              </a:rPr>
              <a:t>Your board role is different from your regular job. Recognize the differences.</a:t>
            </a:r>
          </a:p>
          <a:p>
            <a:pPr marL="0" indent="0">
              <a:buNone/>
            </a:pPr>
            <a:endParaRPr lang="en-US" sz="1000" i="1" dirty="0">
              <a:solidFill>
                <a:schemeClr val="tx1"/>
              </a:solidFill>
            </a:endParaRPr>
          </a:p>
          <a:p>
            <a:pPr>
              <a:buFont typeface="Wingdings" panose="05000000000000000000" pitchFamily="2" charset="2"/>
              <a:buChar char="ü"/>
            </a:pPr>
            <a:r>
              <a:rPr lang="en-US" sz="1800" i="1" dirty="0">
                <a:solidFill>
                  <a:schemeClr val="tx1"/>
                </a:solidFill>
              </a:rPr>
              <a:t>The ED works for the board. The staff work for the ED. </a:t>
            </a:r>
          </a:p>
        </p:txBody>
      </p:sp>
      <p:sp>
        <p:nvSpPr>
          <p:cNvPr id="2" name="Title 1"/>
          <p:cNvSpPr>
            <a:spLocks noGrp="1"/>
          </p:cNvSpPr>
          <p:nvPr>
            <p:ph type="title"/>
          </p:nvPr>
        </p:nvSpPr>
        <p:spPr/>
        <p:txBody>
          <a:bodyPr/>
          <a:lstStyle/>
          <a:p>
            <a:r>
              <a:rPr lang="en-US" dirty="0"/>
              <a:t>Leadership Agreement</a:t>
            </a:r>
            <a:br>
              <a:rPr lang="en-US" dirty="0"/>
            </a:br>
            <a:r>
              <a:rPr lang="en-US" dirty="0"/>
              <a:t>Chief Elected Officer’s Promise</a:t>
            </a:r>
          </a:p>
        </p:txBody>
      </p:sp>
    </p:spTree>
    <p:extLst>
      <p:ext uri="{BB962C8B-B14F-4D97-AF65-F5344CB8AC3E}">
        <p14:creationId xmlns:p14="http://schemas.microsoft.com/office/powerpoint/2010/main" val="2117526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id="{80021910-62EB-4FD1-8B02-D3DBD36A05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23567" y="3838918"/>
            <a:ext cx="3563232" cy="2286000"/>
          </a:xfrm>
          <a:prstGeom prst="rect">
            <a:avLst/>
          </a:prstGeom>
        </p:spPr>
      </p:pic>
      <p:sp>
        <p:nvSpPr>
          <p:cNvPr id="2" name="Title 1"/>
          <p:cNvSpPr>
            <a:spLocks noGrp="1"/>
          </p:cNvSpPr>
          <p:nvPr>
            <p:ph type="title"/>
          </p:nvPr>
        </p:nvSpPr>
        <p:spPr>
          <a:xfrm>
            <a:off x="457199" y="128862"/>
            <a:ext cx="8229600" cy="1143000"/>
          </a:xfrm>
        </p:spPr>
        <p:txBody>
          <a:bodyPr/>
          <a:lstStyle/>
          <a:p>
            <a:r>
              <a:rPr lang="en-US" dirty="0"/>
              <a:t>Discussion Thread III</a:t>
            </a:r>
          </a:p>
        </p:txBody>
      </p:sp>
      <p:sp>
        <p:nvSpPr>
          <p:cNvPr id="3" name="Content Placeholder 2"/>
          <p:cNvSpPr>
            <a:spLocks noGrp="1"/>
          </p:cNvSpPr>
          <p:nvPr>
            <p:ph sz="quarter" idx="4294967295"/>
          </p:nvPr>
        </p:nvSpPr>
        <p:spPr>
          <a:xfrm>
            <a:off x="1003983" y="2040603"/>
            <a:ext cx="6005513" cy="3630612"/>
          </a:xfrm>
        </p:spPr>
        <p:txBody>
          <a:bodyPr>
            <a:normAutofit/>
          </a:bodyPr>
          <a:lstStyle/>
          <a:p>
            <a:pPr lvl="0">
              <a:buFont typeface="Arial" panose="020B0604020202020204" pitchFamily="34" charset="0"/>
              <a:buChar char="•"/>
            </a:pPr>
            <a:r>
              <a:rPr lang="en-US" sz="3000" dirty="0"/>
              <a:t>Roles and Responsibilities</a:t>
            </a:r>
          </a:p>
          <a:p>
            <a:pPr lvl="0">
              <a:buFont typeface="Arial" panose="020B0604020202020204" pitchFamily="34" charset="0"/>
              <a:buChar char="•"/>
            </a:pPr>
            <a:r>
              <a:rPr lang="en-US" sz="3000" dirty="0"/>
              <a:t>Fiduciary Responsibilities</a:t>
            </a:r>
          </a:p>
          <a:p>
            <a:pPr lvl="0">
              <a:buFont typeface="Arial" panose="020B0604020202020204" pitchFamily="34" charset="0"/>
              <a:buChar char="•"/>
            </a:pPr>
            <a:r>
              <a:rPr lang="en-US" sz="3000" dirty="0"/>
              <a:t>Building a Culture of Trust in Governance </a:t>
            </a:r>
          </a:p>
          <a:p>
            <a:pPr lvl="0">
              <a:buFont typeface="Arial" panose="020B0604020202020204" pitchFamily="34" charset="0"/>
              <a:buChar char="•"/>
            </a:pPr>
            <a:r>
              <a:rPr lang="en-US" sz="3000" dirty="0"/>
              <a:t>The Balanced Board</a:t>
            </a:r>
          </a:p>
          <a:p>
            <a:pPr lvl="0">
              <a:buFont typeface="Arial" panose="020B0604020202020204" pitchFamily="34" charset="0"/>
              <a:buChar char="•"/>
            </a:pPr>
            <a:r>
              <a:rPr lang="en-US" sz="3000" dirty="0"/>
              <a:t>Board Orientation</a:t>
            </a:r>
          </a:p>
          <a:p>
            <a:pPr lvl="0">
              <a:buFont typeface="Arial" panose="020B0604020202020204" pitchFamily="34" charset="0"/>
              <a:buChar char="•"/>
            </a:pPr>
            <a:r>
              <a:rPr lang="en-US" sz="3000" dirty="0"/>
              <a:t>Decision-Making </a:t>
            </a:r>
          </a:p>
        </p:txBody>
      </p:sp>
      <p:sp>
        <p:nvSpPr>
          <p:cNvPr id="4" name="TextBox 3"/>
          <p:cNvSpPr txBox="1"/>
          <p:nvPr/>
        </p:nvSpPr>
        <p:spPr>
          <a:xfrm>
            <a:off x="483860" y="1117624"/>
            <a:ext cx="7812242" cy="584775"/>
          </a:xfrm>
          <a:prstGeom prst="rect">
            <a:avLst/>
          </a:prstGeom>
          <a:noFill/>
        </p:spPr>
        <p:txBody>
          <a:bodyPr wrap="square" rtlCol="0" anchor="t">
            <a:spAutoFit/>
          </a:bodyPr>
          <a:lstStyle/>
          <a:p>
            <a:pPr algn="ctr"/>
            <a:r>
              <a:rPr lang="en-US" sz="3200" b="1" dirty="0">
                <a:latin typeface="+mj-lt"/>
              </a:rPr>
              <a:t>Leading the Board</a:t>
            </a:r>
            <a:endParaRPr lang="en-US" sz="3200" dirty="0">
              <a:latin typeface="+mj-lt"/>
            </a:endParaRPr>
          </a:p>
        </p:txBody>
      </p:sp>
    </p:spTree>
    <p:extLst>
      <p:ext uri="{BB962C8B-B14F-4D97-AF65-F5344CB8AC3E}">
        <p14:creationId xmlns:p14="http://schemas.microsoft.com/office/powerpoint/2010/main" val="1330560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Glenn Tecker\AppData\Local\Microsoft\Windows\INetCache\IE\XSADSDL1\Delegation[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2504" y="1322998"/>
            <a:ext cx="4419844" cy="37548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Board Responsibilities</a:t>
            </a:r>
          </a:p>
        </p:txBody>
      </p:sp>
      <p:sp>
        <p:nvSpPr>
          <p:cNvPr id="3" name="Content Placeholder 2"/>
          <p:cNvSpPr>
            <a:spLocks noGrp="1"/>
          </p:cNvSpPr>
          <p:nvPr>
            <p:ph sz="quarter" idx="12"/>
          </p:nvPr>
        </p:nvSpPr>
        <p:spPr>
          <a:xfrm>
            <a:off x="4266956" y="1534685"/>
            <a:ext cx="4419844" cy="4160837"/>
          </a:xfrm>
        </p:spPr>
        <p:txBody>
          <a:bodyPr/>
          <a:lstStyle/>
          <a:p>
            <a:pPr marL="514350" indent="-514350">
              <a:buFont typeface="+mj-lt"/>
              <a:buAutoNum type="arabicPeriod"/>
            </a:pPr>
            <a:r>
              <a:rPr lang="en-US" sz="3600" dirty="0">
                <a:solidFill>
                  <a:schemeClr val="accent3">
                    <a:lumMod val="75000"/>
                  </a:schemeClr>
                </a:solidFill>
              </a:rPr>
              <a:t>Set organization’s </a:t>
            </a:r>
            <a:r>
              <a:rPr lang="en-US" sz="4000" b="1" u="sng" dirty="0">
                <a:solidFill>
                  <a:srgbClr val="000099"/>
                </a:solidFill>
              </a:rPr>
              <a:t>direction</a:t>
            </a:r>
          </a:p>
          <a:p>
            <a:pPr marL="514350" indent="-514350">
              <a:buFont typeface="+mj-lt"/>
              <a:buAutoNum type="arabicPeriod"/>
            </a:pPr>
            <a:r>
              <a:rPr lang="en-US" sz="3600" dirty="0">
                <a:solidFill>
                  <a:schemeClr val="accent3">
                    <a:lumMod val="75000"/>
                  </a:schemeClr>
                </a:solidFill>
              </a:rPr>
              <a:t>Ensure necessary </a:t>
            </a:r>
            <a:r>
              <a:rPr lang="en-US" sz="4000" b="1" u="sng" dirty="0">
                <a:solidFill>
                  <a:srgbClr val="000099"/>
                </a:solidFill>
              </a:rPr>
              <a:t>resources</a:t>
            </a:r>
          </a:p>
          <a:p>
            <a:pPr marL="514350" indent="-514350">
              <a:buFont typeface="+mj-lt"/>
              <a:buAutoNum type="arabicPeriod"/>
            </a:pPr>
            <a:r>
              <a:rPr lang="en-US" sz="3600" dirty="0">
                <a:solidFill>
                  <a:schemeClr val="accent3">
                    <a:lumMod val="75000"/>
                  </a:schemeClr>
                </a:solidFill>
              </a:rPr>
              <a:t>Provide</a:t>
            </a:r>
            <a:r>
              <a:rPr lang="en-US" sz="3600" dirty="0">
                <a:solidFill>
                  <a:schemeClr val="accent6">
                    <a:lumMod val="75000"/>
                  </a:schemeClr>
                </a:solidFill>
              </a:rPr>
              <a:t> </a:t>
            </a:r>
            <a:r>
              <a:rPr lang="en-US" sz="4000" b="1" u="sng" dirty="0">
                <a:solidFill>
                  <a:srgbClr val="000099"/>
                </a:solidFill>
              </a:rPr>
              <a:t>oversight</a:t>
            </a:r>
          </a:p>
        </p:txBody>
      </p:sp>
    </p:spTree>
    <p:extLst>
      <p:ext uri="{BB962C8B-B14F-4D97-AF65-F5344CB8AC3E}">
        <p14:creationId xmlns:p14="http://schemas.microsoft.com/office/powerpoint/2010/main" val="748845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nancial Decisions: Which way do I g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780" y="1481959"/>
            <a:ext cx="2378740" cy="1894412"/>
          </a:xfrm>
          <a:prstGeom prst="rect">
            <a:avLst/>
          </a:prstGeom>
        </p:spPr>
      </p:pic>
      <p:sp>
        <p:nvSpPr>
          <p:cNvPr id="2" name="Title 1"/>
          <p:cNvSpPr>
            <a:spLocks noGrp="1"/>
          </p:cNvSpPr>
          <p:nvPr>
            <p:ph type="title"/>
          </p:nvPr>
        </p:nvSpPr>
        <p:spPr>
          <a:xfrm>
            <a:off x="405685" y="0"/>
            <a:ext cx="8229600" cy="1143000"/>
          </a:xfrm>
        </p:spPr>
        <p:txBody>
          <a:bodyPr/>
          <a:lstStyle/>
          <a:p>
            <a:r>
              <a:rPr lang="en-US" dirty="0"/>
              <a:t>Set Organization’s Direction</a:t>
            </a:r>
          </a:p>
        </p:txBody>
      </p:sp>
      <p:sp>
        <p:nvSpPr>
          <p:cNvPr id="3" name="Content Placeholder 2"/>
          <p:cNvSpPr>
            <a:spLocks noGrp="1"/>
          </p:cNvSpPr>
          <p:nvPr>
            <p:ph sz="quarter" idx="12"/>
          </p:nvPr>
        </p:nvSpPr>
        <p:spPr>
          <a:xfrm>
            <a:off x="2213026" y="1634911"/>
            <a:ext cx="6551694" cy="4160837"/>
          </a:xfrm>
        </p:spPr>
        <p:txBody>
          <a:bodyPr>
            <a:normAutofit lnSpcReduction="10000"/>
          </a:bodyPr>
          <a:lstStyle/>
          <a:p>
            <a:r>
              <a:rPr lang="en-US" sz="3600" dirty="0">
                <a:solidFill>
                  <a:schemeClr val="tx1"/>
                </a:solidFill>
              </a:rPr>
              <a:t>Engage in strategic thinking</a:t>
            </a:r>
          </a:p>
          <a:p>
            <a:pPr marL="0" indent="0">
              <a:buNone/>
            </a:pPr>
            <a:r>
              <a:rPr lang="en-US" sz="3600" dirty="0">
                <a:solidFill>
                  <a:schemeClr val="tx1"/>
                </a:solidFill>
              </a:rPr>
              <a:t>    and planning</a:t>
            </a:r>
          </a:p>
          <a:p>
            <a:r>
              <a:rPr lang="en-US" sz="3600" dirty="0">
                <a:solidFill>
                  <a:schemeClr val="tx1"/>
                </a:solidFill>
              </a:rPr>
              <a:t>Set the organization’s mission and vision for the future</a:t>
            </a:r>
          </a:p>
          <a:p>
            <a:r>
              <a:rPr lang="en-US" sz="3600" dirty="0">
                <a:solidFill>
                  <a:schemeClr val="tx1"/>
                </a:solidFill>
              </a:rPr>
              <a:t>Establish organizational values</a:t>
            </a:r>
          </a:p>
          <a:p>
            <a:r>
              <a:rPr lang="en-US" sz="3600" dirty="0">
                <a:solidFill>
                  <a:schemeClr val="tx1"/>
                </a:solidFill>
              </a:rPr>
              <a:t>Ensure alignment of operational or annual plans with the strategic plan</a:t>
            </a:r>
          </a:p>
        </p:txBody>
      </p:sp>
    </p:spTree>
    <p:extLst>
      <p:ext uri="{BB962C8B-B14F-4D97-AF65-F5344CB8AC3E}">
        <p14:creationId xmlns:p14="http://schemas.microsoft.com/office/powerpoint/2010/main" val="2654411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uman Resourc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73621" y="3698032"/>
            <a:ext cx="3418670" cy="2564003"/>
          </a:xfrm>
          <a:prstGeom prst="rect">
            <a:avLst/>
          </a:prstGeom>
        </p:spPr>
      </p:pic>
      <p:sp>
        <p:nvSpPr>
          <p:cNvPr id="2" name="Title 1"/>
          <p:cNvSpPr>
            <a:spLocks noGrp="1"/>
          </p:cNvSpPr>
          <p:nvPr>
            <p:ph type="title"/>
          </p:nvPr>
        </p:nvSpPr>
        <p:spPr>
          <a:xfrm>
            <a:off x="457200" y="0"/>
            <a:ext cx="8229600" cy="1143000"/>
          </a:xfrm>
        </p:spPr>
        <p:txBody>
          <a:bodyPr/>
          <a:lstStyle/>
          <a:p>
            <a:r>
              <a:rPr lang="en-US" dirty="0"/>
              <a:t>Ensure Necessary Resources</a:t>
            </a:r>
          </a:p>
        </p:txBody>
      </p:sp>
      <p:sp>
        <p:nvSpPr>
          <p:cNvPr id="3" name="Content Placeholder 2"/>
          <p:cNvSpPr>
            <a:spLocks noGrp="1"/>
          </p:cNvSpPr>
          <p:nvPr>
            <p:ph sz="quarter" idx="12"/>
          </p:nvPr>
        </p:nvSpPr>
        <p:spPr>
          <a:xfrm>
            <a:off x="672708" y="1143000"/>
            <a:ext cx="8229600" cy="4160837"/>
          </a:xfrm>
        </p:spPr>
        <p:txBody>
          <a:bodyPr/>
          <a:lstStyle/>
          <a:p>
            <a:r>
              <a:rPr lang="en-US" sz="3600" dirty="0">
                <a:solidFill>
                  <a:schemeClr val="tx1"/>
                </a:solidFill>
              </a:rPr>
              <a:t>Hire capable executive leadership</a:t>
            </a:r>
          </a:p>
          <a:p>
            <a:r>
              <a:rPr lang="en-US" sz="3600" dirty="0">
                <a:solidFill>
                  <a:schemeClr val="tx1"/>
                </a:solidFill>
              </a:rPr>
              <a:t>Ensure adequate financial resources</a:t>
            </a:r>
          </a:p>
          <a:p>
            <a:r>
              <a:rPr lang="en-US" sz="3600" dirty="0">
                <a:solidFill>
                  <a:schemeClr val="tx1"/>
                </a:solidFill>
              </a:rPr>
              <a:t>Promote positive public image</a:t>
            </a:r>
          </a:p>
          <a:p>
            <a:r>
              <a:rPr lang="en-US" sz="3600" dirty="0">
                <a:solidFill>
                  <a:schemeClr val="tx1"/>
                </a:solidFill>
              </a:rPr>
              <a:t>Ensure the presence of a capable and responsible Board</a:t>
            </a:r>
          </a:p>
        </p:txBody>
      </p:sp>
      <p:pic>
        <p:nvPicPr>
          <p:cNvPr id="5" name="Picture 4" descr="Abordons seulement les éléments les plus importants. Aussi ..."/>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092770" y="4342259"/>
            <a:ext cx="1709010" cy="1828800"/>
          </a:xfrm>
          <a:prstGeom prst="rect">
            <a:avLst/>
          </a:prstGeom>
        </p:spPr>
      </p:pic>
    </p:spTree>
    <p:extLst>
      <p:ext uri="{BB962C8B-B14F-4D97-AF65-F5344CB8AC3E}">
        <p14:creationId xmlns:p14="http://schemas.microsoft.com/office/powerpoint/2010/main" val="304051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C:\Users\Glenn Tecker\AppData\Local\Microsoft\Windows\INetCache\IE\XSADSDL1\Foto-Bosch-trabajo-en-equipo-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7672" y="329609"/>
            <a:ext cx="2341489" cy="14068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07804" y="329609"/>
            <a:ext cx="7728727" cy="1143000"/>
          </a:xfrm>
        </p:spPr>
        <p:txBody>
          <a:bodyPr/>
          <a:lstStyle/>
          <a:p>
            <a:r>
              <a:rPr lang="en-US" dirty="0"/>
              <a:t>Provide Oversight</a:t>
            </a:r>
          </a:p>
        </p:txBody>
      </p:sp>
      <p:sp>
        <p:nvSpPr>
          <p:cNvPr id="3" name="Text Placeholder 2"/>
          <p:cNvSpPr>
            <a:spLocks noGrp="1"/>
          </p:cNvSpPr>
          <p:nvPr>
            <p:ph type="body" sz="quarter" idx="12"/>
          </p:nvPr>
        </p:nvSpPr>
        <p:spPr>
          <a:xfrm>
            <a:off x="806932" y="1758265"/>
            <a:ext cx="7859396" cy="4186238"/>
          </a:xfrm>
        </p:spPr>
        <p:txBody>
          <a:bodyPr/>
          <a:lstStyle/>
          <a:p>
            <a:r>
              <a:rPr lang="en-US" sz="3600" dirty="0">
                <a:solidFill>
                  <a:schemeClr val="tx1"/>
                </a:solidFill>
              </a:rPr>
              <a:t>Oversee financial management</a:t>
            </a:r>
          </a:p>
          <a:p>
            <a:r>
              <a:rPr lang="en-US" sz="3600" dirty="0">
                <a:solidFill>
                  <a:schemeClr val="tx1"/>
                </a:solidFill>
              </a:rPr>
              <a:t>Minimize exposure to risk</a:t>
            </a:r>
          </a:p>
          <a:p>
            <a:r>
              <a:rPr lang="en-US" sz="3600" dirty="0">
                <a:solidFill>
                  <a:schemeClr val="tx1"/>
                </a:solidFill>
              </a:rPr>
              <a:t>Measure progress on strategic plan</a:t>
            </a:r>
          </a:p>
          <a:p>
            <a:r>
              <a:rPr lang="en-US" sz="3600" dirty="0">
                <a:solidFill>
                  <a:schemeClr val="tx1"/>
                </a:solidFill>
              </a:rPr>
              <a:t>Monitor programs and services</a:t>
            </a:r>
          </a:p>
          <a:p>
            <a:r>
              <a:rPr lang="en-US" sz="3600" dirty="0">
                <a:solidFill>
                  <a:schemeClr val="tx1"/>
                </a:solidFill>
              </a:rPr>
              <a:t>Provide legal and moral oversight</a:t>
            </a:r>
          </a:p>
          <a:p>
            <a:r>
              <a:rPr lang="en-US" sz="3600" dirty="0">
                <a:solidFill>
                  <a:schemeClr val="tx1"/>
                </a:solidFill>
              </a:rPr>
              <a:t>Evaluate the CSE &amp; Board </a:t>
            </a:r>
            <a:r>
              <a:rPr lang="en-US" sz="3200" dirty="0">
                <a:solidFill>
                  <a:schemeClr val="tx1"/>
                </a:solidFill>
              </a:rPr>
              <a:t>            </a:t>
            </a:r>
          </a:p>
        </p:txBody>
      </p:sp>
    </p:spTree>
    <p:extLst>
      <p:ext uri="{BB962C8B-B14F-4D97-AF65-F5344CB8AC3E}">
        <p14:creationId xmlns:p14="http://schemas.microsoft.com/office/powerpoint/2010/main" val="2679856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C:\Users\Glenn Tecker\AppData\Local\Microsoft\Windows\INetCache\IE\XSADSDL1\139308191419094474050814[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535661" y="3429000"/>
            <a:ext cx="2172346" cy="2103843"/>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descr="C:\Users\Glenn Tecker\AppData\Local\Microsoft\Windows\INetCache\IE\A8KH0ABS\EMPATIA[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3698" y="661109"/>
            <a:ext cx="2641796" cy="264179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4294967295"/>
          </p:nvPr>
        </p:nvSpPr>
        <p:spPr>
          <a:xfrm>
            <a:off x="2965494" y="438712"/>
            <a:ext cx="5020243" cy="5288320"/>
          </a:xfrm>
        </p:spPr>
        <p:txBody>
          <a:bodyPr>
            <a:normAutofit fontScale="62500" lnSpcReduction="20000"/>
          </a:bodyPr>
          <a:lstStyle/>
          <a:p>
            <a:pPr marL="0" indent="0">
              <a:buNone/>
            </a:pPr>
            <a:r>
              <a:rPr lang="en-US" sz="7700" b="1" dirty="0">
                <a:solidFill>
                  <a:schemeClr val="accent1">
                    <a:lumMod val="90000"/>
                    <a:lumOff val="10000"/>
                  </a:schemeClr>
                </a:solidFill>
              </a:rPr>
              <a:t>Oversight</a:t>
            </a:r>
          </a:p>
          <a:p>
            <a:r>
              <a:rPr lang="en-US" sz="7700" dirty="0"/>
              <a:t>Outcomes</a:t>
            </a:r>
          </a:p>
          <a:p>
            <a:r>
              <a:rPr lang="en-US" sz="7700" dirty="0"/>
              <a:t>Board</a:t>
            </a:r>
          </a:p>
          <a:p>
            <a:pPr marL="0" indent="0">
              <a:buNone/>
            </a:pPr>
            <a:endParaRPr lang="en-US" sz="7700" b="1" dirty="0">
              <a:solidFill>
                <a:schemeClr val="accent1">
                  <a:lumMod val="90000"/>
                  <a:lumOff val="10000"/>
                </a:schemeClr>
              </a:solidFill>
            </a:endParaRPr>
          </a:p>
          <a:p>
            <a:pPr marL="0" indent="0">
              <a:buNone/>
            </a:pPr>
            <a:r>
              <a:rPr lang="en-US" sz="7700" b="1" dirty="0">
                <a:solidFill>
                  <a:schemeClr val="accent1">
                    <a:lumMod val="90000"/>
                    <a:lumOff val="10000"/>
                  </a:schemeClr>
                </a:solidFill>
              </a:rPr>
              <a:t>Supervision</a:t>
            </a:r>
          </a:p>
          <a:p>
            <a:r>
              <a:rPr lang="en-US" sz="7700" dirty="0"/>
              <a:t>Activity</a:t>
            </a:r>
          </a:p>
          <a:p>
            <a:r>
              <a:rPr lang="en-US" sz="7700" dirty="0"/>
              <a:t>Senior Staff</a:t>
            </a:r>
          </a:p>
          <a:p>
            <a:pPr marL="0" indent="0">
              <a:buNone/>
            </a:pPr>
            <a:endParaRPr lang="en-US" sz="5400" b="1" dirty="0">
              <a:solidFill>
                <a:srgbClr val="002060"/>
              </a:solidFill>
            </a:endParaRPr>
          </a:p>
          <a:p>
            <a:pPr marL="0" indent="0">
              <a:buNone/>
            </a:pPr>
            <a:r>
              <a:rPr lang="en-US" sz="5400" b="1" dirty="0">
                <a:solidFill>
                  <a:srgbClr val="002060"/>
                </a:solidFill>
              </a:rPr>
              <a:t> </a:t>
            </a:r>
          </a:p>
        </p:txBody>
      </p:sp>
    </p:spTree>
    <p:extLst>
      <p:ext uri="{BB962C8B-B14F-4D97-AF65-F5344CB8AC3E}">
        <p14:creationId xmlns:p14="http://schemas.microsoft.com/office/powerpoint/2010/main" val="1635534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Fiduciary Responsibilities</a:t>
            </a:r>
          </a:p>
        </p:txBody>
      </p:sp>
      <p:sp>
        <p:nvSpPr>
          <p:cNvPr id="3" name="Content Placeholder 2"/>
          <p:cNvSpPr>
            <a:spLocks noGrp="1"/>
          </p:cNvSpPr>
          <p:nvPr>
            <p:ph sz="quarter" idx="12"/>
          </p:nvPr>
        </p:nvSpPr>
        <p:spPr>
          <a:xfrm>
            <a:off x="537669" y="1861711"/>
            <a:ext cx="4438368" cy="4160837"/>
          </a:xfrm>
        </p:spPr>
        <p:txBody>
          <a:bodyPr/>
          <a:lstStyle/>
          <a:p>
            <a:r>
              <a:rPr lang="en-US" sz="4400" dirty="0"/>
              <a:t>Duty of Care</a:t>
            </a:r>
          </a:p>
          <a:p>
            <a:r>
              <a:rPr lang="en-US" sz="4400" dirty="0"/>
              <a:t>Duty of Obedience </a:t>
            </a:r>
          </a:p>
          <a:p>
            <a:r>
              <a:rPr lang="en-US" sz="4400" dirty="0"/>
              <a:t>Duty of Loyalty</a:t>
            </a:r>
          </a:p>
          <a:p>
            <a:endParaRPr lang="en-US" sz="4400" dirty="0"/>
          </a:p>
        </p:txBody>
      </p:sp>
      <p:pic>
        <p:nvPicPr>
          <p:cNvPr id="7" name="Picture 2" descr="C:\Users\Glenn Tecker\AppData\Local\Microsoft\Windows\INetCache\IE\WWNQ7Y47\CLIPART_OF_25029_SMJPG_2[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50733" y="1536404"/>
            <a:ext cx="4056321" cy="4056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8832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Duty of Care</a:t>
            </a:r>
          </a:p>
        </p:txBody>
      </p:sp>
      <p:sp>
        <p:nvSpPr>
          <p:cNvPr id="3" name="Content Placeholder 2"/>
          <p:cNvSpPr>
            <a:spLocks noGrp="1"/>
          </p:cNvSpPr>
          <p:nvPr>
            <p:ph sz="quarter" idx="12"/>
          </p:nvPr>
        </p:nvSpPr>
        <p:spPr>
          <a:xfrm>
            <a:off x="457200" y="1206625"/>
            <a:ext cx="8229600" cy="4502026"/>
          </a:xfrm>
        </p:spPr>
        <p:txBody>
          <a:bodyPr>
            <a:normAutofit/>
          </a:bodyPr>
          <a:lstStyle/>
          <a:p>
            <a:r>
              <a:rPr lang="en-US" sz="2800" dirty="0">
                <a:solidFill>
                  <a:schemeClr val="tx1"/>
                </a:solidFill>
              </a:rPr>
              <a:t>Be informed and ask questions.</a:t>
            </a:r>
          </a:p>
          <a:p>
            <a:r>
              <a:rPr lang="en-US" sz="2800" dirty="0">
                <a:solidFill>
                  <a:schemeClr val="tx1"/>
                </a:solidFill>
              </a:rPr>
              <a:t>The duty of care describes the level of competence that is expected of a board member and is commonly expressed as the </a:t>
            </a:r>
            <a:r>
              <a:rPr lang="en-US" sz="2800" dirty="0">
                <a:solidFill>
                  <a:srgbClr val="000099"/>
                </a:solidFill>
              </a:rPr>
              <a:t>“</a:t>
            </a:r>
            <a:r>
              <a:rPr lang="en-US" sz="2800" b="1" dirty="0">
                <a:solidFill>
                  <a:srgbClr val="000099"/>
                </a:solidFill>
              </a:rPr>
              <a:t>duty of care that an ordinary prudent person would exercise in a like position and under similar circumstances</a:t>
            </a:r>
            <a:r>
              <a:rPr lang="en-US" sz="2800" dirty="0">
                <a:solidFill>
                  <a:srgbClr val="000099"/>
                </a:solidFill>
              </a:rPr>
              <a:t>.”</a:t>
            </a:r>
          </a:p>
          <a:p>
            <a:r>
              <a:rPr lang="en-US" sz="2800" dirty="0">
                <a:solidFill>
                  <a:schemeClr val="tx1"/>
                </a:solidFill>
              </a:rPr>
              <a:t>This means that a board member owes the duty to exercise reasonable care when he or she makes a decision as a steward of the organization.</a:t>
            </a:r>
          </a:p>
          <a:p>
            <a:pPr marL="0" indent="0" algn="ctr">
              <a:buNone/>
            </a:pPr>
            <a:r>
              <a:rPr lang="en-US" sz="2800" dirty="0">
                <a:solidFill>
                  <a:srgbClr val="FF0000"/>
                </a:solidFill>
              </a:rPr>
              <a:t> </a:t>
            </a:r>
            <a:endParaRPr lang="en-US" sz="2800" dirty="0">
              <a:solidFill>
                <a:schemeClr val="tx1"/>
              </a:solidFill>
            </a:endParaRPr>
          </a:p>
          <a:p>
            <a:pPr marL="0" indent="0" algn="ctr">
              <a:buNone/>
            </a:pPr>
            <a:endParaRPr lang="en-US" sz="2800" dirty="0"/>
          </a:p>
        </p:txBody>
      </p:sp>
    </p:spTree>
    <p:extLst>
      <p:ext uri="{BB962C8B-B14F-4D97-AF65-F5344CB8AC3E}">
        <p14:creationId xmlns:p14="http://schemas.microsoft.com/office/powerpoint/2010/main" val="2508924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Duty of Obedience</a:t>
            </a:r>
          </a:p>
        </p:txBody>
      </p:sp>
      <p:sp>
        <p:nvSpPr>
          <p:cNvPr id="3" name="Content Placeholder 2"/>
          <p:cNvSpPr>
            <a:spLocks noGrp="1"/>
          </p:cNvSpPr>
          <p:nvPr>
            <p:ph sz="quarter" idx="12"/>
          </p:nvPr>
        </p:nvSpPr>
        <p:spPr>
          <a:xfrm>
            <a:off x="621449" y="1283745"/>
            <a:ext cx="7895230" cy="4751295"/>
          </a:xfrm>
        </p:spPr>
        <p:txBody>
          <a:bodyPr>
            <a:normAutofit/>
          </a:bodyPr>
          <a:lstStyle/>
          <a:p>
            <a:r>
              <a:rPr lang="en-US" sz="2800" dirty="0">
                <a:solidFill>
                  <a:schemeClr val="tx1"/>
                </a:solidFill>
              </a:rPr>
              <a:t>Requires board members to be </a:t>
            </a:r>
            <a:r>
              <a:rPr lang="en-US" sz="2800" b="1" dirty="0">
                <a:solidFill>
                  <a:srgbClr val="000099"/>
                </a:solidFill>
              </a:rPr>
              <a:t>faithful to the organization’s mission.</a:t>
            </a:r>
          </a:p>
          <a:p>
            <a:r>
              <a:rPr lang="en-US" sz="2800" dirty="0">
                <a:solidFill>
                  <a:schemeClr val="tx1"/>
                </a:solidFill>
              </a:rPr>
              <a:t>They are not permitted to act in a way that is inconsistent with the central goals of the organization.</a:t>
            </a:r>
          </a:p>
          <a:p>
            <a:r>
              <a:rPr lang="en-US" sz="2800" dirty="0">
                <a:solidFill>
                  <a:schemeClr val="tx1"/>
                </a:solidFill>
              </a:rPr>
              <a:t>A basis for this rule lies in the public trust that the organization will manage donated funds to fulfill the organization’s mission.</a:t>
            </a:r>
          </a:p>
          <a:p>
            <a:endParaRPr lang="en-US" sz="2800" dirty="0"/>
          </a:p>
          <a:p>
            <a:pPr marL="0" indent="0" algn="ctr">
              <a:buNone/>
            </a:pPr>
            <a:r>
              <a:rPr lang="en-US" sz="2800" dirty="0">
                <a:solidFill>
                  <a:srgbClr val="FF0000"/>
                </a:solidFill>
              </a:rPr>
              <a:t> </a:t>
            </a:r>
            <a:endParaRPr lang="en-US" sz="2800" dirty="0">
              <a:solidFill>
                <a:schemeClr val="tx1"/>
              </a:solidFill>
            </a:endParaRPr>
          </a:p>
        </p:txBody>
      </p:sp>
    </p:spTree>
    <p:extLst>
      <p:ext uri="{BB962C8B-B14F-4D97-AF65-F5344CB8AC3E}">
        <p14:creationId xmlns:p14="http://schemas.microsoft.com/office/powerpoint/2010/main" val="607799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Duty of Loyalty</a:t>
            </a:r>
          </a:p>
        </p:txBody>
      </p:sp>
      <p:sp>
        <p:nvSpPr>
          <p:cNvPr id="3" name="Content Placeholder 2"/>
          <p:cNvSpPr>
            <a:spLocks noGrp="1"/>
          </p:cNvSpPr>
          <p:nvPr>
            <p:ph sz="quarter" idx="12"/>
          </p:nvPr>
        </p:nvSpPr>
        <p:spPr>
          <a:xfrm>
            <a:off x="627797" y="1206624"/>
            <a:ext cx="8059003" cy="4944794"/>
          </a:xfrm>
        </p:spPr>
        <p:txBody>
          <a:bodyPr>
            <a:normAutofit/>
          </a:bodyPr>
          <a:lstStyle/>
          <a:p>
            <a:r>
              <a:rPr lang="en-US" sz="2800" dirty="0">
                <a:solidFill>
                  <a:schemeClr val="tx1"/>
                </a:solidFill>
              </a:rPr>
              <a:t>Show undivided allegiance to the organization’s welfare.</a:t>
            </a:r>
          </a:p>
          <a:p>
            <a:r>
              <a:rPr lang="en-US" sz="2800" dirty="0">
                <a:solidFill>
                  <a:schemeClr val="tx1"/>
                </a:solidFill>
              </a:rPr>
              <a:t>A standard of faithfulness; a board member must give </a:t>
            </a:r>
            <a:r>
              <a:rPr lang="en-US" sz="2800" b="1" dirty="0">
                <a:solidFill>
                  <a:srgbClr val="000099"/>
                </a:solidFill>
              </a:rPr>
              <a:t>undivided allegiance when making decisions</a:t>
            </a:r>
            <a:r>
              <a:rPr lang="en-US" sz="2800" b="1" dirty="0">
                <a:solidFill>
                  <a:schemeClr val="tx1"/>
                </a:solidFill>
              </a:rPr>
              <a:t> </a:t>
            </a:r>
            <a:r>
              <a:rPr lang="en-US" sz="2800" dirty="0">
                <a:solidFill>
                  <a:schemeClr val="tx1"/>
                </a:solidFill>
              </a:rPr>
              <a:t>affecting the organization.</a:t>
            </a:r>
          </a:p>
          <a:p>
            <a:r>
              <a:rPr lang="en-US" sz="2800" dirty="0">
                <a:solidFill>
                  <a:schemeClr val="tx1"/>
                </a:solidFill>
              </a:rPr>
              <a:t>A board member can never use </a:t>
            </a:r>
            <a:r>
              <a:rPr lang="en-US" sz="2800" dirty="0"/>
              <a:t>information obtained as a member for personal gain and </a:t>
            </a:r>
            <a:r>
              <a:rPr lang="en-US" sz="2800" b="1" dirty="0">
                <a:solidFill>
                  <a:srgbClr val="000099"/>
                </a:solidFill>
              </a:rPr>
              <a:t>must act in the best interest of the organization.</a:t>
            </a:r>
          </a:p>
          <a:p>
            <a:r>
              <a:rPr lang="en-US" sz="2800" dirty="0">
                <a:solidFill>
                  <a:schemeClr val="tx1"/>
                </a:solidFill>
              </a:rPr>
              <a:t>Board members must comply with policies regarding code of conduct and ethical behavior.</a:t>
            </a:r>
          </a:p>
          <a:p>
            <a:pPr marL="0" indent="0" algn="ctr">
              <a:buNone/>
            </a:pPr>
            <a:r>
              <a:rPr lang="en-US" sz="2800" dirty="0">
                <a:solidFill>
                  <a:srgbClr val="FF0000"/>
                </a:solidFill>
              </a:rPr>
              <a:t> </a:t>
            </a:r>
            <a:endParaRPr lang="en-US" sz="2800" dirty="0">
              <a:solidFill>
                <a:schemeClr val="tx1"/>
              </a:solidFill>
            </a:endParaRPr>
          </a:p>
          <a:p>
            <a:endParaRPr lang="en-US" sz="2800" dirty="0"/>
          </a:p>
        </p:txBody>
      </p:sp>
    </p:spTree>
    <p:extLst>
      <p:ext uri="{BB962C8B-B14F-4D97-AF65-F5344CB8AC3E}">
        <p14:creationId xmlns:p14="http://schemas.microsoft.com/office/powerpoint/2010/main" val="34673923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051" y="6350"/>
            <a:ext cx="8864600" cy="1143000"/>
          </a:xfrm>
        </p:spPr>
        <p:txBody>
          <a:bodyPr>
            <a:normAutofit/>
          </a:bodyPr>
          <a:lstStyle/>
          <a:p>
            <a:r>
              <a:rPr lang="en-US" sz="3600" dirty="0"/>
              <a:t>Transparency &amp; Trust in Governance</a:t>
            </a:r>
          </a:p>
        </p:txBody>
      </p:sp>
      <p:sp>
        <p:nvSpPr>
          <p:cNvPr id="3" name="Content Placeholder 2"/>
          <p:cNvSpPr>
            <a:spLocks noGrp="1"/>
          </p:cNvSpPr>
          <p:nvPr>
            <p:ph sz="quarter" idx="12"/>
          </p:nvPr>
        </p:nvSpPr>
        <p:spPr/>
        <p:txBody>
          <a:bodyPr/>
          <a:lstStyle/>
          <a:p>
            <a:pPr marL="0" indent="0">
              <a:buNone/>
            </a:pPr>
            <a:r>
              <a:rPr lang="en-US" sz="3600" dirty="0"/>
              <a:t>Occurs when board members understand the difference between being </a:t>
            </a:r>
          </a:p>
          <a:p>
            <a:pPr marL="0" indent="0" algn="ctr">
              <a:buNone/>
            </a:pPr>
            <a:r>
              <a:rPr lang="en-US" sz="4800" dirty="0">
                <a:solidFill>
                  <a:srgbClr val="000099"/>
                </a:solidFill>
              </a:rPr>
              <a:t>“representative </a:t>
            </a:r>
            <a:r>
              <a:rPr lang="en-US" sz="4800" b="1" u="sng" dirty="0">
                <a:solidFill>
                  <a:srgbClr val="000099"/>
                </a:solidFill>
              </a:rPr>
              <a:t>for</a:t>
            </a:r>
            <a:r>
              <a:rPr lang="en-US" sz="4800" dirty="0">
                <a:solidFill>
                  <a:srgbClr val="000099"/>
                </a:solidFill>
              </a:rPr>
              <a:t>” </a:t>
            </a:r>
          </a:p>
          <a:p>
            <a:pPr marL="0" indent="0" algn="ctr">
              <a:buNone/>
            </a:pPr>
            <a:r>
              <a:rPr lang="en-US" sz="2800" dirty="0"/>
              <a:t>versus being </a:t>
            </a:r>
          </a:p>
          <a:p>
            <a:pPr marL="0" indent="0" algn="ctr">
              <a:buNone/>
            </a:pPr>
            <a:r>
              <a:rPr lang="en-US" sz="4800" dirty="0">
                <a:solidFill>
                  <a:srgbClr val="000099"/>
                </a:solidFill>
              </a:rPr>
              <a:t>“representative </a:t>
            </a:r>
            <a:r>
              <a:rPr lang="en-US" sz="4800" b="1" u="sng" dirty="0">
                <a:solidFill>
                  <a:srgbClr val="000099"/>
                </a:solidFill>
              </a:rPr>
              <a:t>of</a:t>
            </a:r>
            <a:r>
              <a:rPr lang="en-US" sz="4800" b="1" dirty="0">
                <a:solidFill>
                  <a:srgbClr val="000099"/>
                </a:solidFill>
              </a:rPr>
              <a:t>.</a:t>
            </a:r>
            <a:r>
              <a:rPr lang="en-US" sz="4800" dirty="0">
                <a:solidFill>
                  <a:srgbClr val="000099"/>
                </a:solidFill>
              </a:rPr>
              <a:t>” </a:t>
            </a:r>
          </a:p>
        </p:txBody>
      </p:sp>
    </p:spTree>
    <p:extLst>
      <p:ext uri="{BB962C8B-B14F-4D97-AF65-F5344CB8AC3E}">
        <p14:creationId xmlns:p14="http://schemas.microsoft.com/office/powerpoint/2010/main" val="3956603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2"/>
          </p:nvPr>
        </p:nvSpPr>
        <p:spPr>
          <a:xfrm>
            <a:off x="457200" y="1571624"/>
            <a:ext cx="3845169" cy="3465597"/>
          </a:xfrm>
        </p:spPr>
        <p:txBody>
          <a:bodyPr>
            <a:normAutofit fontScale="92500" lnSpcReduction="10000"/>
          </a:bodyPr>
          <a:lstStyle/>
          <a:p>
            <a:pPr marL="0" indent="0">
              <a:lnSpc>
                <a:spcPct val="100000"/>
              </a:lnSpc>
              <a:spcBef>
                <a:spcPts val="600"/>
              </a:spcBef>
              <a:buNone/>
            </a:pPr>
            <a:r>
              <a:rPr lang="en-US" sz="2600" dirty="0"/>
              <a:t>If board members believe they are </a:t>
            </a:r>
            <a:r>
              <a:rPr lang="en-US" sz="2600" dirty="0">
                <a:solidFill>
                  <a:srgbClr val="000099"/>
                </a:solidFill>
              </a:rPr>
              <a:t>“</a:t>
            </a:r>
            <a:r>
              <a:rPr lang="en-US" sz="2600" b="1" dirty="0">
                <a:solidFill>
                  <a:srgbClr val="000099"/>
                </a:solidFill>
              </a:rPr>
              <a:t>representative for</a:t>
            </a:r>
            <a:r>
              <a:rPr lang="en-US" sz="2600" dirty="0">
                <a:solidFill>
                  <a:srgbClr val="000099"/>
                </a:solidFill>
              </a:rPr>
              <a:t>,” </a:t>
            </a:r>
            <a:r>
              <a:rPr lang="en-US" sz="2600" dirty="0"/>
              <a:t>they see themselves as the elected representatives of a particular constituency. </a:t>
            </a:r>
            <a:r>
              <a:rPr lang="en-US" sz="2600" i="1" dirty="0"/>
              <a:t>They voice only the self interests and opinions of that constituency and vote only on behalf of that </a:t>
            </a:r>
            <a:r>
              <a:rPr lang="en-US" sz="2600" b="1" i="1" dirty="0">
                <a:solidFill>
                  <a:srgbClr val="000099"/>
                </a:solidFill>
              </a:rPr>
              <a:t>constituency’s interests</a:t>
            </a:r>
            <a:r>
              <a:rPr lang="en-US" sz="2600" i="1" dirty="0">
                <a:solidFill>
                  <a:srgbClr val="000099"/>
                </a:solidFill>
              </a:rPr>
              <a:t>. </a:t>
            </a:r>
          </a:p>
          <a:p>
            <a:pPr marL="0" indent="0">
              <a:buNone/>
            </a:pPr>
            <a:endParaRPr lang="en-US" dirty="0"/>
          </a:p>
        </p:txBody>
      </p:sp>
      <p:sp>
        <p:nvSpPr>
          <p:cNvPr id="2" name="Title 1"/>
          <p:cNvSpPr>
            <a:spLocks noGrp="1"/>
          </p:cNvSpPr>
          <p:nvPr>
            <p:ph type="title"/>
          </p:nvPr>
        </p:nvSpPr>
        <p:spPr>
          <a:xfrm>
            <a:off x="457200" y="459037"/>
            <a:ext cx="3845169" cy="1143000"/>
          </a:xfrm>
        </p:spPr>
        <p:txBody>
          <a:bodyPr>
            <a:normAutofit/>
          </a:bodyPr>
          <a:lstStyle/>
          <a:p>
            <a:r>
              <a:rPr lang="en-US" sz="3600" dirty="0"/>
              <a:t>Representative For</a:t>
            </a:r>
          </a:p>
        </p:txBody>
      </p:sp>
      <p:sp>
        <p:nvSpPr>
          <p:cNvPr id="5" name="Content Placeholder 2">
            <a:extLst>
              <a:ext uri="{FF2B5EF4-FFF2-40B4-BE49-F238E27FC236}">
                <a16:creationId xmlns:a16="http://schemas.microsoft.com/office/drawing/2014/main" id="{2E21373C-57A7-4F31-9627-EAC651D18D1C}"/>
              </a:ext>
            </a:extLst>
          </p:cNvPr>
          <p:cNvSpPr>
            <a:spLocks noGrp="1"/>
          </p:cNvSpPr>
          <p:nvPr>
            <p:ph type="body" sz="quarter" idx="13"/>
          </p:nvPr>
        </p:nvSpPr>
        <p:spPr>
          <a:xfrm>
            <a:off x="4572000" y="1607536"/>
            <a:ext cx="4114800" cy="3984625"/>
          </a:xfrm>
        </p:spPr>
        <p:txBody>
          <a:bodyPr>
            <a:normAutofit fontScale="55000" lnSpcReduction="20000"/>
          </a:bodyPr>
          <a:lstStyle/>
          <a:p>
            <a:pPr marL="0" indent="0">
              <a:lnSpc>
                <a:spcPct val="120000"/>
              </a:lnSpc>
              <a:spcBef>
                <a:spcPts val="0"/>
              </a:spcBef>
              <a:buNone/>
            </a:pPr>
            <a:r>
              <a:rPr lang="en-US" sz="3800" dirty="0"/>
              <a:t>Board members who view their role as ensuring that the views, beliefs, values, and self interests of the constituencies they know the best are on the table as part of the conversation, are </a:t>
            </a:r>
            <a:r>
              <a:rPr lang="en-US" sz="3800" dirty="0">
                <a:solidFill>
                  <a:srgbClr val="000099"/>
                </a:solidFill>
              </a:rPr>
              <a:t>“</a:t>
            </a:r>
            <a:r>
              <a:rPr lang="en-US" sz="3800" b="1" dirty="0">
                <a:solidFill>
                  <a:srgbClr val="000099"/>
                </a:solidFill>
              </a:rPr>
              <a:t>representative of</a:t>
            </a:r>
            <a:r>
              <a:rPr lang="en-US" sz="3800" dirty="0">
                <a:solidFill>
                  <a:srgbClr val="000099"/>
                </a:solidFill>
              </a:rPr>
              <a:t>.”  </a:t>
            </a:r>
            <a:r>
              <a:rPr lang="en-US" sz="3800" i="1" dirty="0"/>
              <a:t>They voice interests and opinions of those they know best and vote on behalf of the best </a:t>
            </a:r>
            <a:r>
              <a:rPr lang="en-US" sz="3800" b="1" i="1" dirty="0">
                <a:solidFill>
                  <a:srgbClr val="000099"/>
                </a:solidFill>
              </a:rPr>
              <a:t>overall interests of the organization</a:t>
            </a:r>
            <a:r>
              <a:rPr lang="en-US" sz="3800" i="1" dirty="0">
                <a:solidFill>
                  <a:srgbClr val="000099"/>
                </a:solidFill>
              </a:rPr>
              <a:t>. </a:t>
            </a:r>
          </a:p>
        </p:txBody>
      </p:sp>
      <p:sp>
        <p:nvSpPr>
          <p:cNvPr id="6" name="TextBox 5">
            <a:extLst>
              <a:ext uri="{FF2B5EF4-FFF2-40B4-BE49-F238E27FC236}">
                <a16:creationId xmlns:a16="http://schemas.microsoft.com/office/drawing/2014/main" id="{DCD37461-538B-4266-A2D8-1FFAC3BF6F53}"/>
              </a:ext>
            </a:extLst>
          </p:cNvPr>
          <p:cNvSpPr txBox="1"/>
          <p:nvPr/>
        </p:nvSpPr>
        <p:spPr>
          <a:xfrm>
            <a:off x="4572000" y="707371"/>
            <a:ext cx="3808487" cy="646331"/>
          </a:xfrm>
          <a:prstGeom prst="rect">
            <a:avLst/>
          </a:prstGeom>
          <a:noFill/>
        </p:spPr>
        <p:txBody>
          <a:bodyPr wrap="square" rtlCol="0">
            <a:spAutoFit/>
          </a:bodyPr>
          <a:lstStyle/>
          <a:p>
            <a:r>
              <a:rPr lang="en-US" sz="3600" dirty="0"/>
              <a:t>Representative Of</a:t>
            </a:r>
          </a:p>
        </p:txBody>
      </p:sp>
    </p:spTree>
    <p:extLst>
      <p:ext uri="{BB962C8B-B14F-4D97-AF65-F5344CB8AC3E}">
        <p14:creationId xmlns:p14="http://schemas.microsoft.com/office/powerpoint/2010/main" val="18828459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6" descr="C:\Users\Glenn Tecker\AppData\Local\Microsoft\Windows\INetCache\IE\A8KH0ABS\Collaborate-for-success-icon-LowRes[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65505" y="1186616"/>
            <a:ext cx="1078812" cy="974693"/>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C:\Users\Glenn Tecker\AppData\Local\Microsoft\Windows\INetCache\IE\WWNQ7Y47\2646285-3d-small-thinking-person-leant-against-a-red-question[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1105786"/>
            <a:ext cx="903546" cy="118872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txBox="1">
            <a:spLocks noChangeArrowheads="1"/>
          </p:cNvSpPr>
          <p:nvPr/>
        </p:nvSpPr>
        <p:spPr bwMode="auto">
          <a:xfrm>
            <a:off x="476250" y="109182"/>
            <a:ext cx="8229600" cy="6591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eaLnBrk="1" hangingPunct="1"/>
            <a:r>
              <a:rPr lang="en-US" dirty="0">
                <a:solidFill>
                  <a:schemeClr val="tx1"/>
                </a:solidFill>
                <a:ea typeface="ＭＳ Ｐゴシック" pitchFamily="34" charset="-128"/>
              </a:rPr>
              <a:t>A Board Role “Continuum”</a:t>
            </a:r>
          </a:p>
        </p:txBody>
      </p:sp>
      <p:grpSp>
        <p:nvGrpSpPr>
          <p:cNvPr id="2" name="Group 1"/>
          <p:cNvGrpSpPr/>
          <p:nvPr/>
        </p:nvGrpSpPr>
        <p:grpSpPr>
          <a:xfrm>
            <a:off x="183011" y="691710"/>
            <a:ext cx="8851807" cy="5616735"/>
            <a:chOff x="183011" y="879546"/>
            <a:chExt cx="8851807" cy="5616735"/>
          </a:xfrm>
        </p:grpSpPr>
        <p:sp>
          <p:nvSpPr>
            <p:cNvPr id="5" name="Rectangle 7"/>
            <p:cNvSpPr>
              <a:spLocks noChangeArrowheads="1"/>
            </p:cNvSpPr>
            <p:nvPr/>
          </p:nvSpPr>
          <p:spPr bwMode="auto">
            <a:xfrm>
              <a:off x="183011" y="3136900"/>
              <a:ext cx="8851807" cy="335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defTabSz="457200" fontAlgn="base">
                <a:spcBef>
                  <a:spcPct val="0"/>
                </a:spcBef>
                <a:spcAft>
                  <a:spcPct val="0"/>
                </a:spcAft>
              </a:pPr>
              <a:r>
                <a:rPr lang="en-US" sz="1600" b="1" dirty="0">
                  <a:solidFill>
                    <a:schemeClr val="tx1">
                      <a:lumMod val="75000"/>
                      <a:lumOff val="25000"/>
                    </a:schemeClr>
                  </a:solidFill>
                  <a:latin typeface="+mn-lt"/>
                  <a:ea typeface="ＭＳ Ｐゴシック" pitchFamily="34" charset="-128"/>
                </a:rPr>
                <a:t>Strategy and Policy:</a:t>
              </a:r>
              <a:r>
                <a:rPr lang="en-US" sz="1600" dirty="0">
                  <a:solidFill>
                    <a:schemeClr val="tx1">
                      <a:lumMod val="75000"/>
                      <a:lumOff val="25000"/>
                    </a:schemeClr>
                  </a:solidFill>
                  <a:latin typeface="+mn-lt"/>
                  <a:ea typeface="ＭＳ Ｐゴシック" pitchFamily="34" charset="-128"/>
                </a:rPr>
                <a:t> All board work is focused on the strategic, long-term direction of the organization, including external scanning, goal and strategy development, policy development, and overall evaluation and accountability. </a:t>
              </a:r>
            </a:p>
            <a:p>
              <a:pPr marL="342900" indent="-342900" defTabSz="457200" fontAlgn="base">
                <a:spcBef>
                  <a:spcPct val="0"/>
                </a:spcBef>
                <a:spcAft>
                  <a:spcPct val="0"/>
                </a:spcAft>
              </a:pPr>
              <a:r>
                <a:rPr lang="en-US" sz="1600" b="1" dirty="0">
                  <a:solidFill>
                    <a:schemeClr val="tx1">
                      <a:lumMod val="75000"/>
                      <a:lumOff val="25000"/>
                    </a:schemeClr>
                  </a:solidFill>
                  <a:latin typeface="+mn-lt"/>
                  <a:ea typeface="ＭＳ Ｐゴシック" pitchFamily="34" charset="-128"/>
                </a:rPr>
                <a:t>Strategy, Policy, and Management:</a:t>
              </a:r>
              <a:r>
                <a:rPr lang="en-US" sz="1600" dirty="0">
                  <a:solidFill>
                    <a:schemeClr val="tx1">
                      <a:lumMod val="75000"/>
                      <a:lumOff val="25000"/>
                    </a:schemeClr>
                  </a:solidFill>
                  <a:latin typeface="+mn-lt"/>
                  <a:ea typeface="ＭＳ Ｐゴシック" pitchFamily="34" charset="-128"/>
                </a:rPr>
                <a:t> Most board work is focused on strategy and policy, but also includes some high-level management functions. </a:t>
              </a:r>
            </a:p>
            <a:p>
              <a:pPr marL="342900" indent="-342900" defTabSz="457200" fontAlgn="base">
                <a:spcBef>
                  <a:spcPct val="0"/>
                </a:spcBef>
                <a:spcAft>
                  <a:spcPct val="0"/>
                </a:spcAft>
              </a:pPr>
              <a:r>
                <a:rPr lang="en-US" sz="1600" b="1" dirty="0">
                  <a:solidFill>
                    <a:schemeClr val="tx1">
                      <a:lumMod val="75000"/>
                      <a:lumOff val="25000"/>
                    </a:schemeClr>
                  </a:solidFill>
                  <a:latin typeface="+mn-lt"/>
                  <a:ea typeface="ＭＳ Ｐゴシック" pitchFamily="34" charset="-128"/>
                </a:rPr>
                <a:t>Management:</a:t>
              </a:r>
              <a:r>
                <a:rPr lang="en-US" sz="1600" dirty="0">
                  <a:solidFill>
                    <a:schemeClr val="tx1">
                      <a:lumMod val="75000"/>
                      <a:lumOff val="25000"/>
                    </a:schemeClr>
                  </a:solidFill>
                  <a:latin typeface="+mn-lt"/>
                  <a:ea typeface="ＭＳ Ｐゴシック" pitchFamily="34" charset="-128"/>
                </a:rPr>
                <a:t> The majority of the board's work is comprised of managing the operations of the organization, including planning, organizing, directing, supervising, and evaluating operations. </a:t>
              </a:r>
            </a:p>
            <a:p>
              <a:pPr marL="342900" indent="-342900" defTabSz="457200" fontAlgn="base">
                <a:spcBef>
                  <a:spcPct val="0"/>
                </a:spcBef>
                <a:spcAft>
                  <a:spcPct val="0"/>
                </a:spcAft>
              </a:pPr>
              <a:r>
                <a:rPr lang="en-US" sz="1600" b="1" dirty="0">
                  <a:solidFill>
                    <a:schemeClr val="tx1">
                      <a:lumMod val="75000"/>
                      <a:lumOff val="25000"/>
                    </a:schemeClr>
                  </a:solidFill>
                  <a:latin typeface="+mn-lt"/>
                  <a:ea typeface="ＭＳ Ｐゴシック" pitchFamily="34" charset="-128"/>
                </a:rPr>
                <a:t>Management and Operations</a:t>
              </a:r>
              <a:r>
                <a:rPr lang="en-US" sz="1600" dirty="0">
                  <a:solidFill>
                    <a:schemeClr val="tx1">
                      <a:lumMod val="75000"/>
                      <a:lumOff val="25000"/>
                    </a:schemeClr>
                  </a:solidFill>
                  <a:latin typeface="+mn-lt"/>
                  <a:ea typeface="ＭＳ Ｐゴシック" pitchFamily="34" charset="-128"/>
                </a:rPr>
                <a:t>: The board spends most of its time managing the operations of the organization, but also serves as the actual workforce for certain administrative or programmatic operations. </a:t>
              </a:r>
            </a:p>
            <a:p>
              <a:pPr marL="342900" indent="-342900" defTabSz="457200" fontAlgn="base">
                <a:spcBef>
                  <a:spcPct val="0"/>
                </a:spcBef>
                <a:spcAft>
                  <a:spcPct val="0"/>
                </a:spcAft>
              </a:pPr>
              <a:r>
                <a:rPr lang="en-US" sz="1600" b="1" dirty="0">
                  <a:solidFill>
                    <a:schemeClr val="tx1">
                      <a:lumMod val="75000"/>
                      <a:lumOff val="25000"/>
                    </a:schemeClr>
                  </a:solidFill>
                  <a:latin typeface="+mn-lt"/>
                  <a:ea typeface="ＭＳ Ｐゴシック" pitchFamily="34" charset="-128"/>
                </a:rPr>
                <a:t>Operations and Activities:</a:t>
              </a:r>
              <a:r>
                <a:rPr lang="en-US" sz="1600" dirty="0">
                  <a:solidFill>
                    <a:schemeClr val="tx1">
                      <a:lumMod val="75000"/>
                      <a:lumOff val="25000"/>
                    </a:schemeClr>
                  </a:solidFill>
                  <a:latin typeface="+mn-lt"/>
                  <a:ea typeface="ＭＳ Ｐゴシック" pitchFamily="34" charset="-128"/>
                </a:rPr>
                <a:t> The majority of the board's work is comprised of actually doing the frontline operational work of the organization, because board members also are the organization's volunteers. </a:t>
              </a:r>
            </a:p>
            <a:p>
              <a:pPr marL="342900" indent="-342900" defTabSz="457200" fontAlgn="base">
                <a:lnSpc>
                  <a:spcPct val="95000"/>
                </a:lnSpc>
                <a:spcBef>
                  <a:spcPct val="50000"/>
                </a:spcBef>
                <a:spcAft>
                  <a:spcPct val="0"/>
                </a:spcAft>
                <a:buFontTx/>
                <a:buChar char="•"/>
              </a:pPr>
              <a:endParaRPr lang="en-US" sz="1400" dirty="0">
                <a:solidFill>
                  <a:prstClr val="black"/>
                </a:solidFill>
                <a:latin typeface="Arial" charset="0"/>
                <a:ea typeface="ＭＳ Ｐゴシック" pitchFamily="34" charset="-128"/>
              </a:endParaRPr>
            </a:p>
          </p:txBody>
        </p:sp>
        <p:pic>
          <p:nvPicPr>
            <p:cNvPr id="6" name="Picture 8"/>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853465" y="879546"/>
              <a:ext cx="7037387"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47951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5776" y="67089"/>
            <a:ext cx="8392445" cy="3570208"/>
          </a:xfrm>
          <a:prstGeom prst="rect">
            <a:avLst/>
          </a:prstGeom>
          <a:noFill/>
        </p:spPr>
        <p:txBody>
          <a:bodyPr wrap="square" rtlCol="0">
            <a:spAutoFit/>
          </a:bodyPr>
          <a:lstStyle/>
          <a:p>
            <a:pPr algn="ctr"/>
            <a:r>
              <a:rPr lang="en-US" sz="4400" dirty="0">
                <a:latin typeface="+mj-lt"/>
                <a:ea typeface="ＭＳ Ｐゴシック" pitchFamily="34" charset="-128"/>
              </a:rPr>
              <a:t>Delegation by the Board</a:t>
            </a:r>
            <a:r>
              <a:rPr lang="en-US" sz="3200" dirty="0"/>
              <a:t> </a:t>
            </a:r>
          </a:p>
          <a:p>
            <a:endParaRPr lang="en-US" dirty="0"/>
          </a:p>
          <a:p>
            <a:r>
              <a:rPr lang="en-US" sz="3200" dirty="0"/>
              <a:t>Rule 1: Only Do What Only You Can Do</a:t>
            </a:r>
          </a:p>
          <a:p>
            <a:r>
              <a:rPr lang="en-US" dirty="0"/>
              <a:t> </a:t>
            </a:r>
          </a:p>
          <a:p>
            <a:r>
              <a:rPr lang="en-US" sz="3200" dirty="0"/>
              <a:t>Rule 2: Be Clear About Expected Outcomes</a:t>
            </a:r>
          </a:p>
          <a:p>
            <a:endParaRPr lang="en-US" dirty="0"/>
          </a:p>
          <a:p>
            <a:r>
              <a:rPr lang="en-US" sz="3200" dirty="0"/>
              <a:t>Rule 3: Understand How You Will Monitor Progress - Without Meddling  </a:t>
            </a:r>
          </a:p>
        </p:txBody>
      </p:sp>
      <p:pic>
        <p:nvPicPr>
          <p:cNvPr id="2050" name="Picture 2" descr="C:\Users\Glenn Tecker\AppData\Local\Microsoft\Windows\INetCache\IE\UFB1WIQY\pocbanner2[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97033" y="4041398"/>
            <a:ext cx="6294630" cy="1606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161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85781" y="1112838"/>
            <a:ext cx="8123238" cy="4878529"/>
            <a:chOff x="722312" y="1112838"/>
            <a:chExt cx="8123238" cy="4878529"/>
          </a:xfrm>
        </p:grpSpPr>
        <p:pic>
          <p:nvPicPr>
            <p:cNvPr id="4" name="Picture 19" descr="MPPH03099I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2312" y="4276725"/>
              <a:ext cx="1919100" cy="1714642"/>
            </a:xfrm>
            <a:prstGeom prst="rect">
              <a:avLst/>
            </a:prstGeom>
            <a:ln>
              <a:noFill/>
            </a:ln>
            <a:effectLst>
              <a:softEdge rad="112500"/>
            </a:effectLst>
          </p:spPr>
        </p:pic>
        <p:graphicFrame>
          <p:nvGraphicFramePr>
            <p:cNvPr id="5" name="Object 2"/>
            <p:cNvGraphicFramePr>
              <a:graphicFrameLocks/>
            </p:cNvGraphicFramePr>
            <p:nvPr/>
          </p:nvGraphicFramePr>
          <p:xfrm>
            <a:off x="893763" y="3565525"/>
            <a:ext cx="7678737" cy="671513"/>
          </p:xfrm>
          <a:graphic>
            <a:graphicData uri="http://schemas.openxmlformats.org/presentationml/2006/ole">
              <mc:AlternateContent xmlns:mc="http://schemas.openxmlformats.org/markup-compatibility/2006">
                <mc:Choice xmlns:v="urn:schemas-microsoft-com:vml" Requires="v">
                  <p:oleObj spid="_x0000_s1032" name="Clip" r:id="rId5" imgW="7334250" imgH="671513" progId="">
                    <p:embed/>
                  </p:oleObj>
                </mc:Choice>
                <mc:Fallback>
                  <p:oleObj name="Clip" r:id="rId5" imgW="7334250" imgH="671513" progId="">
                    <p:embed/>
                    <p:pic>
                      <p:nvPicPr>
                        <p:cNvPr id="5" name="Object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763" y="3565525"/>
                          <a:ext cx="7678737"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3"/>
            <p:cNvSpPr>
              <a:spLocks noChangeArrowheads="1"/>
            </p:cNvSpPr>
            <p:nvPr/>
          </p:nvSpPr>
          <p:spPr bwMode="auto">
            <a:xfrm rot="17940000">
              <a:off x="7124700" y="2060700"/>
              <a:ext cx="24955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defTabSz="457200" eaLnBrk="0" fontAlgn="base" hangingPunct="0">
                <a:spcBef>
                  <a:spcPct val="0"/>
                </a:spcBef>
                <a:spcAft>
                  <a:spcPct val="0"/>
                </a:spcAft>
              </a:pPr>
              <a:r>
                <a:rPr lang="en-US" sz="2800" b="1" dirty="0">
                  <a:solidFill>
                    <a:srgbClr val="C0504D"/>
                  </a:solidFill>
                  <a:latin typeface="Arial" charset="0"/>
                  <a:ea typeface="ＭＳ Ｐゴシック" pitchFamily="34" charset="-128"/>
                </a:rPr>
                <a:t>Religious - like</a:t>
              </a:r>
              <a:r>
                <a:rPr lang="en-US" sz="2800" b="1" dirty="0">
                  <a:solidFill>
                    <a:srgbClr val="0000FF"/>
                  </a:solidFill>
                  <a:latin typeface="Arial" charset="0"/>
                  <a:ea typeface="ＭＳ Ｐゴシック" pitchFamily="34" charset="-128"/>
                </a:rPr>
                <a:t> </a:t>
              </a:r>
              <a:r>
                <a:rPr lang="en-US" sz="2800" b="1" dirty="0">
                  <a:solidFill>
                    <a:srgbClr val="C0504D"/>
                  </a:solidFill>
                  <a:latin typeface="Arial" charset="0"/>
                  <a:ea typeface="ＭＳ Ｐゴシック" pitchFamily="34" charset="-128"/>
                </a:rPr>
                <a:t>Deity</a:t>
              </a:r>
              <a:endParaRPr lang="en-US" sz="2800" b="1" dirty="0">
                <a:solidFill>
                  <a:srgbClr val="0000FF"/>
                </a:solidFill>
                <a:latin typeface="Arial" charset="0"/>
                <a:ea typeface="ＭＳ Ｐゴシック" pitchFamily="34" charset="-128"/>
              </a:endParaRPr>
            </a:p>
          </p:txBody>
        </p:sp>
        <p:sp>
          <p:nvSpPr>
            <p:cNvPr id="7" name="Rectangle 4"/>
            <p:cNvSpPr>
              <a:spLocks noChangeArrowheads="1"/>
            </p:cNvSpPr>
            <p:nvPr/>
          </p:nvSpPr>
          <p:spPr bwMode="auto">
            <a:xfrm rot="18480000">
              <a:off x="550693" y="2175669"/>
              <a:ext cx="21224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srgbClr val="A50021"/>
                  </a:solidFill>
                  <a:latin typeface="Arial" charset="0"/>
                  <a:ea typeface="ＭＳ Ｐゴシック" pitchFamily="34" charset="-128"/>
                </a:rPr>
                <a:t>Indentured </a:t>
              </a:r>
              <a:endParaRPr lang="en-US" sz="2800" dirty="0">
                <a:solidFill>
                  <a:srgbClr val="A50021"/>
                </a:solidFill>
                <a:latin typeface="Arial" charset="0"/>
                <a:ea typeface="ＭＳ Ｐゴシック" pitchFamily="34" charset="-128"/>
              </a:endParaRPr>
            </a:p>
            <a:p>
              <a:pPr defTabSz="457200" eaLnBrk="0" fontAlgn="base" hangingPunct="0">
                <a:spcBef>
                  <a:spcPct val="0"/>
                </a:spcBef>
                <a:spcAft>
                  <a:spcPct val="0"/>
                </a:spcAft>
              </a:pPr>
              <a:r>
                <a:rPr lang="en-US" sz="2800" b="1" dirty="0">
                  <a:solidFill>
                    <a:srgbClr val="A50021"/>
                  </a:solidFill>
                  <a:latin typeface="Arial" charset="0"/>
                  <a:ea typeface="ＭＳ Ｐゴシック" pitchFamily="34" charset="-128"/>
                </a:rPr>
                <a:t>Servitude</a:t>
              </a:r>
              <a:endParaRPr lang="en-US" sz="2800" b="1" dirty="0">
                <a:solidFill>
                  <a:srgbClr val="0000FF"/>
                </a:solidFill>
                <a:latin typeface="Arial" charset="0"/>
                <a:ea typeface="ＭＳ Ｐゴシック" pitchFamily="34" charset="-128"/>
              </a:endParaRPr>
            </a:p>
          </p:txBody>
        </p:sp>
        <p:sp>
          <p:nvSpPr>
            <p:cNvPr id="8" name="Rectangle 5"/>
            <p:cNvSpPr>
              <a:spLocks noChangeArrowheads="1"/>
            </p:cNvSpPr>
            <p:nvPr/>
          </p:nvSpPr>
          <p:spPr bwMode="auto">
            <a:xfrm rot="18780000">
              <a:off x="1560343" y="2721769"/>
              <a:ext cx="12128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defTabSz="457200" eaLnBrk="0" fontAlgn="base" hangingPunct="0">
                <a:spcBef>
                  <a:spcPct val="0"/>
                </a:spcBef>
                <a:spcAft>
                  <a:spcPct val="0"/>
                </a:spcAft>
              </a:pPr>
              <a:r>
                <a:rPr lang="en-US" sz="2800" b="1" dirty="0">
                  <a:solidFill>
                    <a:srgbClr val="006A00"/>
                  </a:solidFill>
                  <a:latin typeface="Arial" charset="0"/>
                  <a:ea typeface="ＭＳ Ｐゴシック" pitchFamily="34" charset="-128"/>
                </a:rPr>
                <a:t>clerk</a:t>
              </a:r>
            </a:p>
          </p:txBody>
        </p:sp>
        <p:sp>
          <p:nvSpPr>
            <p:cNvPr id="9" name="Rectangle 6"/>
            <p:cNvSpPr>
              <a:spLocks noChangeArrowheads="1"/>
            </p:cNvSpPr>
            <p:nvPr/>
          </p:nvSpPr>
          <p:spPr bwMode="auto">
            <a:xfrm rot="18660000">
              <a:off x="1973887" y="2286000"/>
              <a:ext cx="24590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prstClr val="black"/>
                  </a:solidFill>
                  <a:latin typeface="Arial" charset="0"/>
                  <a:ea typeface="ＭＳ Ｐゴシック" pitchFamily="34" charset="-128"/>
                </a:rPr>
                <a:t>administrator</a:t>
              </a:r>
            </a:p>
          </p:txBody>
        </p:sp>
        <p:sp>
          <p:nvSpPr>
            <p:cNvPr id="10" name="Rectangle 7"/>
            <p:cNvSpPr>
              <a:spLocks noChangeArrowheads="1"/>
            </p:cNvSpPr>
            <p:nvPr/>
          </p:nvSpPr>
          <p:spPr bwMode="auto">
            <a:xfrm rot="18600000">
              <a:off x="2684293" y="2575719"/>
              <a:ext cx="16922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defTabSz="457200" eaLnBrk="0" fontAlgn="base" hangingPunct="0">
                <a:spcBef>
                  <a:spcPct val="0"/>
                </a:spcBef>
                <a:spcAft>
                  <a:spcPct val="0"/>
                </a:spcAft>
              </a:pPr>
              <a:r>
                <a:rPr lang="en-US" sz="2800" b="1" dirty="0">
                  <a:solidFill>
                    <a:srgbClr val="006A00"/>
                  </a:solidFill>
                  <a:latin typeface="Arial" charset="0"/>
                  <a:ea typeface="ＭＳ Ｐゴシック" pitchFamily="34" charset="-128"/>
                </a:rPr>
                <a:t>manager</a:t>
              </a:r>
            </a:p>
          </p:txBody>
        </p:sp>
        <p:sp>
          <p:nvSpPr>
            <p:cNvPr id="11" name="Rectangle 8"/>
            <p:cNvSpPr>
              <a:spLocks noChangeArrowheads="1"/>
            </p:cNvSpPr>
            <p:nvPr/>
          </p:nvSpPr>
          <p:spPr bwMode="auto">
            <a:xfrm rot="18540000">
              <a:off x="3847306" y="2566195"/>
              <a:ext cx="17875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srgbClr val="006A00"/>
                  </a:solidFill>
                  <a:latin typeface="Arial" charset="0"/>
                  <a:ea typeface="ＭＳ Ｐゴシック" pitchFamily="34" charset="-128"/>
                </a:rPr>
                <a:t>facilitator</a:t>
              </a:r>
            </a:p>
          </p:txBody>
        </p:sp>
        <p:sp>
          <p:nvSpPr>
            <p:cNvPr id="12" name="Rectangle 9"/>
            <p:cNvSpPr>
              <a:spLocks noChangeArrowheads="1"/>
            </p:cNvSpPr>
            <p:nvPr/>
          </p:nvSpPr>
          <p:spPr bwMode="auto">
            <a:xfrm rot="18420000">
              <a:off x="4410869" y="2737644"/>
              <a:ext cx="1450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prstClr val="black"/>
                  </a:solidFill>
                  <a:latin typeface="Arial" charset="0"/>
                  <a:ea typeface="ＭＳ Ｐゴシック" pitchFamily="34" charset="-128"/>
                </a:rPr>
                <a:t>advisor</a:t>
              </a:r>
              <a:endParaRPr lang="en-US" sz="2800" b="1" dirty="0">
                <a:solidFill>
                  <a:srgbClr val="2005A9"/>
                </a:solidFill>
                <a:latin typeface="Arial" charset="0"/>
                <a:ea typeface="ＭＳ Ｐゴシック" pitchFamily="34" charset="-128"/>
              </a:endParaRPr>
            </a:p>
          </p:txBody>
        </p:sp>
        <p:sp>
          <p:nvSpPr>
            <p:cNvPr id="13" name="Rectangle 10"/>
            <p:cNvSpPr>
              <a:spLocks noChangeArrowheads="1"/>
            </p:cNvSpPr>
            <p:nvPr/>
          </p:nvSpPr>
          <p:spPr bwMode="auto">
            <a:xfrm rot="18660000">
              <a:off x="3043862" y="2301875"/>
              <a:ext cx="28971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prstClr val="black"/>
                  </a:solidFill>
                  <a:latin typeface="Arial" charset="0"/>
                  <a:ea typeface="ＭＳ Ｐゴシック" pitchFamily="34" charset="-128"/>
                </a:rPr>
                <a:t>technical expert</a:t>
              </a:r>
              <a:endParaRPr lang="en-US" sz="2800" b="1" dirty="0">
                <a:solidFill>
                  <a:srgbClr val="2005A9"/>
                </a:solidFill>
                <a:latin typeface="Arial" charset="0"/>
                <a:ea typeface="ＭＳ Ｐゴシック" pitchFamily="34" charset="-128"/>
              </a:endParaRPr>
            </a:p>
          </p:txBody>
        </p:sp>
        <p:sp>
          <p:nvSpPr>
            <p:cNvPr id="14" name="Rectangle 11"/>
            <p:cNvSpPr>
              <a:spLocks noChangeArrowheads="1"/>
            </p:cNvSpPr>
            <p:nvPr/>
          </p:nvSpPr>
          <p:spPr bwMode="auto">
            <a:xfrm rot="18240000">
              <a:off x="5682457" y="2391568"/>
              <a:ext cx="2387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defTabSz="457200" eaLnBrk="0" fontAlgn="base" hangingPunct="0">
                <a:spcBef>
                  <a:spcPct val="0"/>
                </a:spcBef>
                <a:spcAft>
                  <a:spcPct val="0"/>
                </a:spcAft>
              </a:pPr>
              <a:r>
                <a:rPr lang="en-US" sz="2800" b="1" dirty="0">
                  <a:solidFill>
                    <a:prstClr val="black"/>
                  </a:solidFill>
                  <a:latin typeface="Arial" charset="0"/>
                  <a:ea typeface="ＭＳ Ｐゴシック" pitchFamily="34" charset="-128"/>
                </a:rPr>
                <a:t>strategist</a:t>
              </a:r>
            </a:p>
          </p:txBody>
        </p:sp>
        <p:sp>
          <p:nvSpPr>
            <p:cNvPr id="15" name="Rectangle 12"/>
            <p:cNvSpPr>
              <a:spLocks noChangeArrowheads="1"/>
            </p:cNvSpPr>
            <p:nvPr/>
          </p:nvSpPr>
          <p:spPr bwMode="auto">
            <a:xfrm rot="18240000">
              <a:off x="5098256" y="2669382"/>
              <a:ext cx="14700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srgbClr val="006A00"/>
                  </a:solidFill>
                  <a:latin typeface="Arial" charset="0"/>
                  <a:ea typeface="ＭＳ Ｐゴシック" pitchFamily="34" charset="-128"/>
                </a:rPr>
                <a:t>planner</a:t>
              </a:r>
            </a:p>
          </p:txBody>
        </p:sp>
        <p:sp>
          <p:nvSpPr>
            <p:cNvPr id="16" name="Rectangle 13"/>
            <p:cNvSpPr>
              <a:spLocks noChangeArrowheads="1"/>
            </p:cNvSpPr>
            <p:nvPr/>
          </p:nvSpPr>
          <p:spPr bwMode="auto">
            <a:xfrm rot="18060000">
              <a:off x="6410325" y="2495551"/>
              <a:ext cx="17478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defTabSz="457200" eaLnBrk="0" fontAlgn="base" hangingPunct="0">
                <a:spcBef>
                  <a:spcPct val="0"/>
                </a:spcBef>
                <a:spcAft>
                  <a:spcPct val="0"/>
                </a:spcAft>
              </a:pPr>
              <a:r>
                <a:rPr lang="en-US" sz="2800" b="1" dirty="0">
                  <a:solidFill>
                    <a:srgbClr val="006A00"/>
                  </a:solidFill>
                  <a:latin typeface="Arial" charset="0"/>
                  <a:ea typeface="ＭＳ Ｐゴシック" pitchFamily="34" charset="-128"/>
                </a:rPr>
                <a:t>visionary</a:t>
              </a:r>
            </a:p>
          </p:txBody>
        </p:sp>
      </p:grpSp>
      <p:sp>
        <p:nvSpPr>
          <p:cNvPr id="17" name="Rectangle 16"/>
          <p:cNvSpPr txBox="1">
            <a:spLocks noChangeArrowheads="1"/>
          </p:cNvSpPr>
          <p:nvPr/>
        </p:nvSpPr>
        <p:spPr bwMode="auto">
          <a:xfrm>
            <a:off x="457200" y="249265"/>
            <a:ext cx="8229600" cy="1143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pPr eaLnBrk="1" hangingPunct="1"/>
            <a:r>
              <a:rPr lang="en-US" dirty="0">
                <a:solidFill>
                  <a:schemeClr val="tx1"/>
                </a:solidFill>
                <a:ea typeface="ＭＳ Ｐゴシック" pitchFamily="34" charset="-128"/>
              </a:rPr>
              <a:t>A Role “Continuum” for the CSE</a:t>
            </a:r>
          </a:p>
        </p:txBody>
      </p:sp>
      <p:pic>
        <p:nvPicPr>
          <p:cNvPr id="12455" name="Picture 167" descr="C:\Users\Glenn Tecker\AppData\Local\Microsoft\Windows\INetCache\IE\A8KH0ABS\Hand_of_God[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6801543" y="4448264"/>
            <a:ext cx="1885255" cy="154310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7238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38113"/>
            <a:ext cx="8759825" cy="1127125"/>
          </a:xfrm>
        </p:spPr>
        <p:txBody>
          <a:bodyPr>
            <a:normAutofit/>
          </a:bodyPr>
          <a:lstStyle/>
          <a:p>
            <a:r>
              <a:rPr lang="en-US" dirty="0"/>
              <a:t>The Performance Partnership</a:t>
            </a:r>
          </a:p>
        </p:txBody>
      </p:sp>
      <p:pic>
        <p:nvPicPr>
          <p:cNvPr id="4" name="Content Placeholder 3" descr="Deze column verscheen in 12-18"/>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0" y="2136775"/>
            <a:ext cx="3325813" cy="2560638"/>
          </a:xfrm>
        </p:spPr>
      </p:pic>
      <p:graphicFrame>
        <p:nvGraphicFramePr>
          <p:cNvPr id="5" name="Diagram 4"/>
          <p:cNvGraphicFramePr/>
          <p:nvPr/>
        </p:nvGraphicFramePr>
        <p:xfrm>
          <a:off x="3528217" y="1823036"/>
          <a:ext cx="4678017" cy="37703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Graphic 8" descr="Board Of Directors with solid fill">
            <a:extLst>
              <a:ext uri="{FF2B5EF4-FFF2-40B4-BE49-F238E27FC236}">
                <a16:creationId xmlns:a16="http://schemas.microsoft.com/office/drawing/2014/main" id="{EA160C4A-E162-4CA4-AA39-C150AD829AB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82291" y="2152996"/>
            <a:ext cx="914400" cy="914400"/>
          </a:xfrm>
          <a:prstGeom prst="rect">
            <a:avLst/>
          </a:prstGeom>
        </p:spPr>
      </p:pic>
      <p:pic>
        <p:nvPicPr>
          <p:cNvPr id="11" name="Graphic 10" descr="Group of women with solid fill">
            <a:extLst>
              <a:ext uri="{FF2B5EF4-FFF2-40B4-BE49-F238E27FC236}">
                <a16:creationId xmlns:a16="http://schemas.microsoft.com/office/drawing/2014/main" id="{B5024927-52F3-4338-B945-4906B2B3AF0E}"/>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91004" y="2152996"/>
            <a:ext cx="914400" cy="914400"/>
          </a:xfrm>
          <a:prstGeom prst="rect">
            <a:avLst/>
          </a:prstGeom>
        </p:spPr>
      </p:pic>
    </p:spTree>
    <p:extLst>
      <p:ext uri="{BB962C8B-B14F-4D97-AF65-F5344CB8AC3E}">
        <p14:creationId xmlns:p14="http://schemas.microsoft.com/office/powerpoint/2010/main" val="19763481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Nine characteristics of a good board self-evaluation program"/>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685800"/>
            <a:ext cx="7810500" cy="28575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609600" y="3810000"/>
            <a:ext cx="8229600" cy="2492990"/>
          </a:xfrm>
          <a:prstGeom prst="rect">
            <a:avLst/>
          </a:prstGeom>
        </p:spPr>
        <p:txBody>
          <a:bodyPr wrap="square">
            <a:spAutoFit/>
          </a:bodyPr>
          <a:lstStyle/>
          <a:p>
            <a:pPr fontAlgn="base"/>
            <a:r>
              <a:rPr lang="en-US" sz="3200" b="1" cap="all" dirty="0">
                <a:latin typeface="+mj-lt"/>
              </a:rPr>
              <a:t>NINE CHARACTERISTICS OF A GOOD BOARD SELF-EVALUATION PROGRAM</a:t>
            </a:r>
          </a:p>
          <a:p>
            <a:pPr fontAlgn="base"/>
            <a:r>
              <a:rPr lang="en-US" sz="2000" dirty="0">
                <a:solidFill>
                  <a:srgbClr val="606060"/>
                </a:solidFill>
                <a:latin typeface="+mj-lt"/>
              </a:rPr>
              <a:t>By Leigh Wintz, Principal Consultant Emeritus, September 2016</a:t>
            </a:r>
            <a:endParaRPr lang="en-US" dirty="0">
              <a:solidFill>
                <a:srgbClr val="606060"/>
              </a:solidFill>
              <a:latin typeface="+mj-lt"/>
            </a:endParaRPr>
          </a:p>
          <a:p>
            <a:pPr fontAlgn="base"/>
            <a:endParaRPr lang="en-US" dirty="0">
              <a:solidFill>
                <a:srgbClr val="606060"/>
              </a:solidFill>
              <a:latin typeface="+mj-lt"/>
            </a:endParaRPr>
          </a:p>
          <a:p>
            <a:pPr fontAlgn="base"/>
            <a:r>
              <a:rPr lang="en-US" dirty="0">
                <a:solidFill>
                  <a:srgbClr val="606060"/>
                </a:solidFill>
                <a:hlinkClick r:id="rId4"/>
              </a:rPr>
              <a:t>https://bit.ly/3n1bm7m</a:t>
            </a:r>
            <a:endParaRPr lang="en-US" dirty="0">
              <a:solidFill>
                <a:srgbClr val="606060"/>
              </a:solidFill>
            </a:endParaRPr>
          </a:p>
          <a:p>
            <a:pPr fontAlgn="base"/>
            <a:endParaRPr lang="en-US" dirty="0">
              <a:solidFill>
                <a:srgbClr val="606060"/>
              </a:solidFill>
              <a:latin typeface="+mj-lt"/>
            </a:endParaRPr>
          </a:p>
          <a:p>
            <a:pPr fontAlgn="base"/>
            <a:endParaRPr lang="en-US" b="0" i="0" dirty="0">
              <a:solidFill>
                <a:srgbClr val="606060"/>
              </a:solidFill>
              <a:effectLst/>
              <a:latin typeface="Georgia" panose="02040502050405020303" pitchFamily="18" charset="0"/>
            </a:endParaRPr>
          </a:p>
        </p:txBody>
      </p:sp>
    </p:spTree>
    <p:extLst>
      <p:ext uri="{BB962C8B-B14F-4D97-AF65-F5344CB8AC3E}">
        <p14:creationId xmlns:p14="http://schemas.microsoft.com/office/powerpoint/2010/main" val="30356364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Self Evaluation</a:t>
            </a:r>
          </a:p>
        </p:txBody>
      </p:sp>
      <p:sp>
        <p:nvSpPr>
          <p:cNvPr id="3" name="Content Placeholder 2"/>
          <p:cNvSpPr>
            <a:spLocks noGrp="1"/>
          </p:cNvSpPr>
          <p:nvPr>
            <p:ph sz="quarter" idx="12"/>
          </p:nvPr>
        </p:nvSpPr>
        <p:spPr>
          <a:xfrm>
            <a:off x="457200" y="1353787"/>
            <a:ext cx="8229600" cy="4354863"/>
          </a:xfrm>
        </p:spPr>
        <p:txBody>
          <a:bodyPr/>
          <a:lstStyle/>
          <a:p>
            <a:pPr marL="0" indent="0">
              <a:buNone/>
            </a:pPr>
            <a:r>
              <a:rPr lang="en-US" sz="2000" dirty="0">
                <a:solidFill>
                  <a:schemeClr val="tx1"/>
                </a:solidFill>
              </a:rPr>
              <a:t>The association leadership experience is a group experience and a group responsibility. This group experience is most successful when expectations are clearly defined and agreed to by all parties. One way a board can promote clarity of purpose is by engaging in self-evaluation.</a:t>
            </a:r>
          </a:p>
          <a:p>
            <a:pPr marL="0" indent="0">
              <a:buNone/>
            </a:pPr>
            <a:endParaRPr lang="en-US" sz="1000" dirty="0">
              <a:solidFill>
                <a:schemeClr val="tx1"/>
              </a:solidFill>
            </a:endParaRPr>
          </a:p>
          <a:p>
            <a:pPr marL="0" indent="0">
              <a:buNone/>
            </a:pPr>
            <a:r>
              <a:rPr lang="en-US" sz="2000" dirty="0">
                <a:solidFill>
                  <a:schemeClr val="tx1"/>
                </a:solidFill>
              </a:rPr>
              <a:t>The purpose of this survey is to focus on key responsibilities, relationships, and outcomes – and to foster an environment of organizational excellence.  Only a commitment on the part of board and staff members to strengthen the capacity for group excellence can overcome the complex challenges facing many associations today.</a:t>
            </a:r>
          </a:p>
          <a:p>
            <a:pPr marL="0" indent="0">
              <a:buNone/>
            </a:pPr>
            <a:endParaRPr lang="en-US" sz="1000" dirty="0">
              <a:solidFill>
                <a:schemeClr val="tx1"/>
              </a:solidFill>
            </a:endParaRPr>
          </a:p>
          <a:p>
            <a:pPr marL="0" indent="0">
              <a:buNone/>
            </a:pPr>
            <a:r>
              <a:rPr lang="en-US" sz="2000" dirty="0">
                <a:solidFill>
                  <a:schemeClr val="tx1"/>
                </a:solidFill>
              </a:rPr>
              <a:t>Please take a few moments to read the following statements. How accurately do they describe your board? Answer on a scale of one to six, with one being “not at all like us” and six being “very much like us.”</a:t>
            </a:r>
          </a:p>
          <a:p>
            <a:pPr marL="0" indent="0">
              <a:buNone/>
            </a:pPr>
            <a:endParaRPr lang="en-US" dirty="0"/>
          </a:p>
        </p:txBody>
      </p:sp>
    </p:spTree>
    <p:extLst>
      <p:ext uri="{BB962C8B-B14F-4D97-AF65-F5344CB8AC3E}">
        <p14:creationId xmlns:p14="http://schemas.microsoft.com/office/powerpoint/2010/main" val="2248715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33450" y="997989"/>
          <a:ext cx="8324603" cy="5120640"/>
        </p:xfrm>
        <a:graphic>
          <a:graphicData uri="http://schemas.openxmlformats.org/drawingml/2006/table">
            <a:tbl>
              <a:tblPr firstRow="1" bandRow="1">
                <a:tableStyleId>{616DA210-FB5B-4158-B5E0-FEB733F419BA}</a:tableStyleId>
              </a:tblPr>
              <a:tblGrid>
                <a:gridCol w="617514">
                  <a:extLst>
                    <a:ext uri="{9D8B030D-6E8A-4147-A177-3AD203B41FA5}">
                      <a16:colId xmlns:a16="http://schemas.microsoft.com/office/drawing/2014/main" val="20000"/>
                    </a:ext>
                  </a:extLst>
                </a:gridCol>
                <a:gridCol w="558141">
                  <a:extLst>
                    <a:ext uri="{9D8B030D-6E8A-4147-A177-3AD203B41FA5}">
                      <a16:colId xmlns:a16="http://schemas.microsoft.com/office/drawing/2014/main" val="20001"/>
                    </a:ext>
                  </a:extLst>
                </a:gridCol>
                <a:gridCol w="510639">
                  <a:extLst>
                    <a:ext uri="{9D8B030D-6E8A-4147-A177-3AD203B41FA5}">
                      <a16:colId xmlns:a16="http://schemas.microsoft.com/office/drawing/2014/main" val="20002"/>
                    </a:ext>
                  </a:extLst>
                </a:gridCol>
                <a:gridCol w="498763">
                  <a:extLst>
                    <a:ext uri="{9D8B030D-6E8A-4147-A177-3AD203B41FA5}">
                      <a16:colId xmlns:a16="http://schemas.microsoft.com/office/drawing/2014/main" val="20003"/>
                    </a:ext>
                  </a:extLst>
                </a:gridCol>
                <a:gridCol w="463138">
                  <a:extLst>
                    <a:ext uri="{9D8B030D-6E8A-4147-A177-3AD203B41FA5}">
                      <a16:colId xmlns:a16="http://schemas.microsoft.com/office/drawing/2014/main" val="20004"/>
                    </a:ext>
                  </a:extLst>
                </a:gridCol>
                <a:gridCol w="522514">
                  <a:extLst>
                    <a:ext uri="{9D8B030D-6E8A-4147-A177-3AD203B41FA5}">
                      <a16:colId xmlns:a16="http://schemas.microsoft.com/office/drawing/2014/main" val="20005"/>
                    </a:ext>
                  </a:extLst>
                </a:gridCol>
                <a:gridCol w="5153894">
                  <a:extLst>
                    <a:ext uri="{9D8B030D-6E8A-4147-A177-3AD203B41FA5}">
                      <a16:colId xmlns:a16="http://schemas.microsoft.com/office/drawing/2014/main" val="20006"/>
                    </a:ext>
                  </a:extLst>
                </a:gridCol>
              </a:tblGrid>
              <a:tr h="370840">
                <a:tc gridSpan="6">
                  <a:txBody>
                    <a:bodyPr/>
                    <a:lstStyle/>
                    <a:p>
                      <a:r>
                        <a:rPr lang="en-US" sz="1400" dirty="0"/>
                        <a:t>Very</a:t>
                      </a:r>
                      <a:r>
                        <a:rPr lang="en-US" sz="1400" baseline="0" dirty="0"/>
                        <a:t> much                                 Not at all   </a:t>
                      </a:r>
                    </a:p>
                    <a:p>
                      <a:r>
                        <a:rPr lang="en-US" sz="1400" baseline="0" dirty="0"/>
                        <a:t>like us                                        like us</a:t>
                      </a:r>
                      <a:endParaRPr lang="en-US" sz="14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algn="ctr"/>
                      <a:r>
                        <a:rPr lang="en-US" b="0" dirty="0"/>
                        <a:t>Attribute</a:t>
                      </a:r>
                    </a:p>
                  </a:txBody>
                  <a:tcPr/>
                </a:tc>
                <a:extLst>
                  <a:ext uri="{0D108BD9-81ED-4DB2-BD59-A6C34878D82A}">
                    <a16:rowId xmlns:a16="http://schemas.microsoft.com/office/drawing/2014/main" val="10000"/>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r>
                        <a:rPr lang="en-US" sz="1400" dirty="0"/>
                        <a:t>We participate in board meetings where the majority of the agenda and board time is focused on issues of direction setting, policy and strategy.</a:t>
                      </a:r>
                    </a:p>
                  </a:txBody>
                  <a:tcPr/>
                </a:tc>
                <a:extLst>
                  <a:ext uri="{0D108BD9-81ED-4DB2-BD59-A6C34878D82A}">
                    <a16:rowId xmlns:a16="http://schemas.microsoft.com/office/drawing/2014/main" val="10001"/>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maintain sound fiscal policy and practices and realistically face the financial ability of the organization to support its program of work.</a:t>
                      </a:r>
                      <a:endParaRPr lang="en-US" dirty="0"/>
                    </a:p>
                  </a:txBody>
                  <a:tcPr/>
                </a:tc>
                <a:extLst>
                  <a:ext uri="{0D108BD9-81ED-4DB2-BD59-A6C34878D82A}">
                    <a16:rowId xmlns:a16="http://schemas.microsoft.com/office/drawing/2014/main" val="10002"/>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are committed to strategically planning for the long-term future of the organization, consider this a regular activity of the board, and weigh all decisions in terms of what is best for those served by the organization.	</a:t>
                      </a:r>
                    </a:p>
                  </a:txBody>
                  <a:tcPr/>
                </a:tc>
                <a:extLst>
                  <a:ext uri="{0D108BD9-81ED-4DB2-BD59-A6C34878D82A}">
                    <a16:rowId xmlns:a16="http://schemas.microsoft.com/office/drawing/2014/main" val="10003"/>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work to foster growth in the organization based on the ability to understand how the decision(s) interrelate with other Boards, committees, and external organizations.</a:t>
                      </a:r>
                    </a:p>
                  </a:txBody>
                  <a:tcPr/>
                </a:tc>
                <a:extLst>
                  <a:ext uri="{0D108BD9-81ED-4DB2-BD59-A6C34878D82A}">
                    <a16:rowId xmlns:a16="http://schemas.microsoft.com/office/drawing/2014/main" val="10004"/>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take into consideration the immediate and long-term issues and ramifications associated with the decisions and actions that are taken. </a:t>
                      </a:r>
                    </a:p>
                  </a:txBody>
                  <a:tcPr/>
                </a:tc>
                <a:extLst>
                  <a:ext uri="{0D108BD9-81ED-4DB2-BD59-A6C34878D82A}">
                    <a16:rowId xmlns:a16="http://schemas.microsoft.com/office/drawing/2014/main" val="10005"/>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use an on-line board management portal to help facilitate board communication, streamline board activities, eliminate the use of paper and improve security of board documents.</a:t>
                      </a:r>
                    </a:p>
                  </a:txBody>
                  <a:tcPr/>
                </a:tc>
                <a:extLst>
                  <a:ext uri="{0D108BD9-81ED-4DB2-BD59-A6C34878D82A}">
                    <a16:rowId xmlns:a16="http://schemas.microsoft.com/office/drawing/2014/main" val="987963398"/>
                  </a:ext>
                </a:extLst>
              </a:tr>
            </a:tbl>
          </a:graphicData>
        </a:graphic>
      </p:graphicFrame>
      <p:cxnSp>
        <p:nvCxnSpPr>
          <p:cNvPr id="4" name="Straight Arrow Connector 3"/>
          <p:cNvCxnSpPr/>
          <p:nvPr/>
        </p:nvCxnSpPr>
        <p:spPr>
          <a:xfrm>
            <a:off x="1436909" y="1650670"/>
            <a:ext cx="878774" cy="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33450" y="277374"/>
            <a:ext cx="8229600" cy="910153"/>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dirty="0">
                <a:solidFill>
                  <a:schemeClr val="tx1"/>
                </a:solidFill>
              </a:rPr>
              <a:t>Oversight and Direction Setting</a:t>
            </a:r>
          </a:p>
        </p:txBody>
      </p:sp>
    </p:spTree>
    <p:extLst>
      <p:ext uri="{BB962C8B-B14F-4D97-AF65-F5344CB8AC3E}">
        <p14:creationId xmlns:p14="http://schemas.microsoft.com/office/powerpoint/2010/main" val="10276536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15635" y="1397000"/>
          <a:ext cx="8324603" cy="3657600"/>
        </p:xfrm>
        <a:graphic>
          <a:graphicData uri="http://schemas.openxmlformats.org/drawingml/2006/table">
            <a:tbl>
              <a:tblPr firstRow="1" bandRow="1">
                <a:tableStyleId>{616DA210-FB5B-4158-B5E0-FEB733F419BA}</a:tableStyleId>
              </a:tblPr>
              <a:tblGrid>
                <a:gridCol w="617514">
                  <a:extLst>
                    <a:ext uri="{9D8B030D-6E8A-4147-A177-3AD203B41FA5}">
                      <a16:colId xmlns:a16="http://schemas.microsoft.com/office/drawing/2014/main" val="20000"/>
                    </a:ext>
                  </a:extLst>
                </a:gridCol>
                <a:gridCol w="558141">
                  <a:extLst>
                    <a:ext uri="{9D8B030D-6E8A-4147-A177-3AD203B41FA5}">
                      <a16:colId xmlns:a16="http://schemas.microsoft.com/office/drawing/2014/main" val="20001"/>
                    </a:ext>
                  </a:extLst>
                </a:gridCol>
                <a:gridCol w="510639">
                  <a:extLst>
                    <a:ext uri="{9D8B030D-6E8A-4147-A177-3AD203B41FA5}">
                      <a16:colId xmlns:a16="http://schemas.microsoft.com/office/drawing/2014/main" val="20002"/>
                    </a:ext>
                  </a:extLst>
                </a:gridCol>
                <a:gridCol w="498763">
                  <a:extLst>
                    <a:ext uri="{9D8B030D-6E8A-4147-A177-3AD203B41FA5}">
                      <a16:colId xmlns:a16="http://schemas.microsoft.com/office/drawing/2014/main" val="20003"/>
                    </a:ext>
                  </a:extLst>
                </a:gridCol>
                <a:gridCol w="463138">
                  <a:extLst>
                    <a:ext uri="{9D8B030D-6E8A-4147-A177-3AD203B41FA5}">
                      <a16:colId xmlns:a16="http://schemas.microsoft.com/office/drawing/2014/main" val="20004"/>
                    </a:ext>
                  </a:extLst>
                </a:gridCol>
                <a:gridCol w="522514">
                  <a:extLst>
                    <a:ext uri="{9D8B030D-6E8A-4147-A177-3AD203B41FA5}">
                      <a16:colId xmlns:a16="http://schemas.microsoft.com/office/drawing/2014/main" val="20005"/>
                    </a:ext>
                  </a:extLst>
                </a:gridCol>
                <a:gridCol w="5153894">
                  <a:extLst>
                    <a:ext uri="{9D8B030D-6E8A-4147-A177-3AD203B41FA5}">
                      <a16:colId xmlns:a16="http://schemas.microsoft.com/office/drawing/2014/main" val="20006"/>
                    </a:ext>
                  </a:extLst>
                </a:gridCol>
              </a:tblGrid>
              <a:tr h="370840">
                <a:tc gridSpan="6">
                  <a:txBody>
                    <a:bodyPr/>
                    <a:lstStyle/>
                    <a:p>
                      <a:r>
                        <a:rPr lang="en-US" sz="1400" dirty="0"/>
                        <a:t>Very</a:t>
                      </a:r>
                      <a:r>
                        <a:rPr lang="en-US" sz="1400" baseline="0" dirty="0"/>
                        <a:t> much                                 Not at all   </a:t>
                      </a:r>
                    </a:p>
                    <a:p>
                      <a:r>
                        <a:rPr lang="en-US" sz="1400" baseline="0" dirty="0"/>
                        <a:t>like us                                        like us</a:t>
                      </a:r>
                      <a:endParaRPr lang="en-US" sz="14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0" dirty="0"/>
                        <a:t>Attribute</a:t>
                      </a:r>
                    </a:p>
                  </a:txBody>
                  <a:tcPr/>
                </a:tc>
                <a:extLst>
                  <a:ext uri="{0D108BD9-81ED-4DB2-BD59-A6C34878D82A}">
                    <a16:rowId xmlns:a16="http://schemas.microsoft.com/office/drawing/2014/main" val="10000"/>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have clarified (in writing, if appropriate) a mutually agreed upon definition of what success will look like for the organization and for the performance of the CSE, and we have provided the resources and authority necessary to achieve expectations.</a:t>
                      </a:r>
                    </a:p>
                  </a:txBody>
                  <a:tcPr/>
                </a:tc>
                <a:extLst>
                  <a:ext uri="{0D108BD9-81ED-4DB2-BD59-A6C34878D82A}">
                    <a16:rowId xmlns:a16="http://schemas.microsoft.com/office/drawing/2014/main" val="10001"/>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have provided the CSE with a clear statement of the 	personal qualities and performance expectations against which he/she will be measured periodically; and we have agreed to a formative process for providing feedback as plans are being executed.</a:t>
                      </a:r>
                      <a:endParaRPr lang="en-US" dirty="0"/>
                    </a:p>
                  </a:txBody>
                  <a:tcPr/>
                </a:tc>
                <a:extLst>
                  <a:ext uri="{0D108BD9-81ED-4DB2-BD59-A6C34878D82A}">
                    <a16:rowId xmlns:a16="http://schemas.microsoft.com/office/drawing/2014/main" val="10002"/>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provide opportunities, encouragement and resources for the professional growth and development of the CSE and staff.</a:t>
                      </a:r>
                    </a:p>
                  </a:txBody>
                  <a:tcPr/>
                </a:tc>
                <a:extLst>
                  <a:ext uri="{0D108BD9-81ED-4DB2-BD59-A6C34878D82A}">
                    <a16:rowId xmlns:a16="http://schemas.microsoft.com/office/drawing/2014/main" val="10003"/>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discuss immediately, rather than allow to fester or deteriorate, those items that are controversial to either board members or the CSO.</a:t>
                      </a:r>
                    </a:p>
                  </a:txBody>
                  <a:tcPr/>
                </a:tc>
                <a:extLst>
                  <a:ext uri="{0D108BD9-81ED-4DB2-BD59-A6C34878D82A}">
                    <a16:rowId xmlns:a16="http://schemas.microsoft.com/office/drawing/2014/main" val="10004"/>
                  </a:ext>
                </a:extLst>
              </a:tr>
            </a:tbl>
          </a:graphicData>
        </a:graphic>
      </p:graphicFrame>
      <p:cxnSp>
        <p:nvCxnSpPr>
          <p:cNvPr id="4" name="Straight Arrow Connector 3"/>
          <p:cNvCxnSpPr/>
          <p:nvPr/>
        </p:nvCxnSpPr>
        <p:spPr>
          <a:xfrm>
            <a:off x="1436909" y="1650670"/>
            <a:ext cx="878774" cy="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0" y="277374"/>
            <a:ext cx="9143999" cy="910153"/>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dirty="0">
                <a:solidFill>
                  <a:schemeClr val="tx1"/>
                </a:solidFill>
              </a:rPr>
              <a:t>Relationship with Chief Staff Executive</a:t>
            </a:r>
          </a:p>
        </p:txBody>
      </p:sp>
    </p:spTree>
    <p:extLst>
      <p:ext uri="{BB962C8B-B14F-4D97-AF65-F5344CB8AC3E}">
        <p14:creationId xmlns:p14="http://schemas.microsoft.com/office/powerpoint/2010/main" val="609514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15635" y="844364"/>
          <a:ext cx="8324603" cy="5120640"/>
        </p:xfrm>
        <a:graphic>
          <a:graphicData uri="http://schemas.openxmlformats.org/drawingml/2006/table">
            <a:tbl>
              <a:tblPr firstRow="1" bandRow="1">
                <a:tableStyleId>{616DA210-FB5B-4158-B5E0-FEB733F419BA}</a:tableStyleId>
              </a:tblPr>
              <a:tblGrid>
                <a:gridCol w="617514">
                  <a:extLst>
                    <a:ext uri="{9D8B030D-6E8A-4147-A177-3AD203B41FA5}">
                      <a16:colId xmlns:a16="http://schemas.microsoft.com/office/drawing/2014/main" val="20000"/>
                    </a:ext>
                  </a:extLst>
                </a:gridCol>
                <a:gridCol w="558141">
                  <a:extLst>
                    <a:ext uri="{9D8B030D-6E8A-4147-A177-3AD203B41FA5}">
                      <a16:colId xmlns:a16="http://schemas.microsoft.com/office/drawing/2014/main" val="20001"/>
                    </a:ext>
                  </a:extLst>
                </a:gridCol>
                <a:gridCol w="510639">
                  <a:extLst>
                    <a:ext uri="{9D8B030D-6E8A-4147-A177-3AD203B41FA5}">
                      <a16:colId xmlns:a16="http://schemas.microsoft.com/office/drawing/2014/main" val="20002"/>
                    </a:ext>
                  </a:extLst>
                </a:gridCol>
                <a:gridCol w="498763">
                  <a:extLst>
                    <a:ext uri="{9D8B030D-6E8A-4147-A177-3AD203B41FA5}">
                      <a16:colId xmlns:a16="http://schemas.microsoft.com/office/drawing/2014/main" val="20003"/>
                    </a:ext>
                  </a:extLst>
                </a:gridCol>
                <a:gridCol w="463138">
                  <a:extLst>
                    <a:ext uri="{9D8B030D-6E8A-4147-A177-3AD203B41FA5}">
                      <a16:colId xmlns:a16="http://schemas.microsoft.com/office/drawing/2014/main" val="20004"/>
                    </a:ext>
                  </a:extLst>
                </a:gridCol>
                <a:gridCol w="522514">
                  <a:extLst>
                    <a:ext uri="{9D8B030D-6E8A-4147-A177-3AD203B41FA5}">
                      <a16:colId xmlns:a16="http://schemas.microsoft.com/office/drawing/2014/main" val="20005"/>
                    </a:ext>
                  </a:extLst>
                </a:gridCol>
                <a:gridCol w="5153894">
                  <a:extLst>
                    <a:ext uri="{9D8B030D-6E8A-4147-A177-3AD203B41FA5}">
                      <a16:colId xmlns:a16="http://schemas.microsoft.com/office/drawing/2014/main" val="20006"/>
                    </a:ext>
                  </a:extLst>
                </a:gridCol>
              </a:tblGrid>
              <a:tr h="462825">
                <a:tc gridSpan="6">
                  <a:txBody>
                    <a:bodyPr/>
                    <a:lstStyle/>
                    <a:p>
                      <a:r>
                        <a:rPr lang="en-US" sz="1400" dirty="0"/>
                        <a:t>Very</a:t>
                      </a:r>
                      <a:r>
                        <a:rPr lang="en-US" sz="1400" baseline="0" dirty="0"/>
                        <a:t> much                                 Not at all   </a:t>
                      </a:r>
                    </a:p>
                    <a:p>
                      <a:r>
                        <a:rPr lang="en-US" sz="1400" baseline="0" dirty="0"/>
                        <a:t>like us                                        like us</a:t>
                      </a:r>
                      <a:endParaRPr lang="en-US" sz="14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0" dirty="0"/>
                        <a:t>Attribute</a:t>
                      </a:r>
                    </a:p>
                  </a:txBody>
                  <a:tcPr/>
                </a:tc>
                <a:extLst>
                  <a:ext uri="{0D108BD9-81ED-4DB2-BD59-A6C34878D82A}">
                    <a16:rowId xmlns:a16="http://schemas.microsoft.com/office/drawing/2014/main" val="10000"/>
                  </a:ext>
                </a:extLst>
              </a:tr>
              <a:tr h="65340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honor the established procedures for board meetings, providing ample time for interested parties to be heard, but preventing a single individual or group from dominating discussions.</a:t>
                      </a:r>
                    </a:p>
                  </a:txBody>
                  <a:tcPr/>
                </a:tc>
                <a:extLst>
                  <a:ext uri="{0D108BD9-81ED-4DB2-BD59-A6C34878D82A}">
                    <a16:rowId xmlns:a16="http://schemas.microsoft.com/office/drawing/2014/main" val="10001"/>
                  </a:ext>
                </a:extLst>
              </a:tr>
              <a:tr h="843974">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seek ways to support all elected leaders and fellow board members in the successful execution of leadership duties. We seek to recognize the strengths of each individual and provide opportunities for the organization to benefit from these strengths.</a:t>
                      </a:r>
                      <a:endParaRPr lang="en-US" dirty="0"/>
                    </a:p>
                  </a:txBody>
                  <a:tcPr/>
                </a:tc>
                <a:extLst>
                  <a:ext uri="{0D108BD9-81ED-4DB2-BD59-A6C34878D82A}">
                    <a16:rowId xmlns:a16="http://schemas.microsoft.com/office/drawing/2014/main" val="10002"/>
                  </a:ext>
                </a:extLst>
              </a:tr>
              <a:tr h="65340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make informed decisions based on data available and support the organization’s commitment to collecting the information needed for sound decision</a:t>
                      </a:r>
                      <a:r>
                        <a:rPr lang="en-US" sz="1400" baseline="0" dirty="0"/>
                        <a:t> </a:t>
                      </a:r>
                      <a:r>
                        <a:rPr lang="en-US" sz="1400" dirty="0"/>
                        <a:t>making.</a:t>
                      </a:r>
                    </a:p>
                  </a:txBody>
                  <a:tcPr/>
                </a:tc>
                <a:extLst>
                  <a:ext uri="{0D108BD9-81ED-4DB2-BD59-A6C34878D82A}">
                    <a16:rowId xmlns:a16="http://schemas.microsoft.com/office/drawing/2014/main" val="10003"/>
                  </a:ext>
                </a:extLst>
              </a:tr>
              <a:tr h="843974">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seek and respect the opinion or recommendation of staff management when considering a decision and insure that board committees and other work groups are given proper authority and resources for completion of assignments. </a:t>
                      </a:r>
                    </a:p>
                  </a:txBody>
                  <a:tcPr/>
                </a:tc>
                <a:extLst>
                  <a:ext uri="{0D108BD9-81ED-4DB2-BD59-A6C34878D82A}">
                    <a16:rowId xmlns:a16="http://schemas.microsoft.com/office/drawing/2014/main" val="10004"/>
                  </a:ext>
                </a:extLst>
              </a:tr>
              <a:tr h="27225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do not redo the work of committees or work groups.</a:t>
                      </a:r>
                    </a:p>
                  </a:txBody>
                  <a:tcPr/>
                </a:tc>
                <a:extLst>
                  <a:ext uri="{0D108BD9-81ED-4DB2-BD59-A6C34878D82A}">
                    <a16:rowId xmlns:a16="http://schemas.microsoft.com/office/drawing/2014/main" val="10005"/>
                  </a:ext>
                </a:extLst>
              </a:tr>
              <a:tr h="843974">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take the appropriate time for decision making (e.g., controversial items are given adequate attention, and matters of urgency are acted on with deliberate speed) and present decisions of the board without bias to others.</a:t>
                      </a:r>
                    </a:p>
                  </a:txBody>
                  <a:tcPr/>
                </a:tc>
                <a:extLst>
                  <a:ext uri="{0D108BD9-81ED-4DB2-BD59-A6C34878D82A}">
                    <a16:rowId xmlns:a16="http://schemas.microsoft.com/office/drawing/2014/main" val="10006"/>
                  </a:ext>
                </a:extLst>
              </a:tr>
            </a:tbl>
          </a:graphicData>
        </a:graphic>
      </p:graphicFrame>
      <p:cxnSp>
        <p:nvCxnSpPr>
          <p:cNvPr id="4" name="Straight Arrow Connector 3"/>
          <p:cNvCxnSpPr/>
          <p:nvPr/>
        </p:nvCxnSpPr>
        <p:spPr>
          <a:xfrm>
            <a:off x="1436909" y="1076376"/>
            <a:ext cx="878774" cy="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33449" y="85540"/>
            <a:ext cx="8413667" cy="910153"/>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dirty="0">
                <a:solidFill>
                  <a:schemeClr val="tx1"/>
                </a:solidFill>
              </a:rPr>
              <a:t>Board Meetings and Relationships</a:t>
            </a:r>
          </a:p>
        </p:txBody>
      </p:sp>
    </p:spTree>
    <p:extLst>
      <p:ext uri="{BB962C8B-B14F-4D97-AF65-F5344CB8AC3E}">
        <p14:creationId xmlns:p14="http://schemas.microsoft.com/office/powerpoint/2010/main" val="354245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15635" y="1183250"/>
          <a:ext cx="8324603" cy="4297680"/>
        </p:xfrm>
        <a:graphic>
          <a:graphicData uri="http://schemas.openxmlformats.org/drawingml/2006/table">
            <a:tbl>
              <a:tblPr firstRow="1" bandRow="1">
                <a:tableStyleId>{616DA210-FB5B-4158-B5E0-FEB733F419BA}</a:tableStyleId>
              </a:tblPr>
              <a:tblGrid>
                <a:gridCol w="617514">
                  <a:extLst>
                    <a:ext uri="{9D8B030D-6E8A-4147-A177-3AD203B41FA5}">
                      <a16:colId xmlns:a16="http://schemas.microsoft.com/office/drawing/2014/main" val="20000"/>
                    </a:ext>
                  </a:extLst>
                </a:gridCol>
                <a:gridCol w="558141">
                  <a:extLst>
                    <a:ext uri="{9D8B030D-6E8A-4147-A177-3AD203B41FA5}">
                      <a16:colId xmlns:a16="http://schemas.microsoft.com/office/drawing/2014/main" val="20001"/>
                    </a:ext>
                  </a:extLst>
                </a:gridCol>
                <a:gridCol w="510639">
                  <a:extLst>
                    <a:ext uri="{9D8B030D-6E8A-4147-A177-3AD203B41FA5}">
                      <a16:colId xmlns:a16="http://schemas.microsoft.com/office/drawing/2014/main" val="20002"/>
                    </a:ext>
                  </a:extLst>
                </a:gridCol>
                <a:gridCol w="498763">
                  <a:extLst>
                    <a:ext uri="{9D8B030D-6E8A-4147-A177-3AD203B41FA5}">
                      <a16:colId xmlns:a16="http://schemas.microsoft.com/office/drawing/2014/main" val="20003"/>
                    </a:ext>
                  </a:extLst>
                </a:gridCol>
                <a:gridCol w="463138">
                  <a:extLst>
                    <a:ext uri="{9D8B030D-6E8A-4147-A177-3AD203B41FA5}">
                      <a16:colId xmlns:a16="http://schemas.microsoft.com/office/drawing/2014/main" val="20004"/>
                    </a:ext>
                  </a:extLst>
                </a:gridCol>
                <a:gridCol w="522514">
                  <a:extLst>
                    <a:ext uri="{9D8B030D-6E8A-4147-A177-3AD203B41FA5}">
                      <a16:colId xmlns:a16="http://schemas.microsoft.com/office/drawing/2014/main" val="20005"/>
                    </a:ext>
                  </a:extLst>
                </a:gridCol>
                <a:gridCol w="5153894">
                  <a:extLst>
                    <a:ext uri="{9D8B030D-6E8A-4147-A177-3AD203B41FA5}">
                      <a16:colId xmlns:a16="http://schemas.microsoft.com/office/drawing/2014/main" val="20006"/>
                    </a:ext>
                  </a:extLst>
                </a:gridCol>
              </a:tblGrid>
              <a:tr h="370840">
                <a:tc gridSpan="6">
                  <a:txBody>
                    <a:bodyPr/>
                    <a:lstStyle/>
                    <a:p>
                      <a:r>
                        <a:rPr lang="en-US" sz="1400" dirty="0"/>
                        <a:t>Very</a:t>
                      </a:r>
                      <a:r>
                        <a:rPr lang="en-US" sz="1400" baseline="0" dirty="0"/>
                        <a:t> much                                 Not at all   </a:t>
                      </a:r>
                    </a:p>
                    <a:p>
                      <a:r>
                        <a:rPr lang="en-US" sz="1400" baseline="0" dirty="0"/>
                        <a:t>like us                                        like us</a:t>
                      </a:r>
                      <a:endParaRPr lang="en-US" sz="14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0" dirty="0"/>
                        <a:t>Attribute</a:t>
                      </a:r>
                    </a:p>
                  </a:txBody>
                  <a:tcPr/>
                </a:tc>
                <a:extLst>
                  <a:ext uri="{0D108BD9-81ED-4DB2-BD59-A6C34878D82A}">
                    <a16:rowId xmlns:a16="http://schemas.microsoft.com/office/drawing/2014/main" val="10000"/>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actively foster a clear understanding of the organization, its future direction, and its leadership decisions among the stakeholders, and actively foster open lines of two-way communication and information</a:t>
                      </a:r>
                      <a:r>
                        <a:rPr lang="en-US" sz="1400" baseline="0" dirty="0"/>
                        <a:t> </a:t>
                      </a:r>
                      <a:r>
                        <a:rPr lang="en-US" sz="1400" dirty="0"/>
                        <a:t>sharing between leadership and the stakeholders.</a:t>
                      </a:r>
                    </a:p>
                  </a:txBody>
                  <a:tcPr/>
                </a:tc>
                <a:extLst>
                  <a:ext uri="{0D108BD9-81ED-4DB2-BD59-A6C34878D82A}">
                    <a16:rowId xmlns:a16="http://schemas.microsoft.com/office/drawing/2014/main" val="10001"/>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seek to be fully informed of stakeholder attitudes and the special interest groups seeking to influence the organization and are fully prepared to represent the interests of the organization to others.</a:t>
                      </a:r>
                      <a:endParaRPr lang="en-US" dirty="0"/>
                    </a:p>
                  </a:txBody>
                  <a:tcPr/>
                </a:tc>
                <a:extLst>
                  <a:ext uri="{0D108BD9-81ED-4DB2-BD59-A6C34878D82A}">
                    <a16:rowId xmlns:a16="http://schemas.microsoft.com/office/drawing/2014/main" val="10002"/>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act responsibly in channeling concerns, complaints, and criticisms of 	the organization through the</a:t>
                      </a:r>
                      <a:r>
                        <a:rPr lang="en-US" sz="1400" baseline="0" dirty="0"/>
                        <a:t> CSE</a:t>
                      </a:r>
                      <a:r>
                        <a:rPr lang="en-US" sz="1400" dirty="0"/>
                        <a:t>, and we speak thoughtfully in the face of unjust criticism of others.</a:t>
                      </a:r>
                    </a:p>
                  </a:txBody>
                  <a:tcPr/>
                </a:tc>
                <a:extLst>
                  <a:ext uri="{0D108BD9-81ED-4DB2-BD59-A6C34878D82A}">
                    <a16:rowId xmlns:a16="http://schemas.microsoft.com/office/drawing/2014/main" val="10003"/>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use various social media tools to engage stakeholders, champion the organization, manage volunteers and develop policies that guide and protect the organization in interacting online with our various stakeholders.</a:t>
                      </a:r>
                    </a:p>
                  </a:txBody>
                  <a:tcPr/>
                </a:tc>
                <a:extLst>
                  <a:ext uri="{0D108BD9-81ED-4DB2-BD59-A6C34878D82A}">
                    <a16:rowId xmlns:a16="http://schemas.microsoft.com/office/drawing/2014/main" val="1603928732"/>
                  </a:ext>
                </a:extLst>
              </a:tr>
            </a:tbl>
          </a:graphicData>
        </a:graphic>
      </p:graphicFrame>
      <p:cxnSp>
        <p:nvCxnSpPr>
          <p:cNvPr id="4" name="Straight Arrow Connector 3"/>
          <p:cNvCxnSpPr/>
          <p:nvPr/>
        </p:nvCxnSpPr>
        <p:spPr>
          <a:xfrm>
            <a:off x="1436909" y="1436920"/>
            <a:ext cx="878774" cy="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33449" y="277374"/>
            <a:ext cx="8413667" cy="910153"/>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dirty="0">
                <a:solidFill>
                  <a:schemeClr val="tx1"/>
                </a:solidFill>
              </a:rPr>
              <a:t>Stakeholder Relationships</a:t>
            </a:r>
          </a:p>
        </p:txBody>
      </p:sp>
    </p:spTree>
    <p:extLst>
      <p:ext uri="{BB962C8B-B14F-4D97-AF65-F5344CB8AC3E}">
        <p14:creationId xmlns:p14="http://schemas.microsoft.com/office/powerpoint/2010/main" val="40683414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15635" y="1183250"/>
          <a:ext cx="8324603" cy="4073165"/>
        </p:xfrm>
        <a:graphic>
          <a:graphicData uri="http://schemas.openxmlformats.org/drawingml/2006/table">
            <a:tbl>
              <a:tblPr firstRow="1" bandRow="1">
                <a:tableStyleId>{616DA210-FB5B-4158-B5E0-FEB733F419BA}</a:tableStyleId>
              </a:tblPr>
              <a:tblGrid>
                <a:gridCol w="617514">
                  <a:extLst>
                    <a:ext uri="{9D8B030D-6E8A-4147-A177-3AD203B41FA5}">
                      <a16:colId xmlns:a16="http://schemas.microsoft.com/office/drawing/2014/main" val="20000"/>
                    </a:ext>
                  </a:extLst>
                </a:gridCol>
                <a:gridCol w="558141">
                  <a:extLst>
                    <a:ext uri="{9D8B030D-6E8A-4147-A177-3AD203B41FA5}">
                      <a16:colId xmlns:a16="http://schemas.microsoft.com/office/drawing/2014/main" val="20001"/>
                    </a:ext>
                  </a:extLst>
                </a:gridCol>
                <a:gridCol w="510639">
                  <a:extLst>
                    <a:ext uri="{9D8B030D-6E8A-4147-A177-3AD203B41FA5}">
                      <a16:colId xmlns:a16="http://schemas.microsoft.com/office/drawing/2014/main" val="20002"/>
                    </a:ext>
                  </a:extLst>
                </a:gridCol>
                <a:gridCol w="498763">
                  <a:extLst>
                    <a:ext uri="{9D8B030D-6E8A-4147-A177-3AD203B41FA5}">
                      <a16:colId xmlns:a16="http://schemas.microsoft.com/office/drawing/2014/main" val="20003"/>
                    </a:ext>
                  </a:extLst>
                </a:gridCol>
                <a:gridCol w="463138">
                  <a:extLst>
                    <a:ext uri="{9D8B030D-6E8A-4147-A177-3AD203B41FA5}">
                      <a16:colId xmlns:a16="http://schemas.microsoft.com/office/drawing/2014/main" val="20004"/>
                    </a:ext>
                  </a:extLst>
                </a:gridCol>
                <a:gridCol w="522514">
                  <a:extLst>
                    <a:ext uri="{9D8B030D-6E8A-4147-A177-3AD203B41FA5}">
                      <a16:colId xmlns:a16="http://schemas.microsoft.com/office/drawing/2014/main" val="20005"/>
                    </a:ext>
                  </a:extLst>
                </a:gridCol>
                <a:gridCol w="5153894">
                  <a:extLst>
                    <a:ext uri="{9D8B030D-6E8A-4147-A177-3AD203B41FA5}">
                      <a16:colId xmlns:a16="http://schemas.microsoft.com/office/drawing/2014/main" val="20006"/>
                    </a:ext>
                  </a:extLst>
                </a:gridCol>
              </a:tblGrid>
              <a:tr h="370840">
                <a:tc gridSpan="6">
                  <a:txBody>
                    <a:bodyPr/>
                    <a:lstStyle/>
                    <a:p>
                      <a:r>
                        <a:rPr lang="en-US" sz="1400" dirty="0"/>
                        <a:t>Very</a:t>
                      </a:r>
                      <a:r>
                        <a:rPr lang="en-US" sz="1400" baseline="0" dirty="0"/>
                        <a:t> much                                 Not at all   </a:t>
                      </a:r>
                    </a:p>
                    <a:p>
                      <a:r>
                        <a:rPr lang="en-US" sz="1400" baseline="0" dirty="0"/>
                        <a:t>like us                                        like us</a:t>
                      </a:r>
                      <a:endParaRPr lang="en-US" sz="14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0" dirty="0"/>
                        <a:t>Attribute</a:t>
                      </a:r>
                    </a:p>
                  </a:txBody>
                  <a:tcPr/>
                </a:tc>
                <a:extLst>
                  <a:ext uri="{0D108BD9-81ED-4DB2-BD59-A6C34878D82A}">
                    <a16:rowId xmlns:a16="http://schemas.microsoft.com/office/drawing/2014/main" val="10000"/>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demonstrate an ability to think independently, grow in knowledge and rely on fact rather than prejudice, and are willing to </a:t>
                      </a:r>
                      <a:r>
                        <a:rPr lang="en-US" sz="1400" u="sng" dirty="0"/>
                        <a:t>hear</a:t>
                      </a:r>
                      <a:r>
                        <a:rPr lang="en-US" sz="1400" dirty="0"/>
                        <a:t>, 	</a:t>
                      </a:r>
                      <a:r>
                        <a:rPr lang="en-US" sz="1400" u="sng" dirty="0"/>
                        <a:t>understand</a:t>
                      </a:r>
                      <a:r>
                        <a:rPr lang="en-US" sz="1400" dirty="0"/>
                        <a:t>, and </a:t>
                      </a:r>
                      <a:r>
                        <a:rPr lang="en-US" sz="1400" u="sng" dirty="0"/>
                        <a:t>consider</a:t>
                      </a:r>
                      <a:r>
                        <a:rPr lang="en-US" sz="1400" dirty="0"/>
                        <a:t> all sides of a controversial question.</a:t>
                      </a:r>
                    </a:p>
                  </a:txBody>
                  <a:tcPr/>
                </a:tc>
                <a:extLst>
                  <a:ext uri="{0D108BD9-81ED-4DB2-BD59-A6C34878D82A}">
                    <a16:rowId xmlns:a16="http://schemas.microsoft.com/office/drawing/2014/main" val="10001"/>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show respect for the intentions and interests of others and for group decisions cooperatively reached.</a:t>
                      </a:r>
                      <a:endParaRPr lang="en-US" dirty="0"/>
                    </a:p>
                  </a:txBody>
                  <a:tcPr/>
                </a:tc>
                <a:extLst>
                  <a:ext uri="{0D108BD9-81ED-4DB2-BD59-A6C34878D82A}">
                    <a16:rowId xmlns:a16="http://schemas.microsoft.com/office/drawing/2014/main" val="10002"/>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have a willingness to devote the necessary time to fulfilling the responsibilities of a board member as outlined in the organization's written position description.</a:t>
                      </a:r>
                    </a:p>
                  </a:txBody>
                  <a:tcPr/>
                </a:tc>
                <a:extLst>
                  <a:ext uri="{0D108BD9-81ED-4DB2-BD59-A6C34878D82A}">
                    <a16:rowId xmlns:a16="http://schemas.microsoft.com/office/drawing/2014/main" val="10003"/>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are prepared to let go of our leadership roles and fully support (not interfere with) those who follow in future leadership.</a:t>
                      </a:r>
                    </a:p>
                  </a:txBody>
                  <a:tcPr/>
                </a:tc>
                <a:extLst>
                  <a:ext uri="{0D108BD9-81ED-4DB2-BD59-A6C34878D82A}">
                    <a16:rowId xmlns:a16="http://schemas.microsoft.com/office/drawing/2014/main" val="10004"/>
                  </a:ext>
                </a:extLst>
              </a:tr>
              <a:tr h="537485">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maintain the confidentiality of any sensitive information we acquire during our board service.</a:t>
                      </a:r>
                    </a:p>
                  </a:txBody>
                  <a:tcPr/>
                </a:tc>
                <a:extLst>
                  <a:ext uri="{0D108BD9-81ED-4DB2-BD59-A6C34878D82A}">
                    <a16:rowId xmlns:a16="http://schemas.microsoft.com/office/drawing/2014/main" val="1027302688"/>
                  </a:ext>
                </a:extLst>
              </a:tr>
              <a:tr h="370840">
                <a:tc>
                  <a:txBody>
                    <a:bodyPr/>
                    <a:lstStyle/>
                    <a:p>
                      <a:pPr algn="ctr"/>
                      <a:r>
                        <a:rPr lang="en-US" sz="1400" dirty="0"/>
                        <a:t>6</a:t>
                      </a:r>
                    </a:p>
                  </a:txBody>
                  <a:tcPr anchor="ctr"/>
                </a:tc>
                <a:tc>
                  <a:txBody>
                    <a:bodyPr/>
                    <a:lstStyle/>
                    <a:p>
                      <a:pPr algn="ctr"/>
                      <a:r>
                        <a:rPr lang="en-US" sz="1400" dirty="0"/>
                        <a:t>5</a:t>
                      </a:r>
                    </a:p>
                  </a:txBody>
                  <a:tcPr anchor="ctr"/>
                </a:tc>
                <a:tc>
                  <a:txBody>
                    <a:bodyPr/>
                    <a:lstStyle/>
                    <a:p>
                      <a:pPr algn="ctr"/>
                      <a:r>
                        <a:rPr lang="en-US" sz="1400" dirty="0"/>
                        <a:t>4</a:t>
                      </a:r>
                    </a:p>
                  </a:txBody>
                  <a:tcPr anchor="ctr"/>
                </a:tc>
                <a:tc>
                  <a:txBody>
                    <a:bodyPr/>
                    <a:lstStyle/>
                    <a:p>
                      <a:pPr algn="ctr"/>
                      <a:r>
                        <a:rPr lang="en-US" sz="1400" dirty="0"/>
                        <a:t>3</a:t>
                      </a:r>
                    </a:p>
                  </a:txBody>
                  <a:tcPr anchor="ctr"/>
                </a:tc>
                <a:tc>
                  <a:txBody>
                    <a:bodyPr/>
                    <a:lstStyle/>
                    <a:p>
                      <a:pPr algn="ctr"/>
                      <a:r>
                        <a:rPr lang="en-US" sz="1400" dirty="0"/>
                        <a:t>2</a:t>
                      </a:r>
                    </a:p>
                  </a:txBody>
                  <a:tcPr anchor="ctr"/>
                </a:tc>
                <a:tc>
                  <a:txBody>
                    <a:bodyPr/>
                    <a:lstStyle/>
                    <a:p>
                      <a:pPr algn="ctr"/>
                      <a:r>
                        <a:rPr lang="en-US" sz="1400" dirty="0"/>
                        <a:t>1</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We are aware of real and potential conflicts of interest and understand the process for dealing with them.</a:t>
                      </a:r>
                    </a:p>
                  </a:txBody>
                  <a:tcPr/>
                </a:tc>
                <a:extLst>
                  <a:ext uri="{0D108BD9-81ED-4DB2-BD59-A6C34878D82A}">
                    <a16:rowId xmlns:a16="http://schemas.microsoft.com/office/drawing/2014/main" val="962669098"/>
                  </a:ext>
                </a:extLst>
              </a:tr>
            </a:tbl>
          </a:graphicData>
        </a:graphic>
      </p:graphicFrame>
      <p:cxnSp>
        <p:nvCxnSpPr>
          <p:cNvPr id="4" name="Straight Arrow Connector 3"/>
          <p:cNvCxnSpPr/>
          <p:nvPr/>
        </p:nvCxnSpPr>
        <p:spPr>
          <a:xfrm>
            <a:off x="1436909" y="1436920"/>
            <a:ext cx="878774" cy="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33449" y="277374"/>
            <a:ext cx="8413667" cy="910153"/>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dirty="0">
                <a:solidFill>
                  <a:schemeClr val="tx1"/>
                </a:solidFill>
              </a:rPr>
              <a:t>Personal Qualities</a:t>
            </a:r>
          </a:p>
        </p:txBody>
      </p:sp>
    </p:spTree>
    <p:extLst>
      <p:ext uri="{BB962C8B-B14F-4D97-AF65-F5344CB8AC3E}">
        <p14:creationId xmlns:p14="http://schemas.microsoft.com/office/powerpoint/2010/main" val="3828410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5948" y="1187527"/>
          <a:ext cx="8324603" cy="4216400"/>
        </p:xfrm>
        <a:graphic>
          <a:graphicData uri="http://schemas.openxmlformats.org/drawingml/2006/table">
            <a:tbl>
              <a:tblPr firstRow="1" bandRow="1">
                <a:tableStyleId>{616DA210-FB5B-4158-B5E0-FEB733F419BA}</a:tableStyleId>
              </a:tblPr>
              <a:tblGrid>
                <a:gridCol w="617514">
                  <a:extLst>
                    <a:ext uri="{9D8B030D-6E8A-4147-A177-3AD203B41FA5}">
                      <a16:colId xmlns:a16="http://schemas.microsoft.com/office/drawing/2014/main" val="20000"/>
                    </a:ext>
                  </a:extLst>
                </a:gridCol>
                <a:gridCol w="558141">
                  <a:extLst>
                    <a:ext uri="{9D8B030D-6E8A-4147-A177-3AD203B41FA5}">
                      <a16:colId xmlns:a16="http://schemas.microsoft.com/office/drawing/2014/main" val="20001"/>
                    </a:ext>
                  </a:extLst>
                </a:gridCol>
                <a:gridCol w="416053">
                  <a:extLst>
                    <a:ext uri="{9D8B030D-6E8A-4147-A177-3AD203B41FA5}">
                      <a16:colId xmlns:a16="http://schemas.microsoft.com/office/drawing/2014/main" val="20002"/>
                    </a:ext>
                  </a:extLst>
                </a:gridCol>
                <a:gridCol w="499730">
                  <a:extLst>
                    <a:ext uri="{9D8B030D-6E8A-4147-A177-3AD203B41FA5}">
                      <a16:colId xmlns:a16="http://schemas.microsoft.com/office/drawing/2014/main" val="20003"/>
                    </a:ext>
                  </a:extLst>
                </a:gridCol>
                <a:gridCol w="478465">
                  <a:extLst>
                    <a:ext uri="{9D8B030D-6E8A-4147-A177-3AD203B41FA5}">
                      <a16:colId xmlns:a16="http://schemas.microsoft.com/office/drawing/2014/main" val="20004"/>
                    </a:ext>
                  </a:extLst>
                </a:gridCol>
                <a:gridCol w="600806">
                  <a:extLst>
                    <a:ext uri="{9D8B030D-6E8A-4147-A177-3AD203B41FA5}">
                      <a16:colId xmlns:a16="http://schemas.microsoft.com/office/drawing/2014/main" val="20005"/>
                    </a:ext>
                  </a:extLst>
                </a:gridCol>
                <a:gridCol w="5153894">
                  <a:extLst>
                    <a:ext uri="{9D8B030D-6E8A-4147-A177-3AD203B41FA5}">
                      <a16:colId xmlns:a16="http://schemas.microsoft.com/office/drawing/2014/main" val="20006"/>
                    </a:ext>
                  </a:extLst>
                </a:gridCol>
              </a:tblGrid>
              <a:tr h="370840">
                <a:tc gridSpan="6">
                  <a:txBody>
                    <a:bodyPr/>
                    <a:lstStyle/>
                    <a:p>
                      <a:r>
                        <a:rPr lang="en-US" sz="1400" dirty="0"/>
                        <a:t>Very</a:t>
                      </a:r>
                      <a:r>
                        <a:rPr lang="en-US" sz="1400" baseline="0" dirty="0"/>
                        <a:t> much                                 Not at all   </a:t>
                      </a:r>
                    </a:p>
                    <a:p>
                      <a:r>
                        <a:rPr lang="en-US" sz="1400" baseline="0" dirty="0"/>
                        <a:t>like us                                        like us</a:t>
                      </a:r>
                      <a:endParaRPr lang="en-US" sz="14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pPr algn="ctr"/>
                      <a:r>
                        <a:rPr lang="en-US" dirty="0"/>
                        <a:t>Implication</a:t>
                      </a:r>
                    </a:p>
                  </a:txBody>
                  <a:tcPr/>
                </a:tc>
                <a:extLst>
                  <a:ext uri="{0D108BD9-81ED-4DB2-BD59-A6C34878D82A}">
                    <a16:rowId xmlns:a16="http://schemas.microsoft.com/office/drawing/2014/main" val="10000"/>
                  </a:ext>
                </a:extLst>
              </a:tr>
              <a:tr h="370840">
                <a:tc>
                  <a:txBody>
                    <a:bodyPr/>
                    <a:lstStyle/>
                    <a:p>
                      <a:pPr algn="ctr"/>
                      <a:r>
                        <a:rPr lang="en-US" sz="1600" dirty="0"/>
                        <a:t>xxxx</a:t>
                      </a:r>
                    </a:p>
                  </a:txBody>
                  <a:tcPr anchor="ctr"/>
                </a:tc>
                <a:tc>
                  <a:txBody>
                    <a:bodyPr/>
                    <a:lstStyle/>
                    <a:p>
                      <a:pPr algn="ctr"/>
                      <a:r>
                        <a:rPr lang="en-US" sz="1600" dirty="0"/>
                        <a:t>xxxx</a:t>
                      </a:r>
                    </a:p>
                  </a:txBody>
                  <a:tcPr anchor="ctr"/>
                </a:tc>
                <a:tc>
                  <a:txBody>
                    <a:bodyPr/>
                    <a:lstStyle/>
                    <a:p>
                      <a:endParaRPr lang="en-US" sz="1600" dirty="0"/>
                    </a:p>
                  </a:txBody>
                  <a:tcPr anchor="ctr"/>
                </a:tc>
                <a:tc>
                  <a:txBody>
                    <a:bodyPr/>
                    <a:lstStyle/>
                    <a:p>
                      <a:endParaRPr lang="en-US" sz="1600" dirty="0"/>
                    </a:p>
                  </a:txBody>
                  <a:tcPr anchor="ctr"/>
                </a:tc>
                <a:tc>
                  <a:txBody>
                    <a:bodyPr/>
                    <a:lstStyle/>
                    <a:p>
                      <a:endParaRPr lang="en-US" sz="1600" dirty="0"/>
                    </a:p>
                  </a:txBody>
                  <a:tcPr anchor="ctr"/>
                </a:tc>
                <a:tc>
                  <a:txBody>
                    <a:bodyPr/>
                    <a:lstStyle/>
                    <a:p>
                      <a:endParaRPr lang="en-US" sz="1600" dirty="0"/>
                    </a:p>
                  </a:txBody>
                  <a:tcPr anchor="ctr"/>
                </a:tc>
                <a:tc>
                  <a:txBody>
                    <a:bodyPr/>
                    <a:lstStyle/>
                    <a:p>
                      <a:r>
                        <a:rPr lang="en-US" sz="1600" dirty="0"/>
                        <a:t>Consensus:  A strength to be recognized and nurtured</a:t>
                      </a:r>
                      <a:endParaRPr lang="en-US" sz="1600" b="1" i="1" dirty="0">
                        <a:solidFill>
                          <a:srgbClr val="00418D"/>
                        </a:solidFill>
                      </a:endParaRPr>
                    </a:p>
                  </a:txBody>
                  <a:tcPr/>
                </a:tc>
                <a:extLst>
                  <a:ext uri="{0D108BD9-81ED-4DB2-BD59-A6C34878D82A}">
                    <a16:rowId xmlns:a16="http://schemas.microsoft.com/office/drawing/2014/main" val="10001"/>
                  </a:ext>
                </a:extLst>
              </a:tr>
              <a:tr h="370840">
                <a:tc>
                  <a:txBody>
                    <a:bodyPr/>
                    <a:lstStyle/>
                    <a:p>
                      <a:pPr algn="ctr"/>
                      <a:r>
                        <a:rPr lang="en-US" sz="1600" dirty="0"/>
                        <a:t> </a:t>
                      </a:r>
                    </a:p>
                  </a:txBody>
                  <a:tcPr anchor="ctr"/>
                </a:tc>
                <a:tc>
                  <a:txBody>
                    <a:bodyPr/>
                    <a:lstStyle/>
                    <a:p>
                      <a:endParaRPr lang="en-US" sz="1600" dirty="0"/>
                    </a:p>
                  </a:txBody>
                  <a:tcPr anchor="ctr"/>
                </a:tc>
                <a:tc>
                  <a:txBody>
                    <a:bodyPr/>
                    <a:lstStyle/>
                    <a:p>
                      <a:endParaRPr lang="en-US" sz="1600" dirty="0"/>
                    </a:p>
                  </a:txBody>
                  <a:tcPr anchor="ctr"/>
                </a:tc>
                <a:tc>
                  <a:txBody>
                    <a:bodyPr/>
                    <a:lstStyle/>
                    <a:p>
                      <a:endParaRPr lang="en-US" sz="1600" dirty="0"/>
                    </a:p>
                  </a:txBody>
                  <a:tcPr anchor="ctr"/>
                </a:tc>
                <a:tc>
                  <a:txBody>
                    <a:bodyPr/>
                    <a:lstStyle/>
                    <a:p>
                      <a:pPr algn="ctr"/>
                      <a:r>
                        <a:rPr lang="en-US" sz="1600" dirty="0"/>
                        <a:t>xxx</a:t>
                      </a:r>
                    </a:p>
                  </a:txBody>
                  <a:tcPr anchor="ctr"/>
                </a:tc>
                <a:tc>
                  <a:txBody>
                    <a:bodyPr/>
                    <a:lstStyle/>
                    <a:p>
                      <a:pPr algn="ctr"/>
                      <a:r>
                        <a:rPr lang="en-US" sz="1600" dirty="0"/>
                        <a:t>xxxx</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Consensus:  A weakness to be examined</a:t>
                      </a:r>
                      <a:r>
                        <a:rPr lang="en-US" sz="1600" baseline="0" dirty="0"/>
                        <a:t> and </a:t>
                      </a:r>
                      <a:r>
                        <a:rPr lang="en-US" sz="1600" dirty="0"/>
                        <a:t>corrected</a:t>
                      </a:r>
                      <a:endParaRPr lang="en-US" sz="1600" b="1" i="1" dirty="0">
                        <a:solidFill>
                          <a:srgbClr val="00418D"/>
                        </a:solidFill>
                      </a:endParaRPr>
                    </a:p>
                  </a:txBody>
                  <a:tcPr/>
                </a:tc>
                <a:extLst>
                  <a:ext uri="{0D108BD9-81ED-4DB2-BD59-A6C34878D82A}">
                    <a16:rowId xmlns:a16="http://schemas.microsoft.com/office/drawing/2014/main" val="10002"/>
                  </a:ext>
                </a:extLst>
              </a:tr>
              <a:tr h="370840">
                <a:tc>
                  <a:txBody>
                    <a:bodyPr/>
                    <a:lstStyle/>
                    <a:p>
                      <a:pPr algn="ctr"/>
                      <a:r>
                        <a:rPr lang="en-US" sz="1600" dirty="0"/>
                        <a:t> x</a:t>
                      </a:r>
                    </a:p>
                  </a:txBody>
                  <a:tcPr anchor="ctr"/>
                </a:tc>
                <a:tc>
                  <a:txBody>
                    <a:bodyPr/>
                    <a:lstStyle/>
                    <a:p>
                      <a:pPr algn="ctr"/>
                      <a:r>
                        <a:rPr lang="en-US" sz="1600" dirty="0"/>
                        <a:t>xx</a:t>
                      </a:r>
                    </a:p>
                  </a:txBody>
                  <a:tcPr anchor="ctr"/>
                </a:tc>
                <a:tc>
                  <a:txBody>
                    <a:bodyPr/>
                    <a:lstStyle/>
                    <a:p>
                      <a:pPr algn="ctr"/>
                      <a:r>
                        <a:rPr lang="en-US" sz="1600" dirty="0"/>
                        <a:t>x</a:t>
                      </a:r>
                    </a:p>
                  </a:txBody>
                  <a:tcPr anchor="ctr"/>
                </a:tc>
                <a:tc>
                  <a:txBody>
                    <a:bodyPr/>
                    <a:lstStyle/>
                    <a:p>
                      <a:pPr algn="ctr"/>
                      <a:r>
                        <a:rPr lang="en-US" sz="1600" dirty="0"/>
                        <a:t>x</a:t>
                      </a:r>
                    </a:p>
                  </a:txBody>
                  <a:tcPr anchor="ctr"/>
                </a:tc>
                <a:tc>
                  <a:txBody>
                    <a:bodyPr/>
                    <a:lstStyle/>
                    <a:p>
                      <a:pPr algn="ctr"/>
                      <a:r>
                        <a:rPr lang="en-US" sz="1600" dirty="0"/>
                        <a:t>xx</a:t>
                      </a:r>
                    </a:p>
                  </a:txBody>
                  <a:tcPr anchor="ctr"/>
                </a:tc>
                <a:tc>
                  <a:txBody>
                    <a:bodyPr/>
                    <a:lstStyle/>
                    <a:p>
                      <a:pPr algn="ctr"/>
                      <a:r>
                        <a:rPr lang="en-US" sz="1600" dirty="0"/>
                        <a:t>x</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Distributed response:  A bad item / Different understandings</a:t>
                      </a:r>
                      <a:r>
                        <a:rPr lang="en-US" sz="1600" baseline="0" dirty="0"/>
                        <a:t> / Different experiences as a member of the board. A response to be diagnosed and  cause corrected.</a:t>
                      </a:r>
                      <a:r>
                        <a:rPr lang="en-US" sz="1600" dirty="0"/>
                        <a:t>	</a:t>
                      </a:r>
                      <a:endParaRPr lang="en-US" sz="1600" b="1" dirty="0">
                        <a:solidFill>
                          <a:srgbClr val="00418D"/>
                        </a:solidFill>
                      </a:endParaRPr>
                    </a:p>
                  </a:txBody>
                  <a:tcPr/>
                </a:tc>
                <a:extLst>
                  <a:ext uri="{0D108BD9-81ED-4DB2-BD59-A6C34878D82A}">
                    <a16:rowId xmlns:a16="http://schemas.microsoft.com/office/drawing/2014/main" val="10003"/>
                  </a:ext>
                </a:extLst>
              </a:tr>
              <a:tr h="370840">
                <a:tc>
                  <a:txBody>
                    <a:bodyPr/>
                    <a:lstStyle/>
                    <a:p>
                      <a:pPr algn="ctr"/>
                      <a:r>
                        <a:rPr lang="en-US" sz="1600" dirty="0"/>
                        <a:t>xxxx</a:t>
                      </a:r>
                    </a:p>
                  </a:txBody>
                  <a:tcPr anchor="ctr"/>
                </a:tc>
                <a:tc>
                  <a:txBody>
                    <a:bodyPr/>
                    <a:lstStyle/>
                    <a:p>
                      <a:pPr algn="ctr"/>
                      <a:r>
                        <a:rPr lang="en-US" sz="1600" dirty="0"/>
                        <a:t> </a:t>
                      </a:r>
                    </a:p>
                  </a:txBody>
                  <a:tcPr anchor="ctr"/>
                </a:tc>
                <a:tc>
                  <a:txBody>
                    <a:bodyPr/>
                    <a:lstStyle/>
                    <a:p>
                      <a:pPr algn="ctr"/>
                      <a:r>
                        <a:rPr lang="en-US" sz="1600" dirty="0"/>
                        <a:t> </a:t>
                      </a:r>
                    </a:p>
                  </a:txBody>
                  <a:tcPr anchor="ctr"/>
                </a:tc>
                <a:tc>
                  <a:txBody>
                    <a:bodyPr/>
                    <a:lstStyle/>
                    <a:p>
                      <a:pPr algn="ctr"/>
                      <a:r>
                        <a:rPr lang="en-US" sz="1600" dirty="0"/>
                        <a:t> </a:t>
                      </a:r>
                    </a:p>
                  </a:txBody>
                  <a:tcPr anchor="ctr"/>
                </a:tc>
                <a:tc>
                  <a:txBody>
                    <a:bodyPr/>
                    <a:lstStyle/>
                    <a:p>
                      <a:pPr algn="ctr"/>
                      <a:r>
                        <a:rPr lang="en-US" sz="1600" dirty="0"/>
                        <a:t> </a:t>
                      </a:r>
                    </a:p>
                  </a:txBody>
                  <a:tcPr anchor="ctr"/>
                </a:tc>
                <a:tc>
                  <a:txBody>
                    <a:bodyPr/>
                    <a:lstStyle/>
                    <a:p>
                      <a:pPr algn="ctr"/>
                      <a:r>
                        <a:rPr lang="en-US" sz="1600" dirty="0"/>
                        <a:t>xxxx</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Bifurcated response: Widely</a:t>
                      </a:r>
                      <a:r>
                        <a:rPr lang="en-US" sz="1600" baseline="0" dirty="0"/>
                        <a:t> divergent understandings / A secondary, symbolic, or symptomatic item reflecting a values dispute. A response to be diagnosed and the root cause examined and resolved.</a:t>
                      </a:r>
                      <a:endParaRPr lang="en-US" sz="1600" b="1" i="1" dirty="0">
                        <a:solidFill>
                          <a:srgbClr val="00418D"/>
                        </a:solidFill>
                      </a:endParaRPr>
                    </a:p>
                  </a:txBody>
                  <a:tcPr/>
                </a:tc>
                <a:extLst>
                  <a:ext uri="{0D108BD9-81ED-4DB2-BD59-A6C34878D82A}">
                    <a16:rowId xmlns:a16="http://schemas.microsoft.com/office/drawing/2014/main" val="10004"/>
                  </a:ext>
                </a:extLst>
              </a:tr>
              <a:tr h="370840">
                <a:tc>
                  <a:txBody>
                    <a:bodyPr/>
                    <a:lstStyle/>
                    <a:p>
                      <a:pPr algn="ctr"/>
                      <a:r>
                        <a:rPr lang="en-US" sz="1600" dirty="0"/>
                        <a:t>xxxx</a:t>
                      </a:r>
                    </a:p>
                  </a:txBody>
                  <a:tcPr anchor="ctr"/>
                </a:tc>
                <a:tc>
                  <a:txBody>
                    <a:bodyPr/>
                    <a:lstStyle/>
                    <a:p>
                      <a:pPr algn="ctr"/>
                      <a:r>
                        <a:rPr lang="en-US" sz="1600" dirty="0"/>
                        <a:t>xxx</a:t>
                      </a:r>
                    </a:p>
                  </a:txBody>
                  <a:tcPr anchor="ctr"/>
                </a:tc>
                <a:tc>
                  <a:txBody>
                    <a:bodyPr/>
                    <a:lstStyle/>
                    <a:p>
                      <a:pPr algn="ctr"/>
                      <a:r>
                        <a:rPr lang="en-US" sz="1600" dirty="0"/>
                        <a:t> </a:t>
                      </a:r>
                    </a:p>
                  </a:txBody>
                  <a:tcPr anchor="ctr"/>
                </a:tc>
                <a:tc>
                  <a:txBody>
                    <a:bodyPr/>
                    <a:lstStyle/>
                    <a:p>
                      <a:pPr algn="ctr"/>
                      <a:r>
                        <a:rPr lang="en-US" sz="1600" dirty="0"/>
                        <a:t> </a:t>
                      </a:r>
                    </a:p>
                  </a:txBody>
                  <a:tcPr anchor="ctr"/>
                </a:tc>
                <a:tc>
                  <a:txBody>
                    <a:bodyPr/>
                    <a:lstStyle/>
                    <a:p>
                      <a:pPr algn="ctr"/>
                      <a:r>
                        <a:rPr lang="en-US" sz="1600" dirty="0"/>
                        <a:t> </a:t>
                      </a:r>
                    </a:p>
                  </a:txBody>
                  <a:tcPr anchor="ctr"/>
                </a:tc>
                <a:tc>
                  <a:txBody>
                    <a:bodyPr/>
                    <a:lstStyle/>
                    <a:p>
                      <a:pPr algn="ctr"/>
                      <a:r>
                        <a:rPr lang="en-US" sz="1600" dirty="0"/>
                        <a:t>x</a:t>
                      </a: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dirty="0"/>
                        <a:t>An outlying</a:t>
                      </a:r>
                      <a:r>
                        <a:rPr lang="en-US" sz="1600" baseline="0" dirty="0"/>
                        <a:t> response</a:t>
                      </a:r>
                      <a:r>
                        <a:rPr lang="en-US" sz="1600" dirty="0"/>
                        <a:t>:</a:t>
                      </a:r>
                      <a:r>
                        <a:rPr lang="en-US" sz="1600" baseline="0" dirty="0"/>
                        <a:t> Different understanding / different experience elsewhere.  A response to be understood and considered for potential to improve process.</a:t>
                      </a:r>
                      <a:endParaRPr lang="en-US" sz="1600" b="1" i="1" dirty="0">
                        <a:solidFill>
                          <a:srgbClr val="00418D"/>
                        </a:solidFill>
                      </a:endParaRPr>
                    </a:p>
                  </a:txBody>
                  <a:tcPr/>
                </a:tc>
                <a:extLst>
                  <a:ext uri="{0D108BD9-81ED-4DB2-BD59-A6C34878D82A}">
                    <a16:rowId xmlns:a16="http://schemas.microsoft.com/office/drawing/2014/main" val="10005"/>
                  </a:ext>
                </a:extLst>
              </a:tr>
            </a:tbl>
          </a:graphicData>
        </a:graphic>
      </p:graphicFrame>
      <p:cxnSp>
        <p:nvCxnSpPr>
          <p:cNvPr id="4" name="Straight Arrow Connector 3"/>
          <p:cNvCxnSpPr/>
          <p:nvPr/>
        </p:nvCxnSpPr>
        <p:spPr>
          <a:xfrm>
            <a:off x="1436909" y="1501814"/>
            <a:ext cx="878774" cy="0"/>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 name="Title 1"/>
          <p:cNvSpPr txBox="1">
            <a:spLocks/>
          </p:cNvSpPr>
          <p:nvPr/>
        </p:nvSpPr>
        <p:spPr>
          <a:xfrm>
            <a:off x="433450" y="277374"/>
            <a:ext cx="8229600" cy="910153"/>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dirty="0">
                <a:solidFill>
                  <a:schemeClr val="tx1"/>
                </a:solidFill>
              </a:rPr>
              <a:t>Interpretation</a:t>
            </a:r>
          </a:p>
        </p:txBody>
      </p:sp>
      <p:sp>
        <p:nvSpPr>
          <p:cNvPr id="3" name="TextBox 2"/>
          <p:cNvSpPr txBox="1"/>
          <p:nvPr/>
        </p:nvSpPr>
        <p:spPr>
          <a:xfrm>
            <a:off x="1235023" y="5681744"/>
            <a:ext cx="7085594" cy="338554"/>
          </a:xfrm>
          <a:prstGeom prst="rect">
            <a:avLst/>
          </a:prstGeom>
          <a:noFill/>
        </p:spPr>
        <p:txBody>
          <a:bodyPr wrap="none" rtlCol="0">
            <a:spAutoFit/>
          </a:bodyPr>
          <a:lstStyle/>
          <a:p>
            <a:r>
              <a:rPr lang="en-US" sz="1600" i="1" dirty="0"/>
              <a:t>Note: Means, medians and modes can be useful but are usually insufficient*</a:t>
            </a:r>
          </a:p>
        </p:txBody>
      </p:sp>
    </p:spTree>
    <p:extLst>
      <p:ext uri="{BB962C8B-B14F-4D97-AF65-F5344CB8AC3E}">
        <p14:creationId xmlns:p14="http://schemas.microsoft.com/office/powerpoint/2010/main" val="21705519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ine characteristics of a good CEO evaluation program"/>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571500"/>
            <a:ext cx="7810500" cy="28575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558800" y="3462867"/>
            <a:ext cx="7810500" cy="2739211"/>
          </a:xfrm>
          <a:prstGeom prst="rect">
            <a:avLst/>
          </a:prstGeom>
        </p:spPr>
        <p:txBody>
          <a:bodyPr wrap="square">
            <a:spAutoFit/>
          </a:bodyPr>
          <a:lstStyle/>
          <a:p>
            <a:pPr fontAlgn="base"/>
            <a:r>
              <a:rPr lang="en-US" sz="2800" b="1" cap="all" dirty="0">
                <a:latin typeface="+mn-lt"/>
              </a:rPr>
              <a:t>CHARACTERISTICS OF A GOOD CEO EVALUATION PROGRAM</a:t>
            </a:r>
          </a:p>
          <a:p>
            <a:pPr fontAlgn="base"/>
            <a:r>
              <a:rPr lang="en-US" sz="2000" dirty="0">
                <a:latin typeface="+mn-lt"/>
              </a:rPr>
              <a:t>October, 2016</a:t>
            </a:r>
            <a:br>
              <a:rPr lang="en-US" sz="2000" dirty="0">
                <a:solidFill>
                  <a:srgbClr val="DDDDDD"/>
                </a:solidFill>
                <a:latin typeface="+mn-lt"/>
              </a:rPr>
            </a:br>
            <a:endParaRPr lang="en-US" sz="2000" dirty="0">
              <a:solidFill>
                <a:srgbClr val="DDDDDD"/>
              </a:solidFill>
              <a:latin typeface="+mn-lt"/>
            </a:endParaRPr>
          </a:p>
          <a:p>
            <a:pPr fontAlgn="base"/>
            <a:r>
              <a:rPr lang="en-US" sz="2000" dirty="0">
                <a:solidFill>
                  <a:srgbClr val="606060"/>
                </a:solidFill>
                <a:latin typeface="+mn-lt"/>
              </a:rPr>
              <a:t>By Glenn Tecker, Chairman and CO-CEO, Tecker International, LLC</a:t>
            </a:r>
          </a:p>
          <a:p>
            <a:pPr fontAlgn="base"/>
            <a:r>
              <a:rPr lang="en-US" sz="2000" dirty="0">
                <a:hlinkClick r:id="rId4"/>
              </a:rPr>
              <a:t>https://bit.ly/3BNZ4ph</a:t>
            </a:r>
            <a:endParaRPr lang="en-US" sz="2000" dirty="0">
              <a:latin typeface="+mn-lt"/>
            </a:endParaRPr>
          </a:p>
          <a:p>
            <a:pPr fontAlgn="base"/>
            <a:endParaRPr lang="en-US" b="0" i="0" dirty="0">
              <a:solidFill>
                <a:srgbClr val="606060"/>
              </a:solidFill>
              <a:effectLst/>
              <a:latin typeface="Georgia" panose="02040502050405020303" pitchFamily="18" charset="0"/>
            </a:endParaRPr>
          </a:p>
          <a:p>
            <a:pPr fontAlgn="base"/>
            <a:endParaRPr lang="en-US" b="0" i="0" dirty="0">
              <a:solidFill>
                <a:srgbClr val="606060"/>
              </a:solidFill>
              <a:effectLst/>
              <a:latin typeface="Georgia" panose="02040502050405020303" pitchFamily="18" charset="0"/>
            </a:endParaRPr>
          </a:p>
        </p:txBody>
      </p:sp>
    </p:spTree>
    <p:extLst>
      <p:ext uri="{BB962C8B-B14F-4D97-AF65-F5344CB8AC3E}">
        <p14:creationId xmlns:p14="http://schemas.microsoft.com/office/powerpoint/2010/main" val="3159698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7200" y="232611"/>
            <a:ext cx="4600074" cy="6555641"/>
          </a:xfrm>
          <a:prstGeom prst="rect">
            <a:avLst/>
          </a:prstGeom>
          <a:noFill/>
        </p:spPr>
        <p:txBody>
          <a:bodyPr wrap="square" rtlCol="0">
            <a:spAutoFit/>
          </a:bodyPr>
          <a:lstStyle/>
          <a:p>
            <a:r>
              <a:rPr lang="en-US" sz="3200" b="1" dirty="0">
                <a:latin typeface="+mn-lt"/>
              </a:rPr>
              <a:t>Find a process that suits both the CSE and the Association.</a:t>
            </a:r>
          </a:p>
          <a:p>
            <a:endParaRPr lang="en-US" sz="1200" dirty="0">
              <a:latin typeface="+mn-lt"/>
            </a:endParaRPr>
          </a:p>
          <a:p>
            <a:r>
              <a:rPr lang="en-US" sz="3200" u="sng" dirty="0">
                <a:solidFill>
                  <a:srgbClr val="C00000"/>
                </a:solidFill>
                <a:latin typeface="+mn-lt"/>
              </a:rPr>
              <a:t>Key Considerations:</a:t>
            </a:r>
          </a:p>
          <a:p>
            <a:endParaRPr lang="en-US" sz="1000" dirty="0">
              <a:latin typeface="+mn-lt"/>
            </a:endParaRPr>
          </a:p>
          <a:p>
            <a:pPr marL="457200" indent="-457200">
              <a:buFont typeface="Arial" panose="020B0604020202020204" pitchFamily="34" charset="0"/>
              <a:buChar char="•"/>
            </a:pPr>
            <a:r>
              <a:rPr lang="en-US" sz="3200" dirty="0">
                <a:latin typeface="+mn-lt"/>
              </a:rPr>
              <a:t>Is the CSE perceived as a leader or a manager?</a:t>
            </a:r>
          </a:p>
          <a:p>
            <a:pPr marL="171450" indent="-171450">
              <a:buFont typeface="Arial" panose="020B0604020202020204" pitchFamily="34" charset="0"/>
              <a:buChar char="•"/>
            </a:pPr>
            <a:endParaRPr lang="en-US" sz="1000" dirty="0">
              <a:latin typeface="+mn-lt"/>
            </a:endParaRPr>
          </a:p>
          <a:p>
            <a:pPr marL="457200" indent="-457200">
              <a:buFont typeface="Arial" panose="020B0604020202020204" pitchFamily="34" charset="0"/>
              <a:buChar char="•"/>
            </a:pPr>
            <a:r>
              <a:rPr lang="en-US" sz="3200" dirty="0">
                <a:latin typeface="+mn-lt"/>
              </a:rPr>
              <a:t>How are your members evaluated in their workplace?</a:t>
            </a:r>
          </a:p>
          <a:p>
            <a:endParaRPr lang="en-US" sz="3200" dirty="0"/>
          </a:p>
          <a:p>
            <a:endParaRPr lang="en-US" sz="3200" dirty="0"/>
          </a:p>
          <a:p>
            <a:endParaRPr lang="en-US" dirty="0"/>
          </a:p>
          <a:p>
            <a:endParaRPr lang="en-US" dirty="0"/>
          </a:p>
        </p:txBody>
      </p:sp>
      <p:pic>
        <p:nvPicPr>
          <p:cNvPr id="8" name="Picture 7" descr="A clock hanging on the wall&#10;&#10;Description automatically generated">
            <a:extLst>
              <a:ext uri="{FF2B5EF4-FFF2-40B4-BE49-F238E27FC236}">
                <a16:creationId xmlns:a16="http://schemas.microsoft.com/office/drawing/2014/main" id="{6B8D1898-739A-44E6-95CE-1C1B93F4DE81}"/>
              </a:ext>
            </a:extLst>
          </p:cNvPr>
          <p:cNvPicPr>
            <a:picLocks noChangeAspect="1"/>
          </p:cNvPicPr>
          <p:nvPr/>
        </p:nvPicPr>
        <p:blipFill>
          <a:blip r:embed="rId3">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459725" y="322060"/>
            <a:ext cx="3465627" cy="3106940"/>
          </a:xfrm>
          <a:prstGeom prst="rect">
            <a:avLst/>
          </a:prstGeom>
        </p:spPr>
      </p:pic>
    </p:spTree>
    <p:extLst>
      <p:ext uri="{BB962C8B-B14F-4D97-AF65-F5344CB8AC3E}">
        <p14:creationId xmlns:p14="http://schemas.microsoft.com/office/powerpoint/2010/main" val="26226473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3E895F1D-E954-4458-A303-55EB1AC67079}"/>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42C781B-9243-4126-A070-2C8D0A7DA235}" type="slidenum">
              <a:rPr lang="en-US" smtClean="0"/>
              <a:pPr/>
              <a:t>61</a:t>
            </a:fld>
            <a:endParaRPr lang="en-US" dirty="0"/>
          </a:p>
        </p:txBody>
      </p:sp>
      <p:sp>
        <p:nvSpPr>
          <p:cNvPr id="2" name="Title 1"/>
          <p:cNvSpPr>
            <a:spLocks noGrp="1"/>
          </p:cNvSpPr>
          <p:nvPr>
            <p:ph type="title" idx="4294967295"/>
          </p:nvPr>
        </p:nvSpPr>
        <p:spPr>
          <a:xfrm>
            <a:off x="0" y="889000"/>
            <a:ext cx="3122613" cy="857250"/>
          </a:xfrm>
        </p:spPr>
        <p:txBody>
          <a:bodyPr>
            <a:normAutofit/>
          </a:bodyPr>
          <a:lstStyle/>
          <a:p>
            <a:pPr algn="ctr"/>
            <a:r>
              <a:rPr lang="en-US" sz="3600" b="1" dirty="0"/>
              <a:t>Governance</a:t>
            </a:r>
          </a:p>
        </p:txBody>
      </p:sp>
      <p:sp>
        <p:nvSpPr>
          <p:cNvPr id="10" name="TextBox 9">
            <a:extLst>
              <a:ext uri="{FF2B5EF4-FFF2-40B4-BE49-F238E27FC236}">
                <a16:creationId xmlns:a16="http://schemas.microsoft.com/office/drawing/2014/main" id="{DA322609-5C89-4BF0-B5AA-EE0ACECD5942}"/>
              </a:ext>
            </a:extLst>
          </p:cNvPr>
          <p:cNvSpPr txBox="1"/>
          <p:nvPr/>
        </p:nvSpPr>
        <p:spPr>
          <a:xfrm>
            <a:off x="5786616" y="1247058"/>
            <a:ext cx="2414409" cy="1962076"/>
          </a:xfrm>
          <a:prstGeom prst="rect">
            <a:avLst/>
          </a:prstGeom>
          <a:noFill/>
        </p:spPr>
        <p:txBody>
          <a:bodyPr wrap="square">
            <a:spAutoFit/>
          </a:bodyPr>
          <a:lstStyle/>
          <a:p>
            <a:r>
              <a:rPr lang="en-US" sz="1350" dirty="0"/>
              <a:t>What authorities are possessed by a unit; what a unit is empowered to decide; what a unit can commit the organization to; the contribution of the unit to the organization’s decision-making; who the unit is accountable to; how people get to that unit.</a:t>
            </a:r>
          </a:p>
        </p:txBody>
      </p:sp>
      <p:sp>
        <p:nvSpPr>
          <p:cNvPr id="12" name="TextBox 11">
            <a:extLst>
              <a:ext uri="{FF2B5EF4-FFF2-40B4-BE49-F238E27FC236}">
                <a16:creationId xmlns:a16="http://schemas.microsoft.com/office/drawing/2014/main" id="{2C4C7FD7-2EBC-4425-A73E-F40838DB5518}"/>
              </a:ext>
            </a:extLst>
          </p:cNvPr>
          <p:cNvSpPr txBox="1"/>
          <p:nvPr/>
        </p:nvSpPr>
        <p:spPr>
          <a:xfrm>
            <a:off x="236007" y="2621185"/>
            <a:ext cx="2623253" cy="1546577"/>
          </a:xfrm>
          <a:prstGeom prst="rect">
            <a:avLst/>
          </a:prstGeom>
          <a:noFill/>
        </p:spPr>
        <p:txBody>
          <a:bodyPr wrap="square">
            <a:spAutoFit/>
          </a:bodyPr>
          <a:lstStyle/>
          <a:p>
            <a:r>
              <a:rPr lang="en-US" sz="1350" dirty="0"/>
              <a:t>How a unit gets work done; how it accomplishes its responsibilities; the systems it uses to make informed and confident decisions; the activities that occur before, during, and after decision-making to ensure effectiveness.</a:t>
            </a:r>
          </a:p>
        </p:txBody>
      </p:sp>
      <p:sp>
        <p:nvSpPr>
          <p:cNvPr id="13" name="TextBox 12">
            <a:extLst>
              <a:ext uri="{FF2B5EF4-FFF2-40B4-BE49-F238E27FC236}">
                <a16:creationId xmlns:a16="http://schemas.microsoft.com/office/drawing/2014/main" id="{AE939A7D-2EE7-4C8B-97A0-09047A418F4E}"/>
              </a:ext>
            </a:extLst>
          </p:cNvPr>
          <p:cNvSpPr txBox="1"/>
          <p:nvPr/>
        </p:nvSpPr>
        <p:spPr>
          <a:xfrm>
            <a:off x="5786616" y="3663097"/>
            <a:ext cx="2414409" cy="2377574"/>
          </a:xfrm>
          <a:prstGeom prst="rect">
            <a:avLst/>
          </a:prstGeom>
          <a:noFill/>
        </p:spPr>
        <p:txBody>
          <a:bodyPr wrap="square">
            <a:spAutoFit/>
          </a:bodyPr>
          <a:lstStyle/>
          <a:p>
            <a:r>
              <a:rPr lang="en-US" sz="1350" dirty="0"/>
              <a:t>The values, norms, and behaviors of governance units individually and as a group; what the group commonly perceives to be good and appropriate; what behaviors are commonly considered inappropriate and dysfunctional; how the unit “enforces” its values, norms and behaviors.</a:t>
            </a:r>
          </a:p>
        </p:txBody>
      </p:sp>
      <p:graphicFrame>
        <p:nvGraphicFramePr>
          <p:cNvPr id="15" name="Diagram 14">
            <a:extLst>
              <a:ext uri="{FF2B5EF4-FFF2-40B4-BE49-F238E27FC236}">
                <a16:creationId xmlns:a16="http://schemas.microsoft.com/office/drawing/2014/main" id="{5020DEB8-DD1D-4750-8113-8CFAFB7C04C1}"/>
              </a:ext>
            </a:extLst>
          </p:cNvPr>
          <p:cNvGraphicFramePr/>
          <p:nvPr/>
        </p:nvGraphicFramePr>
        <p:xfrm>
          <a:off x="1080868" y="151170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Arrow Connector 3">
            <a:extLst>
              <a:ext uri="{FF2B5EF4-FFF2-40B4-BE49-F238E27FC236}">
                <a16:creationId xmlns:a16="http://schemas.microsoft.com/office/drawing/2014/main" id="{42C0C3EA-E6B5-4FAA-BA05-130A4024E44C}"/>
              </a:ext>
            </a:extLst>
          </p:cNvPr>
          <p:cNvCxnSpPr>
            <a:cxnSpLocks/>
          </p:cNvCxnSpPr>
          <p:nvPr/>
        </p:nvCxnSpPr>
        <p:spPr>
          <a:xfrm>
            <a:off x="2439322" y="3186048"/>
            <a:ext cx="498636" cy="185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0A01CD3-6F11-4F2D-93D6-BBBB2D8AFE04}"/>
              </a:ext>
            </a:extLst>
          </p:cNvPr>
          <p:cNvCxnSpPr>
            <a:cxnSpLocks/>
          </p:cNvCxnSpPr>
          <p:nvPr/>
        </p:nvCxnSpPr>
        <p:spPr>
          <a:xfrm flipH="1">
            <a:off x="5190757" y="1438668"/>
            <a:ext cx="595859" cy="6159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ACDA2B1-1206-4DEE-A35E-11716B60D957}"/>
              </a:ext>
            </a:extLst>
          </p:cNvPr>
          <p:cNvCxnSpPr>
            <a:cxnSpLocks/>
          </p:cNvCxnSpPr>
          <p:nvPr/>
        </p:nvCxnSpPr>
        <p:spPr>
          <a:xfrm flipH="1" flipV="1">
            <a:off x="5329006" y="5140689"/>
            <a:ext cx="471143" cy="435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3619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4294967295"/>
          </p:nvPr>
        </p:nvSpPr>
        <p:spPr>
          <a:xfrm>
            <a:off x="642938" y="1798638"/>
            <a:ext cx="8501062" cy="4002087"/>
          </a:xfrm>
          <a:noFill/>
          <a:ln/>
        </p:spPr>
        <p:txBody>
          <a:bodyPr/>
          <a:lstStyle/>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cs typeface="Times New Roman" panose="02020603050405020304" pitchFamily="18" charset="0"/>
              </a:rPr>
              <a:t>Our governing bodies define and delegate rather than react and ratify.</a:t>
            </a:r>
          </a:p>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cs typeface="Times New Roman" panose="02020603050405020304" pitchFamily="18" charset="0"/>
              </a:rPr>
              <a:t>Our leadership focuses on the outcomes desired rather than on the activity required.</a:t>
            </a:r>
          </a:p>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cs typeface="Times New Roman" panose="02020603050405020304" pitchFamily="18" charset="0"/>
              </a:rPr>
              <a:t>Our leadership focuses on what needs to happen next, rather than on what has already been done.</a:t>
            </a:r>
          </a:p>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cs typeface="Times New Roman" panose="02020603050405020304" pitchFamily="18" charset="0"/>
              </a:rPr>
              <a:t>Our discussions are informed, rather than opinion rich and information poor.</a:t>
            </a:r>
          </a:p>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rPr>
              <a:t>Our leaders spend their valuable and limited time together using information not collecting it. </a:t>
            </a:r>
          </a:p>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rPr>
              <a:t>Issues of capacity, core capability, strategic position and all possible choices are routinely considered in deciding what to do.</a:t>
            </a:r>
          </a:p>
          <a:p>
            <a:pPr marL="457200" lvl="1" indent="-457200">
              <a:spcBef>
                <a:spcPts val="200"/>
              </a:spcBef>
              <a:spcAft>
                <a:spcPts val="200"/>
              </a:spcAft>
              <a:buSzPct val="150000"/>
              <a:buFont typeface="Wingdings" panose="05000000000000000000" pitchFamily="2" charset="2"/>
              <a:buChar char="q"/>
              <a:tabLst>
                <a:tab pos="114300" algn="l"/>
              </a:tabLst>
            </a:pPr>
            <a:r>
              <a:rPr lang="en-US" altLang="en-US" sz="1800" dirty="0">
                <a:solidFill>
                  <a:schemeClr val="tx1"/>
                </a:solidFill>
                <a:cs typeface="Times New Roman" panose="02020603050405020304" pitchFamily="18" charset="0"/>
              </a:rPr>
              <a:t>Fiduciary responsibility is exercised by defining desired outcomes consistent with strategic intent and core values, rather then detailing how an outcome is to be achieved or re-managing work after it has been accomplished. </a:t>
            </a:r>
          </a:p>
          <a:p>
            <a:pPr marL="0" lvl="1" indent="0">
              <a:spcBef>
                <a:spcPts val="200"/>
              </a:spcBef>
              <a:spcAft>
                <a:spcPts val="200"/>
              </a:spcAft>
              <a:buSzPct val="150000"/>
              <a:buNone/>
              <a:tabLst>
                <a:tab pos="114300" algn="l"/>
              </a:tabLst>
            </a:pPr>
            <a:r>
              <a:rPr lang="en-US" altLang="en-US" sz="1800" dirty="0">
                <a:solidFill>
                  <a:schemeClr val="tx1"/>
                </a:solidFill>
              </a:rPr>
              <a:t> </a:t>
            </a:r>
          </a:p>
        </p:txBody>
      </p:sp>
      <p:sp>
        <p:nvSpPr>
          <p:cNvPr id="67589" name="Rectangle 5"/>
          <p:cNvSpPr>
            <a:spLocks noGrp="1" noChangeArrowheads="1"/>
          </p:cNvSpPr>
          <p:nvPr>
            <p:ph type="title" idx="4294967295"/>
          </p:nvPr>
        </p:nvSpPr>
        <p:spPr>
          <a:xfrm>
            <a:off x="219075" y="257175"/>
            <a:ext cx="8924925" cy="1165225"/>
          </a:xfrm>
          <a:noFill/>
          <a:ln/>
          <a:extLst>
            <a:ext uri="{91240B29-F687-4F45-9708-019B960494DF}">
              <a14:hiddenLine xmlns:a14="http://schemas.microsoft.com/office/drawing/2010/main" w="9525">
                <a:solidFill>
                  <a:schemeClr val="tx2"/>
                </a:solidFill>
                <a:miter lim="800000"/>
                <a:headEnd/>
                <a:tailEnd/>
              </a14:hiddenLine>
            </a:ext>
          </a:extLst>
        </p:spPr>
        <p:txBody>
          <a:bodyPr>
            <a:normAutofit fontScale="90000"/>
          </a:bodyPr>
          <a:lstStyle/>
          <a:p>
            <a:r>
              <a:rPr lang="en-US" altLang="en-US" sz="3600" b="1" dirty="0">
                <a:latin typeface="+mn-lt"/>
              </a:rPr>
              <a:t>Principles of Good Governance Process</a:t>
            </a:r>
            <a:br>
              <a:rPr lang="en-US" altLang="en-US" sz="3200" dirty="0"/>
            </a:br>
            <a:r>
              <a:rPr lang="en-US" altLang="en-US" sz="2800" dirty="0"/>
              <a:t>High Level Self-Assessment </a:t>
            </a:r>
            <a:br>
              <a:rPr lang="en-US" altLang="en-US" sz="2800" dirty="0">
                <a:solidFill>
                  <a:srgbClr val="002060"/>
                </a:solidFill>
              </a:rPr>
            </a:br>
            <a:endParaRPr lang="en-US" altLang="en-US" sz="2800" dirty="0">
              <a:solidFill>
                <a:srgbClr val="C00000"/>
              </a:solidFill>
            </a:endParaRPr>
          </a:p>
        </p:txBody>
      </p:sp>
      <p:sp>
        <p:nvSpPr>
          <p:cNvPr id="67587" name="Text Box 3"/>
          <p:cNvSpPr txBox="1">
            <a:spLocks noChangeArrowheads="1"/>
          </p:cNvSpPr>
          <p:nvPr/>
        </p:nvSpPr>
        <p:spPr bwMode="auto">
          <a:xfrm>
            <a:off x="872933" y="1253123"/>
            <a:ext cx="7370311" cy="33855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en-US" sz="1600" dirty="0">
                <a:solidFill>
                  <a:srgbClr val="000099"/>
                </a:solidFill>
                <a:latin typeface="+mj-lt"/>
              </a:rPr>
              <a:t>Key: 1=all the time;  2=most of the time; 3=seldom; 4=never</a:t>
            </a:r>
          </a:p>
        </p:txBody>
      </p:sp>
    </p:spTree>
    <p:extLst>
      <p:ext uri="{BB962C8B-B14F-4D97-AF65-F5344CB8AC3E}">
        <p14:creationId xmlns:p14="http://schemas.microsoft.com/office/powerpoint/2010/main" val="24787179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457200" y="1547814"/>
            <a:ext cx="8229600" cy="1290390"/>
          </a:xfrm>
        </p:spPr>
        <p:txBody>
          <a:bodyPr/>
          <a:lstStyle/>
          <a:p>
            <a:pPr marL="0" indent="0">
              <a:buNone/>
            </a:pPr>
            <a:r>
              <a:rPr lang="en-US" sz="3600" dirty="0"/>
              <a:t>Members will respect governance they perceive to be:</a:t>
            </a:r>
          </a:p>
          <a:p>
            <a:pPr marL="0" indent="0" algn="ctr">
              <a:buNone/>
            </a:pPr>
            <a:endParaRPr lang="en-US" sz="2000" dirty="0"/>
          </a:p>
        </p:txBody>
      </p:sp>
      <p:sp>
        <p:nvSpPr>
          <p:cNvPr id="4" name="TextBox 3"/>
          <p:cNvSpPr txBox="1"/>
          <p:nvPr/>
        </p:nvSpPr>
        <p:spPr>
          <a:xfrm>
            <a:off x="904973" y="3146964"/>
            <a:ext cx="2705115" cy="2000548"/>
          </a:xfrm>
          <a:prstGeom prst="rect">
            <a:avLst/>
          </a:prstGeom>
          <a:noFill/>
        </p:spPr>
        <p:txBody>
          <a:bodyPr wrap="square" rtlCol="0">
            <a:spAutoFit/>
          </a:bodyPr>
          <a:lstStyle/>
          <a:p>
            <a:pPr marL="0" indent="0" algn="ctr">
              <a:buNone/>
            </a:pPr>
            <a:r>
              <a:rPr lang="en-US" sz="4400" b="1" dirty="0">
                <a:solidFill>
                  <a:srgbClr val="002060"/>
                </a:solidFill>
                <a:latin typeface="+mn-lt"/>
              </a:rPr>
              <a:t>Credible </a:t>
            </a:r>
          </a:p>
          <a:p>
            <a:pPr marL="0" indent="0" algn="ctr">
              <a:buNone/>
            </a:pPr>
            <a:r>
              <a:rPr lang="en-US" sz="3600" dirty="0">
                <a:latin typeface="+mn-lt"/>
              </a:rPr>
              <a:t>and </a:t>
            </a:r>
          </a:p>
          <a:p>
            <a:pPr marL="0" indent="0" algn="ctr">
              <a:buNone/>
            </a:pPr>
            <a:r>
              <a:rPr lang="en-US" sz="4400" b="1" dirty="0">
                <a:solidFill>
                  <a:srgbClr val="002060"/>
                </a:solidFill>
                <a:latin typeface="+mn-lt"/>
              </a:rPr>
              <a:t>Legitimate</a:t>
            </a:r>
          </a:p>
        </p:txBody>
      </p:sp>
      <p:pic>
        <p:nvPicPr>
          <p:cNvPr id="10" name="Picture 9" descr="could build trust from day one or it takes years to build that trust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8291" y="2122739"/>
            <a:ext cx="5076865" cy="3807649"/>
          </a:xfrm>
          <a:prstGeom prst="rect">
            <a:avLst/>
          </a:prstGeom>
        </p:spPr>
      </p:pic>
      <p:sp>
        <p:nvSpPr>
          <p:cNvPr id="6" name="Title 5">
            <a:extLst>
              <a:ext uri="{FF2B5EF4-FFF2-40B4-BE49-F238E27FC236}">
                <a16:creationId xmlns:a16="http://schemas.microsoft.com/office/drawing/2014/main" id="{C9BA72DE-E15C-4566-BA01-FD57140DA002}"/>
              </a:ext>
            </a:extLst>
          </p:cNvPr>
          <p:cNvSpPr>
            <a:spLocks noGrp="1"/>
          </p:cNvSpPr>
          <p:nvPr>
            <p:ph type="title"/>
          </p:nvPr>
        </p:nvSpPr>
        <p:spPr/>
        <p:txBody>
          <a:bodyPr/>
          <a:lstStyle/>
          <a:p>
            <a:r>
              <a:rPr lang="en-US" dirty="0"/>
              <a:t>Building Trust in Governance </a:t>
            </a:r>
          </a:p>
        </p:txBody>
      </p:sp>
    </p:spTree>
    <p:extLst>
      <p:ext uri="{BB962C8B-B14F-4D97-AF65-F5344CB8AC3E}">
        <p14:creationId xmlns:p14="http://schemas.microsoft.com/office/powerpoint/2010/main" val="38440240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628650" y="424728"/>
            <a:ext cx="7886700" cy="850270"/>
          </a:xfrm>
        </p:spPr>
        <p:txBody>
          <a:bodyPr vert="horz" lIns="68580" tIns="34290" rIns="68580" bIns="34290" rtlCol="0" anchor="ctr">
            <a:normAutofit/>
          </a:bodyPr>
          <a:lstStyle/>
          <a:p>
            <a:r>
              <a:rPr lang="en-US" altLang="en-US" sz="3600" dirty="0"/>
              <a:t>Thinking Strategically Earns Confidence</a:t>
            </a:r>
          </a:p>
        </p:txBody>
      </p:sp>
      <p:graphicFrame>
        <p:nvGraphicFramePr>
          <p:cNvPr id="37894" name="Rectangle 3">
            <a:extLst>
              <a:ext uri="{FF2B5EF4-FFF2-40B4-BE49-F238E27FC236}">
                <a16:creationId xmlns:a16="http://schemas.microsoft.com/office/drawing/2014/main" id="{DF0E5CEA-B278-4E9E-9D93-FCC560C37BCC}"/>
              </a:ext>
            </a:extLst>
          </p:cNvPr>
          <p:cNvGraphicFramePr>
            <a:graphicFrameLocks noGrp="1"/>
          </p:cNvGraphicFramePr>
          <p:nvPr>
            <p:ph idx="4294967295"/>
          </p:nvPr>
        </p:nvGraphicFramePr>
        <p:xfrm>
          <a:off x="628650" y="2125663"/>
          <a:ext cx="7886700" cy="3263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921CD22-C895-4FAC-9A20-1F14E75EDC04}"/>
              </a:ext>
            </a:extLst>
          </p:cNvPr>
          <p:cNvSpPr txBox="1"/>
          <p:nvPr/>
        </p:nvSpPr>
        <p:spPr>
          <a:xfrm>
            <a:off x="9481931" y="5757241"/>
            <a:ext cx="360996" cy="300082"/>
          </a:xfrm>
          <a:prstGeom prst="rect">
            <a:avLst/>
          </a:prstGeom>
          <a:noFill/>
        </p:spPr>
        <p:txBody>
          <a:bodyPr wrap="none" rtlCol="0">
            <a:spAutoFit/>
          </a:bodyPr>
          <a:lstStyle/>
          <a:p>
            <a:r>
              <a:rPr lang="en-US" sz="1350" dirty="0"/>
              <a:t>16</a:t>
            </a:r>
          </a:p>
        </p:txBody>
      </p:sp>
    </p:spTree>
    <p:extLst>
      <p:ext uri="{BB962C8B-B14F-4D97-AF65-F5344CB8AC3E}">
        <p14:creationId xmlns:p14="http://schemas.microsoft.com/office/powerpoint/2010/main" val="42316461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bwMode="auto">
          <a:xfrm>
            <a:off x="643466" y="1714353"/>
            <a:ext cx="2170113" cy="30495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ctr" anchorCtr="0" compatLnSpc="1">
            <a:prstTxWarp prst="textNoShape">
              <a:avLst/>
            </a:prstTxWarp>
            <a:normAutofit/>
          </a:bodyPr>
          <a:lstStyle/>
          <a:p>
            <a:pPr>
              <a:defRPr/>
            </a:pPr>
            <a:r>
              <a:rPr lang="en-US" sz="3750" dirty="0"/>
              <a:t>Do you have a culture of Trust?</a:t>
            </a:r>
          </a:p>
        </p:txBody>
      </p:sp>
      <p:graphicFrame>
        <p:nvGraphicFramePr>
          <p:cNvPr id="89092" name="Rectangle 3">
            <a:extLst>
              <a:ext uri="{FF2B5EF4-FFF2-40B4-BE49-F238E27FC236}">
                <a16:creationId xmlns:a16="http://schemas.microsoft.com/office/drawing/2014/main" id="{67305452-1B41-4659-9822-F77342346FCE}"/>
              </a:ext>
            </a:extLst>
          </p:cNvPr>
          <p:cNvGraphicFramePr/>
          <p:nvPr/>
        </p:nvGraphicFramePr>
        <p:xfrm>
          <a:off x="3223647" y="464951"/>
          <a:ext cx="5742122" cy="5548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27646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 descr="C:\Users\Glenn Tecker\AppData\Local\Microsoft\Windows\INetCache\IE\UFB1WIQY\CulturePie[1].jpg"/>
          <p:cNvPicPr preferRelativeResize="0">
            <a:picLocks noChangeAspect="1"/>
          </p:cNvPicPr>
          <p:nvPr/>
        </p:nvPicPr>
        <p:blipFill rotWithShape="1">
          <a:blip r:embed="rId3">
            <a:alphaModFix/>
          </a:blip>
          <a:srcRect/>
          <a:stretch/>
        </p:blipFill>
        <p:spPr>
          <a:xfrm>
            <a:off x="323849" y="2709333"/>
            <a:ext cx="3269913" cy="3200400"/>
          </a:xfrm>
          <a:prstGeom prst="rect">
            <a:avLst/>
          </a:prstGeom>
          <a:noFill/>
          <a:ln>
            <a:noFill/>
          </a:ln>
        </p:spPr>
      </p:pic>
      <p:sp>
        <p:nvSpPr>
          <p:cNvPr id="2" name="Title 1">
            <a:extLst>
              <a:ext uri="{FF2B5EF4-FFF2-40B4-BE49-F238E27FC236}">
                <a16:creationId xmlns:a16="http://schemas.microsoft.com/office/drawing/2014/main" id="{445B6757-28F4-40FC-88C0-75483A55B6E2}"/>
              </a:ext>
            </a:extLst>
          </p:cNvPr>
          <p:cNvSpPr>
            <a:spLocks noGrp="1"/>
          </p:cNvSpPr>
          <p:nvPr>
            <p:ph type="title"/>
          </p:nvPr>
        </p:nvSpPr>
        <p:spPr/>
        <p:txBody>
          <a:bodyPr/>
          <a:lstStyle/>
          <a:p>
            <a:r>
              <a:rPr lang="en-US" dirty="0"/>
              <a:t>Building a Culture of Trust in Governance</a:t>
            </a:r>
          </a:p>
        </p:txBody>
      </p:sp>
      <p:sp>
        <p:nvSpPr>
          <p:cNvPr id="98" name="Google Shape;98;p1"/>
          <p:cNvSpPr txBox="1">
            <a:spLocks noGrp="1"/>
          </p:cNvSpPr>
          <p:nvPr>
            <p:ph type="body" idx="4294967295"/>
          </p:nvPr>
        </p:nvSpPr>
        <p:spPr>
          <a:xfrm>
            <a:off x="323849" y="1401902"/>
            <a:ext cx="8633883" cy="1325564"/>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ct val="100000"/>
              <a:buNone/>
            </a:pPr>
            <a:r>
              <a:rPr lang="en-US" sz="2400" b="1" u="sng" dirty="0">
                <a:solidFill>
                  <a:schemeClr val="dk1"/>
                </a:solidFill>
              </a:rPr>
              <a:t>Culture</a:t>
            </a:r>
            <a:r>
              <a:rPr lang="en-US" sz="2400" dirty="0">
                <a:solidFill>
                  <a:schemeClr val="dk1"/>
                </a:solidFill>
              </a:rPr>
              <a:t>:</a:t>
            </a:r>
            <a:r>
              <a:rPr lang="en-US" sz="2400" dirty="0">
                <a:solidFill>
                  <a:srgbClr val="547FCA"/>
                </a:solidFill>
              </a:rPr>
              <a:t> </a:t>
            </a:r>
            <a:r>
              <a:rPr lang="en-US" sz="2400" dirty="0"/>
              <a:t>A set of shared beliefs, values, attitudes, behaviors and practices that characterize a profession, industry, organization, team.</a:t>
            </a:r>
            <a:endParaRPr sz="2400" dirty="0"/>
          </a:p>
        </p:txBody>
      </p:sp>
      <p:sp>
        <p:nvSpPr>
          <p:cNvPr id="6" name="TextBox 5">
            <a:extLst>
              <a:ext uri="{FF2B5EF4-FFF2-40B4-BE49-F238E27FC236}">
                <a16:creationId xmlns:a16="http://schemas.microsoft.com/office/drawing/2014/main" id="{FE9C9FDC-DA15-4990-AE77-EBC666065D5E}"/>
              </a:ext>
            </a:extLst>
          </p:cNvPr>
          <p:cNvSpPr txBox="1"/>
          <p:nvPr/>
        </p:nvSpPr>
        <p:spPr>
          <a:xfrm>
            <a:off x="3780030" y="2416707"/>
            <a:ext cx="5363970" cy="3416320"/>
          </a:xfrm>
          <a:prstGeom prst="rect">
            <a:avLst/>
          </a:prstGeom>
          <a:noFill/>
        </p:spPr>
        <p:txBody>
          <a:bodyPr wrap="square">
            <a:spAutoFit/>
          </a:bodyPr>
          <a:lstStyle/>
          <a:p>
            <a:pPr lvl="0" algn="l" rtl="0">
              <a:spcAft>
                <a:spcPts val="0"/>
              </a:spcAft>
              <a:buClr>
                <a:srgbClr val="4C4C4C"/>
              </a:buClr>
              <a:buSzPts val="2800"/>
            </a:pPr>
            <a:r>
              <a:rPr lang="en-US" sz="2400" b="1" u="sng" dirty="0"/>
              <a:t>Discussion about your association:</a:t>
            </a:r>
          </a:p>
          <a:p>
            <a:pPr marL="342900" lvl="0" indent="-342900" algn="l" rtl="0">
              <a:spcAft>
                <a:spcPts val="0"/>
              </a:spcAft>
              <a:buClr>
                <a:srgbClr val="4C4C4C"/>
              </a:buClr>
              <a:buSzPts val="2800"/>
              <a:buFont typeface="+mj-lt"/>
              <a:buAutoNum type="arabicPeriod"/>
            </a:pPr>
            <a:r>
              <a:rPr lang="en-US" sz="2400" dirty="0"/>
              <a:t>How many cultures do you and your partner believe are within your organization?</a:t>
            </a:r>
          </a:p>
          <a:p>
            <a:pPr marL="342900" lvl="0" indent="-342900" algn="l" rtl="0">
              <a:spcAft>
                <a:spcPts val="0"/>
              </a:spcAft>
              <a:buClr>
                <a:srgbClr val="4C4C4C"/>
              </a:buClr>
              <a:buSzPts val="2800"/>
              <a:buFont typeface="+mj-lt"/>
              <a:buAutoNum type="arabicPeriod"/>
            </a:pPr>
            <a:r>
              <a:rPr lang="en-US" sz="2400" dirty="0"/>
              <a:t>Where do those cultures have shared values, behaviors, attitudes and practices?</a:t>
            </a:r>
          </a:p>
          <a:p>
            <a:pPr marL="342900" lvl="0" indent="-342900" algn="l" rtl="0">
              <a:spcAft>
                <a:spcPts val="0"/>
              </a:spcAft>
              <a:buClr>
                <a:srgbClr val="4C4C4C"/>
              </a:buClr>
              <a:buSzPts val="2800"/>
              <a:buFont typeface="+mj-lt"/>
              <a:buAutoNum type="arabicPeriod"/>
            </a:pPr>
            <a:r>
              <a:rPr lang="en-US" sz="2400" dirty="0"/>
              <a:t>Where are they the same?</a:t>
            </a:r>
          </a:p>
          <a:p>
            <a:pPr marL="342900" lvl="0" indent="-342900" algn="l" rtl="0">
              <a:spcAft>
                <a:spcPts val="0"/>
              </a:spcAft>
              <a:buClr>
                <a:srgbClr val="4C4C4C"/>
              </a:buClr>
              <a:buSzPts val="2800"/>
              <a:buFont typeface="+mj-lt"/>
              <a:buAutoNum type="arabicPeriod"/>
            </a:pPr>
            <a:r>
              <a:rPr lang="en-US" sz="2400" dirty="0"/>
              <a:t>Where are they different?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4"/>
          <p:cNvSpPr txBox="1">
            <a:spLocks noGrp="1"/>
          </p:cNvSpPr>
          <p:nvPr>
            <p:ph type="title"/>
          </p:nvPr>
        </p:nvSpPr>
        <p:spPr>
          <a:xfrm>
            <a:off x="457200" y="63624"/>
            <a:ext cx="8229600" cy="799976"/>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rgbClr val="00418D"/>
              </a:buClr>
              <a:buSzPts val="4400"/>
              <a:buFont typeface="Calibri"/>
              <a:buNone/>
            </a:pPr>
            <a:r>
              <a:rPr lang="en-US" dirty="0"/>
              <a:t>Focus on Board Culture</a:t>
            </a:r>
            <a:endParaRPr dirty="0"/>
          </a:p>
        </p:txBody>
      </p:sp>
      <p:sp>
        <p:nvSpPr>
          <p:cNvPr id="124" name="Google Shape;124;p4"/>
          <p:cNvSpPr txBox="1">
            <a:spLocks noGrp="1"/>
          </p:cNvSpPr>
          <p:nvPr>
            <p:ph type="body" idx="1"/>
          </p:nvPr>
        </p:nvSpPr>
        <p:spPr>
          <a:xfrm>
            <a:off x="457200" y="989883"/>
            <a:ext cx="8229600" cy="4878233"/>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0"/>
              </a:spcBef>
              <a:spcAft>
                <a:spcPts val="0"/>
              </a:spcAft>
              <a:buClr>
                <a:srgbClr val="4C4C4C"/>
              </a:buClr>
              <a:buSzPts val="2800"/>
              <a:buNone/>
            </a:pPr>
            <a:r>
              <a:rPr lang="en-US" sz="4600" dirty="0">
                <a:solidFill>
                  <a:schemeClr val="tx1"/>
                </a:solidFill>
              </a:rPr>
              <a:t>Culture of trust:</a:t>
            </a:r>
            <a:endParaRPr sz="4600" dirty="0">
              <a:solidFill>
                <a:schemeClr val="tx1"/>
              </a:solidFill>
            </a:endParaRPr>
          </a:p>
          <a:p>
            <a:pPr marL="228600" lvl="0" indent="-228600" algn="l" rtl="0">
              <a:lnSpc>
                <a:spcPct val="120000"/>
              </a:lnSpc>
              <a:spcBef>
                <a:spcPts val="0"/>
              </a:spcBef>
              <a:spcAft>
                <a:spcPts val="0"/>
              </a:spcAft>
              <a:buClr>
                <a:srgbClr val="4C4C4C"/>
              </a:buClr>
              <a:buSzPts val="2800"/>
              <a:buChar char="•"/>
            </a:pPr>
            <a:r>
              <a:rPr lang="en-US" sz="3000" dirty="0">
                <a:solidFill>
                  <a:schemeClr val="tx1"/>
                </a:solidFill>
              </a:rPr>
              <a:t>Develop and widely communicate about organizational vision</a:t>
            </a:r>
            <a:endParaRPr sz="3000" dirty="0">
              <a:solidFill>
                <a:schemeClr val="tx1"/>
              </a:solidFill>
            </a:endParaRPr>
          </a:p>
          <a:p>
            <a:pPr marL="228600" lvl="0" indent="-228600" algn="l" rtl="0">
              <a:lnSpc>
                <a:spcPct val="120000"/>
              </a:lnSpc>
              <a:spcBef>
                <a:spcPts val="0"/>
              </a:spcBef>
              <a:spcAft>
                <a:spcPts val="0"/>
              </a:spcAft>
              <a:buClr>
                <a:srgbClr val="4C4C4C"/>
              </a:buClr>
              <a:buSzPts val="2800"/>
              <a:buChar char="•"/>
            </a:pPr>
            <a:r>
              <a:rPr lang="en-US" sz="3000" dirty="0">
                <a:solidFill>
                  <a:schemeClr val="tx1"/>
                </a:solidFill>
              </a:rPr>
              <a:t>Use organizational vision and core values to handle difficult times</a:t>
            </a:r>
            <a:endParaRPr sz="3000" dirty="0">
              <a:solidFill>
                <a:schemeClr val="tx1"/>
              </a:solidFill>
            </a:endParaRPr>
          </a:p>
          <a:p>
            <a:pPr marL="228600" lvl="0" indent="-228600" algn="l" rtl="0">
              <a:lnSpc>
                <a:spcPct val="120000"/>
              </a:lnSpc>
              <a:spcBef>
                <a:spcPts val="0"/>
              </a:spcBef>
              <a:spcAft>
                <a:spcPts val="0"/>
              </a:spcAft>
              <a:buClr>
                <a:srgbClr val="4C4C4C"/>
              </a:buClr>
              <a:buSzPts val="2800"/>
              <a:buChar char="•"/>
            </a:pPr>
            <a:r>
              <a:rPr lang="en-US" sz="3000" dirty="0">
                <a:solidFill>
                  <a:schemeClr val="tx1"/>
                </a:solidFill>
              </a:rPr>
              <a:t>Consistently live the vision</a:t>
            </a:r>
            <a:endParaRPr sz="3000" dirty="0">
              <a:solidFill>
                <a:schemeClr val="tx1"/>
              </a:solidFill>
            </a:endParaRPr>
          </a:p>
          <a:p>
            <a:pPr marL="0" lvl="0" indent="0" algn="l" rtl="0">
              <a:lnSpc>
                <a:spcPct val="120000"/>
              </a:lnSpc>
              <a:spcBef>
                <a:spcPts val="0"/>
              </a:spcBef>
              <a:spcAft>
                <a:spcPts val="0"/>
              </a:spcAft>
              <a:buClr>
                <a:srgbClr val="4C4C4C"/>
              </a:buClr>
              <a:buSzPts val="2800"/>
              <a:buNone/>
            </a:pPr>
            <a:endParaRPr lang="en-US" sz="3000" dirty="0">
              <a:solidFill>
                <a:schemeClr val="tx1"/>
              </a:solidFill>
            </a:endParaRPr>
          </a:p>
          <a:p>
            <a:pPr marL="0" lvl="0" indent="0" algn="l" rtl="0">
              <a:lnSpc>
                <a:spcPct val="120000"/>
              </a:lnSpc>
              <a:spcBef>
                <a:spcPts val="0"/>
              </a:spcBef>
              <a:spcAft>
                <a:spcPts val="0"/>
              </a:spcAft>
              <a:buClr>
                <a:srgbClr val="4C4C4C"/>
              </a:buClr>
              <a:buSzPts val="2800"/>
              <a:buNone/>
            </a:pPr>
            <a:r>
              <a:rPr lang="en-US" sz="4600" dirty="0">
                <a:solidFill>
                  <a:schemeClr val="tx1"/>
                </a:solidFill>
              </a:rPr>
              <a:t>Behavior That Dissolves Trust - Abandonment of the principle that:</a:t>
            </a:r>
          </a:p>
          <a:p>
            <a:pPr marL="342900" indent="-342900">
              <a:lnSpc>
                <a:spcPct val="120000"/>
              </a:lnSpc>
              <a:spcBef>
                <a:spcPts val="0"/>
              </a:spcBef>
            </a:pPr>
            <a:r>
              <a:rPr lang="en-US" sz="3000" dirty="0">
                <a:solidFill>
                  <a:schemeClr val="tx1"/>
                </a:solidFill>
              </a:rPr>
              <a:t>The board has one employee</a:t>
            </a:r>
          </a:p>
          <a:p>
            <a:pPr marL="342900" indent="-342900">
              <a:lnSpc>
                <a:spcPct val="120000"/>
              </a:lnSpc>
              <a:spcBef>
                <a:spcPts val="0"/>
              </a:spcBef>
            </a:pPr>
            <a:r>
              <a:rPr lang="en-US" sz="3000" dirty="0">
                <a:solidFill>
                  <a:schemeClr val="tx1"/>
                </a:solidFill>
              </a:rPr>
              <a:t>The board speaks with one voice</a:t>
            </a:r>
          </a:p>
          <a:p>
            <a:pPr marL="342900" indent="-342900">
              <a:lnSpc>
                <a:spcPct val="120000"/>
              </a:lnSpc>
              <a:spcBef>
                <a:spcPts val="0"/>
              </a:spcBef>
            </a:pPr>
            <a:r>
              <a:rPr lang="en-US" sz="3000" dirty="0">
                <a:solidFill>
                  <a:schemeClr val="tx1"/>
                </a:solidFill>
              </a:rPr>
              <a:t>Confidentiality needs to be respected</a:t>
            </a:r>
          </a:p>
          <a:p>
            <a:pPr marL="342900" indent="-342900">
              <a:lnSpc>
                <a:spcPct val="120000"/>
              </a:lnSpc>
              <a:spcBef>
                <a:spcPts val="0"/>
              </a:spcBef>
            </a:pPr>
            <a:r>
              <a:rPr lang="en-US" sz="3000" dirty="0">
                <a:solidFill>
                  <a:schemeClr val="tx1"/>
                </a:solidFill>
              </a:rPr>
              <a:t>Conflict of interest must be addressed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a:xfrm>
            <a:off x="1017520" y="276238"/>
            <a:ext cx="6929282" cy="852617"/>
          </a:xfrm>
          <a:noFill/>
        </p:spPr>
        <p:txBody>
          <a:bodyPr>
            <a:normAutofit/>
          </a:bodyPr>
          <a:lstStyle/>
          <a:p>
            <a:r>
              <a:rPr lang="en-US" altLang="en-US" dirty="0"/>
              <a:t>Sustaining Trust</a:t>
            </a:r>
          </a:p>
        </p:txBody>
      </p:sp>
      <p:sp>
        <p:nvSpPr>
          <p:cNvPr id="7171" name="Rectangle 3"/>
          <p:cNvSpPr>
            <a:spLocks noGrp="1" noChangeArrowheads="1"/>
          </p:cNvSpPr>
          <p:nvPr>
            <p:ph idx="1"/>
          </p:nvPr>
        </p:nvSpPr>
        <p:spPr>
          <a:xfrm>
            <a:off x="472869" y="1480088"/>
            <a:ext cx="8020202" cy="4355024"/>
          </a:xfrm>
          <a:noFill/>
        </p:spPr>
        <p:txBody>
          <a:bodyPr>
            <a:normAutofit fontScale="92500"/>
          </a:bodyPr>
          <a:lstStyle/>
          <a:p>
            <a:pPr marL="0" indent="0">
              <a:lnSpc>
                <a:spcPct val="110000"/>
              </a:lnSpc>
              <a:spcBef>
                <a:spcPts val="0"/>
              </a:spcBef>
              <a:buSzPct val="85000"/>
              <a:buNone/>
            </a:pPr>
            <a:r>
              <a:rPr lang="en-US" altLang="en-US" sz="2700" dirty="0">
                <a:cs typeface="Times New Roman" panose="02020603050405020304" pitchFamily="18" charset="0"/>
              </a:rPr>
              <a:t>Trust requires a </a:t>
            </a:r>
            <a:r>
              <a:rPr lang="en-US" altLang="en-US" sz="2700" b="1" dirty="0">
                <a:cs typeface="Times New Roman" panose="02020603050405020304" pitchFamily="18" charset="0"/>
              </a:rPr>
              <a:t>communication system </a:t>
            </a:r>
            <a:r>
              <a:rPr lang="en-US" altLang="en-US" sz="2700" dirty="0">
                <a:cs typeface="Times New Roman" panose="02020603050405020304" pitchFamily="18" charset="0"/>
              </a:rPr>
              <a:t>and process that is open and that spans all segments of the organization.</a:t>
            </a:r>
          </a:p>
          <a:p>
            <a:pPr marL="274320" indent="-274320">
              <a:lnSpc>
                <a:spcPct val="100000"/>
              </a:lnSpc>
              <a:spcBef>
                <a:spcPts val="0"/>
              </a:spcBef>
              <a:buSzPct val="85000"/>
            </a:pPr>
            <a:r>
              <a:rPr lang="en-US" altLang="en-US" sz="2800" dirty="0">
                <a:cs typeface="Times New Roman" panose="02020603050405020304" pitchFamily="18" charset="0"/>
              </a:rPr>
              <a:t>Communicate more </a:t>
            </a:r>
            <a:r>
              <a:rPr lang="en-US" altLang="en-US" sz="2800" b="1" dirty="0">
                <a:cs typeface="Times New Roman" panose="02020603050405020304" pitchFamily="18" charset="0"/>
              </a:rPr>
              <a:t>frequently</a:t>
            </a:r>
            <a:r>
              <a:rPr lang="en-US" altLang="en-US" sz="2800" dirty="0">
                <a:cs typeface="Times New Roman" panose="02020603050405020304" pitchFamily="18" charset="0"/>
              </a:rPr>
              <a:t> and in greater </a:t>
            </a:r>
            <a:r>
              <a:rPr lang="en-US" altLang="en-US" sz="2800" b="1" dirty="0">
                <a:cs typeface="Times New Roman" panose="02020603050405020304" pitchFamily="18" charset="0"/>
              </a:rPr>
              <a:t>detail</a:t>
            </a:r>
          </a:p>
          <a:p>
            <a:pPr marL="274320" indent="-274320">
              <a:lnSpc>
                <a:spcPct val="100000"/>
              </a:lnSpc>
              <a:spcBef>
                <a:spcPts val="0"/>
              </a:spcBef>
              <a:buSzPct val="85000"/>
            </a:pPr>
            <a:r>
              <a:rPr lang="en-US" altLang="en-US" sz="2800" dirty="0">
                <a:cs typeface="Times New Roman" panose="02020603050405020304" pitchFamily="18" charset="0"/>
              </a:rPr>
              <a:t>Report </a:t>
            </a:r>
            <a:r>
              <a:rPr lang="en-US" altLang="en-US" sz="2800" b="1" dirty="0">
                <a:cs typeface="Times New Roman" panose="02020603050405020304" pitchFamily="18" charset="0"/>
              </a:rPr>
              <a:t>activity</a:t>
            </a:r>
            <a:r>
              <a:rPr lang="en-US" altLang="en-US" sz="2800" dirty="0">
                <a:cs typeface="Times New Roman" panose="02020603050405020304" pitchFamily="18" charset="0"/>
              </a:rPr>
              <a:t> as well as progress toward </a:t>
            </a:r>
            <a:r>
              <a:rPr lang="en-US" altLang="en-US" sz="2800" b="1" dirty="0">
                <a:cs typeface="Times New Roman" panose="02020603050405020304" pitchFamily="18" charset="0"/>
              </a:rPr>
              <a:t>goals </a:t>
            </a:r>
          </a:p>
          <a:p>
            <a:pPr marL="0" indent="0">
              <a:lnSpc>
                <a:spcPct val="110000"/>
              </a:lnSpc>
              <a:spcBef>
                <a:spcPts val="0"/>
              </a:spcBef>
              <a:buSzPct val="85000"/>
              <a:buNone/>
            </a:pPr>
            <a:endParaRPr lang="en-US" altLang="en-US" sz="2700" dirty="0">
              <a:cs typeface="Times New Roman" panose="02020603050405020304" pitchFamily="18" charset="0"/>
            </a:endParaRPr>
          </a:p>
          <a:p>
            <a:pPr marL="0" indent="0">
              <a:lnSpc>
                <a:spcPct val="110000"/>
              </a:lnSpc>
              <a:spcBef>
                <a:spcPts val="0"/>
              </a:spcBef>
              <a:buSzPct val="85000"/>
              <a:buNone/>
            </a:pPr>
            <a:endParaRPr lang="en-US" altLang="en-US" sz="900" dirty="0">
              <a:cs typeface="Times New Roman" panose="02020603050405020304" pitchFamily="18" charset="0"/>
            </a:endParaRPr>
          </a:p>
          <a:p>
            <a:pPr marL="0" indent="0">
              <a:lnSpc>
                <a:spcPct val="110000"/>
              </a:lnSpc>
              <a:spcBef>
                <a:spcPts val="0"/>
              </a:spcBef>
              <a:buSzPct val="85000"/>
              <a:buNone/>
            </a:pPr>
            <a:r>
              <a:rPr lang="en-US" altLang="en-US" sz="2700" dirty="0">
                <a:cs typeface="Times New Roman" panose="02020603050405020304" pitchFamily="18" charset="0"/>
              </a:rPr>
              <a:t>Trust occurs in organizations where there is </a:t>
            </a:r>
            <a:r>
              <a:rPr lang="en-US" altLang="en-US" sz="2700" b="1" dirty="0">
                <a:cs typeface="Times New Roman" panose="02020603050405020304" pitchFamily="18" charset="0"/>
              </a:rPr>
              <a:t>open access to information </a:t>
            </a:r>
            <a:r>
              <a:rPr lang="en-US" altLang="en-US" sz="2700" dirty="0">
                <a:cs typeface="Times New Roman" panose="02020603050405020304" pitchFamily="18" charset="0"/>
              </a:rPr>
              <a:t>about what the organization is doing, why it is doing it, and how well they are doing. </a:t>
            </a:r>
          </a:p>
          <a:p>
            <a:pPr>
              <a:buSzPct val="85000"/>
            </a:pPr>
            <a:endParaRPr lang="en-US" altLang="en-US" sz="1350" dirty="0">
              <a:cs typeface="Times New Roman" panose="02020603050405020304" pitchFamily="18" charset="0"/>
            </a:endParaRPr>
          </a:p>
          <a:p>
            <a:pPr marL="0" indent="0">
              <a:buSzPct val="85000"/>
              <a:buNone/>
            </a:pPr>
            <a:r>
              <a:rPr lang="en-US" altLang="en-US" i="1" dirty="0">
                <a:cs typeface="Times New Roman" panose="02020603050405020304" pitchFamily="18" charset="0"/>
              </a:rPr>
              <a:t> </a:t>
            </a:r>
          </a:p>
        </p:txBody>
      </p:sp>
      <p:sp>
        <p:nvSpPr>
          <p:cNvPr id="3" name="Slide Number Placeholder 2">
            <a:extLst>
              <a:ext uri="{FF2B5EF4-FFF2-40B4-BE49-F238E27FC236}">
                <a16:creationId xmlns:a16="http://schemas.microsoft.com/office/drawing/2014/main" id="{AC41BD9B-9F8A-476D-ABBF-41DD0BBE4F77}"/>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492A7F2-CDD3-4913-8705-2263052B90E5}" type="slidenum">
              <a:rPr lang="en-US" smtClean="0"/>
              <a:pPr/>
              <a:t>68</a:t>
            </a:fld>
            <a:endParaRPr lang="en-US" dirty="0"/>
          </a:p>
        </p:txBody>
      </p:sp>
    </p:spTree>
    <p:extLst>
      <p:ext uri="{BB962C8B-B14F-4D97-AF65-F5344CB8AC3E}">
        <p14:creationId xmlns:p14="http://schemas.microsoft.com/office/powerpoint/2010/main" val="32482892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BA17F-E930-D84F-88F8-81D618BF9A94}"/>
              </a:ext>
            </a:extLst>
          </p:cNvPr>
          <p:cNvSpPr>
            <a:spLocks noGrp="1"/>
          </p:cNvSpPr>
          <p:nvPr>
            <p:ph type="title"/>
          </p:nvPr>
        </p:nvSpPr>
        <p:spPr>
          <a:xfrm>
            <a:off x="457200" y="289919"/>
            <a:ext cx="8229600" cy="1143000"/>
          </a:xfrm>
        </p:spPr>
        <p:txBody>
          <a:bodyPr>
            <a:normAutofit fontScale="90000"/>
          </a:bodyPr>
          <a:lstStyle/>
          <a:p>
            <a:pPr algn="ctr"/>
            <a:r>
              <a:rPr lang="en-US" sz="3600" b="1" dirty="0"/>
              <a:t>Assessing Your Trust-Building Behaviors </a:t>
            </a:r>
            <a:br>
              <a:rPr lang="en-US" b="1" dirty="0"/>
            </a:br>
            <a:r>
              <a:rPr lang="en-US" sz="2200" dirty="0"/>
              <a:t>If we asked the Board what they thought about your leadership partnership - what would they say?</a:t>
            </a:r>
            <a:endParaRPr lang="en-US" sz="2325" dirty="0"/>
          </a:p>
        </p:txBody>
      </p:sp>
      <p:graphicFrame>
        <p:nvGraphicFramePr>
          <p:cNvPr id="4" name="Content Placeholder 3">
            <a:extLst>
              <a:ext uri="{FF2B5EF4-FFF2-40B4-BE49-F238E27FC236}">
                <a16:creationId xmlns:a16="http://schemas.microsoft.com/office/drawing/2014/main" id="{8CE7DCDF-AE1E-5444-A8C0-210F7CA19017}"/>
              </a:ext>
            </a:extLst>
          </p:cNvPr>
          <p:cNvGraphicFramePr>
            <a:graphicFrameLocks noGrp="1"/>
          </p:cNvGraphicFramePr>
          <p:nvPr>
            <p:ph idx="1"/>
          </p:nvPr>
        </p:nvGraphicFramePr>
        <p:xfrm>
          <a:off x="328246" y="1606160"/>
          <a:ext cx="8519372" cy="3322660"/>
        </p:xfrm>
        <a:graphic>
          <a:graphicData uri="http://schemas.openxmlformats.org/drawingml/2006/table">
            <a:tbl>
              <a:tblPr>
                <a:tableStyleId>{2D5ABB26-0587-4C30-8999-92F81FD0307C}</a:tableStyleId>
              </a:tblPr>
              <a:tblGrid>
                <a:gridCol w="1736516">
                  <a:extLst>
                    <a:ext uri="{9D8B030D-6E8A-4147-A177-3AD203B41FA5}">
                      <a16:colId xmlns:a16="http://schemas.microsoft.com/office/drawing/2014/main" val="4151065909"/>
                    </a:ext>
                  </a:extLst>
                </a:gridCol>
                <a:gridCol w="1605950">
                  <a:extLst>
                    <a:ext uri="{9D8B030D-6E8A-4147-A177-3AD203B41FA5}">
                      <a16:colId xmlns:a16="http://schemas.microsoft.com/office/drawing/2014/main" val="985799295"/>
                    </a:ext>
                  </a:extLst>
                </a:gridCol>
                <a:gridCol w="1612479">
                  <a:extLst>
                    <a:ext uri="{9D8B030D-6E8A-4147-A177-3AD203B41FA5}">
                      <a16:colId xmlns:a16="http://schemas.microsoft.com/office/drawing/2014/main" val="1943863125"/>
                    </a:ext>
                  </a:extLst>
                </a:gridCol>
                <a:gridCol w="1716931">
                  <a:extLst>
                    <a:ext uri="{9D8B030D-6E8A-4147-A177-3AD203B41FA5}">
                      <a16:colId xmlns:a16="http://schemas.microsoft.com/office/drawing/2014/main" val="1619461496"/>
                    </a:ext>
                  </a:extLst>
                </a:gridCol>
                <a:gridCol w="1847496">
                  <a:extLst>
                    <a:ext uri="{9D8B030D-6E8A-4147-A177-3AD203B41FA5}">
                      <a16:colId xmlns:a16="http://schemas.microsoft.com/office/drawing/2014/main" val="2493189664"/>
                    </a:ext>
                  </a:extLst>
                </a:gridCol>
              </a:tblGrid>
              <a:tr h="328605">
                <a:tc>
                  <a:txBody>
                    <a:bodyPr/>
                    <a:lstStyle/>
                    <a:p>
                      <a:pPr algn="ctr" rtl="0" fontAlgn="ctr"/>
                      <a:r>
                        <a:rPr lang="en-US" sz="1800" b="1" dirty="0">
                          <a:effectLst/>
                        </a:rPr>
                        <a:t>Reliability</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1">
                          <a:effectLst/>
                        </a:rPr>
                        <a:t>Congruence</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1" dirty="0">
                          <a:effectLst/>
                        </a:rPr>
                        <a:t>Acceptance</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1">
                          <a:effectLst/>
                        </a:rPr>
                        <a:t>Openness</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800" b="1">
                          <a:effectLst/>
                        </a:rPr>
                        <a:t>Care</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0457904"/>
                  </a:ext>
                </a:extLst>
              </a:tr>
              <a:tr h="589995">
                <a:tc>
                  <a:txBody>
                    <a:bodyPr/>
                    <a:lstStyle/>
                    <a:p>
                      <a:pPr algn="ctr" rtl="0" fontAlgn="ctr"/>
                      <a:r>
                        <a:rPr lang="en-US" sz="1100" u="sng" dirty="0">
                          <a:solidFill>
                            <a:srgbClr val="000000"/>
                          </a:solidFill>
                          <a:effectLst/>
                        </a:rPr>
                        <a:t>Do you do what you say you will do?</a:t>
                      </a:r>
                      <a:endParaRPr lang="en-US" sz="1100" i="1" u="sng" dirty="0">
                        <a:solidFill>
                          <a:srgbClr val="000000"/>
                        </a:solidFill>
                        <a:effectLst/>
                      </a:endParaRP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u="sng">
                          <a:effectLst/>
                        </a:rPr>
                        <a:t>What are your intentions?</a:t>
                      </a:r>
                      <a:endParaRPr lang="en-US" sz="1100" i="1" u="sng">
                        <a:effectLst/>
                      </a:endParaRP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u="sng">
                          <a:effectLst/>
                        </a:rPr>
                        <a:t>Do you listen and withhold judgment or criticism?</a:t>
                      </a:r>
                      <a:endParaRPr lang="en-US" sz="1100" i="1" u="sng">
                        <a:effectLst/>
                      </a:endParaRP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u="sng" dirty="0">
                          <a:effectLst/>
                        </a:rPr>
                        <a:t>Do you state intentions and talk straight?</a:t>
                      </a:r>
                      <a:endParaRPr lang="en-US" sz="1100" i="1" u="sng" dirty="0">
                        <a:effectLst/>
                      </a:endParaRP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100" u="sng" dirty="0">
                          <a:effectLst/>
                        </a:rPr>
                        <a:t>Do you demonstrate caring for others?</a:t>
                      </a:r>
                      <a:endParaRPr lang="en-US" sz="1100" i="1" u="sng" dirty="0">
                        <a:effectLst/>
                      </a:endParaRP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5535412"/>
                  </a:ext>
                </a:extLst>
              </a:tr>
              <a:tr h="1080363">
                <a:tc>
                  <a:txBody>
                    <a:bodyPr/>
                    <a:lstStyle/>
                    <a:p>
                      <a:pPr algn="ctr" rtl="0" fontAlgn="ctr"/>
                      <a:r>
                        <a:rPr lang="en-US" sz="1200" dirty="0">
                          <a:effectLst/>
                        </a:rPr>
                        <a:t>Do you show up when you say you'll show up?</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Can people trust your motivations?</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Do you separate the person from the performance?</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Are you honest about limitations and concerns?</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a:solidFill>
                            <a:srgbClr val="000000"/>
                          </a:solidFill>
                          <a:effectLst/>
                        </a:rPr>
                        <a:t>Do your staff/partners feel valued or are they treated more as transactions (a means for you to get what you want)?</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79053"/>
                  </a:ext>
                </a:extLst>
              </a:tr>
              <a:tr h="1323697">
                <a:tc>
                  <a:txBody>
                    <a:bodyPr/>
                    <a:lstStyle/>
                    <a:p>
                      <a:pPr algn="ctr" rtl="0" fontAlgn="ctr"/>
                      <a:r>
                        <a:rPr lang="en-US" sz="1200">
                          <a:effectLst/>
                        </a:rPr>
                        <a:t>Do you make commitments you can’t keep? Do you over promise and underdeliver?</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Is your purpose clear and does it align with your actions?</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Do you practice active listening?</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Do you say what you mean?</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1200" dirty="0">
                          <a:effectLst/>
                        </a:rPr>
                        <a:t>Do you try to connect with staff/partners as individuals first?</a:t>
                      </a:r>
                    </a:p>
                  </a:txBody>
                  <a:tcPr marL="21431" marR="21431" marT="14288" marB="1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4411495"/>
                  </a:ext>
                </a:extLst>
              </a:tr>
            </a:tbl>
          </a:graphicData>
        </a:graphic>
      </p:graphicFrame>
      <p:sp>
        <p:nvSpPr>
          <p:cNvPr id="5" name="Rectangle 4">
            <a:extLst>
              <a:ext uri="{FF2B5EF4-FFF2-40B4-BE49-F238E27FC236}">
                <a16:creationId xmlns:a16="http://schemas.microsoft.com/office/drawing/2014/main" id="{5C8B3F2F-A9A8-F44C-A64E-3BAD5CFAF029}"/>
              </a:ext>
            </a:extLst>
          </p:cNvPr>
          <p:cNvSpPr/>
          <p:nvPr/>
        </p:nvSpPr>
        <p:spPr>
          <a:xfrm>
            <a:off x="1461533" y="5512818"/>
            <a:ext cx="6381751" cy="523220"/>
          </a:xfrm>
          <a:prstGeom prst="rect">
            <a:avLst/>
          </a:prstGeom>
          <a:solidFill>
            <a:schemeClr val="accent2">
              <a:lumMod val="20000"/>
              <a:lumOff val="80000"/>
            </a:schemeClr>
          </a:solidFill>
          <a:ln>
            <a:solidFill>
              <a:schemeClr val="accent2">
                <a:lumMod val="75000"/>
              </a:schemeClr>
            </a:solidFill>
          </a:ln>
        </p:spPr>
        <p:txBody>
          <a:bodyPr wrap="square">
            <a:spAutoFit/>
          </a:bodyPr>
          <a:lstStyle/>
          <a:p>
            <a:pPr algn="ctr"/>
            <a:r>
              <a:rPr lang="en-US" sz="1400" b="0" i="0" dirty="0">
                <a:solidFill>
                  <a:srgbClr val="000000"/>
                </a:solidFill>
                <a:effectLst/>
                <a:latin typeface="Arial" panose="020B0604020202020204" pitchFamily="34" charset="0"/>
              </a:rPr>
              <a:t>Rating Scale:   </a:t>
            </a:r>
          </a:p>
          <a:p>
            <a:r>
              <a:rPr lang="en-US" sz="1400" b="0" i="0" dirty="0">
                <a:solidFill>
                  <a:srgbClr val="000000"/>
                </a:solidFill>
                <a:effectLst/>
                <a:latin typeface="Arial" panose="020B0604020202020204" pitchFamily="34" charset="0"/>
              </a:rPr>
              <a:t>1. Always  2. Most Of The Time  3. Seldom  4. Never  5. We Really Don’t Know</a:t>
            </a:r>
            <a:endParaRPr lang="en-US" sz="1400" dirty="0"/>
          </a:p>
        </p:txBody>
      </p:sp>
      <p:sp>
        <p:nvSpPr>
          <p:cNvPr id="6" name="Rectangle 5">
            <a:extLst>
              <a:ext uri="{FF2B5EF4-FFF2-40B4-BE49-F238E27FC236}">
                <a16:creationId xmlns:a16="http://schemas.microsoft.com/office/drawing/2014/main" id="{26E2B525-855F-FF44-97AA-BA2C57838173}"/>
              </a:ext>
            </a:extLst>
          </p:cNvPr>
          <p:cNvSpPr/>
          <p:nvPr/>
        </p:nvSpPr>
        <p:spPr>
          <a:xfrm>
            <a:off x="644582" y="4949079"/>
            <a:ext cx="7886699" cy="523220"/>
          </a:xfrm>
          <a:prstGeom prst="rect">
            <a:avLst/>
          </a:prstGeom>
        </p:spPr>
        <p:txBody>
          <a:bodyPr wrap="square">
            <a:spAutoFit/>
          </a:bodyPr>
          <a:lstStyle/>
          <a:p>
            <a:pPr algn="ctr"/>
            <a:r>
              <a:rPr lang="en-US" sz="1400" dirty="0">
                <a:solidFill>
                  <a:srgbClr val="000000"/>
                </a:solidFill>
                <a:latin typeface="Arial" panose="020B0604020202020204" pitchFamily="34" charset="0"/>
              </a:rPr>
              <a:t>Make a note for each row and rating: </a:t>
            </a:r>
          </a:p>
          <a:p>
            <a:pPr algn="ctr"/>
            <a:r>
              <a:rPr lang="en-US" sz="1400" b="1" dirty="0">
                <a:solidFill>
                  <a:srgbClr val="000000"/>
                </a:solidFill>
                <a:latin typeface="Arial" panose="020B0604020202020204" pitchFamily="34" charset="0"/>
              </a:rPr>
              <a:t>What is your evidence</a:t>
            </a:r>
            <a:r>
              <a:rPr lang="en-US" sz="1400" dirty="0">
                <a:solidFill>
                  <a:srgbClr val="000000"/>
                </a:solidFill>
                <a:latin typeface="Arial" panose="020B0604020202020204" pitchFamily="34" charset="0"/>
              </a:rPr>
              <a:t>?</a:t>
            </a:r>
          </a:p>
        </p:txBody>
      </p:sp>
      <p:sp>
        <p:nvSpPr>
          <p:cNvPr id="3" name="TextBox 2">
            <a:extLst>
              <a:ext uri="{FF2B5EF4-FFF2-40B4-BE49-F238E27FC236}">
                <a16:creationId xmlns:a16="http://schemas.microsoft.com/office/drawing/2014/main" id="{750B931F-E4D2-8748-8DF3-E543B7D7ADFE}"/>
              </a:ext>
            </a:extLst>
          </p:cNvPr>
          <p:cNvSpPr txBox="1"/>
          <p:nvPr/>
        </p:nvSpPr>
        <p:spPr>
          <a:xfrm>
            <a:off x="3118248" y="498276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8221792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Board Effectiveness</a:t>
            </a:r>
          </a:p>
        </p:txBody>
      </p:sp>
      <p:sp>
        <p:nvSpPr>
          <p:cNvPr id="3" name="Content Placeholder 2"/>
          <p:cNvSpPr>
            <a:spLocks noGrp="1"/>
          </p:cNvSpPr>
          <p:nvPr>
            <p:ph sz="half" idx="1"/>
          </p:nvPr>
        </p:nvSpPr>
        <p:spPr>
          <a:xfrm>
            <a:off x="496491" y="1081834"/>
            <a:ext cx="6515593" cy="4408311"/>
          </a:xfrm>
        </p:spPr>
        <p:txBody>
          <a:bodyPr/>
          <a:lstStyle/>
          <a:p>
            <a:r>
              <a:rPr lang="en-US" sz="3600" dirty="0"/>
              <a:t>Get the right people with the right expectations.</a:t>
            </a:r>
          </a:p>
          <a:p>
            <a:r>
              <a:rPr lang="en-US" sz="3600" dirty="0"/>
              <a:t>Provide orientation and resources.</a:t>
            </a:r>
          </a:p>
          <a:p>
            <a:r>
              <a:rPr lang="en-US" sz="3600" dirty="0"/>
              <a:t>Change how you spend your time.</a:t>
            </a:r>
          </a:p>
          <a:p>
            <a:r>
              <a:rPr lang="en-US" sz="3600" dirty="0"/>
              <a:t>Hold each other accountable through evaluation.</a:t>
            </a:r>
          </a:p>
        </p:txBody>
      </p:sp>
      <p:pic>
        <p:nvPicPr>
          <p:cNvPr id="11" name="Picture 2" descr="business team5-circle-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99621" y="1768176"/>
            <a:ext cx="3263548" cy="282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5616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Balanced Board</a:t>
            </a:r>
          </a:p>
        </p:txBody>
      </p:sp>
      <p:sp>
        <p:nvSpPr>
          <p:cNvPr id="3" name="Content Placeholder 2"/>
          <p:cNvSpPr>
            <a:spLocks noGrp="1"/>
          </p:cNvSpPr>
          <p:nvPr>
            <p:ph sz="quarter" idx="12"/>
          </p:nvPr>
        </p:nvSpPr>
        <p:spPr/>
        <p:txBody>
          <a:bodyPr/>
          <a:lstStyle/>
          <a:p>
            <a:pPr marL="0" indent="0" algn="ctr">
              <a:buNone/>
            </a:pPr>
            <a:r>
              <a:rPr lang="en-US" sz="2400" i="1" dirty="0">
                <a:solidFill>
                  <a:schemeClr val="tx1"/>
                </a:solidFill>
              </a:rPr>
              <a:t>Chapter officers, donors, and committee members are often “doers.” They don’t always make good board members for precisely the reasons they make good chapter officers, donors, and committee members.</a:t>
            </a:r>
          </a:p>
        </p:txBody>
      </p:sp>
      <p:sp>
        <p:nvSpPr>
          <p:cNvPr id="5" name="Rectangle 4"/>
          <p:cNvSpPr/>
          <p:nvPr/>
        </p:nvSpPr>
        <p:spPr>
          <a:xfrm>
            <a:off x="310298" y="3717933"/>
            <a:ext cx="2214540" cy="968991"/>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Competency Based Board</a:t>
            </a:r>
          </a:p>
        </p:txBody>
      </p:sp>
      <p:sp>
        <p:nvSpPr>
          <p:cNvPr id="6" name="Rectangle 5"/>
          <p:cNvSpPr/>
          <p:nvPr/>
        </p:nvSpPr>
        <p:spPr>
          <a:xfrm>
            <a:off x="3283899" y="3714069"/>
            <a:ext cx="2347414" cy="968991"/>
          </a:xfrm>
          <a:prstGeom prst="rect">
            <a:avLst/>
          </a:prstGeom>
          <a:solidFill>
            <a:srgbClr val="3A8B4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t>Constituency Based Board </a:t>
            </a:r>
          </a:p>
        </p:txBody>
      </p:sp>
      <p:sp>
        <p:nvSpPr>
          <p:cNvPr id="8" name="TextBox 7"/>
          <p:cNvSpPr txBox="1"/>
          <p:nvPr/>
        </p:nvSpPr>
        <p:spPr>
          <a:xfrm>
            <a:off x="2594379" y="3496340"/>
            <a:ext cx="723275" cy="1200329"/>
          </a:xfrm>
          <a:prstGeom prst="rect">
            <a:avLst/>
          </a:prstGeom>
          <a:noFill/>
        </p:spPr>
        <p:txBody>
          <a:bodyPr wrap="none" rtlCol="0">
            <a:spAutoFit/>
          </a:bodyPr>
          <a:lstStyle/>
          <a:p>
            <a:r>
              <a:rPr lang="en-US" sz="7200" dirty="0"/>
              <a:t>+</a:t>
            </a:r>
          </a:p>
        </p:txBody>
      </p:sp>
      <p:sp>
        <p:nvSpPr>
          <p:cNvPr id="9" name="TextBox 8"/>
          <p:cNvSpPr txBox="1"/>
          <p:nvPr/>
        </p:nvSpPr>
        <p:spPr>
          <a:xfrm>
            <a:off x="5693286" y="3681005"/>
            <a:ext cx="543739" cy="830997"/>
          </a:xfrm>
          <a:prstGeom prst="rect">
            <a:avLst/>
          </a:prstGeom>
          <a:noFill/>
        </p:spPr>
        <p:txBody>
          <a:bodyPr wrap="none" rtlCol="0">
            <a:spAutoFit/>
          </a:bodyPr>
          <a:lstStyle/>
          <a:p>
            <a:r>
              <a:rPr lang="en-US" sz="4800" dirty="0"/>
              <a:t>=</a:t>
            </a:r>
          </a:p>
        </p:txBody>
      </p:sp>
      <p:sp>
        <p:nvSpPr>
          <p:cNvPr id="10" name="Rectangle 9"/>
          <p:cNvSpPr/>
          <p:nvPr/>
        </p:nvSpPr>
        <p:spPr>
          <a:xfrm>
            <a:off x="6381248" y="3333496"/>
            <a:ext cx="2231409" cy="1598949"/>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t>Balanced Board</a:t>
            </a:r>
          </a:p>
        </p:txBody>
      </p:sp>
    </p:spTree>
    <p:extLst>
      <p:ext uri="{BB962C8B-B14F-4D97-AF65-F5344CB8AC3E}">
        <p14:creationId xmlns:p14="http://schemas.microsoft.com/office/powerpoint/2010/main" val="22154085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Glenn Tecker\AppData\Local\Microsoft\Windows\Temporary Internet Files\Content.IE5\GQYOJ6YK\MP900385549[1].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377095" y="3971918"/>
            <a:ext cx="1734207" cy="22142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294" y="171201"/>
            <a:ext cx="8816788" cy="1143000"/>
          </a:xfrm>
        </p:spPr>
        <p:txBody>
          <a:bodyPr>
            <a:noAutofit/>
          </a:bodyPr>
          <a:lstStyle/>
          <a:p>
            <a:r>
              <a:rPr lang="en-US" sz="3600" dirty="0">
                <a:latin typeface="+mn-lt"/>
              </a:rPr>
              <a:t>Role of the Balanced Board Nominating Committee: An Analogy</a:t>
            </a:r>
          </a:p>
        </p:txBody>
      </p:sp>
      <p:pic>
        <p:nvPicPr>
          <p:cNvPr id="2050" name="Picture 2" descr="C:\Users\Glenn Tecker\AppData\Local\Microsoft\Windows\Temporary Internet Files\Content.IE5\G8IV853K\MP900309635[1].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637886" y="1405408"/>
            <a:ext cx="1402181" cy="18060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CF89CC4-5504-4971-A015-7222DD4389C8}"/>
              </a:ext>
            </a:extLst>
          </p:cNvPr>
          <p:cNvSpPr txBox="1"/>
          <p:nvPr/>
        </p:nvSpPr>
        <p:spPr>
          <a:xfrm>
            <a:off x="4071640" y="1626958"/>
            <a:ext cx="2380921" cy="1754326"/>
          </a:xfrm>
          <a:prstGeom prst="rect">
            <a:avLst/>
          </a:prstGeom>
          <a:noFill/>
        </p:spPr>
        <p:txBody>
          <a:bodyPr wrap="square" rtlCol="0">
            <a:spAutoFit/>
          </a:bodyPr>
          <a:lstStyle/>
          <a:p>
            <a:r>
              <a:rPr lang="en-CA" sz="3600" dirty="0">
                <a:latin typeface="+mn-lt"/>
              </a:rPr>
              <a:t>Job Placement Firm</a:t>
            </a:r>
          </a:p>
        </p:txBody>
      </p:sp>
      <p:sp>
        <p:nvSpPr>
          <p:cNvPr id="6" name="TextBox 5">
            <a:extLst>
              <a:ext uri="{FF2B5EF4-FFF2-40B4-BE49-F238E27FC236}">
                <a16:creationId xmlns:a16="http://schemas.microsoft.com/office/drawing/2014/main" id="{A6FF1E63-2E2A-4988-ABB1-D52BBCAA9F0A}"/>
              </a:ext>
            </a:extLst>
          </p:cNvPr>
          <p:cNvSpPr txBox="1"/>
          <p:nvPr/>
        </p:nvSpPr>
        <p:spPr>
          <a:xfrm>
            <a:off x="5089701" y="4431874"/>
            <a:ext cx="2314529" cy="1754326"/>
          </a:xfrm>
          <a:prstGeom prst="rect">
            <a:avLst/>
          </a:prstGeom>
          <a:noFill/>
        </p:spPr>
        <p:txBody>
          <a:bodyPr wrap="square" rtlCol="0">
            <a:spAutoFit/>
          </a:bodyPr>
          <a:lstStyle/>
          <a:p>
            <a:r>
              <a:rPr lang="en-CA" sz="3600" dirty="0">
                <a:latin typeface="+mn-lt"/>
              </a:rPr>
              <a:t>Executive Head Hunter</a:t>
            </a:r>
          </a:p>
        </p:txBody>
      </p:sp>
      <p:sp>
        <p:nvSpPr>
          <p:cNvPr id="10" name="Curved Right Arrow 9">
            <a:extLst>
              <a:ext uri="{FF2B5EF4-FFF2-40B4-BE49-F238E27FC236}">
                <a16:creationId xmlns:a16="http://schemas.microsoft.com/office/drawing/2014/main" id="{1EFC0097-1FD8-F14C-95F6-1FCC455A6775}"/>
              </a:ext>
            </a:extLst>
          </p:cNvPr>
          <p:cNvSpPr/>
          <p:nvPr/>
        </p:nvSpPr>
        <p:spPr>
          <a:xfrm rot="20453038" flipH="1">
            <a:off x="6679509" y="1370452"/>
            <a:ext cx="1769578" cy="3831392"/>
          </a:xfrm>
          <a:prstGeom prst="curvedRightArrow">
            <a:avLst>
              <a:gd name="adj1" fmla="val 25000"/>
              <a:gd name="adj2" fmla="val 43600"/>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TextBox 7">
            <a:extLst>
              <a:ext uri="{FF2B5EF4-FFF2-40B4-BE49-F238E27FC236}">
                <a16:creationId xmlns:a16="http://schemas.microsoft.com/office/drawing/2014/main" id="{3884E18B-0E64-40CE-A946-1C740E5CB18B}"/>
              </a:ext>
            </a:extLst>
          </p:cNvPr>
          <p:cNvSpPr txBox="1"/>
          <p:nvPr/>
        </p:nvSpPr>
        <p:spPr>
          <a:xfrm>
            <a:off x="1047404" y="2144684"/>
            <a:ext cx="1465786" cy="646331"/>
          </a:xfrm>
          <a:prstGeom prst="rect">
            <a:avLst/>
          </a:prstGeom>
          <a:noFill/>
        </p:spPr>
        <p:txBody>
          <a:bodyPr wrap="none" rtlCol="0">
            <a:spAutoFit/>
          </a:bodyPr>
          <a:lstStyle/>
          <a:p>
            <a:r>
              <a:rPr lang="en-US" sz="3600" dirty="0"/>
              <a:t>FROM:</a:t>
            </a:r>
          </a:p>
        </p:txBody>
      </p:sp>
      <p:sp>
        <p:nvSpPr>
          <p:cNvPr id="9" name="TextBox 8">
            <a:extLst>
              <a:ext uri="{FF2B5EF4-FFF2-40B4-BE49-F238E27FC236}">
                <a16:creationId xmlns:a16="http://schemas.microsoft.com/office/drawing/2014/main" id="{186FDB77-AF7C-4C25-8927-446A05E58BB6}"/>
              </a:ext>
            </a:extLst>
          </p:cNvPr>
          <p:cNvSpPr txBox="1"/>
          <p:nvPr/>
        </p:nvSpPr>
        <p:spPr>
          <a:xfrm>
            <a:off x="1047404" y="5079059"/>
            <a:ext cx="825611" cy="646331"/>
          </a:xfrm>
          <a:prstGeom prst="rect">
            <a:avLst/>
          </a:prstGeom>
          <a:noFill/>
        </p:spPr>
        <p:txBody>
          <a:bodyPr wrap="square" rtlCol="0">
            <a:spAutoFit/>
          </a:bodyPr>
          <a:lstStyle/>
          <a:p>
            <a:r>
              <a:rPr lang="en-US" sz="3600" dirty="0"/>
              <a:t>TO:</a:t>
            </a:r>
          </a:p>
        </p:txBody>
      </p:sp>
    </p:spTree>
    <p:extLst>
      <p:ext uri="{BB962C8B-B14F-4D97-AF65-F5344CB8AC3E}">
        <p14:creationId xmlns:p14="http://schemas.microsoft.com/office/powerpoint/2010/main" val="1360907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27" y="0"/>
            <a:ext cx="8977745" cy="1143000"/>
          </a:xfrm>
        </p:spPr>
        <p:txBody>
          <a:bodyPr/>
          <a:lstStyle/>
          <a:p>
            <a:r>
              <a:rPr lang="en-US" sz="4000" dirty="0"/>
              <a:t>Vetting Candidates for a Balanced Board</a:t>
            </a:r>
          </a:p>
        </p:txBody>
      </p:sp>
      <p:sp>
        <p:nvSpPr>
          <p:cNvPr id="3" name="Text Placeholder 2"/>
          <p:cNvSpPr>
            <a:spLocks noGrp="1"/>
          </p:cNvSpPr>
          <p:nvPr>
            <p:ph type="body" sz="quarter" idx="12"/>
          </p:nvPr>
        </p:nvSpPr>
        <p:spPr>
          <a:xfrm>
            <a:off x="457200" y="1051985"/>
            <a:ext cx="7499786" cy="4186238"/>
          </a:xfrm>
        </p:spPr>
        <p:txBody>
          <a:bodyPr>
            <a:noAutofit/>
          </a:bodyPr>
          <a:lstStyle/>
          <a:p>
            <a:pPr marL="0" indent="0">
              <a:buNone/>
            </a:pPr>
            <a:r>
              <a:rPr lang="en-US" b="1" u="sng" dirty="0"/>
              <a:t>First Check:</a:t>
            </a:r>
            <a:r>
              <a:rPr lang="en-US" dirty="0"/>
              <a:t> Buy-in to organization’s core purpose and values.</a:t>
            </a:r>
            <a:endParaRPr lang="en-US" b="1" u="sng" dirty="0"/>
          </a:p>
          <a:p>
            <a:pPr marL="0" indent="0">
              <a:buNone/>
            </a:pPr>
            <a:endParaRPr lang="en-US" b="1" u="sng" dirty="0"/>
          </a:p>
          <a:p>
            <a:pPr marL="0" indent="0">
              <a:buNone/>
            </a:pPr>
            <a:r>
              <a:rPr lang="en-US" b="1" u="sng" dirty="0"/>
              <a:t>Three Considerations:</a:t>
            </a:r>
          </a:p>
          <a:p>
            <a:pPr marL="514350" indent="-514350">
              <a:buFont typeface="+mj-lt"/>
              <a:buAutoNum type="arabicPeriod"/>
            </a:pPr>
            <a:r>
              <a:rPr lang="en-US" dirty="0"/>
              <a:t>Board Member Skill Sets – Key Attributes  </a:t>
            </a:r>
          </a:p>
          <a:p>
            <a:pPr marL="514350" indent="-514350">
              <a:buFont typeface="+mj-lt"/>
              <a:buAutoNum type="arabicPeriod"/>
            </a:pPr>
            <a:r>
              <a:rPr lang="en-US" dirty="0"/>
              <a:t>Generational, Geographic, Gender, Cultural, Industry, Ethnic, or Specialty  Related  Experience</a:t>
            </a:r>
          </a:p>
          <a:p>
            <a:pPr marL="514350" indent="-514350">
              <a:buFont typeface="+mj-lt"/>
              <a:buAutoNum type="arabicPeriod"/>
            </a:pPr>
            <a:r>
              <a:rPr lang="en-US" dirty="0"/>
              <a:t>Special Skills Or Expertise Germane To Key Strategic Initiatives</a:t>
            </a:r>
          </a:p>
          <a:p>
            <a:pPr marL="514350" indent="-514350">
              <a:buFont typeface="+mj-lt"/>
              <a:buAutoNum type="arabicPeriod"/>
            </a:pPr>
            <a:endParaRPr lang="en-US" dirty="0">
              <a:solidFill>
                <a:schemeClr val="tx1">
                  <a:lumMod val="65000"/>
                  <a:lumOff val="35000"/>
                </a:schemeClr>
              </a:solidFill>
            </a:endParaRPr>
          </a:p>
        </p:txBody>
      </p:sp>
      <p:pic>
        <p:nvPicPr>
          <p:cNvPr id="10242" name="Picture 2" descr="C:\Users\Lori\AppData\Local\Microsoft\Windows\Temporary Internet Files\Content.IE5\I07OMR3Y\MP91021639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11727" y="1374397"/>
            <a:ext cx="2490517" cy="2169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7207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26" y="63624"/>
            <a:ext cx="8867553" cy="1143000"/>
          </a:xfrm>
        </p:spPr>
        <p:txBody>
          <a:bodyPr/>
          <a:lstStyle/>
          <a:p>
            <a:r>
              <a:rPr lang="en-US" sz="4000" dirty="0"/>
              <a:t>Six Key Attributes of Board Members</a:t>
            </a:r>
          </a:p>
        </p:txBody>
      </p:sp>
      <p:sp>
        <p:nvSpPr>
          <p:cNvPr id="3" name="Content Placeholder 2"/>
          <p:cNvSpPr>
            <a:spLocks noGrp="1"/>
          </p:cNvSpPr>
          <p:nvPr>
            <p:ph sz="quarter" idx="12"/>
          </p:nvPr>
        </p:nvSpPr>
        <p:spPr>
          <a:xfrm>
            <a:off x="457200" y="1206625"/>
            <a:ext cx="8229600" cy="4502026"/>
          </a:xfrm>
        </p:spPr>
        <p:txBody>
          <a:bodyPr>
            <a:normAutofit lnSpcReduction="10000"/>
          </a:bodyPr>
          <a:lstStyle/>
          <a:p>
            <a:pPr marL="457200" indent="-457200">
              <a:buFont typeface="+mj-lt"/>
              <a:buAutoNum type="arabicPeriod"/>
            </a:pPr>
            <a:r>
              <a:rPr lang="en-US" sz="2000" dirty="0">
                <a:solidFill>
                  <a:schemeClr val="tx1"/>
                </a:solidFill>
              </a:rPr>
              <a:t>The ability to think strategically and analytically and to effectively communicate thoughts and the reasons for them.</a:t>
            </a:r>
          </a:p>
          <a:p>
            <a:pPr marL="457200" indent="-457200">
              <a:buFont typeface="+mj-lt"/>
              <a:buAutoNum type="arabicPeriod"/>
            </a:pPr>
            <a:r>
              <a:rPr lang="en-US" sz="2000" dirty="0">
                <a:solidFill>
                  <a:schemeClr val="tx1"/>
                </a:solidFill>
              </a:rPr>
              <a:t>Possession of earned respect of other key stakeholder group members</a:t>
            </a:r>
          </a:p>
          <a:p>
            <a:pPr marL="457200" indent="-457200">
              <a:buFont typeface="+mj-lt"/>
              <a:buAutoNum type="arabicPeriod"/>
            </a:pPr>
            <a:r>
              <a:rPr lang="en-US" sz="2000" dirty="0">
                <a:solidFill>
                  <a:schemeClr val="tx1"/>
                </a:solidFill>
              </a:rPr>
              <a:t>The ability to work well with others as a member of a collaborative group with group decision-making authority and an understanding of the fiduciary duties of loyalty, care, and obedience.</a:t>
            </a:r>
          </a:p>
          <a:p>
            <a:pPr marL="457200" indent="-457200">
              <a:buFont typeface="+mj-lt"/>
              <a:buAutoNum type="arabicPeriod"/>
            </a:pPr>
            <a:r>
              <a:rPr lang="en-US" sz="2000" dirty="0">
                <a:solidFill>
                  <a:schemeClr val="tx1"/>
                </a:solidFill>
              </a:rPr>
              <a:t>Demonstrated  understanding of the differences between “oversight” and “supervision.”</a:t>
            </a:r>
          </a:p>
          <a:p>
            <a:pPr marL="457200" indent="-457200">
              <a:buFont typeface="+mj-lt"/>
              <a:buAutoNum type="arabicPeriod"/>
            </a:pPr>
            <a:r>
              <a:rPr lang="en-US" sz="2000" dirty="0">
                <a:solidFill>
                  <a:schemeClr val="tx1"/>
                </a:solidFill>
              </a:rPr>
              <a:t>Earned reputation for emotional maturity, personal integrity, and honesty.</a:t>
            </a:r>
          </a:p>
          <a:p>
            <a:pPr marL="457200" indent="-457200">
              <a:buFont typeface="+mj-lt"/>
              <a:buAutoNum type="arabicPeriod"/>
            </a:pPr>
            <a:r>
              <a:rPr lang="en-US" sz="2000" dirty="0">
                <a:solidFill>
                  <a:schemeClr val="tx1"/>
                </a:solidFill>
              </a:rPr>
              <a:t>A demonstrated familiarity with the body of knowledge related to both the process for which the group is responsible as well as the substantive content of the subject area within which decisions and choices will have to be made.</a:t>
            </a:r>
            <a:br>
              <a:rPr lang="en-US" sz="2000" dirty="0"/>
            </a:br>
            <a:endParaRPr lang="en-US" sz="2000" dirty="0"/>
          </a:p>
          <a:p>
            <a:pPr marL="514350" indent="-514350">
              <a:buFont typeface="+mj-lt"/>
              <a:buAutoNum type="arabicPeriod"/>
            </a:pPr>
            <a:endParaRPr lang="en-US" sz="2000" dirty="0"/>
          </a:p>
        </p:txBody>
      </p:sp>
    </p:spTree>
    <p:extLst>
      <p:ext uri="{BB962C8B-B14F-4D97-AF65-F5344CB8AC3E}">
        <p14:creationId xmlns:p14="http://schemas.microsoft.com/office/powerpoint/2010/main" val="23815661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45" y="-119033"/>
            <a:ext cx="9353655" cy="1143000"/>
          </a:xfrm>
        </p:spPr>
        <p:txBody>
          <a:bodyPr/>
          <a:lstStyle/>
          <a:p>
            <a:pPr algn="ctr"/>
            <a:r>
              <a:rPr lang="en-US" sz="3200" b="1" dirty="0"/>
              <a:t>Board Member Skill Sets – Key Attributes</a:t>
            </a:r>
          </a:p>
        </p:txBody>
      </p:sp>
      <p:graphicFrame>
        <p:nvGraphicFramePr>
          <p:cNvPr id="8" name="Content Placeholder 7"/>
          <p:cNvGraphicFramePr>
            <a:graphicFrameLocks noGrp="1"/>
          </p:cNvGraphicFramePr>
          <p:nvPr>
            <p:ph sz="quarter" idx="12"/>
          </p:nvPr>
        </p:nvGraphicFramePr>
        <p:xfrm>
          <a:off x="180975" y="752475"/>
          <a:ext cx="8810625" cy="5238648"/>
        </p:xfrm>
        <a:graphic>
          <a:graphicData uri="http://schemas.openxmlformats.org/drawingml/2006/table">
            <a:tbl>
              <a:tblPr firstRow="1" bandRow="1">
                <a:tableStyleId>{BC89EF96-8CEA-46FF-86C4-4CE0E7609802}</a:tableStyleId>
              </a:tblPr>
              <a:tblGrid>
                <a:gridCol w="5260242">
                  <a:extLst>
                    <a:ext uri="{9D8B030D-6E8A-4147-A177-3AD203B41FA5}">
                      <a16:colId xmlns:a16="http://schemas.microsoft.com/office/drawing/2014/main" val="20000"/>
                    </a:ext>
                  </a:extLst>
                </a:gridCol>
                <a:gridCol w="2406996">
                  <a:extLst>
                    <a:ext uri="{9D8B030D-6E8A-4147-A177-3AD203B41FA5}">
                      <a16:colId xmlns:a16="http://schemas.microsoft.com/office/drawing/2014/main" val="20001"/>
                    </a:ext>
                  </a:extLst>
                </a:gridCol>
                <a:gridCol w="1143387">
                  <a:extLst>
                    <a:ext uri="{9D8B030D-6E8A-4147-A177-3AD203B41FA5}">
                      <a16:colId xmlns:a16="http://schemas.microsoft.com/office/drawing/2014/main" val="20002"/>
                    </a:ext>
                  </a:extLst>
                </a:gridCol>
              </a:tblGrid>
              <a:tr h="627970">
                <a:tc>
                  <a:txBody>
                    <a:bodyPr/>
                    <a:lstStyle/>
                    <a:p>
                      <a:pPr algn="ctr"/>
                      <a:r>
                        <a:rPr lang="en-US" sz="2000" dirty="0"/>
                        <a:t>Attribute</a:t>
                      </a:r>
                    </a:p>
                  </a:txBody>
                  <a:tcPr/>
                </a:tc>
                <a:tc>
                  <a:txBody>
                    <a:bodyPr/>
                    <a:lstStyle/>
                    <a:p>
                      <a:pPr algn="ctr"/>
                      <a:r>
                        <a:rPr lang="en-US" sz="2000" dirty="0"/>
                        <a:t>Evidence</a:t>
                      </a:r>
                    </a:p>
                  </a:txBody>
                  <a:tcPr/>
                </a:tc>
                <a:tc>
                  <a:txBody>
                    <a:bodyPr/>
                    <a:lstStyle/>
                    <a:p>
                      <a:pPr algn="ctr"/>
                      <a:r>
                        <a:rPr lang="en-US" sz="2000" dirty="0"/>
                        <a:t>Rating</a:t>
                      </a:r>
                    </a:p>
                  </a:txBody>
                  <a:tcPr/>
                </a:tc>
                <a:extLst>
                  <a:ext uri="{0D108BD9-81ED-4DB2-BD59-A6C34878D82A}">
                    <a16:rowId xmlns:a16="http://schemas.microsoft.com/office/drawing/2014/main" val="10000"/>
                  </a:ext>
                </a:extLst>
              </a:tr>
              <a:tr h="6312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The ability to think strategically and analytically and to effectively communicate thoughts and the reasons for them.</a:t>
                      </a:r>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1"/>
                  </a:ext>
                </a:extLst>
              </a:tr>
              <a:tr h="82721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Possession of earned respect of other key stakeholder group members.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2"/>
                  </a:ext>
                </a:extLst>
              </a:tr>
              <a:tr h="6312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The ability to work well with others as a member of a collaborative group with group decision-making authority and an understanding of the fiduciary duties of loyalty, care, and obedience.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3"/>
                  </a:ext>
                </a:extLst>
              </a:tr>
              <a:tr h="631235">
                <a:tc>
                  <a:txBody>
                    <a:bodyPr/>
                    <a:lstStyle/>
                    <a:p>
                      <a:r>
                        <a:rPr lang="en-US" sz="1400" dirty="0"/>
                        <a:t>A demonstrated  understanding of the differences between “oversight” and “supervision.”</a:t>
                      </a:r>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4"/>
                  </a:ext>
                </a:extLst>
              </a:tr>
              <a:tr h="6312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An earned reputation for emotional maturity, personal integrity, and honesty.</a:t>
                      </a:r>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5"/>
                  </a:ext>
                </a:extLst>
              </a:tr>
              <a:tr h="63123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A demonstrated familiarity with the body of knowledge related to both the process for which the group is responsible as well as the substantive content of the subject area within which decisions and choices will have to be made.</a:t>
                      </a:r>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BF2CB84F-1792-4574-9A08-DACF7ADF08C2}"/>
              </a:ext>
            </a:extLst>
          </p:cNvPr>
          <p:cNvSpPr txBox="1"/>
          <p:nvPr/>
        </p:nvSpPr>
        <p:spPr>
          <a:xfrm>
            <a:off x="2096086" y="5941814"/>
            <a:ext cx="4646978" cy="369332"/>
          </a:xfrm>
          <a:prstGeom prst="rect">
            <a:avLst/>
          </a:prstGeom>
          <a:noFill/>
        </p:spPr>
        <p:txBody>
          <a:bodyPr wrap="none" rtlCol="0">
            <a:spAutoFit/>
          </a:bodyPr>
          <a:lstStyle/>
          <a:p>
            <a:r>
              <a:rPr lang="en-US" dirty="0"/>
              <a:t>Scale: 1 is does not demonstrate, 5 is a strength</a:t>
            </a:r>
          </a:p>
        </p:txBody>
      </p:sp>
      <p:sp>
        <p:nvSpPr>
          <p:cNvPr id="4" name="TextBox 3"/>
          <p:cNvSpPr txBox="1"/>
          <p:nvPr/>
        </p:nvSpPr>
        <p:spPr>
          <a:xfrm rot="20113668">
            <a:off x="5260239" y="2518873"/>
            <a:ext cx="3667992" cy="1107996"/>
          </a:xfrm>
          <a:prstGeom prst="rect">
            <a:avLst/>
          </a:prstGeom>
          <a:noFill/>
        </p:spPr>
        <p:txBody>
          <a:bodyPr wrap="none" rtlCol="0">
            <a:spAutoFit/>
          </a:bodyPr>
          <a:lstStyle/>
          <a:p>
            <a:r>
              <a:rPr lang="en-US" sz="6600" b="1" dirty="0">
                <a:solidFill>
                  <a:schemeClr val="accent1">
                    <a:lumMod val="90000"/>
                    <a:lumOff val="10000"/>
                  </a:schemeClr>
                </a:solidFill>
              </a:rPr>
              <a:t>Example</a:t>
            </a:r>
          </a:p>
        </p:txBody>
      </p:sp>
    </p:spTree>
    <p:extLst>
      <p:ext uri="{BB962C8B-B14F-4D97-AF65-F5344CB8AC3E}">
        <p14:creationId xmlns:p14="http://schemas.microsoft.com/office/powerpoint/2010/main" val="36662249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3122" y="96863"/>
            <a:ext cx="9670494" cy="886402"/>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sz="4000" dirty="0">
                <a:solidFill>
                  <a:schemeClr val="tx1"/>
                </a:solidFill>
              </a:rPr>
              <a:t>Balanced Board: Desired Perspectives</a:t>
            </a:r>
          </a:p>
          <a:p>
            <a:pPr lvl="0" algn="l">
              <a:spcBef>
                <a:spcPct val="20000"/>
              </a:spcBef>
            </a:pPr>
            <a:r>
              <a:rPr lang="en-US" sz="1400" dirty="0">
                <a:solidFill>
                  <a:srgbClr val="4C4C4C"/>
                </a:solidFill>
              </a:rPr>
              <a:t>.</a:t>
            </a:r>
          </a:p>
          <a:p>
            <a:endParaRPr lang="en-US" sz="3200" dirty="0"/>
          </a:p>
        </p:txBody>
      </p:sp>
      <p:sp>
        <p:nvSpPr>
          <p:cNvPr id="4" name="TextBox 3"/>
          <p:cNvSpPr txBox="1"/>
          <p:nvPr/>
        </p:nvSpPr>
        <p:spPr>
          <a:xfrm>
            <a:off x="436728" y="900750"/>
            <a:ext cx="8570794" cy="4708981"/>
          </a:xfrm>
          <a:prstGeom prst="rect">
            <a:avLst/>
          </a:prstGeom>
          <a:noFill/>
        </p:spPr>
        <p:txBody>
          <a:bodyPr wrap="square" rtlCol="0">
            <a:spAutoFit/>
          </a:bodyPr>
          <a:lstStyle/>
          <a:p>
            <a:pPr marL="514350" indent="-514350">
              <a:buFont typeface="+mj-lt"/>
              <a:buAutoNum type="arabicPeriod"/>
            </a:pPr>
            <a:r>
              <a:rPr lang="en-US" sz="2400" dirty="0">
                <a:latin typeface="+mn-lt"/>
              </a:rPr>
              <a:t>Variable _______________________________.</a:t>
            </a:r>
          </a:p>
          <a:p>
            <a:pPr marL="514350" indent="-514350">
              <a:buFont typeface="+mj-lt"/>
              <a:buAutoNum type="arabicPeriod"/>
            </a:pPr>
            <a:endParaRPr lang="en-US" sz="1000" dirty="0">
              <a:latin typeface="+mn-lt"/>
            </a:endParaRPr>
          </a:p>
          <a:p>
            <a:pPr marL="514350" indent="-514350">
              <a:buFont typeface="+mj-lt"/>
              <a:buAutoNum type="arabicPeriod"/>
            </a:pPr>
            <a:r>
              <a:rPr lang="en-US" sz="2400" dirty="0">
                <a:latin typeface="+mn-lt"/>
              </a:rPr>
              <a:t>Variable _______________________________.</a:t>
            </a:r>
          </a:p>
          <a:p>
            <a:pPr marL="514350" indent="-514350">
              <a:buFont typeface="+mj-lt"/>
              <a:buAutoNum type="arabicPeriod"/>
            </a:pPr>
            <a:endParaRPr lang="en-US" sz="1000" dirty="0">
              <a:latin typeface="+mn-lt"/>
            </a:endParaRPr>
          </a:p>
          <a:p>
            <a:pPr marL="514350" indent="-514350">
              <a:buFont typeface="+mj-lt"/>
              <a:buAutoNum type="arabicPeriod"/>
            </a:pPr>
            <a:r>
              <a:rPr lang="en-US" sz="2400" dirty="0">
                <a:latin typeface="+mn-lt"/>
              </a:rPr>
              <a:t>Variable _______________________________.</a:t>
            </a:r>
          </a:p>
          <a:p>
            <a:pPr marL="514350" indent="-514350">
              <a:buFont typeface="+mj-lt"/>
              <a:buAutoNum type="arabicPeriod"/>
            </a:pPr>
            <a:endParaRPr lang="en-US" sz="1000" dirty="0">
              <a:latin typeface="+mn-lt"/>
            </a:endParaRPr>
          </a:p>
          <a:p>
            <a:pPr marL="514350" indent="-514350">
              <a:buFont typeface="+mj-lt"/>
              <a:buAutoNum type="arabicPeriod"/>
            </a:pPr>
            <a:r>
              <a:rPr lang="en-US" sz="2400" dirty="0">
                <a:latin typeface="+mn-lt"/>
              </a:rPr>
              <a:t>Variable _______________________________.</a:t>
            </a:r>
          </a:p>
          <a:p>
            <a:pPr marL="514350" indent="-514350">
              <a:buFont typeface="+mj-lt"/>
              <a:buAutoNum type="arabicPeriod"/>
            </a:pPr>
            <a:endParaRPr lang="en-US" sz="1000" dirty="0">
              <a:latin typeface="+mn-lt"/>
            </a:endParaRPr>
          </a:p>
          <a:p>
            <a:pPr marL="514350" indent="-514350">
              <a:buFont typeface="+mj-lt"/>
              <a:buAutoNum type="arabicPeriod"/>
            </a:pPr>
            <a:r>
              <a:rPr lang="en-US" sz="2400" dirty="0">
                <a:latin typeface="+mn-lt"/>
              </a:rPr>
              <a:t>Variable _______________________________.</a:t>
            </a:r>
          </a:p>
          <a:p>
            <a:pPr marL="514350" indent="-514350">
              <a:buFont typeface="+mj-lt"/>
              <a:buAutoNum type="arabicPeriod"/>
            </a:pPr>
            <a:endParaRPr lang="en-US" sz="1000" dirty="0">
              <a:latin typeface="+mn-lt"/>
            </a:endParaRPr>
          </a:p>
          <a:p>
            <a:pPr marL="514350" indent="-514350">
              <a:buFont typeface="+mj-lt"/>
              <a:buAutoNum type="arabicPeriod"/>
            </a:pPr>
            <a:r>
              <a:rPr lang="en-US" sz="2400" dirty="0">
                <a:latin typeface="+mn-lt"/>
              </a:rPr>
              <a:t>Variable _______________________________.</a:t>
            </a:r>
            <a:endParaRPr lang="en-US" sz="1000" dirty="0">
              <a:latin typeface="+mn-lt"/>
            </a:endParaRPr>
          </a:p>
          <a:p>
            <a:pPr marL="514350" indent="-514350">
              <a:buFont typeface="+mj-lt"/>
              <a:buAutoNum type="arabicPeriod"/>
            </a:pPr>
            <a:endParaRPr lang="en-US" sz="1000" dirty="0">
              <a:latin typeface="+mn-lt"/>
            </a:endParaRPr>
          </a:p>
          <a:p>
            <a:pPr marL="514350" indent="-514350">
              <a:buFont typeface="+mj-lt"/>
              <a:buAutoNum type="arabicPeriod"/>
            </a:pPr>
            <a:r>
              <a:rPr lang="en-US" sz="2400" dirty="0">
                <a:latin typeface="+mn-lt"/>
              </a:rPr>
              <a:t>Variable _______________________________.</a:t>
            </a:r>
          </a:p>
          <a:p>
            <a:pPr marL="514350" indent="-514350">
              <a:buFont typeface="+mj-lt"/>
              <a:buAutoNum type="arabicPeriod"/>
            </a:pPr>
            <a:endParaRPr lang="en-US" sz="2400" dirty="0"/>
          </a:p>
          <a:p>
            <a:endParaRPr lang="en-US" sz="2400" dirty="0"/>
          </a:p>
          <a:p>
            <a:endParaRPr lang="en-US" sz="2400" dirty="0"/>
          </a:p>
        </p:txBody>
      </p:sp>
      <p:sp>
        <p:nvSpPr>
          <p:cNvPr id="5" name="TextBox 4"/>
          <p:cNvSpPr txBox="1"/>
          <p:nvPr/>
        </p:nvSpPr>
        <p:spPr>
          <a:xfrm>
            <a:off x="2279177" y="900750"/>
            <a:ext cx="1188146" cy="369332"/>
          </a:xfrm>
          <a:prstGeom prst="rect">
            <a:avLst/>
          </a:prstGeom>
          <a:noFill/>
        </p:spPr>
        <p:txBody>
          <a:bodyPr wrap="none" rtlCol="0">
            <a:spAutoFit/>
          </a:bodyPr>
          <a:lstStyle/>
          <a:p>
            <a:r>
              <a:rPr lang="en-US" dirty="0">
                <a:solidFill>
                  <a:srgbClr val="002060"/>
                </a:solidFill>
                <a:latin typeface="Comic Sans MS" panose="030F0702030302020204" pitchFamily="66" charset="0"/>
              </a:rPr>
              <a:t>Specialty</a:t>
            </a:r>
          </a:p>
        </p:txBody>
      </p:sp>
      <p:sp>
        <p:nvSpPr>
          <p:cNvPr id="6" name="TextBox 5"/>
          <p:cNvSpPr txBox="1"/>
          <p:nvPr/>
        </p:nvSpPr>
        <p:spPr>
          <a:xfrm>
            <a:off x="2279177" y="1432968"/>
            <a:ext cx="1317990" cy="369332"/>
          </a:xfrm>
          <a:prstGeom prst="rect">
            <a:avLst/>
          </a:prstGeom>
          <a:noFill/>
        </p:spPr>
        <p:txBody>
          <a:bodyPr wrap="none" rtlCol="0">
            <a:spAutoFit/>
          </a:bodyPr>
          <a:lstStyle/>
          <a:p>
            <a:r>
              <a:rPr lang="en-US" dirty="0">
                <a:solidFill>
                  <a:srgbClr val="002060"/>
                </a:solidFill>
                <a:latin typeface="Comic Sans MS" panose="030F0702030302020204" pitchFamily="66" charset="0"/>
              </a:rPr>
              <a:t>Geography</a:t>
            </a:r>
          </a:p>
        </p:txBody>
      </p:sp>
      <p:sp>
        <p:nvSpPr>
          <p:cNvPr id="7" name="TextBox 6"/>
          <p:cNvSpPr txBox="1"/>
          <p:nvPr/>
        </p:nvSpPr>
        <p:spPr>
          <a:xfrm>
            <a:off x="2327267" y="1972260"/>
            <a:ext cx="1140056" cy="369332"/>
          </a:xfrm>
          <a:prstGeom prst="rect">
            <a:avLst/>
          </a:prstGeom>
          <a:noFill/>
        </p:spPr>
        <p:txBody>
          <a:bodyPr wrap="none" rtlCol="0">
            <a:spAutoFit/>
          </a:bodyPr>
          <a:lstStyle/>
          <a:p>
            <a:r>
              <a:rPr lang="en-US" dirty="0">
                <a:solidFill>
                  <a:srgbClr val="002060"/>
                </a:solidFill>
                <a:latin typeface="Comic Sans MS" panose="030F0702030302020204" pitchFamily="66" charset="0"/>
              </a:rPr>
              <a:t>Industry</a:t>
            </a:r>
          </a:p>
        </p:txBody>
      </p:sp>
      <p:sp>
        <p:nvSpPr>
          <p:cNvPr id="8" name="TextBox 7"/>
          <p:cNvSpPr txBox="1"/>
          <p:nvPr/>
        </p:nvSpPr>
        <p:spPr>
          <a:xfrm>
            <a:off x="2328535" y="2457955"/>
            <a:ext cx="962123" cy="369332"/>
          </a:xfrm>
          <a:prstGeom prst="rect">
            <a:avLst/>
          </a:prstGeom>
          <a:noFill/>
        </p:spPr>
        <p:txBody>
          <a:bodyPr wrap="none" rtlCol="0">
            <a:spAutoFit/>
          </a:bodyPr>
          <a:lstStyle/>
          <a:p>
            <a:r>
              <a:rPr lang="en-US" dirty="0">
                <a:solidFill>
                  <a:srgbClr val="002060"/>
                </a:solidFill>
                <a:latin typeface="Comic Sans MS" panose="030F0702030302020204" pitchFamily="66" charset="0"/>
              </a:rPr>
              <a:t>Gender</a:t>
            </a:r>
          </a:p>
        </p:txBody>
      </p:sp>
      <p:sp>
        <p:nvSpPr>
          <p:cNvPr id="9" name="TextBox 8"/>
          <p:cNvSpPr txBox="1"/>
          <p:nvPr/>
        </p:nvSpPr>
        <p:spPr>
          <a:xfrm>
            <a:off x="2328535" y="2977727"/>
            <a:ext cx="1359668" cy="369332"/>
          </a:xfrm>
          <a:prstGeom prst="rect">
            <a:avLst/>
          </a:prstGeom>
          <a:noFill/>
        </p:spPr>
        <p:txBody>
          <a:bodyPr wrap="none" rtlCol="0">
            <a:spAutoFit/>
          </a:bodyPr>
          <a:lstStyle/>
          <a:p>
            <a:r>
              <a:rPr lang="en-US" dirty="0">
                <a:solidFill>
                  <a:srgbClr val="002060"/>
                </a:solidFill>
                <a:latin typeface="Comic Sans MS" panose="030F0702030302020204" pitchFamily="66" charset="0"/>
              </a:rPr>
              <a:t>Generation</a:t>
            </a:r>
          </a:p>
        </p:txBody>
      </p:sp>
      <p:sp>
        <p:nvSpPr>
          <p:cNvPr id="10" name="TextBox 9"/>
          <p:cNvSpPr txBox="1"/>
          <p:nvPr/>
        </p:nvSpPr>
        <p:spPr>
          <a:xfrm>
            <a:off x="2328535" y="3469885"/>
            <a:ext cx="1140056" cy="369332"/>
          </a:xfrm>
          <a:prstGeom prst="rect">
            <a:avLst/>
          </a:prstGeom>
          <a:noFill/>
        </p:spPr>
        <p:txBody>
          <a:bodyPr wrap="none" rtlCol="0">
            <a:spAutoFit/>
          </a:bodyPr>
          <a:lstStyle/>
          <a:p>
            <a:r>
              <a:rPr lang="en-US" dirty="0">
                <a:solidFill>
                  <a:srgbClr val="002060"/>
                </a:solidFill>
                <a:latin typeface="Comic Sans MS" panose="030F0702030302020204" pitchFamily="66" charset="0"/>
              </a:rPr>
              <a:t>Heritage</a:t>
            </a:r>
          </a:p>
        </p:txBody>
      </p:sp>
      <p:sp>
        <p:nvSpPr>
          <p:cNvPr id="12" name="TextBox 11"/>
          <p:cNvSpPr txBox="1"/>
          <p:nvPr/>
        </p:nvSpPr>
        <p:spPr>
          <a:xfrm>
            <a:off x="2328535" y="3963126"/>
            <a:ext cx="2329348" cy="369332"/>
          </a:xfrm>
          <a:prstGeom prst="rect">
            <a:avLst/>
          </a:prstGeom>
          <a:noFill/>
        </p:spPr>
        <p:txBody>
          <a:bodyPr wrap="square" rtlCol="0">
            <a:spAutoFit/>
          </a:bodyPr>
          <a:lstStyle/>
          <a:p>
            <a:r>
              <a:rPr lang="en-US" dirty="0">
                <a:solidFill>
                  <a:srgbClr val="002060"/>
                </a:solidFill>
                <a:latin typeface="Comic Sans MS" panose="030F0702030302020204" pitchFamily="66" charset="0"/>
              </a:rPr>
              <a:t>Experience, Etc.</a:t>
            </a:r>
          </a:p>
        </p:txBody>
      </p:sp>
      <p:sp>
        <p:nvSpPr>
          <p:cNvPr id="16" name="Content Placeholder 2"/>
          <p:cNvSpPr txBox="1">
            <a:spLocks/>
          </p:cNvSpPr>
          <p:nvPr/>
        </p:nvSpPr>
        <p:spPr>
          <a:xfrm>
            <a:off x="436728" y="4955908"/>
            <a:ext cx="8229600" cy="941014"/>
          </a:xfrm>
          <a:prstGeom prst="rect">
            <a:avLst/>
          </a:prstGeom>
          <a:solidFill>
            <a:schemeClr val="accent1">
              <a:lumMod val="90000"/>
              <a:lumOff val="10000"/>
            </a:schemeClr>
          </a:solidFill>
        </p:spPr>
        <p:style>
          <a:lnRef idx="2">
            <a:schemeClr val="accent4">
              <a:shade val="50000"/>
            </a:schemeClr>
          </a:lnRef>
          <a:fillRef idx="1">
            <a:schemeClr val="accent4"/>
          </a:fillRef>
          <a:effectRef idx="0">
            <a:schemeClr val="accent4"/>
          </a:effectRef>
          <a:fontRef idx="minor">
            <a:schemeClr val="lt1"/>
          </a:fontRef>
        </p:style>
        <p:txBody>
          <a:bodyPr/>
          <a:lstStyle>
            <a:lvl1pPr marL="342900" indent="-342900" algn="l" defTabSz="457200"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lgn="ctr">
              <a:buFont typeface="Arial" charset="0"/>
              <a:buNone/>
            </a:pPr>
            <a:r>
              <a:rPr lang="en-US" sz="2800" dirty="0">
                <a:solidFill>
                  <a:schemeClr val="bg1"/>
                </a:solidFill>
              </a:rPr>
              <a:t>With your partner, discuss improvements that need to be made in your nominations process.</a:t>
            </a:r>
          </a:p>
        </p:txBody>
      </p:sp>
      <p:sp>
        <p:nvSpPr>
          <p:cNvPr id="13" name="TextBox 12">
            <a:extLst>
              <a:ext uri="{FF2B5EF4-FFF2-40B4-BE49-F238E27FC236}">
                <a16:creationId xmlns:a16="http://schemas.microsoft.com/office/drawing/2014/main" id="{65FEC6C3-B44B-4B37-9598-8AD6C0DB3EFB}"/>
              </a:ext>
            </a:extLst>
          </p:cNvPr>
          <p:cNvSpPr txBox="1"/>
          <p:nvPr/>
        </p:nvSpPr>
        <p:spPr>
          <a:xfrm rot="20113668">
            <a:off x="5502985" y="1700752"/>
            <a:ext cx="3667992" cy="1107996"/>
          </a:xfrm>
          <a:prstGeom prst="rect">
            <a:avLst/>
          </a:prstGeom>
          <a:noFill/>
        </p:spPr>
        <p:txBody>
          <a:bodyPr wrap="none" rtlCol="0">
            <a:spAutoFit/>
          </a:bodyPr>
          <a:lstStyle/>
          <a:p>
            <a:r>
              <a:rPr lang="en-US" sz="6600" b="1" dirty="0">
                <a:solidFill>
                  <a:schemeClr val="accent1">
                    <a:lumMod val="90000"/>
                    <a:lumOff val="10000"/>
                  </a:schemeClr>
                </a:solidFill>
              </a:rPr>
              <a:t>Example</a:t>
            </a:r>
          </a:p>
        </p:txBody>
      </p:sp>
    </p:spTree>
    <p:extLst>
      <p:ext uri="{BB962C8B-B14F-4D97-AF65-F5344CB8AC3E}">
        <p14:creationId xmlns:p14="http://schemas.microsoft.com/office/powerpoint/2010/main" val="2785460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479173"/>
            <a:ext cx="1692917" cy="886402"/>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sz="3200" dirty="0">
                <a:solidFill>
                  <a:schemeClr val="tx1"/>
                </a:solidFill>
              </a:rPr>
              <a:t>Current Board Profile</a:t>
            </a:r>
          </a:p>
          <a:p>
            <a:endParaRPr lang="en-US" sz="3200" dirty="0"/>
          </a:p>
        </p:txBody>
      </p:sp>
      <p:graphicFrame>
        <p:nvGraphicFramePr>
          <p:cNvPr id="4" name="Table 3"/>
          <p:cNvGraphicFramePr>
            <a:graphicFrameLocks noGrp="1"/>
          </p:cNvGraphicFramePr>
          <p:nvPr/>
        </p:nvGraphicFramePr>
        <p:xfrm>
          <a:off x="1575367" y="616687"/>
          <a:ext cx="7207710" cy="5342454"/>
        </p:xfrm>
        <a:graphic>
          <a:graphicData uri="http://schemas.openxmlformats.org/drawingml/2006/table">
            <a:tbl>
              <a:tblPr firstRow="1" bandRow="1">
                <a:tableStyleId>{5C22544A-7EE6-4342-B048-85BDC9FD1C3A}</a:tableStyleId>
              </a:tblPr>
              <a:tblGrid>
                <a:gridCol w="1509190">
                  <a:extLst>
                    <a:ext uri="{9D8B030D-6E8A-4147-A177-3AD203B41FA5}">
                      <a16:colId xmlns:a16="http://schemas.microsoft.com/office/drawing/2014/main" val="20000"/>
                    </a:ext>
                  </a:extLst>
                </a:gridCol>
                <a:gridCol w="1253527">
                  <a:extLst>
                    <a:ext uri="{9D8B030D-6E8A-4147-A177-3AD203B41FA5}">
                      <a16:colId xmlns:a16="http://schemas.microsoft.com/office/drawing/2014/main" val="20001"/>
                    </a:ext>
                  </a:extLst>
                </a:gridCol>
                <a:gridCol w="1052623">
                  <a:extLst>
                    <a:ext uri="{9D8B030D-6E8A-4147-A177-3AD203B41FA5}">
                      <a16:colId xmlns:a16="http://schemas.microsoft.com/office/drawing/2014/main" val="20002"/>
                    </a:ext>
                  </a:extLst>
                </a:gridCol>
                <a:gridCol w="1169581">
                  <a:extLst>
                    <a:ext uri="{9D8B030D-6E8A-4147-A177-3AD203B41FA5}">
                      <a16:colId xmlns:a16="http://schemas.microsoft.com/office/drawing/2014/main" val="20003"/>
                    </a:ext>
                  </a:extLst>
                </a:gridCol>
                <a:gridCol w="1180214">
                  <a:extLst>
                    <a:ext uri="{9D8B030D-6E8A-4147-A177-3AD203B41FA5}">
                      <a16:colId xmlns:a16="http://schemas.microsoft.com/office/drawing/2014/main" val="20004"/>
                    </a:ext>
                  </a:extLst>
                </a:gridCol>
                <a:gridCol w="1042575">
                  <a:extLst>
                    <a:ext uri="{9D8B030D-6E8A-4147-A177-3AD203B41FA5}">
                      <a16:colId xmlns:a16="http://schemas.microsoft.com/office/drawing/2014/main" val="20005"/>
                    </a:ext>
                  </a:extLst>
                </a:gridCol>
              </a:tblGrid>
              <a:tr h="733278">
                <a:tc>
                  <a:txBody>
                    <a:bodyPr/>
                    <a:lstStyle/>
                    <a:p>
                      <a:pPr algn="ctr"/>
                      <a:r>
                        <a:rPr lang="en-US" dirty="0"/>
                        <a:t>Board Member</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extLst>
                  <a:ext uri="{0D108BD9-81ED-4DB2-BD59-A6C34878D82A}">
                    <a16:rowId xmlns:a16="http://schemas.microsoft.com/office/drawing/2014/main" val="10000"/>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5"/>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7"/>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298419071"/>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140393622"/>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848252931"/>
                  </a:ext>
                </a:extLst>
              </a:tr>
              <a:tr h="41901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82895924"/>
                  </a:ext>
                </a:extLst>
              </a:tr>
            </a:tbl>
          </a:graphicData>
        </a:graphic>
      </p:graphicFrame>
      <p:sp>
        <p:nvSpPr>
          <p:cNvPr id="6" name="TextBox 5"/>
          <p:cNvSpPr txBox="1"/>
          <p:nvPr/>
        </p:nvSpPr>
        <p:spPr>
          <a:xfrm>
            <a:off x="4374545" y="121841"/>
            <a:ext cx="1478866" cy="523220"/>
          </a:xfrm>
          <a:prstGeom prst="rect">
            <a:avLst/>
          </a:prstGeom>
          <a:noFill/>
        </p:spPr>
        <p:txBody>
          <a:bodyPr wrap="none" rtlCol="0">
            <a:spAutoFit/>
          </a:bodyPr>
          <a:lstStyle/>
          <a:p>
            <a:r>
              <a:rPr lang="en-US" sz="2800" dirty="0"/>
              <a:t>Variable</a:t>
            </a:r>
          </a:p>
        </p:txBody>
      </p:sp>
    </p:spTree>
    <p:extLst>
      <p:ext uri="{BB962C8B-B14F-4D97-AF65-F5344CB8AC3E}">
        <p14:creationId xmlns:p14="http://schemas.microsoft.com/office/powerpoint/2010/main" val="4663424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27" y="0"/>
            <a:ext cx="8977745" cy="1143000"/>
          </a:xfrm>
        </p:spPr>
        <p:txBody>
          <a:bodyPr/>
          <a:lstStyle/>
          <a:p>
            <a:r>
              <a:rPr lang="en-US" sz="4000" dirty="0"/>
              <a:t>Achieving a Balanced Board</a:t>
            </a:r>
          </a:p>
        </p:txBody>
      </p:sp>
      <p:sp>
        <p:nvSpPr>
          <p:cNvPr id="3" name="Text Placeholder 2"/>
          <p:cNvSpPr>
            <a:spLocks noGrp="1"/>
          </p:cNvSpPr>
          <p:nvPr>
            <p:ph type="body" sz="quarter" idx="12"/>
          </p:nvPr>
        </p:nvSpPr>
        <p:spPr>
          <a:xfrm>
            <a:off x="475806" y="1393160"/>
            <a:ext cx="8192386" cy="4186238"/>
          </a:xfrm>
        </p:spPr>
        <p:txBody>
          <a:bodyPr>
            <a:normAutofit lnSpcReduction="10000"/>
          </a:bodyPr>
          <a:lstStyle/>
          <a:p>
            <a:pPr marL="274320" indent="-274320">
              <a:lnSpc>
                <a:spcPct val="100000"/>
              </a:lnSpc>
            </a:pPr>
            <a:r>
              <a:rPr lang="en-US" sz="3600" dirty="0"/>
              <a:t>What are the perspectives that you want to have on the board but do not?</a:t>
            </a:r>
          </a:p>
          <a:p>
            <a:pPr marL="274320" indent="-274320">
              <a:lnSpc>
                <a:spcPct val="100000"/>
              </a:lnSpc>
            </a:pPr>
            <a:endParaRPr lang="en-US" sz="1800" dirty="0"/>
          </a:p>
          <a:p>
            <a:pPr marL="274320" indent="-274320">
              <a:lnSpc>
                <a:spcPct val="100000"/>
              </a:lnSpc>
            </a:pPr>
            <a:endParaRPr lang="en-US" sz="1800" dirty="0"/>
          </a:p>
          <a:p>
            <a:pPr marL="274320" indent="-274320">
              <a:lnSpc>
                <a:spcPct val="100000"/>
              </a:lnSpc>
            </a:pPr>
            <a:endParaRPr lang="en-US" sz="1800" dirty="0"/>
          </a:p>
          <a:p>
            <a:pPr marL="274320" indent="-274320">
              <a:lnSpc>
                <a:spcPct val="100000"/>
              </a:lnSpc>
            </a:pPr>
            <a:endParaRPr lang="en-US" sz="1800" dirty="0"/>
          </a:p>
          <a:p>
            <a:pPr marL="274320" indent="-274320">
              <a:lnSpc>
                <a:spcPct val="100000"/>
              </a:lnSpc>
            </a:pPr>
            <a:r>
              <a:rPr lang="en-US" sz="3600" dirty="0"/>
              <a:t>What needs to change in your current process to achieve the desired perspectives?</a:t>
            </a:r>
            <a:endParaRPr lang="en-US" sz="1800" dirty="0">
              <a:solidFill>
                <a:schemeClr val="tx1">
                  <a:lumMod val="65000"/>
                  <a:lumOff val="35000"/>
                </a:schemeClr>
              </a:solidFill>
            </a:endParaRPr>
          </a:p>
        </p:txBody>
      </p:sp>
    </p:spTree>
    <p:extLst>
      <p:ext uri="{BB962C8B-B14F-4D97-AF65-F5344CB8AC3E}">
        <p14:creationId xmlns:p14="http://schemas.microsoft.com/office/powerpoint/2010/main" val="30438654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239" y="-4515"/>
            <a:ext cx="8229600" cy="1143000"/>
          </a:xfrm>
        </p:spPr>
        <p:txBody>
          <a:bodyPr/>
          <a:lstStyle/>
          <a:p>
            <a:r>
              <a:rPr lang="en-US" dirty="0"/>
              <a:t>Successful Board Orientation</a:t>
            </a:r>
            <a:br>
              <a:rPr lang="en-US" dirty="0"/>
            </a:br>
            <a:r>
              <a:rPr lang="en-US" dirty="0">
                <a:solidFill>
                  <a:srgbClr val="C00000"/>
                </a:solidFill>
              </a:rPr>
              <a:t>Focus on Governance and Strategic Plan</a:t>
            </a:r>
          </a:p>
        </p:txBody>
      </p:sp>
      <p:sp>
        <p:nvSpPr>
          <p:cNvPr id="3" name="TextBox 2"/>
          <p:cNvSpPr txBox="1"/>
          <p:nvPr/>
        </p:nvSpPr>
        <p:spPr>
          <a:xfrm>
            <a:off x="6584650" y="1774686"/>
            <a:ext cx="2342280" cy="1200329"/>
          </a:xfrm>
          <a:prstGeom prst="rect">
            <a:avLst/>
          </a:prstGeom>
          <a:noFill/>
        </p:spPr>
        <p:txBody>
          <a:bodyPr wrap="square" rtlCol="0">
            <a:spAutoFit/>
          </a:bodyPr>
          <a:lstStyle/>
          <a:p>
            <a:r>
              <a:rPr lang="en-US" sz="2400" dirty="0">
                <a:latin typeface="+mn-lt"/>
              </a:rPr>
              <a:t>What units are responsible for what activities</a:t>
            </a:r>
          </a:p>
        </p:txBody>
      </p:sp>
      <p:sp>
        <p:nvSpPr>
          <p:cNvPr id="4" name="TextBox 3"/>
          <p:cNvSpPr txBox="1"/>
          <p:nvPr/>
        </p:nvSpPr>
        <p:spPr>
          <a:xfrm>
            <a:off x="6519979" y="3866473"/>
            <a:ext cx="2471622" cy="1569660"/>
          </a:xfrm>
          <a:prstGeom prst="rect">
            <a:avLst/>
          </a:prstGeom>
          <a:noFill/>
        </p:spPr>
        <p:txBody>
          <a:bodyPr wrap="square" rtlCol="0">
            <a:spAutoFit/>
          </a:bodyPr>
          <a:lstStyle/>
          <a:p>
            <a:r>
              <a:rPr lang="en-US" sz="2400" dirty="0">
                <a:latin typeface="+mn-lt"/>
              </a:rPr>
              <a:t>How decisions are </a:t>
            </a:r>
            <a:r>
              <a:rPr lang="en-US" sz="2400" i="1" dirty="0">
                <a:latin typeface="+mn-lt"/>
              </a:rPr>
              <a:t>really</a:t>
            </a:r>
            <a:r>
              <a:rPr lang="en-US" sz="2400" dirty="0">
                <a:latin typeface="+mn-lt"/>
              </a:rPr>
              <a:t> made and the values driving decision-making</a:t>
            </a:r>
            <a:endParaRPr lang="en-US" sz="2400" b="1" dirty="0">
              <a:latin typeface="+mn-lt"/>
            </a:endParaRPr>
          </a:p>
        </p:txBody>
      </p:sp>
      <p:sp>
        <p:nvSpPr>
          <p:cNvPr id="9" name="Rectangle 8"/>
          <p:cNvSpPr/>
          <p:nvPr/>
        </p:nvSpPr>
        <p:spPr>
          <a:xfrm>
            <a:off x="347778" y="1424133"/>
            <a:ext cx="3145826" cy="1200329"/>
          </a:xfrm>
          <a:prstGeom prst="rect">
            <a:avLst/>
          </a:prstGeom>
        </p:spPr>
        <p:txBody>
          <a:bodyPr wrap="square">
            <a:spAutoFit/>
          </a:bodyPr>
          <a:lstStyle/>
          <a:p>
            <a:r>
              <a:rPr lang="en-US" sz="2400" dirty="0">
                <a:latin typeface="+mn-lt"/>
              </a:rPr>
              <a:t>How the agenda is developed and executed</a:t>
            </a:r>
          </a:p>
        </p:txBody>
      </p:sp>
      <p:cxnSp>
        <p:nvCxnSpPr>
          <p:cNvPr id="8" name="Straight Arrow Connector 7">
            <a:extLst>
              <a:ext uri="{FF2B5EF4-FFF2-40B4-BE49-F238E27FC236}">
                <a16:creationId xmlns:a16="http://schemas.microsoft.com/office/drawing/2014/main" id="{45F6F1BD-3508-4511-8697-903380E74E8A}"/>
              </a:ext>
            </a:extLst>
          </p:cNvPr>
          <p:cNvCxnSpPr>
            <a:cxnSpLocks/>
          </p:cNvCxnSpPr>
          <p:nvPr/>
        </p:nvCxnSpPr>
        <p:spPr>
          <a:xfrm flipH="1">
            <a:off x="5503025" y="2094807"/>
            <a:ext cx="831273" cy="3325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324D169-A9EB-4A49-A6E9-C03E24987C17}"/>
              </a:ext>
            </a:extLst>
          </p:cNvPr>
          <p:cNvCxnSpPr>
            <a:cxnSpLocks/>
          </p:cNvCxnSpPr>
          <p:nvPr/>
        </p:nvCxnSpPr>
        <p:spPr>
          <a:xfrm>
            <a:off x="1778924" y="2507787"/>
            <a:ext cx="1113905" cy="7674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BB3ACCE-7AB3-4551-8084-3DA77FE99493}"/>
              </a:ext>
            </a:extLst>
          </p:cNvPr>
          <p:cNvCxnSpPr>
            <a:cxnSpLocks/>
          </p:cNvCxnSpPr>
          <p:nvPr/>
        </p:nvCxnSpPr>
        <p:spPr>
          <a:xfrm flipH="1">
            <a:off x="5406419" y="4922846"/>
            <a:ext cx="111356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Diagram 10">
            <a:extLst>
              <a:ext uri="{FF2B5EF4-FFF2-40B4-BE49-F238E27FC236}">
                <a16:creationId xmlns:a16="http://schemas.microsoft.com/office/drawing/2014/main" id="{2CA7FFAB-82A8-41ED-B26F-06DC91F5A3CB}"/>
              </a:ext>
            </a:extLst>
          </p:cNvPr>
          <p:cNvGraphicFramePr/>
          <p:nvPr/>
        </p:nvGraphicFramePr>
        <p:xfrm>
          <a:off x="1269076" y="152712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58834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27" y="0"/>
            <a:ext cx="8977745" cy="1143000"/>
          </a:xfrm>
        </p:spPr>
        <p:txBody>
          <a:bodyPr/>
          <a:lstStyle/>
          <a:p>
            <a:r>
              <a:rPr lang="en-US" sz="4000" dirty="0"/>
              <a:t>Designing Your Board Orientation</a:t>
            </a:r>
          </a:p>
        </p:txBody>
      </p:sp>
      <p:sp>
        <p:nvSpPr>
          <p:cNvPr id="3" name="Text Placeholder 2"/>
          <p:cNvSpPr>
            <a:spLocks noGrp="1"/>
          </p:cNvSpPr>
          <p:nvPr>
            <p:ph type="body" sz="quarter" idx="12"/>
          </p:nvPr>
        </p:nvSpPr>
        <p:spPr>
          <a:xfrm>
            <a:off x="475806" y="1172873"/>
            <a:ext cx="8192386" cy="4186238"/>
          </a:xfrm>
        </p:spPr>
        <p:txBody>
          <a:bodyPr>
            <a:normAutofit/>
          </a:bodyPr>
          <a:lstStyle/>
          <a:p>
            <a:pPr marL="0" indent="0">
              <a:lnSpc>
                <a:spcPct val="100000"/>
              </a:lnSpc>
              <a:spcBef>
                <a:spcPts val="0"/>
              </a:spcBef>
              <a:buNone/>
            </a:pPr>
            <a:r>
              <a:rPr lang="en-US" dirty="0"/>
              <a:t>Board orientation is not just an event; it’s more than learning how to use the board platform and submit expenses. </a:t>
            </a:r>
            <a:r>
              <a:rPr lang="en-US" dirty="0">
                <a:solidFill>
                  <a:srgbClr val="C00000"/>
                </a:solidFill>
              </a:rPr>
              <a:t>What needs to change in your current process to make board members better prepared to serve at a strategic level?</a:t>
            </a:r>
          </a:p>
        </p:txBody>
      </p:sp>
    </p:spTree>
    <p:extLst>
      <p:ext uri="{BB962C8B-B14F-4D97-AF65-F5344CB8AC3E}">
        <p14:creationId xmlns:p14="http://schemas.microsoft.com/office/powerpoint/2010/main" val="17532346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bwMode="auto">
          <a:xfrm>
            <a:off x="457200" y="448087"/>
            <a:ext cx="8229600" cy="857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ctr" anchorCtr="0" compatLnSpc="1">
            <a:prstTxWarp prst="textNoShape">
              <a:avLst/>
            </a:prstTxWarp>
            <a:normAutofit/>
          </a:bodyPr>
          <a:lstStyle/>
          <a:p>
            <a:r>
              <a:rPr lang="en-US"/>
              <a:t>Decision-Making</a:t>
            </a:r>
          </a:p>
        </p:txBody>
      </p:sp>
      <p:pic>
        <p:nvPicPr>
          <p:cNvPr id="9" name="Picture 8" descr="A picture containing clipart&#10;&#10;Description automatically generated">
            <a:extLst>
              <a:ext uri="{FF2B5EF4-FFF2-40B4-BE49-F238E27FC236}">
                <a16:creationId xmlns:a16="http://schemas.microsoft.com/office/drawing/2014/main" id="{752D5996-5983-4AD3-BF72-50F57BCD11A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41184" y="2057400"/>
            <a:ext cx="3270632" cy="3257550"/>
          </a:xfrm>
          <a:prstGeom prst="rect">
            <a:avLst/>
          </a:prstGeom>
          <a:noFill/>
        </p:spPr>
      </p:pic>
      <p:sp>
        <p:nvSpPr>
          <p:cNvPr id="103427" name="Text Placeholder 2"/>
          <p:cNvSpPr>
            <a:spLocks noGrp="1"/>
          </p:cNvSpPr>
          <p:nvPr>
            <p:ph type="body" sz="half" idx="2"/>
          </p:nvPr>
        </p:nvSpPr>
        <p:spPr bwMode="auto">
          <a:xfrm>
            <a:off x="4648200" y="2057400"/>
            <a:ext cx="4038600" cy="32575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marL="0" indent="0">
              <a:buNone/>
            </a:pPr>
            <a:r>
              <a:rPr lang="en-US" sz="2800" dirty="0"/>
              <a:t>Performance ultimately is the sum of the strategic decisions you make and execute.</a:t>
            </a:r>
          </a:p>
          <a:p>
            <a:pPr marL="0" indent="0">
              <a:buNone/>
            </a:pPr>
            <a:endParaRPr lang="en-US" sz="2800" dirty="0"/>
          </a:p>
          <a:p>
            <a:pPr marL="0" indent="0">
              <a:buNone/>
            </a:pPr>
            <a:r>
              <a:rPr lang="en-US" sz="2800" dirty="0"/>
              <a:t>Communicating decisions is an artform and it takes teamwork!</a:t>
            </a:r>
          </a:p>
        </p:txBody>
      </p:sp>
    </p:spTree>
    <p:extLst>
      <p:ext uri="{BB962C8B-B14F-4D97-AF65-F5344CB8AC3E}">
        <p14:creationId xmlns:p14="http://schemas.microsoft.com/office/powerpoint/2010/main" val="35566832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4082" name="Rectangle 2"/>
          <p:cNvSpPr>
            <a:spLocks noGrp="1" noChangeArrowheads="1"/>
          </p:cNvSpPr>
          <p:nvPr>
            <p:ph type="ctrTitle"/>
          </p:nvPr>
        </p:nvSpPr>
        <p:spPr>
          <a:xfrm>
            <a:off x="2576945" y="186356"/>
            <a:ext cx="6086995" cy="811172"/>
          </a:xfrm>
        </p:spPr>
        <p:txBody>
          <a:bodyPr vert="horz" lIns="91440" tIns="45720" rIns="91440" bIns="45720" rtlCol="0" anchor="ctr">
            <a:normAutofit/>
          </a:bodyPr>
          <a:lstStyle/>
          <a:p>
            <a:pPr algn="l"/>
            <a:r>
              <a:rPr lang="en-US" sz="4400" b="1" dirty="0"/>
              <a:t>Principles of Consensus</a:t>
            </a:r>
            <a:endParaRPr lang="en-US" sz="4400" dirty="0"/>
          </a:p>
        </p:txBody>
      </p:sp>
      <p:sp>
        <p:nvSpPr>
          <p:cNvPr id="2094083" name="Rectangle 3"/>
          <p:cNvSpPr>
            <a:spLocks noGrp="1" noChangeArrowheads="1"/>
          </p:cNvSpPr>
          <p:nvPr>
            <p:ph type="subTitle" idx="1"/>
          </p:nvPr>
        </p:nvSpPr>
        <p:spPr bwMode="auto">
          <a:xfrm>
            <a:off x="2451491" y="997527"/>
            <a:ext cx="6236198" cy="5253643"/>
          </a:xfrm>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pPr algn="l">
              <a:spcBef>
                <a:spcPct val="0"/>
              </a:spcBef>
              <a:spcAft>
                <a:spcPct val="15000"/>
              </a:spcAft>
            </a:pPr>
            <a:r>
              <a:rPr lang="en-US" sz="1600" b="1" dirty="0"/>
              <a:t>Ideal Consensus </a:t>
            </a:r>
            <a:r>
              <a:rPr lang="en-US" sz="1600" dirty="0"/>
              <a:t>– unanimity - the group is of one mind completely</a:t>
            </a:r>
          </a:p>
          <a:p>
            <a:pPr indent="-228600" algn="l">
              <a:spcBef>
                <a:spcPct val="0"/>
              </a:spcBef>
              <a:spcAft>
                <a:spcPct val="15000"/>
              </a:spcAft>
              <a:buFont typeface="Arial" panose="020B0604020202020204" pitchFamily="34" charset="0"/>
              <a:buChar char="•"/>
            </a:pPr>
            <a:endParaRPr lang="en-US" sz="1600" dirty="0"/>
          </a:p>
          <a:p>
            <a:pPr algn="l">
              <a:spcBef>
                <a:spcPct val="0"/>
              </a:spcBef>
              <a:spcAft>
                <a:spcPct val="15000"/>
              </a:spcAft>
            </a:pPr>
            <a:r>
              <a:rPr lang="en-US" sz="1600" b="1" dirty="0"/>
              <a:t>Practical Consensus </a:t>
            </a:r>
            <a:r>
              <a:rPr lang="en-US" sz="1600" dirty="0"/>
              <a:t>– the minority is willing to go with the majority view because they recognize that the decision meets the needs of the majority and those to whom they are accountable.</a:t>
            </a:r>
            <a:endParaRPr lang="en-US" sz="1600" b="1" dirty="0"/>
          </a:p>
          <a:p>
            <a:pPr algn="l">
              <a:spcBef>
                <a:spcPct val="0"/>
              </a:spcBef>
              <a:spcAft>
                <a:spcPct val="10000"/>
              </a:spcAft>
            </a:pPr>
            <a:endParaRPr lang="en-US" sz="1600" b="1" dirty="0"/>
          </a:p>
          <a:p>
            <a:pPr algn="l">
              <a:spcBef>
                <a:spcPct val="0"/>
              </a:spcBef>
              <a:spcAft>
                <a:spcPct val="10000"/>
              </a:spcAft>
            </a:pPr>
            <a:r>
              <a:rPr lang="en-US" sz="1600" b="1" dirty="0"/>
              <a:t>Practical Consensus exists when the following conditions have been met: </a:t>
            </a:r>
          </a:p>
          <a:p>
            <a:pPr marL="400050" indent="-228600" algn="l">
              <a:spcBef>
                <a:spcPct val="0"/>
              </a:spcBef>
              <a:spcAft>
                <a:spcPct val="10000"/>
              </a:spcAft>
              <a:buFont typeface="Arial" panose="020B0604020202020204" pitchFamily="34" charset="0"/>
              <a:buChar char="•"/>
            </a:pPr>
            <a:r>
              <a:rPr lang="en-US" sz="1600" dirty="0"/>
              <a:t>All members of the group have been heard fully, frankly and respectfully.</a:t>
            </a:r>
          </a:p>
          <a:p>
            <a:pPr marL="400050" indent="-228600" algn="l">
              <a:spcBef>
                <a:spcPct val="0"/>
              </a:spcBef>
              <a:spcAft>
                <a:spcPct val="30000"/>
              </a:spcAft>
              <a:buFont typeface="Arial" panose="020B0604020202020204" pitchFamily="34" charset="0"/>
              <a:buChar char="•"/>
            </a:pPr>
            <a:r>
              <a:rPr lang="en-US" sz="1600" dirty="0"/>
              <a:t>All members of the group have been honest in their views and feelings.</a:t>
            </a:r>
          </a:p>
          <a:p>
            <a:pPr marL="400050" indent="-228600" algn="l">
              <a:spcBef>
                <a:spcPct val="0"/>
              </a:spcBef>
              <a:spcAft>
                <a:spcPct val="30000"/>
              </a:spcAft>
              <a:buFont typeface="Arial" panose="020B0604020202020204" pitchFamily="34" charset="0"/>
              <a:buChar char="•"/>
            </a:pPr>
            <a:r>
              <a:rPr lang="en-US" sz="1600" dirty="0"/>
              <a:t>All views have been considered w/o prejudice.</a:t>
            </a:r>
          </a:p>
          <a:p>
            <a:pPr marL="400050" indent="-228600" algn="l">
              <a:spcBef>
                <a:spcPct val="0"/>
              </a:spcBef>
              <a:spcAft>
                <a:spcPct val="30000"/>
              </a:spcAft>
              <a:buFont typeface="Arial" panose="020B0604020202020204" pitchFamily="34" charset="0"/>
              <a:buChar char="•"/>
            </a:pPr>
            <a:r>
              <a:rPr lang="en-US" sz="1600" dirty="0"/>
              <a:t>All relevant information has been shared equally among the group.</a:t>
            </a:r>
          </a:p>
          <a:p>
            <a:pPr marL="400050" indent="-228600" algn="l">
              <a:spcBef>
                <a:spcPct val="0"/>
              </a:spcBef>
              <a:spcAft>
                <a:spcPct val="30000"/>
              </a:spcAft>
              <a:buFont typeface="Arial" panose="020B0604020202020204" pitchFamily="34" charset="0"/>
              <a:buChar char="•"/>
            </a:pPr>
            <a:r>
              <a:rPr lang="en-US" sz="1600" dirty="0"/>
              <a:t>The majority has made every possible effort to mitigate disadvantage to the minority.</a:t>
            </a:r>
          </a:p>
          <a:p>
            <a:pPr marL="400050" indent="-228600" algn="l">
              <a:spcBef>
                <a:spcPct val="0"/>
              </a:spcBef>
              <a:spcAft>
                <a:spcPct val="30000"/>
              </a:spcAft>
              <a:buFont typeface="Arial" panose="020B0604020202020204" pitchFamily="34" charset="0"/>
              <a:buChar char="•"/>
            </a:pPr>
            <a:r>
              <a:rPr lang="en-US" sz="1600" dirty="0"/>
              <a:t>Group members are willing to sacrifice their personal position for the sake of the whole group and those it is accountable to.</a:t>
            </a:r>
          </a:p>
          <a:p>
            <a:pPr marL="400050" indent="-228600" algn="l">
              <a:spcBef>
                <a:spcPct val="0"/>
              </a:spcBef>
              <a:spcAft>
                <a:spcPct val="30000"/>
              </a:spcAft>
              <a:buFont typeface="Arial" panose="020B0604020202020204" pitchFamily="34" charset="0"/>
              <a:buChar char="•"/>
            </a:pPr>
            <a:r>
              <a:rPr lang="en-US" sz="1600" dirty="0"/>
              <a:t>Members act as if the decision were their own.</a:t>
            </a:r>
          </a:p>
        </p:txBody>
      </p:sp>
      <p:pic>
        <p:nvPicPr>
          <p:cNvPr id="4" name="Picture 3" descr="C:\Users\Leigh Wintz\AppData\Local\Microsoft\Windows\Temporary Internet Files\Content.IE5\WPVC2CT7\MP900442432[1].jpg">
            <a:extLst>
              <a:ext uri="{FF2B5EF4-FFF2-40B4-BE49-F238E27FC236}">
                <a16:creationId xmlns:a16="http://schemas.microsoft.com/office/drawing/2014/main" id="{9B8F4209-B77E-4693-A579-7D32D921089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2451490" cy="402336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4410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dirty="0"/>
          </a:p>
        </p:txBody>
      </p:sp>
      <p:pic>
        <p:nvPicPr>
          <p:cNvPr id="5122" name="Picture 2" descr="C:\Users\Glenn Tecker\Desktop\Pages from Three-keys-to-faster-better-decisions-final.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5442" y="102543"/>
            <a:ext cx="8388488" cy="57678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87636" y="5678564"/>
            <a:ext cx="8286750" cy="461665"/>
          </a:xfrm>
          <a:prstGeom prst="rect">
            <a:avLst/>
          </a:prstGeom>
        </p:spPr>
        <p:txBody>
          <a:bodyPr wrap="square">
            <a:spAutoFit/>
          </a:bodyPr>
          <a:lstStyle/>
          <a:p>
            <a:r>
              <a:rPr lang="en-US" sz="1200" dirty="0"/>
              <a:t>Aaron De Smet, Gerald Lackey, and Leigh Weiss, “Untangling your organization’s decision making,” </a:t>
            </a:r>
            <a:r>
              <a:rPr lang="en-US" sz="1200" i="1" dirty="0"/>
              <a:t>McKinsey Quarterly</a:t>
            </a:r>
            <a:r>
              <a:rPr lang="en-US" sz="1200" dirty="0"/>
              <a:t>, June 2017, McKinsey.com.</a:t>
            </a:r>
          </a:p>
        </p:txBody>
      </p:sp>
      <p:sp>
        <p:nvSpPr>
          <p:cNvPr id="6" name="TextBox 5"/>
          <p:cNvSpPr txBox="1"/>
          <p:nvPr/>
        </p:nvSpPr>
        <p:spPr>
          <a:xfrm>
            <a:off x="6363836" y="141527"/>
            <a:ext cx="2262158" cy="369332"/>
          </a:xfrm>
          <a:prstGeom prst="rect">
            <a:avLst/>
          </a:prstGeom>
          <a:noFill/>
        </p:spPr>
        <p:txBody>
          <a:bodyPr wrap="none" rtlCol="0">
            <a:spAutoFit/>
          </a:bodyPr>
          <a:lstStyle/>
          <a:p>
            <a:r>
              <a:rPr lang="en-US" i="1" dirty="0">
                <a:solidFill>
                  <a:srgbClr val="002060"/>
                </a:solidFill>
              </a:rPr>
              <a:t>McKinsey Quarterly</a:t>
            </a:r>
            <a:r>
              <a:rPr lang="en-US" dirty="0"/>
              <a:t>,</a:t>
            </a:r>
          </a:p>
        </p:txBody>
      </p:sp>
    </p:spTree>
    <p:extLst>
      <p:ext uri="{BB962C8B-B14F-4D97-AF65-F5344CB8AC3E}">
        <p14:creationId xmlns:p14="http://schemas.microsoft.com/office/powerpoint/2010/main" val="33337357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2"/>
          <p:cNvSpPr>
            <a:spLocks noGrp="1"/>
          </p:cNvSpPr>
          <p:nvPr>
            <p:ph type="title"/>
          </p:nvPr>
        </p:nvSpPr>
        <p:spPr bwMode="auto">
          <a:xfrm>
            <a:off x="592167" y="399417"/>
            <a:ext cx="7806766" cy="8572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algn="ctr" eaLnBrk="1" hangingPunct="1">
              <a:defRPr/>
            </a:pPr>
            <a:r>
              <a:rPr lang="en-US" sz="3600" b="1" dirty="0">
                <a:ea typeface="ＭＳ Ｐゴシック" pitchFamily="34" charset="-128"/>
              </a:rPr>
              <a:t>Rate Your Decision Effectiveness</a:t>
            </a:r>
          </a:p>
        </p:txBody>
      </p:sp>
      <p:sp>
        <p:nvSpPr>
          <p:cNvPr id="13314" name="Content Placeholder 1"/>
          <p:cNvSpPr>
            <a:spLocks noGrp="1"/>
          </p:cNvSpPr>
          <p:nvPr>
            <p:ph idx="4294967295"/>
          </p:nvPr>
        </p:nvSpPr>
        <p:spPr>
          <a:xfrm>
            <a:off x="237067" y="1279819"/>
            <a:ext cx="8645150" cy="4596048"/>
          </a:xfrm>
          <a:prstGeom prst="rect">
            <a:avLst/>
          </a:prstGeom>
        </p:spPr>
        <p:txBody>
          <a:bodyPr>
            <a:normAutofit lnSpcReduction="10000"/>
          </a:bodyPr>
          <a:lstStyle/>
          <a:p>
            <a:pPr algn="ctr" eaLnBrk="1" hangingPunct="1">
              <a:buFont typeface="Wingdings 3" pitchFamily="18" charset="2"/>
              <a:buNone/>
              <a:defRPr/>
            </a:pPr>
            <a:r>
              <a:rPr lang="en-US" sz="1800" dirty="0"/>
              <a:t>4 = Most of the time   3 = Some of the time     2 = Infrequently    1 = Never</a:t>
            </a:r>
          </a:p>
          <a:p>
            <a:pPr algn="ctr" eaLnBrk="1" hangingPunct="1">
              <a:buFont typeface="Wingdings 3" pitchFamily="18" charset="2"/>
              <a:buNone/>
              <a:defRPr/>
            </a:pPr>
            <a:endParaRPr lang="en-US" sz="1600" dirty="0"/>
          </a:p>
          <a:p>
            <a:pPr marL="0" indent="-457200">
              <a:buNone/>
              <a:defRPr/>
            </a:pPr>
            <a:r>
              <a:rPr lang="en-US" sz="1600" dirty="0"/>
              <a:t>1.  ___	</a:t>
            </a:r>
            <a:r>
              <a:rPr lang="en-US" sz="1600" b="1" dirty="0"/>
              <a:t>QUALITY </a:t>
            </a:r>
            <a:r>
              <a:rPr lang="en-US" sz="1600" dirty="0"/>
              <a:t> When looking back on critical decisions, we find that we chose the right course of 	action.</a:t>
            </a:r>
          </a:p>
          <a:p>
            <a:pPr marL="0" indent="0">
              <a:buNone/>
              <a:defRPr/>
            </a:pPr>
            <a:r>
              <a:rPr lang="en-US" sz="1600" i="1" dirty="0">
                <a:solidFill>
                  <a:srgbClr val="00418D"/>
                </a:solidFill>
              </a:rPr>
              <a:t>	Cite examples of when the organization chose wisely.</a:t>
            </a:r>
          </a:p>
          <a:p>
            <a:pPr marL="0" indent="0">
              <a:buNone/>
              <a:defRPr/>
            </a:pPr>
            <a:endParaRPr lang="en-US" sz="1600" i="1" dirty="0">
              <a:solidFill>
                <a:srgbClr val="00418D"/>
              </a:solidFill>
            </a:endParaRPr>
          </a:p>
          <a:p>
            <a:pPr marL="0" indent="0">
              <a:buNone/>
              <a:defRPr/>
            </a:pPr>
            <a:r>
              <a:rPr lang="en-US" sz="1600" dirty="0"/>
              <a:t>2. ___	</a:t>
            </a:r>
            <a:r>
              <a:rPr lang="en-US" sz="1600" b="1" dirty="0"/>
              <a:t>SPEED</a:t>
            </a:r>
            <a:r>
              <a:rPr lang="en-US" sz="1600" dirty="0"/>
              <a:t>   We make critical decisions with sufficient pace.</a:t>
            </a:r>
          </a:p>
          <a:p>
            <a:pPr marL="0" indent="0">
              <a:buNone/>
              <a:defRPr/>
            </a:pPr>
            <a:r>
              <a:rPr lang="en-US" sz="1600" i="1" dirty="0">
                <a:solidFill>
                  <a:srgbClr val="00418D"/>
                </a:solidFill>
              </a:rPr>
              <a:t>	Have opportunities been lost as a result of slow decision-making?</a:t>
            </a:r>
          </a:p>
          <a:p>
            <a:pPr marL="0" indent="0">
              <a:buNone/>
              <a:defRPr/>
            </a:pPr>
            <a:endParaRPr lang="en-US" sz="1600" i="1" dirty="0">
              <a:solidFill>
                <a:srgbClr val="00418D"/>
              </a:solidFill>
            </a:endParaRPr>
          </a:p>
          <a:p>
            <a:pPr marL="0" indent="0">
              <a:buNone/>
              <a:defRPr/>
            </a:pPr>
            <a:r>
              <a:rPr lang="en-US" sz="1600" dirty="0"/>
              <a:t>3.  ___ 	</a:t>
            </a:r>
            <a:r>
              <a:rPr lang="en-US" sz="1600" b="1" dirty="0"/>
              <a:t>YIELD  </a:t>
            </a:r>
            <a:r>
              <a:rPr lang="en-US" sz="1600" dirty="0"/>
              <a:t>We execute critical decisions as intended.</a:t>
            </a:r>
          </a:p>
          <a:p>
            <a:pPr marL="0" indent="0">
              <a:buNone/>
              <a:defRPr/>
            </a:pPr>
            <a:r>
              <a:rPr lang="en-US" sz="1600" i="1" dirty="0">
                <a:solidFill>
                  <a:srgbClr val="00418D"/>
                </a:solidFill>
              </a:rPr>
              <a:t>	Are measures of success and “check-in” points established in advance of implementation? </a:t>
            </a:r>
          </a:p>
          <a:p>
            <a:pPr marL="0" indent="0">
              <a:buNone/>
              <a:defRPr/>
            </a:pPr>
            <a:endParaRPr lang="en-US" sz="1600" i="1" dirty="0">
              <a:solidFill>
                <a:srgbClr val="00418D"/>
              </a:solidFill>
            </a:endParaRPr>
          </a:p>
          <a:p>
            <a:pPr marL="0" indent="0">
              <a:buNone/>
              <a:defRPr/>
            </a:pPr>
            <a:r>
              <a:rPr lang="en-US" sz="1600" dirty="0"/>
              <a:t>4.  ___ 	</a:t>
            </a:r>
            <a:r>
              <a:rPr lang="en-US" sz="1600" b="1" dirty="0"/>
              <a:t>EFFORT  </a:t>
            </a:r>
            <a:r>
              <a:rPr lang="en-US" sz="1600" dirty="0"/>
              <a:t>In making and executing critical decisions, we put in the right amount of effort.</a:t>
            </a:r>
          </a:p>
          <a:p>
            <a:pPr marL="0" indent="0">
              <a:buNone/>
              <a:defRPr/>
            </a:pPr>
            <a:r>
              <a:rPr lang="en-US" sz="1600" i="1" dirty="0">
                <a:solidFill>
                  <a:srgbClr val="00418D"/>
                </a:solidFill>
              </a:rPr>
              <a:t>	Do we take into account the resources required for success and impact on other initiatives, 	projects, programs or service?</a:t>
            </a:r>
          </a:p>
          <a:p>
            <a:pPr marL="342892" indent="-342892">
              <a:spcAft>
                <a:spcPts val="450"/>
              </a:spcAft>
              <a:buAutoNum type="arabicPeriod" startAt="4"/>
              <a:defRPr/>
            </a:pPr>
            <a:endParaRPr lang="en-US" sz="1500" dirty="0"/>
          </a:p>
        </p:txBody>
      </p:sp>
    </p:spTree>
    <p:extLst>
      <p:ext uri="{BB962C8B-B14F-4D97-AF65-F5344CB8AC3E}">
        <p14:creationId xmlns:p14="http://schemas.microsoft.com/office/powerpoint/2010/main" val="18728108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125"/>
            <a:ext cx="8229600" cy="718215"/>
          </a:xfrm>
        </p:spPr>
        <p:txBody>
          <a:bodyPr/>
          <a:lstStyle/>
          <a:p>
            <a:r>
              <a:rPr lang="en-US" sz="2800" b="1" dirty="0">
                <a:latin typeface="+mn-lt"/>
                <a:cs typeface="+mn-cs"/>
              </a:rPr>
              <a:t>Flaws in Decision Making</a:t>
            </a:r>
            <a:br>
              <a:rPr lang="en-US" sz="2800" dirty="0">
                <a:solidFill>
                  <a:schemeClr val="accent1">
                    <a:lumMod val="90000"/>
                    <a:lumOff val="10000"/>
                  </a:schemeClr>
                </a:solidFill>
              </a:rPr>
            </a:br>
            <a:r>
              <a:rPr lang="en-US" sz="1600" i="1" dirty="0"/>
              <a:t>(Adapted from “Hidden Flaws in Strategy” by Charles Roxburgh, 2003)</a:t>
            </a:r>
          </a:p>
        </p:txBody>
      </p:sp>
      <p:graphicFrame>
        <p:nvGraphicFramePr>
          <p:cNvPr id="4" name="Table 3"/>
          <p:cNvGraphicFramePr>
            <a:graphicFrameLocks noGrp="1"/>
          </p:cNvGraphicFramePr>
          <p:nvPr/>
        </p:nvGraphicFramePr>
        <p:xfrm>
          <a:off x="495275" y="941294"/>
          <a:ext cx="8093034" cy="5029200"/>
        </p:xfrm>
        <a:graphic>
          <a:graphicData uri="http://schemas.openxmlformats.org/drawingml/2006/table">
            <a:tbl>
              <a:tblPr bandRow="1">
                <a:tableStyleId>{073A0DAA-6AF3-43AB-8588-CEC1D06C72B9}</a:tableStyleId>
              </a:tblPr>
              <a:tblGrid>
                <a:gridCol w="4851070">
                  <a:extLst>
                    <a:ext uri="{9D8B030D-6E8A-4147-A177-3AD203B41FA5}">
                      <a16:colId xmlns:a16="http://schemas.microsoft.com/office/drawing/2014/main" val="20000"/>
                    </a:ext>
                  </a:extLst>
                </a:gridCol>
                <a:gridCol w="3241964">
                  <a:extLst>
                    <a:ext uri="{9D8B030D-6E8A-4147-A177-3AD203B41FA5}">
                      <a16:colId xmlns:a16="http://schemas.microsoft.com/office/drawing/2014/main" val="20001"/>
                    </a:ext>
                  </a:extLst>
                </a:gridCol>
              </a:tblGrid>
              <a:tr h="551133">
                <a:tc>
                  <a:txBody>
                    <a:bodyPr/>
                    <a:lstStyle/>
                    <a:p>
                      <a:r>
                        <a:rPr lang="en-US" sz="1600" dirty="0">
                          <a:solidFill>
                            <a:schemeClr val="tx1"/>
                          </a:solidFill>
                        </a:rPr>
                        <a:t>Overconfidence</a:t>
                      </a:r>
                      <a:r>
                        <a:rPr lang="en-US" sz="1600" baseline="0" dirty="0">
                          <a:solidFill>
                            <a:schemeClr val="tx1"/>
                          </a:solidFill>
                        </a:rPr>
                        <a:t> </a:t>
                      </a:r>
                      <a:r>
                        <a:rPr lang="en-US" sz="1600" b="0" baseline="0" dirty="0">
                          <a:solidFill>
                            <a:schemeClr val="tx1"/>
                          </a:solidFill>
                        </a:rPr>
                        <a:t>– the tendency to want to do more than is possible.</a:t>
                      </a:r>
                      <a:endParaRPr lang="en-US" sz="1600" dirty="0">
                        <a:solidFill>
                          <a:schemeClr val="tx1"/>
                        </a:solidFill>
                      </a:endParaRPr>
                    </a:p>
                  </a:txBody>
                  <a:tcPr/>
                </a:tc>
                <a:tc>
                  <a:txBody>
                    <a:bodyPr/>
                    <a:lstStyle/>
                    <a:p>
                      <a:endParaRPr lang="en-US" sz="1600" dirty="0">
                        <a:solidFill>
                          <a:schemeClr val="tx1"/>
                        </a:solidFill>
                      </a:endParaRPr>
                    </a:p>
                    <a:p>
                      <a:endParaRPr lang="en-US" sz="1600" dirty="0">
                        <a:solidFill>
                          <a:schemeClr val="tx1"/>
                        </a:solidFill>
                      </a:endParaRPr>
                    </a:p>
                  </a:txBody>
                  <a:tcPr/>
                </a:tc>
                <a:extLst>
                  <a:ext uri="{0D108BD9-81ED-4DB2-BD59-A6C34878D82A}">
                    <a16:rowId xmlns:a16="http://schemas.microsoft.com/office/drawing/2014/main" val="10000"/>
                  </a:ext>
                </a:extLst>
              </a:tr>
              <a:tr h="822960">
                <a:tc>
                  <a:txBody>
                    <a:bodyPr/>
                    <a:lstStyle/>
                    <a:p>
                      <a:r>
                        <a:rPr lang="en-US" sz="1600" b="1" dirty="0">
                          <a:solidFill>
                            <a:schemeClr val="tx1"/>
                          </a:solidFill>
                        </a:rPr>
                        <a:t>“Mental Accounting” </a:t>
                      </a:r>
                      <a:r>
                        <a:rPr lang="en-US" sz="1600" dirty="0">
                          <a:solidFill>
                            <a:schemeClr val="tx1"/>
                          </a:solidFill>
                        </a:rPr>
                        <a:t>– the tendency</a:t>
                      </a:r>
                      <a:r>
                        <a:rPr lang="en-US" sz="1600" baseline="0" dirty="0">
                          <a:solidFill>
                            <a:schemeClr val="tx1"/>
                          </a:solidFill>
                        </a:rPr>
                        <a:t> to misunderstand how the sources of revenue relate to how money is spent.</a:t>
                      </a:r>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10001"/>
                  </a:ext>
                </a:extLst>
              </a:tr>
              <a:tr h="822960">
                <a:tc>
                  <a:txBody>
                    <a:bodyPr/>
                    <a:lstStyle/>
                    <a:p>
                      <a:r>
                        <a:rPr lang="en-US" sz="1600" b="1" dirty="0">
                          <a:solidFill>
                            <a:schemeClr val="tx1"/>
                          </a:solidFill>
                        </a:rPr>
                        <a:t>Status</a:t>
                      </a:r>
                      <a:r>
                        <a:rPr lang="en-US" sz="1600" b="1" baseline="0" dirty="0">
                          <a:solidFill>
                            <a:schemeClr val="tx1"/>
                          </a:solidFill>
                        </a:rPr>
                        <a:t> Quo Bias </a:t>
                      </a:r>
                      <a:r>
                        <a:rPr lang="en-US" sz="1600" baseline="0" dirty="0">
                          <a:solidFill>
                            <a:schemeClr val="tx1"/>
                          </a:solidFill>
                        </a:rPr>
                        <a:t>– the tendency to want to leave things as they are.</a:t>
                      </a:r>
                    </a:p>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10002"/>
                  </a:ext>
                </a:extLst>
              </a:tr>
              <a:tr h="579120">
                <a:tc>
                  <a:txBody>
                    <a:bodyPr/>
                    <a:lstStyle/>
                    <a:p>
                      <a:r>
                        <a:rPr lang="en-US" sz="1600" b="1" dirty="0">
                          <a:solidFill>
                            <a:schemeClr val="tx1"/>
                          </a:solidFill>
                        </a:rPr>
                        <a:t>Anchoring</a:t>
                      </a:r>
                      <a:r>
                        <a:rPr lang="en-US" sz="1600" dirty="0">
                          <a:solidFill>
                            <a:schemeClr val="tx1"/>
                          </a:solidFill>
                        </a:rPr>
                        <a:t> – the tendency to choose what is familiar.</a:t>
                      </a:r>
                    </a:p>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10003"/>
                  </a:ext>
                </a:extLst>
              </a:tr>
              <a:tr h="822960">
                <a:tc>
                  <a:txBody>
                    <a:bodyPr/>
                    <a:lstStyle/>
                    <a:p>
                      <a:r>
                        <a:rPr lang="en-US" sz="1600" b="1" dirty="0">
                          <a:solidFill>
                            <a:schemeClr val="tx1"/>
                          </a:solidFill>
                        </a:rPr>
                        <a:t>Sunk</a:t>
                      </a:r>
                      <a:r>
                        <a:rPr lang="en-US" sz="1600" b="1" baseline="0" dirty="0">
                          <a:solidFill>
                            <a:schemeClr val="tx1"/>
                          </a:solidFill>
                        </a:rPr>
                        <a:t>-Cost Effect </a:t>
                      </a:r>
                      <a:r>
                        <a:rPr lang="en-US" sz="1600" baseline="0" dirty="0">
                          <a:solidFill>
                            <a:schemeClr val="tx1"/>
                          </a:solidFill>
                        </a:rPr>
                        <a:t>– the tendency to keep investing in bad strategies/activities.</a:t>
                      </a:r>
                    </a:p>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10004"/>
                  </a:ext>
                </a:extLst>
              </a:tr>
              <a:tr h="822960">
                <a:tc>
                  <a:txBody>
                    <a:bodyPr/>
                    <a:lstStyle/>
                    <a:p>
                      <a:r>
                        <a:rPr lang="en-US" sz="1600" b="1" dirty="0">
                          <a:solidFill>
                            <a:schemeClr val="tx1"/>
                          </a:solidFill>
                        </a:rPr>
                        <a:t>Herding Instinct </a:t>
                      </a:r>
                      <a:r>
                        <a:rPr lang="en-US" sz="1600" dirty="0">
                          <a:solidFill>
                            <a:schemeClr val="tx1"/>
                          </a:solidFill>
                        </a:rPr>
                        <a:t>– the</a:t>
                      </a:r>
                      <a:r>
                        <a:rPr lang="en-US" sz="1600" baseline="0" dirty="0">
                          <a:solidFill>
                            <a:schemeClr val="tx1"/>
                          </a:solidFill>
                        </a:rPr>
                        <a:t> tendency to conform to the behavior and opinion of others.</a:t>
                      </a:r>
                    </a:p>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10005"/>
                  </a:ext>
                </a:extLst>
              </a:tr>
              <a:tr h="579120">
                <a:tc>
                  <a:txBody>
                    <a:bodyPr/>
                    <a:lstStyle/>
                    <a:p>
                      <a:r>
                        <a:rPr lang="en-US" sz="1600" b="1" dirty="0">
                          <a:solidFill>
                            <a:schemeClr val="tx1"/>
                          </a:solidFill>
                        </a:rPr>
                        <a:t>False Consensus </a:t>
                      </a:r>
                      <a:r>
                        <a:rPr lang="en-US" sz="1600" dirty="0">
                          <a:solidFill>
                            <a:schemeClr val="tx1"/>
                          </a:solidFill>
                        </a:rPr>
                        <a:t>– the tendency to overestimate group consensus and desire to agree with others.</a:t>
                      </a:r>
                      <a:r>
                        <a:rPr lang="en-US" sz="1600" baseline="0" dirty="0">
                          <a:solidFill>
                            <a:schemeClr val="tx1"/>
                          </a:solidFill>
                        </a:rPr>
                        <a:t> </a:t>
                      </a:r>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10006"/>
                  </a:ext>
                </a:extLst>
              </a:tr>
            </a:tbl>
          </a:graphicData>
        </a:graphic>
      </p:graphicFrame>
      <p:grpSp>
        <p:nvGrpSpPr>
          <p:cNvPr id="42" name="Group 41"/>
          <p:cNvGrpSpPr/>
          <p:nvPr/>
        </p:nvGrpSpPr>
        <p:grpSpPr>
          <a:xfrm>
            <a:off x="5364413" y="946945"/>
            <a:ext cx="3133098" cy="530432"/>
            <a:chOff x="5343904" y="1615043"/>
            <a:chExt cx="3133098" cy="530432"/>
          </a:xfrm>
        </p:grpSpPr>
        <p:cxnSp>
          <p:nvCxnSpPr>
            <p:cNvPr id="6" name="Straight Connector 5"/>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8" name="Straight Connector 7"/>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2" name="Straight Connector 11"/>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3" name="Straight Connector 12"/>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sp>
          <p:nvSpPr>
            <p:cNvPr id="40" name="Rectangle 39"/>
            <p:cNvSpPr/>
            <p:nvPr/>
          </p:nvSpPr>
          <p:spPr>
            <a:xfrm>
              <a:off x="5343904" y="1615043"/>
              <a:ext cx="843148" cy="21375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b="1" dirty="0">
                  <a:solidFill>
                    <a:schemeClr val="tx1"/>
                  </a:solidFill>
                </a:rPr>
                <a:t>Like us</a:t>
              </a:r>
            </a:p>
          </p:txBody>
        </p:sp>
        <p:sp>
          <p:nvSpPr>
            <p:cNvPr id="41" name="Rectangle 40"/>
            <p:cNvSpPr/>
            <p:nvPr/>
          </p:nvSpPr>
          <p:spPr>
            <a:xfrm>
              <a:off x="7158839" y="1636813"/>
              <a:ext cx="1318163" cy="21573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b="1" dirty="0">
                  <a:solidFill>
                    <a:schemeClr val="tx1"/>
                  </a:solidFill>
                </a:rPr>
                <a:t>Not like us</a:t>
              </a:r>
            </a:p>
          </p:txBody>
        </p:sp>
      </p:grpSp>
      <p:grpSp>
        <p:nvGrpSpPr>
          <p:cNvPr id="71" name="Group 70"/>
          <p:cNvGrpSpPr/>
          <p:nvPr/>
        </p:nvGrpSpPr>
        <p:grpSpPr>
          <a:xfrm>
            <a:off x="5439843" y="1829681"/>
            <a:ext cx="2956956" cy="245425"/>
            <a:chOff x="5438900" y="1900050"/>
            <a:chExt cx="2956956" cy="245425"/>
          </a:xfrm>
        </p:grpSpPr>
        <p:cxnSp>
          <p:nvCxnSpPr>
            <p:cNvPr id="72" name="Straight Connector 71"/>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73" name="Straight Connector 72"/>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74" name="Straight Connector 73"/>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75" name="Straight Connector 74"/>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grpSp>
      <p:grpSp>
        <p:nvGrpSpPr>
          <p:cNvPr id="85" name="Group 84"/>
          <p:cNvGrpSpPr/>
          <p:nvPr/>
        </p:nvGrpSpPr>
        <p:grpSpPr>
          <a:xfrm>
            <a:off x="5398280" y="3948683"/>
            <a:ext cx="2956956" cy="245425"/>
            <a:chOff x="5438900" y="1900050"/>
            <a:chExt cx="2956956" cy="245425"/>
          </a:xfrm>
        </p:grpSpPr>
        <p:cxnSp>
          <p:nvCxnSpPr>
            <p:cNvPr id="86" name="Straight Connector 85"/>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87" name="Straight Connector 86"/>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88" name="Straight Connector 87"/>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89" name="Straight Connector 88"/>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grpSp>
      <p:grpSp>
        <p:nvGrpSpPr>
          <p:cNvPr id="90" name="Group 89"/>
          <p:cNvGrpSpPr/>
          <p:nvPr/>
        </p:nvGrpSpPr>
        <p:grpSpPr>
          <a:xfrm>
            <a:off x="5358701" y="4780869"/>
            <a:ext cx="2956956" cy="245425"/>
            <a:chOff x="5438900" y="1900050"/>
            <a:chExt cx="2956956" cy="245425"/>
          </a:xfrm>
        </p:grpSpPr>
        <p:cxnSp>
          <p:nvCxnSpPr>
            <p:cNvPr id="91" name="Straight Connector 90"/>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92" name="Straight Connector 91"/>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93" name="Straight Connector 92"/>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94" name="Straight Connector 93"/>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grpSp>
      <p:grpSp>
        <p:nvGrpSpPr>
          <p:cNvPr id="95" name="Group 94"/>
          <p:cNvGrpSpPr/>
          <p:nvPr/>
        </p:nvGrpSpPr>
        <p:grpSpPr>
          <a:xfrm>
            <a:off x="5346826" y="5527037"/>
            <a:ext cx="2956956" cy="245425"/>
            <a:chOff x="5438900" y="1900050"/>
            <a:chExt cx="2956956" cy="245425"/>
          </a:xfrm>
        </p:grpSpPr>
        <p:cxnSp>
          <p:nvCxnSpPr>
            <p:cNvPr id="96" name="Straight Connector 95"/>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97" name="Straight Connector 96"/>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98" name="Straight Connector 97"/>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99" name="Straight Connector 98"/>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grpSp>
      <p:grpSp>
        <p:nvGrpSpPr>
          <p:cNvPr id="100" name="Group 99"/>
          <p:cNvGrpSpPr/>
          <p:nvPr/>
        </p:nvGrpSpPr>
        <p:grpSpPr>
          <a:xfrm>
            <a:off x="5410155" y="2658974"/>
            <a:ext cx="2956956" cy="245425"/>
            <a:chOff x="5438900" y="1900050"/>
            <a:chExt cx="2956956" cy="245425"/>
          </a:xfrm>
        </p:grpSpPr>
        <p:cxnSp>
          <p:nvCxnSpPr>
            <p:cNvPr id="101" name="Straight Connector 100"/>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02" name="Straight Connector 101"/>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03" name="Straight Connector 102"/>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04" name="Straight Connector 103"/>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grpSp>
      <p:grpSp>
        <p:nvGrpSpPr>
          <p:cNvPr id="105" name="Group 104"/>
          <p:cNvGrpSpPr/>
          <p:nvPr/>
        </p:nvGrpSpPr>
        <p:grpSpPr>
          <a:xfrm>
            <a:off x="5412905" y="3284653"/>
            <a:ext cx="2956956" cy="245425"/>
            <a:chOff x="5438900" y="1900050"/>
            <a:chExt cx="2956956" cy="245425"/>
          </a:xfrm>
        </p:grpSpPr>
        <p:cxnSp>
          <p:nvCxnSpPr>
            <p:cNvPr id="106" name="Straight Connector 105"/>
            <p:cNvCxnSpPr/>
            <p:nvPr/>
          </p:nvCxnSpPr>
          <p:spPr>
            <a:xfrm>
              <a:off x="5438900" y="2054432"/>
              <a:ext cx="2956956" cy="0"/>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07" name="Straight Connector 106"/>
            <p:cNvCxnSpPr/>
            <p:nvPr/>
          </p:nvCxnSpPr>
          <p:spPr>
            <a:xfrm flipV="1">
              <a:off x="5450775"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08" name="Straight Connector 107"/>
            <p:cNvCxnSpPr/>
            <p:nvPr/>
          </p:nvCxnSpPr>
          <p:spPr>
            <a:xfrm flipV="1">
              <a:off x="8393877" y="1907967"/>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cxnSp>
          <p:nvCxnSpPr>
            <p:cNvPr id="109" name="Straight Connector 108"/>
            <p:cNvCxnSpPr/>
            <p:nvPr/>
          </p:nvCxnSpPr>
          <p:spPr>
            <a:xfrm flipV="1">
              <a:off x="6956957" y="1900050"/>
              <a:ext cx="0" cy="237508"/>
            </a:xfrm>
            <a:prstGeom prst="line">
              <a:avLst/>
            </a:prstGeom>
            <a:ln>
              <a:solidFill>
                <a:schemeClr val="tx1"/>
              </a:solidFill>
            </a:ln>
            <a:effectLst/>
          </p:spPr>
          <p:style>
            <a:lnRef idx="2">
              <a:schemeClr val="accent4"/>
            </a:lnRef>
            <a:fillRef idx="0">
              <a:schemeClr val="accent4"/>
            </a:fillRef>
            <a:effectRef idx="1">
              <a:schemeClr val="accent4"/>
            </a:effectRef>
            <a:fontRef idx="minor">
              <a:schemeClr val="tx1"/>
            </a:fontRef>
          </p:style>
        </p:cxnSp>
      </p:grpSp>
    </p:spTree>
    <p:extLst>
      <p:ext uri="{BB962C8B-B14F-4D97-AF65-F5344CB8AC3E}">
        <p14:creationId xmlns:p14="http://schemas.microsoft.com/office/powerpoint/2010/main" val="16497495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2" descr="C:\Users\Glenn Tecker\AppData\Local\Microsoft\Windows\INetCache\IE\XSADSDL1\team_puzzle1[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8223" y="1486786"/>
            <a:ext cx="3721395" cy="3810000"/>
          </a:xfrm>
          <a:prstGeom prst="rect">
            <a:avLst/>
          </a:prstGeom>
          <a:noFill/>
          <a:extLst>
            <a:ext uri="{909E8E84-426E-40DD-AFC4-6F175D3DCCD1}">
              <a14:hiddenFill xmlns:a14="http://schemas.microsoft.com/office/drawing/2010/main">
                <a:solidFill>
                  <a:srgbClr val="FFFFFF"/>
                </a:solidFill>
              </a14:hiddenFill>
            </a:ext>
          </a:extLst>
        </p:spPr>
      </p:pic>
      <p:sp>
        <p:nvSpPr>
          <p:cNvPr id="109570" name="Rectangle 2"/>
          <p:cNvSpPr>
            <a:spLocks noGrp="1" noChangeArrowheads="1"/>
          </p:cNvSpPr>
          <p:nvPr>
            <p:ph type="title" idx="4294967295"/>
          </p:nvPr>
        </p:nvSpPr>
        <p:spPr bwMode="auto">
          <a:xfrm>
            <a:off x="0" y="187325"/>
            <a:ext cx="9144000" cy="8191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4000" dirty="0">
                <a:ea typeface="ＭＳ Ｐゴシック" pitchFamily="34" charset="-128"/>
              </a:rPr>
              <a:t> </a:t>
            </a:r>
            <a:r>
              <a:rPr lang="en-US" dirty="0">
                <a:ea typeface="ＭＳ Ｐゴシック" pitchFamily="34" charset="-128"/>
              </a:rPr>
              <a:t>The Strategic Board Agenda</a:t>
            </a:r>
          </a:p>
        </p:txBody>
      </p:sp>
      <p:sp>
        <p:nvSpPr>
          <p:cNvPr id="109571" name="Rectangle 3"/>
          <p:cNvSpPr>
            <a:spLocks noChangeArrowheads="1"/>
          </p:cNvSpPr>
          <p:nvPr/>
        </p:nvSpPr>
        <p:spPr bwMode="auto">
          <a:xfrm>
            <a:off x="4316413" y="1317257"/>
            <a:ext cx="4186237" cy="971468"/>
          </a:xfrm>
          <a:prstGeom prst="rect">
            <a:avLst/>
          </a:prstGeom>
          <a:solidFill>
            <a:srgbClr val="00B0F0"/>
          </a:solidFill>
          <a:ln w="28575">
            <a:solidFill>
              <a:srgbClr val="2F07F7"/>
            </a:solidFill>
            <a:miter lim="800000"/>
            <a:headEnd/>
            <a:tailEnd/>
          </a:ln>
        </p:spPr>
        <p:txBody>
          <a:bodyPr wrap="none" anchor="ctr"/>
          <a:lstStyle/>
          <a:p>
            <a:pPr defTabSz="457200" eaLnBrk="0" fontAlgn="base" hangingPunct="0">
              <a:spcBef>
                <a:spcPct val="0"/>
              </a:spcBef>
              <a:spcAft>
                <a:spcPct val="0"/>
              </a:spcAft>
            </a:pPr>
            <a:endParaRPr lang="en-US" sz="2400" dirty="0">
              <a:solidFill>
                <a:prstClr val="black"/>
              </a:solidFill>
              <a:latin typeface="Arial" charset="0"/>
              <a:ea typeface="ＭＳ Ｐゴシック" pitchFamily="34" charset="-128"/>
            </a:endParaRPr>
          </a:p>
        </p:txBody>
      </p:sp>
      <p:sp>
        <p:nvSpPr>
          <p:cNvPr id="109572" name="Rectangle 4"/>
          <p:cNvSpPr>
            <a:spLocks noChangeArrowheads="1"/>
          </p:cNvSpPr>
          <p:nvPr/>
        </p:nvSpPr>
        <p:spPr bwMode="auto">
          <a:xfrm>
            <a:off x="4300538" y="3965575"/>
            <a:ext cx="4181475" cy="947619"/>
          </a:xfrm>
          <a:prstGeom prst="rect">
            <a:avLst/>
          </a:prstGeom>
          <a:solidFill>
            <a:srgbClr val="FFC000"/>
          </a:solidFill>
          <a:ln w="28575">
            <a:solidFill>
              <a:srgbClr val="2F07F7"/>
            </a:solidFill>
            <a:miter lim="800000"/>
            <a:headEnd/>
            <a:tailEnd/>
          </a:ln>
        </p:spPr>
        <p:txBody>
          <a:bodyPr wrap="none" anchor="ctr"/>
          <a:lstStyle/>
          <a:p>
            <a:pPr defTabSz="457200" eaLnBrk="0" fontAlgn="base" hangingPunct="0">
              <a:spcBef>
                <a:spcPct val="0"/>
              </a:spcBef>
              <a:spcAft>
                <a:spcPct val="0"/>
              </a:spcAft>
            </a:pPr>
            <a:endParaRPr lang="en-US" sz="2400" dirty="0">
              <a:solidFill>
                <a:prstClr val="black"/>
              </a:solidFill>
              <a:latin typeface="Arial" charset="0"/>
              <a:ea typeface="ＭＳ Ｐゴシック" pitchFamily="34" charset="-128"/>
            </a:endParaRPr>
          </a:p>
        </p:txBody>
      </p:sp>
      <p:sp>
        <p:nvSpPr>
          <p:cNvPr id="109573" name="Rectangle 5"/>
          <p:cNvSpPr>
            <a:spLocks noChangeArrowheads="1"/>
          </p:cNvSpPr>
          <p:nvPr/>
        </p:nvSpPr>
        <p:spPr bwMode="auto">
          <a:xfrm>
            <a:off x="4278313" y="5189538"/>
            <a:ext cx="4203700" cy="807402"/>
          </a:xfrm>
          <a:prstGeom prst="rect">
            <a:avLst/>
          </a:prstGeom>
          <a:solidFill>
            <a:srgbClr val="FFFF00"/>
          </a:solidFill>
          <a:ln w="28575">
            <a:solidFill>
              <a:srgbClr val="2F07F7"/>
            </a:solidFill>
            <a:miter lim="800000"/>
            <a:headEnd/>
            <a:tailEnd/>
          </a:ln>
        </p:spPr>
        <p:txBody>
          <a:bodyPr wrap="none" anchor="ctr"/>
          <a:lstStyle/>
          <a:p>
            <a:pPr defTabSz="457200" eaLnBrk="0" fontAlgn="base" hangingPunct="0">
              <a:spcBef>
                <a:spcPct val="0"/>
              </a:spcBef>
              <a:spcAft>
                <a:spcPct val="0"/>
              </a:spcAft>
            </a:pPr>
            <a:endParaRPr lang="en-US" sz="2400" dirty="0">
              <a:solidFill>
                <a:prstClr val="black"/>
              </a:solidFill>
              <a:latin typeface="Arial" charset="0"/>
              <a:ea typeface="ＭＳ Ｐゴシック" pitchFamily="34" charset="-128"/>
            </a:endParaRPr>
          </a:p>
        </p:txBody>
      </p:sp>
      <p:sp>
        <p:nvSpPr>
          <p:cNvPr id="109574" name="Rectangle 6"/>
          <p:cNvSpPr>
            <a:spLocks noChangeArrowheads="1"/>
          </p:cNvSpPr>
          <p:nvPr/>
        </p:nvSpPr>
        <p:spPr bwMode="auto">
          <a:xfrm>
            <a:off x="4306888" y="2565069"/>
            <a:ext cx="4187825" cy="1039191"/>
          </a:xfrm>
          <a:prstGeom prst="rect">
            <a:avLst/>
          </a:prstGeom>
          <a:solidFill>
            <a:srgbClr val="92D050"/>
          </a:solidFill>
          <a:ln w="28575">
            <a:solidFill>
              <a:srgbClr val="2F07F7"/>
            </a:solidFill>
            <a:miter lim="800000"/>
            <a:headEnd/>
            <a:tailEnd/>
          </a:ln>
        </p:spPr>
        <p:txBody>
          <a:bodyPr wrap="none" anchor="ctr"/>
          <a:lstStyle/>
          <a:p>
            <a:pPr defTabSz="457200" eaLnBrk="0" fontAlgn="base" hangingPunct="0">
              <a:spcBef>
                <a:spcPct val="0"/>
              </a:spcBef>
              <a:spcAft>
                <a:spcPct val="0"/>
              </a:spcAft>
            </a:pPr>
            <a:endParaRPr lang="en-US" sz="2400" dirty="0">
              <a:solidFill>
                <a:prstClr val="black"/>
              </a:solidFill>
              <a:latin typeface="Arial" charset="0"/>
              <a:ea typeface="ＭＳ Ｐゴシック" pitchFamily="34" charset="-128"/>
            </a:endParaRPr>
          </a:p>
        </p:txBody>
      </p:sp>
      <p:sp>
        <p:nvSpPr>
          <p:cNvPr id="109575" name="Text Box 7"/>
          <p:cNvSpPr txBox="1">
            <a:spLocks noChangeArrowheads="1"/>
          </p:cNvSpPr>
          <p:nvPr/>
        </p:nvSpPr>
        <p:spPr bwMode="auto">
          <a:xfrm>
            <a:off x="4719638" y="2721957"/>
            <a:ext cx="3479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US" sz="2400" b="1" dirty="0">
                <a:solidFill>
                  <a:prstClr val="black"/>
                </a:solidFill>
                <a:latin typeface="+mn-lt"/>
              </a:rPr>
              <a:t> Review and Adjustment of Strategy</a:t>
            </a:r>
          </a:p>
          <a:p>
            <a:pPr algn="ctr" defTabSz="457200" eaLnBrk="1" fontAlgn="base" hangingPunct="1">
              <a:spcBef>
                <a:spcPct val="0"/>
              </a:spcBef>
              <a:spcAft>
                <a:spcPct val="0"/>
              </a:spcAft>
            </a:pPr>
            <a:endParaRPr lang="en-US" sz="2400" b="1" dirty="0">
              <a:solidFill>
                <a:prstClr val="black"/>
              </a:solidFill>
              <a:latin typeface="+mn-lt"/>
            </a:endParaRPr>
          </a:p>
        </p:txBody>
      </p:sp>
      <p:sp>
        <p:nvSpPr>
          <p:cNvPr id="109576" name="Text Box 8"/>
          <p:cNvSpPr txBox="1">
            <a:spLocks noChangeArrowheads="1"/>
          </p:cNvSpPr>
          <p:nvPr/>
        </p:nvSpPr>
        <p:spPr bwMode="auto">
          <a:xfrm>
            <a:off x="4719638" y="1317257"/>
            <a:ext cx="33147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US" sz="2400" b="1" dirty="0">
                <a:solidFill>
                  <a:prstClr val="black"/>
                </a:solidFill>
                <a:latin typeface="+mn-lt"/>
              </a:rPr>
              <a:t>Discussion of </a:t>
            </a:r>
          </a:p>
          <a:p>
            <a:pPr algn="ctr" eaLnBrk="1" hangingPunct="1"/>
            <a:r>
              <a:rPr lang="en-US" sz="2400" b="1" dirty="0">
                <a:solidFill>
                  <a:prstClr val="black"/>
                </a:solidFill>
                <a:latin typeface="+mn-lt"/>
              </a:rPr>
              <a:t>Mega Issue(s)</a:t>
            </a:r>
          </a:p>
        </p:txBody>
      </p:sp>
      <p:sp>
        <p:nvSpPr>
          <p:cNvPr id="109577" name="Text Box 9"/>
          <p:cNvSpPr txBox="1">
            <a:spLocks noChangeArrowheads="1"/>
          </p:cNvSpPr>
          <p:nvPr/>
        </p:nvSpPr>
        <p:spPr bwMode="auto">
          <a:xfrm>
            <a:off x="4437063" y="3965575"/>
            <a:ext cx="39147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defTabSz="457200" eaLnBrk="1" fontAlgn="base" hangingPunct="1">
              <a:spcBef>
                <a:spcPct val="0"/>
              </a:spcBef>
              <a:spcAft>
                <a:spcPct val="0"/>
              </a:spcAft>
            </a:pPr>
            <a:r>
              <a:rPr lang="en-US" sz="2400" b="1" dirty="0">
                <a:solidFill>
                  <a:prstClr val="black"/>
                </a:solidFill>
                <a:latin typeface="+mn-lt"/>
              </a:rPr>
              <a:t>Policy: </a:t>
            </a:r>
          </a:p>
          <a:p>
            <a:pPr algn="ctr" defTabSz="457200" eaLnBrk="1" fontAlgn="base" hangingPunct="1">
              <a:spcBef>
                <a:spcPct val="0"/>
              </a:spcBef>
              <a:spcAft>
                <a:spcPct val="0"/>
              </a:spcAft>
            </a:pPr>
            <a:r>
              <a:rPr lang="en-US" sz="2400" b="1" dirty="0">
                <a:solidFill>
                  <a:prstClr val="black"/>
                </a:solidFill>
                <a:latin typeface="+mn-lt"/>
              </a:rPr>
              <a:t>Public &amp; Operational</a:t>
            </a:r>
          </a:p>
        </p:txBody>
      </p:sp>
      <p:sp>
        <p:nvSpPr>
          <p:cNvPr id="109578" name="Text Box 10"/>
          <p:cNvSpPr txBox="1">
            <a:spLocks noChangeArrowheads="1"/>
          </p:cNvSpPr>
          <p:nvPr/>
        </p:nvSpPr>
        <p:spPr bwMode="auto">
          <a:xfrm>
            <a:off x="4678363" y="5203133"/>
            <a:ext cx="3562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defTabSz="457200" eaLnBrk="1" fontAlgn="base" hangingPunct="1">
              <a:spcBef>
                <a:spcPct val="0"/>
              </a:spcBef>
              <a:spcAft>
                <a:spcPct val="0"/>
              </a:spcAft>
            </a:pPr>
            <a:r>
              <a:rPr lang="en-US" sz="2400" b="1" dirty="0">
                <a:solidFill>
                  <a:prstClr val="black"/>
                </a:solidFill>
                <a:latin typeface="+mn-lt"/>
              </a:rPr>
              <a:t>Routine Board Business</a:t>
            </a:r>
          </a:p>
        </p:txBody>
      </p:sp>
      <p:sp>
        <p:nvSpPr>
          <p:cNvPr id="2726924" name="Line 12"/>
          <p:cNvSpPr>
            <a:spLocks noChangeShapeType="1"/>
          </p:cNvSpPr>
          <p:nvPr/>
        </p:nvSpPr>
        <p:spPr bwMode="auto">
          <a:xfrm flipV="1">
            <a:off x="3725863" y="1408113"/>
            <a:ext cx="479425" cy="1843087"/>
          </a:xfrm>
          <a:prstGeom prst="line">
            <a:avLst/>
          </a:prstGeom>
          <a:noFill/>
          <a:ln w="28575">
            <a:solidFill>
              <a:schemeClr val="hlink"/>
            </a:solidFill>
            <a:round/>
            <a:headEnd/>
            <a:tailEnd type="triangle" w="med" len="med"/>
          </a:ln>
        </p:spPr>
        <p:txBody>
          <a:bodyPr/>
          <a:lstStyle/>
          <a:p>
            <a:pPr defTabSz="457200" fontAlgn="base">
              <a:spcBef>
                <a:spcPct val="0"/>
              </a:spcBef>
              <a:spcAft>
                <a:spcPct val="0"/>
              </a:spcAft>
              <a:defRPr/>
            </a:pPr>
            <a:endParaRPr lang="en-US" dirty="0">
              <a:solidFill>
                <a:prstClr val="black"/>
              </a:solidFill>
              <a:effectLst>
                <a:outerShdw blurRad="38100" dist="38100" dir="2700000" algn="tl">
                  <a:srgbClr val="000000">
                    <a:alpha val="43137"/>
                  </a:srgbClr>
                </a:outerShdw>
              </a:effectLst>
              <a:latin typeface="Arial" charset="0"/>
              <a:ea typeface="ＭＳ Ｐゴシック" charset="-128"/>
            </a:endParaRPr>
          </a:p>
        </p:txBody>
      </p:sp>
      <p:sp>
        <p:nvSpPr>
          <p:cNvPr id="2726925" name="Line 13"/>
          <p:cNvSpPr>
            <a:spLocks noChangeShapeType="1"/>
          </p:cNvSpPr>
          <p:nvPr/>
        </p:nvSpPr>
        <p:spPr bwMode="auto">
          <a:xfrm>
            <a:off x="3740150" y="3251200"/>
            <a:ext cx="484188" cy="0"/>
          </a:xfrm>
          <a:prstGeom prst="line">
            <a:avLst/>
          </a:prstGeom>
          <a:noFill/>
          <a:ln w="28575">
            <a:solidFill>
              <a:schemeClr val="hlink"/>
            </a:solidFill>
            <a:round/>
            <a:headEnd/>
            <a:tailEnd type="triangle" w="med" len="med"/>
          </a:ln>
        </p:spPr>
        <p:txBody>
          <a:bodyPr/>
          <a:lstStyle/>
          <a:p>
            <a:pPr defTabSz="457200" fontAlgn="base">
              <a:spcBef>
                <a:spcPct val="0"/>
              </a:spcBef>
              <a:spcAft>
                <a:spcPct val="0"/>
              </a:spcAft>
              <a:defRPr/>
            </a:pPr>
            <a:endParaRPr lang="en-US" dirty="0">
              <a:solidFill>
                <a:prstClr val="black"/>
              </a:solidFill>
              <a:effectLst>
                <a:outerShdw blurRad="38100" dist="38100" dir="2700000" algn="tl">
                  <a:srgbClr val="000000">
                    <a:alpha val="43137"/>
                  </a:srgbClr>
                </a:outerShdw>
              </a:effectLst>
              <a:latin typeface="Arial" charset="0"/>
              <a:ea typeface="ＭＳ Ｐゴシック" charset="-128"/>
            </a:endParaRPr>
          </a:p>
        </p:txBody>
      </p:sp>
      <p:sp>
        <p:nvSpPr>
          <p:cNvPr id="2726926" name="Line 14"/>
          <p:cNvSpPr>
            <a:spLocks noChangeShapeType="1"/>
          </p:cNvSpPr>
          <p:nvPr/>
        </p:nvSpPr>
        <p:spPr bwMode="auto">
          <a:xfrm>
            <a:off x="3729038" y="3211513"/>
            <a:ext cx="465137" cy="1263650"/>
          </a:xfrm>
          <a:prstGeom prst="line">
            <a:avLst/>
          </a:prstGeom>
          <a:noFill/>
          <a:ln w="28575">
            <a:solidFill>
              <a:schemeClr val="hlink"/>
            </a:solidFill>
            <a:round/>
            <a:headEnd/>
            <a:tailEnd type="triangle" w="med" len="med"/>
          </a:ln>
        </p:spPr>
        <p:txBody>
          <a:bodyPr/>
          <a:lstStyle/>
          <a:p>
            <a:pPr defTabSz="457200" fontAlgn="base">
              <a:spcBef>
                <a:spcPct val="0"/>
              </a:spcBef>
              <a:spcAft>
                <a:spcPct val="0"/>
              </a:spcAft>
              <a:defRPr/>
            </a:pPr>
            <a:endParaRPr lang="en-US" dirty="0">
              <a:solidFill>
                <a:prstClr val="black"/>
              </a:solidFill>
              <a:effectLst>
                <a:outerShdw blurRad="38100" dist="38100" dir="2700000" algn="tl">
                  <a:srgbClr val="000000">
                    <a:alpha val="43137"/>
                  </a:srgbClr>
                </a:outerShdw>
              </a:effectLst>
              <a:latin typeface="Arial" charset="0"/>
              <a:ea typeface="ＭＳ Ｐゴシック" charset="-128"/>
            </a:endParaRPr>
          </a:p>
        </p:txBody>
      </p:sp>
      <p:sp>
        <p:nvSpPr>
          <p:cNvPr id="2726927" name="Line 15"/>
          <p:cNvSpPr>
            <a:spLocks noChangeShapeType="1"/>
          </p:cNvSpPr>
          <p:nvPr/>
        </p:nvSpPr>
        <p:spPr bwMode="auto">
          <a:xfrm>
            <a:off x="3725863" y="3225800"/>
            <a:ext cx="449262" cy="2381250"/>
          </a:xfrm>
          <a:prstGeom prst="line">
            <a:avLst/>
          </a:prstGeom>
          <a:noFill/>
          <a:ln w="28575">
            <a:solidFill>
              <a:schemeClr val="hlink"/>
            </a:solidFill>
            <a:round/>
            <a:headEnd/>
            <a:tailEnd type="triangle" w="med" len="med"/>
          </a:ln>
        </p:spPr>
        <p:txBody>
          <a:bodyPr/>
          <a:lstStyle/>
          <a:p>
            <a:pPr defTabSz="457200" fontAlgn="base">
              <a:spcBef>
                <a:spcPct val="0"/>
              </a:spcBef>
              <a:spcAft>
                <a:spcPct val="0"/>
              </a:spcAft>
              <a:defRPr/>
            </a:pPr>
            <a:endParaRPr lang="en-US" dirty="0">
              <a:solidFill>
                <a:prstClr val="black"/>
              </a:solidFill>
              <a:effectLst>
                <a:outerShdw blurRad="38100" dist="38100" dir="2700000" algn="tl">
                  <a:srgbClr val="000000">
                    <a:alpha val="43137"/>
                  </a:srgbClr>
                </a:outerShdw>
              </a:effectLst>
              <a:latin typeface="Arial" charset="0"/>
              <a:ea typeface="ＭＳ Ｐゴシック" charset="-128"/>
            </a:endParaRPr>
          </a:p>
        </p:txBody>
      </p:sp>
    </p:spTree>
    <p:extLst>
      <p:ext uri="{BB962C8B-B14F-4D97-AF65-F5344CB8AC3E}">
        <p14:creationId xmlns:p14="http://schemas.microsoft.com/office/powerpoint/2010/main" val="25874359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07EB5-25A3-46C5-830D-404AA75ADDA3}"/>
              </a:ext>
            </a:extLst>
          </p:cNvPr>
          <p:cNvSpPr>
            <a:spLocks noGrp="1"/>
          </p:cNvSpPr>
          <p:nvPr>
            <p:ph type="title"/>
          </p:nvPr>
        </p:nvSpPr>
        <p:spPr>
          <a:xfrm>
            <a:off x="628650" y="1"/>
            <a:ext cx="7886700" cy="755374"/>
          </a:xfrm>
        </p:spPr>
        <p:txBody>
          <a:bodyPr>
            <a:normAutofit/>
          </a:bodyPr>
          <a:lstStyle/>
          <a:p>
            <a:pPr algn="ctr"/>
            <a:r>
              <a:rPr lang="en-US" sz="2400" dirty="0"/>
              <a:t>Hybrid Approach to a Strategic Board Agenda</a:t>
            </a:r>
          </a:p>
        </p:txBody>
      </p:sp>
      <p:graphicFrame>
        <p:nvGraphicFramePr>
          <p:cNvPr id="4" name="Table 4">
            <a:extLst>
              <a:ext uri="{FF2B5EF4-FFF2-40B4-BE49-F238E27FC236}">
                <a16:creationId xmlns:a16="http://schemas.microsoft.com/office/drawing/2014/main" id="{3841291E-4A11-4F86-A55C-8841E45E4267}"/>
              </a:ext>
            </a:extLst>
          </p:cNvPr>
          <p:cNvGraphicFramePr>
            <a:graphicFrameLocks noGrp="1"/>
          </p:cNvGraphicFramePr>
          <p:nvPr>
            <p:ph idx="1"/>
            <p:extLst>
              <p:ext uri="{D42A27DB-BD31-4B8C-83A1-F6EECF244321}">
                <p14:modId xmlns:p14="http://schemas.microsoft.com/office/powerpoint/2010/main" val="4211381512"/>
              </p:ext>
            </p:extLst>
          </p:nvPr>
        </p:nvGraphicFramePr>
        <p:xfrm>
          <a:off x="355738" y="734759"/>
          <a:ext cx="8247489" cy="5356147"/>
        </p:xfrm>
        <a:graphic>
          <a:graphicData uri="http://schemas.openxmlformats.org/drawingml/2006/table">
            <a:tbl>
              <a:tblPr firstRow="1" bandRow="1">
                <a:tableStyleId>{5C22544A-7EE6-4342-B048-85BDC9FD1C3A}</a:tableStyleId>
              </a:tblPr>
              <a:tblGrid>
                <a:gridCol w="1981014">
                  <a:extLst>
                    <a:ext uri="{9D8B030D-6E8A-4147-A177-3AD203B41FA5}">
                      <a16:colId xmlns:a16="http://schemas.microsoft.com/office/drawing/2014/main" val="2762358965"/>
                    </a:ext>
                  </a:extLst>
                </a:gridCol>
                <a:gridCol w="3272495">
                  <a:extLst>
                    <a:ext uri="{9D8B030D-6E8A-4147-A177-3AD203B41FA5}">
                      <a16:colId xmlns:a16="http://schemas.microsoft.com/office/drawing/2014/main" val="3460777442"/>
                    </a:ext>
                  </a:extLst>
                </a:gridCol>
                <a:gridCol w="2993980">
                  <a:extLst>
                    <a:ext uri="{9D8B030D-6E8A-4147-A177-3AD203B41FA5}">
                      <a16:colId xmlns:a16="http://schemas.microsoft.com/office/drawing/2014/main" val="2115178353"/>
                    </a:ext>
                  </a:extLst>
                </a:gridCol>
              </a:tblGrid>
              <a:tr h="257539">
                <a:tc>
                  <a:txBody>
                    <a:bodyPr/>
                    <a:lstStyle/>
                    <a:p>
                      <a:r>
                        <a:rPr lang="en-US" sz="1400" dirty="0"/>
                        <a:t>PURPOSE</a:t>
                      </a:r>
                    </a:p>
                  </a:txBody>
                  <a:tcPr marL="68580" marR="68580" marT="34290" marB="34290"/>
                </a:tc>
                <a:tc>
                  <a:txBody>
                    <a:bodyPr/>
                    <a:lstStyle/>
                    <a:p>
                      <a:r>
                        <a:rPr lang="en-US" sz="1400" dirty="0"/>
                        <a:t>ACTIVITY</a:t>
                      </a:r>
                    </a:p>
                  </a:txBody>
                  <a:tcPr marL="68580" marR="68580" marT="34290" marB="34290"/>
                </a:tc>
                <a:tc>
                  <a:txBody>
                    <a:bodyPr/>
                    <a:lstStyle/>
                    <a:p>
                      <a:r>
                        <a:rPr lang="en-US" sz="1400" dirty="0"/>
                        <a:t>PLATFORM</a:t>
                      </a:r>
                    </a:p>
                  </a:txBody>
                  <a:tcPr marL="68580" marR="68580" marT="34290" marB="34290"/>
                </a:tc>
                <a:extLst>
                  <a:ext uri="{0D108BD9-81ED-4DB2-BD59-A6C34878D82A}">
                    <a16:rowId xmlns:a16="http://schemas.microsoft.com/office/drawing/2014/main" val="2153331293"/>
                  </a:ext>
                </a:extLst>
              </a:tr>
              <a:tr h="1232009">
                <a:tc>
                  <a:txBody>
                    <a:bodyPr/>
                    <a:lstStyle/>
                    <a:p>
                      <a:r>
                        <a:rPr lang="en-US" sz="1200" b="1" dirty="0"/>
                        <a:t>Discussion of Strategic Issues</a:t>
                      </a:r>
                    </a:p>
                  </a:txBody>
                  <a:tcPr marL="68580" marR="68580" marT="34290" marB="34290"/>
                </a:tc>
                <a:tc>
                  <a:txBody>
                    <a:bodyPr/>
                    <a:lstStyle/>
                    <a:p>
                      <a:r>
                        <a:rPr lang="en-US" sz="1200" dirty="0"/>
                        <a:t> List building, information dissemination, or opinion collection </a:t>
                      </a:r>
                    </a:p>
                    <a:p>
                      <a:endParaRPr lang="en-US" sz="1200" dirty="0"/>
                    </a:p>
                    <a:p>
                      <a:r>
                        <a:rPr lang="en-US" sz="1200" dirty="0"/>
                        <a:t>Complex or controversial decision that requires emotional support, trust and group ownership</a:t>
                      </a:r>
                    </a:p>
                  </a:txBody>
                  <a:tcPr marL="68580" marR="68580" marT="34290" marB="34290"/>
                </a:tc>
                <a:tc>
                  <a:txBody>
                    <a:bodyPr/>
                    <a:lstStyle/>
                    <a:p>
                      <a:r>
                        <a:rPr lang="en-US" sz="1200" dirty="0"/>
                        <a:t>Email, collaborate sites, online survey, or chat. </a:t>
                      </a:r>
                    </a:p>
                    <a:p>
                      <a:endParaRPr lang="en-US" sz="1200" dirty="0"/>
                    </a:p>
                    <a:p>
                      <a:endParaRPr lang="en-US" sz="1200" dirty="0"/>
                    </a:p>
                    <a:p>
                      <a:r>
                        <a:rPr lang="en-US" sz="1200" dirty="0"/>
                        <a:t>There is no substitute for a face-to</a:t>
                      </a:r>
                      <a:r>
                        <a:rPr lang="en-US" sz="1200" baseline="0" dirty="0"/>
                        <a:t>-face meeting.</a:t>
                      </a:r>
                      <a:endParaRPr lang="en-US" sz="1200" dirty="0"/>
                    </a:p>
                  </a:txBody>
                  <a:tcPr marL="68580" marR="68580" marT="34290" marB="34290"/>
                </a:tc>
                <a:extLst>
                  <a:ext uri="{0D108BD9-81ED-4DB2-BD59-A6C34878D82A}">
                    <a16:rowId xmlns:a16="http://schemas.microsoft.com/office/drawing/2014/main" val="5547195"/>
                  </a:ext>
                </a:extLst>
              </a:tr>
              <a:tr h="814379">
                <a:tc>
                  <a:txBody>
                    <a:bodyPr/>
                    <a:lstStyle/>
                    <a:p>
                      <a:r>
                        <a:rPr lang="en-US" sz="1200" b="1" dirty="0"/>
                        <a:t>Review and Adjustment</a:t>
                      </a:r>
                      <a:r>
                        <a:rPr lang="en-US" sz="1200" b="1" baseline="0" dirty="0"/>
                        <a:t> of Strategy</a:t>
                      </a:r>
                      <a:endParaRPr lang="en-US" sz="1200" b="1" dirty="0"/>
                    </a:p>
                  </a:txBody>
                  <a:tcPr marL="68580" marR="68580" marT="34290" marB="34290"/>
                </a:tc>
                <a:tc>
                  <a:txBody>
                    <a:bodyPr/>
                    <a:lstStyle/>
                    <a:p>
                      <a:r>
                        <a:rPr lang="en-US" sz="1200" dirty="0"/>
                        <a:t>React and ratify decisions</a:t>
                      </a:r>
                    </a:p>
                  </a:txBody>
                  <a:tcPr marL="68580" marR="68580" marT="34290" marB="34290"/>
                </a:tc>
                <a:tc>
                  <a:txBody>
                    <a:bodyPr/>
                    <a:lstStyle/>
                    <a:p>
                      <a:r>
                        <a:rPr lang="en-US" sz="1200" dirty="0"/>
                        <a:t>Video teleconference augmented by use of the chat and screen sharing functions. </a:t>
                      </a:r>
                    </a:p>
                  </a:txBody>
                  <a:tcPr marL="68580" marR="68580" marT="34290" marB="34290"/>
                </a:tc>
                <a:extLst>
                  <a:ext uri="{0D108BD9-81ED-4DB2-BD59-A6C34878D82A}">
                    <a16:rowId xmlns:a16="http://schemas.microsoft.com/office/drawing/2014/main" val="3750375137"/>
                  </a:ext>
                </a:extLst>
              </a:tr>
              <a:tr h="1426903">
                <a:tc>
                  <a:txBody>
                    <a:bodyPr/>
                    <a:lstStyle/>
                    <a:p>
                      <a:r>
                        <a:rPr lang="en-US" sz="1200" b="1" dirty="0"/>
                        <a:t>Policy Determination: Public and Operational</a:t>
                      </a:r>
                    </a:p>
                    <a:p>
                      <a:endParaRPr lang="en-US" sz="1200" dirty="0"/>
                    </a:p>
                  </a:txBody>
                  <a:tcPr marL="68580" marR="68580" marT="34290" marB="34290"/>
                </a:tc>
                <a:tc>
                  <a:txBody>
                    <a:bodyPr/>
                    <a:lstStyle/>
                    <a:p>
                      <a:r>
                        <a:rPr lang="en-US" sz="1200" dirty="0"/>
                        <a:t>Discover, create, assess, and select decisions</a:t>
                      </a:r>
                    </a:p>
                  </a:txBody>
                  <a:tcPr marL="68580" marR="68580" marT="34290" marB="34290"/>
                </a:tc>
                <a:tc>
                  <a:txBody>
                    <a:bodyPr/>
                    <a:lstStyle/>
                    <a:p>
                      <a:r>
                        <a:rPr lang="en-US" sz="1200" dirty="0"/>
                        <a:t>Video teleconference by groups &lt;10.  </a:t>
                      </a:r>
                    </a:p>
                    <a:p>
                      <a:r>
                        <a:rPr lang="en-US" sz="1200" dirty="0"/>
                        <a:t>Groups &gt;10 or international groups with conflicting time zones, divide the work into smaller pieces by use of a written modified Delphi technique online – followed by a video or audio conference to refine/approve the product.</a:t>
                      </a:r>
                    </a:p>
                  </a:txBody>
                  <a:tcPr marL="68580" marR="68580" marT="34290" marB="34290"/>
                </a:tc>
                <a:extLst>
                  <a:ext uri="{0D108BD9-81ED-4DB2-BD59-A6C34878D82A}">
                    <a16:rowId xmlns:a16="http://schemas.microsoft.com/office/drawing/2014/main" val="3682053257"/>
                  </a:ext>
                </a:extLst>
              </a:tr>
              <a:tr h="1037115">
                <a:tc>
                  <a:txBody>
                    <a:bodyPr/>
                    <a:lstStyle/>
                    <a:p>
                      <a:r>
                        <a:rPr lang="en-US" sz="1200" b="1" dirty="0"/>
                        <a:t>Routine Board Business</a:t>
                      </a:r>
                    </a:p>
                  </a:txBody>
                  <a:tcPr marL="68580" marR="68580" marT="34290" marB="34290"/>
                </a:tc>
                <a:tc>
                  <a:txBody>
                    <a:bodyPr/>
                    <a:lstStyle/>
                    <a:p>
                      <a:r>
                        <a:rPr lang="en-US" sz="1200" dirty="0"/>
                        <a:t>If it is something that is always approved, consider adopting a policy for approval by staff with exceptions only coming to the board (e.g. membership applications, approval of minutes). </a:t>
                      </a:r>
                    </a:p>
                  </a:txBody>
                  <a:tcPr marL="68580" marR="68580" marT="34290" marB="34290"/>
                </a:tc>
                <a:tc>
                  <a:txBody>
                    <a:bodyPr/>
                    <a:lstStyle/>
                    <a:p>
                      <a:r>
                        <a:rPr lang="en-US" sz="1200" dirty="0"/>
                        <a:t>Vote by e-mail, teleconference.</a:t>
                      </a:r>
                    </a:p>
                  </a:txBody>
                  <a:tcPr marL="68580" marR="68580" marT="34290" marB="34290"/>
                </a:tc>
                <a:extLst>
                  <a:ext uri="{0D108BD9-81ED-4DB2-BD59-A6C34878D82A}">
                    <a16:rowId xmlns:a16="http://schemas.microsoft.com/office/drawing/2014/main" val="1019060054"/>
                  </a:ext>
                </a:extLst>
              </a:tr>
              <a:tr h="563801">
                <a:tc>
                  <a:txBody>
                    <a:bodyPr/>
                    <a:lstStyle/>
                    <a:p>
                      <a:r>
                        <a:rPr lang="en-US" sz="1200" b="1" dirty="0"/>
                        <a:t>Board</a:t>
                      </a:r>
                      <a:r>
                        <a:rPr lang="en-US" sz="1200" b="1" baseline="0" dirty="0"/>
                        <a:t> Development</a:t>
                      </a:r>
                      <a:endParaRPr lang="en-US" sz="1200" b="1" dirty="0"/>
                    </a:p>
                  </a:txBody>
                  <a:tcPr marL="68580" marR="68580" marT="34290" marB="34290"/>
                </a:tc>
                <a:tc>
                  <a:txBody>
                    <a:bodyPr/>
                    <a:lstStyle/>
                    <a:p>
                      <a:r>
                        <a:rPr lang="en-US" sz="1200" dirty="0"/>
                        <a:t>Orientation, media training, leadership training - describe the objectives </a:t>
                      </a:r>
                    </a:p>
                  </a:txBody>
                  <a:tcPr marL="68580" marR="68580" marT="34290" marB="34290"/>
                </a:tc>
                <a:tc>
                  <a:txBody>
                    <a:bodyPr/>
                    <a:lstStyle/>
                    <a:p>
                      <a:r>
                        <a:rPr lang="en-US" sz="1200" dirty="0"/>
                        <a:t>Select a platform to fit the instructional strategy of the learning opportunity.</a:t>
                      </a:r>
                    </a:p>
                  </a:txBody>
                  <a:tcPr marL="68580" marR="68580" marT="34290" marB="34290"/>
                </a:tc>
                <a:extLst>
                  <a:ext uri="{0D108BD9-81ED-4DB2-BD59-A6C34878D82A}">
                    <a16:rowId xmlns:a16="http://schemas.microsoft.com/office/drawing/2014/main" val="683963130"/>
                  </a:ext>
                </a:extLst>
              </a:tr>
            </a:tbl>
          </a:graphicData>
        </a:graphic>
      </p:graphicFrame>
      <p:sp>
        <p:nvSpPr>
          <p:cNvPr id="5" name="Slide Number Placeholder 4">
            <a:extLst>
              <a:ext uri="{FF2B5EF4-FFF2-40B4-BE49-F238E27FC236}">
                <a16:creationId xmlns:a16="http://schemas.microsoft.com/office/drawing/2014/main" id="{A17EC29D-1A75-4F88-A9A5-05C263A4EA92}"/>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42C781B-9243-4126-A070-2C8D0A7DA235}" type="slidenum">
              <a:rPr lang="en-US" smtClean="0"/>
              <a:pPr/>
              <a:t>87</a:t>
            </a:fld>
            <a:endParaRPr lang="en-US" dirty="0"/>
          </a:p>
        </p:txBody>
      </p:sp>
    </p:spTree>
    <p:extLst>
      <p:ext uri="{BB962C8B-B14F-4D97-AF65-F5344CB8AC3E}">
        <p14:creationId xmlns:p14="http://schemas.microsoft.com/office/powerpoint/2010/main" val="24530940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Designing Your Board’s Agenda</a:t>
            </a:r>
          </a:p>
        </p:txBody>
      </p:sp>
      <p:graphicFrame>
        <p:nvGraphicFramePr>
          <p:cNvPr id="5" name="Table 5">
            <a:extLst>
              <a:ext uri="{FF2B5EF4-FFF2-40B4-BE49-F238E27FC236}">
                <a16:creationId xmlns:a16="http://schemas.microsoft.com/office/drawing/2014/main" id="{3719331B-4446-4B9B-92DB-F52E221FE947}"/>
              </a:ext>
            </a:extLst>
          </p:cNvPr>
          <p:cNvGraphicFramePr>
            <a:graphicFrameLocks noGrp="1"/>
          </p:cNvGraphicFramePr>
          <p:nvPr>
            <p:ph idx="1"/>
            <p:extLst>
              <p:ext uri="{D42A27DB-BD31-4B8C-83A1-F6EECF244321}">
                <p14:modId xmlns:p14="http://schemas.microsoft.com/office/powerpoint/2010/main" val="2897920331"/>
              </p:ext>
            </p:extLst>
          </p:nvPr>
        </p:nvGraphicFramePr>
        <p:xfrm>
          <a:off x="628650" y="1746510"/>
          <a:ext cx="7994240" cy="4024566"/>
        </p:xfrm>
        <a:graphic>
          <a:graphicData uri="http://schemas.openxmlformats.org/drawingml/2006/table">
            <a:tbl>
              <a:tblPr firstRow="1" bandRow="1">
                <a:tableStyleId>{5C22544A-7EE6-4342-B048-85BDC9FD1C3A}</a:tableStyleId>
              </a:tblPr>
              <a:tblGrid>
                <a:gridCol w="1598848">
                  <a:extLst>
                    <a:ext uri="{9D8B030D-6E8A-4147-A177-3AD203B41FA5}">
                      <a16:colId xmlns:a16="http://schemas.microsoft.com/office/drawing/2014/main" val="1276474494"/>
                    </a:ext>
                  </a:extLst>
                </a:gridCol>
                <a:gridCol w="1598848">
                  <a:extLst>
                    <a:ext uri="{9D8B030D-6E8A-4147-A177-3AD203B41FA5}">
                      <a16:colId xmlns:a16="http://schemas.microsoft.com/office/drawing/2014/main" val="2354563513"/>
                    </a:ext>
                  </a:extLst>
                </a:gridCol>
                <a:gridCol w="1598848">
                  <a:extLst>
                    <a:ext uri="{9D8B030D-6E8A-4147-A177-3AD203B41FA5}">
                      <a16:colId xmlns:a16="http://schemas.microsoft.com/office/drawing/2014/main" val="1547487605"/>
                    </a:ext>
                  </a:extLst>
                </a:gridCol>
                <a:gridCol w="1598848">
                  <a:extLst>
                    <a:ext uri="{9D8B030D-6E8A-4147-A177-3AD203B41FA5}">
                      <a16:colId xmlns:a16="http://schemas.microsoft.com/office/drawing/2014/main" val="327561342"/>
                    </a:ext>
                  </a:extLst>
                </a:gridCol>
                <a:gridCol w="1598848">
                  <a:extLst>
                    <a:ext uri="{9D8B030D-6E8A-4147-A177-3AD203B41FA5}">
                      <a16:colId xmlns:a16="http://schemas.microsoft.com/office/drawing/2014/main" val="1298695865"/>
                    </a:ext>
                  </a:extLst>
                </a:gridCol>
              </a:tblGrid>
              <a:tr h="447174">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787036257"/>
                  </a:ext>
                </a:extLst>
              </a:tr>
              <a:tr h="447174">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90950019"/>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530624861"/>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177551788"/>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673931604"/>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885475011"/>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09388086"/>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748737904"/>
                  </a:ext>
                </a:extLst>
              </a:tr>
              <a:tr h="447174">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650146760"/>
                  </a:ext>
                </a:extLst>
              </a:tr>
            </a:tbl>
          </a:graphicData>
        </a:graphic>
      </p:graphicFrame>
    </p:spTree>
    <p:extLst>
      <p:ext uri="{BB962C8B-B14F-4D97-AF65-F5344CB8AC3E}">
        <p14:creationId xmlns:p14="http://schemas.microsoft.com/office/powerpoint/2010/main" val="7597895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id="{80021910-62EB-4FD1-8B02-D3DBD36A05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40169" y="3723419"/>
            <a:ext cx="3563232" cy="2286000"/>
          </a:xfrm>
          <a:prstGeom prst="rect">
            <a:avLst/>
          </a:prstGeom>
        </p:spPr>
      </p:pic>
      <p:sp>
        <p:nvSpPr>
          <p:cNvPr id="2" name="Title 1"/>
          <p:cNvSpPr>
            <a:spLocks noGrp="1"/>
          </p:cNvSpPr>
          <p:nvPr>
            <p:ph type="title"/>
          </p:nvPr>
        </p:nvSpPr>
        <p:spPr>
          <a:xfrm>
            <a:off x="457199" y="128862"/>
            <a:ext cx="8229600" cy="1143000"/>
          </a:xfrm>
        </p:spPr>
        <p:txBody>
          <a:bodyPr/>
          <a:lstStyle/>
          <a:p>
            <a:r>
              <a:rPr lang="en-US" dirty="0"/>
              <a:t>Discussion Thread IV</a:t>
            </a:r>
          </a:p>
        </p:txBody>
      </p:sp>
      <p:sp>
        <p:nvSpPr>
          <p:cNvPr id="3" name="Content Placeholder 2"/>
          <p:cNvSpPr>
            <a:spLocks noGrp="1"/>
          </p:cNvSpPr>
          <p:nvPr>
            <p:ph sz="quarter" idx="4294967295"/>
          </p:nvPr>
        </p:nvSpPr>
        <p:spPr>
          <a:xfrm>
            <a:off x="1003983" y="2040603"/>
            <a:ext cx="6005513" cy="3630612"/>
          </a:xfrm>
        </p:spPr>
        <p:txBody>
          <a:bodyPr>
            <a:normAutofit/>
          </a:bodyPr>
          <a:lstStyle/>
          <a:p>
            <a:pPr lvl="0">
              <a:buFont typeface="Arial" panose="020B0604020202020204" pitchFamily="34" charset="0"/>
              <a:buChar char="•"/>
            </a:pPr>
            <a:r>
              <a:rPr lang="en-US" sz="3000" dirty="0">
                <a:solidFill>
                  <a:schemeClr val="tx1">
                    <a:lumMod val="85000"/>
                    <a:lumOff val="15000"/>
                  </a:schemeClr>
                </a:solidFill>
              </a:rPr>
              <a:t> Strategy as a GPS</a:t>
            </a:r>
          </a:p>
          <a:p>
            <a:pPr lvl="0">
              <a:buFont typeface="Arial" panose="020B0604020202020204" pitchFamily="34" charset="0"/>
              <a:buChar char="•"/>
            </a:pPr>
            <a:r>
              <a:rPr lang="en-US" sz="3000" dirty="0">
                <a:solidFill>
                  <a:schemeClr val="tx1">
                    <a:lumMod val="85000"/>
                    <a:lumOff val="15000"/>
                  </a:schemeClr>
                </a:solidFill>
              </a:rPr>
              <a:t>10-Step Strategy to Sustain Relevance</a:t>
            </a:r>
          </a:p>
          <a:p>
            <a:pPr lvl="0">
              <a:buFont typeface="Arial" panose="020B0604020202020204" pitchFamily="34" charset="0"/>
              <a:buChar char="•"/>
            </a:pPr>
            <a:r>
              <a:rPr lang="en-US" sz="3000" dirty="0">
                <a:solidFill>
                  <a:schemeClr val="tx1">
                    <a:lumMod val="85000"/>
                    <a:lumOff val="15000"/>
                  </a:schemeClr>
                </a:solidFill>
              </a:rPr>
              <a:t>The Strategic Board Agenda in Hybrid Times</a:t>
            </a:r>
          </a:p>
          <a:p>
            <a:pPr lvl="0">
              <a:buFont typeface="Arial" panose="020B0604020202020204" pitchFamily="34" charset="0"/>
              <a:buChar char="•"/>
            </a:pPr>
            <a:r>
              <a:rPr lang="en-US" sz="3000" dirty="0">
                <a:solidFill>
                  <a:schemeClr val="tx1">
                    <a:lumMod val="85000"/>
                    <a:lumOff val="15000"/>
                  </a:schemeClr>
                </a:solidFill>
              </a:rPr>
              <a:t>Dealing with the Mega-Issues</a:t>
            </a:r>
          </a:p>
          <a:p>
            <a:pPr lvl="0">
              <a:buFont typeface="Arial" panose="020B0604020202020204" pitchFamily="34" charset="0"/>
              <a:buChar char="•"/>
            </a:pPr>
            <a:endParaRPr lang="en-US" sz="3000" dirty="0">
              <a:solidFill>
                <a:schemeClr val="tx1">
                  <a:lumMod val="85000"/>
                  <a:lumOff val="15000"/>
                </a:schemeClr>
              </a:solidFill>
            </a:endParaRPr>
          </a:p>
        </p:txBody>
      </p:sp>
      <p:sp>
        <p:nvSpPr>
          <p:cNvPr id="4" name="TextBox 3"/>
          <p:cNvSpPr txBox="1"/>
          <p:nvPr/>
        </p:nvSpPr>
        <p:spPr>
          <a:xfrm>
            <a:off x="483859" y="1117624"/>
            <a:ext cx="8019541" cy="584775"/>
          </a:xfrm>
          <a:prstGeom prst="rect">
            <a:avLst/>
          </a:prstGeom>
          <a:noFill/>
        </p:spPr>
        <p:txBody>
          <a:bodyPr wrap="square" rtlCol="0" anchor="t">
            <a:spAutoFit/>
          </a:bodyPr>
          <a:lstStyle/>
          <a:p>
            <a:pPr algn="ctr"/>
            <a:r>
              <a:rPr lang="en-US" sz="3200" b="1" dirty="0">
                <a:latin typeface="+mj-lt"/>
              </a:rPr>
              <a:t>Sustaining Relevance</a:t>
            </a:r>
            <a:endParaRPr lang="en-US" sz="3200" dirty="0">
              <a:latin typeface="+mj-lt"/>
            </a:endParaRPr>
          </a:p>
        </p:txBody>
      </p:sp>
    </p:spTree>
    <p:extLst>
      <p:ext uri="{BB962C8B-B14F-4D97-AF65-F5344CB8AC3E}">
        <p14:creationId xmlns:p14="http://schemas.microsoft.com/office/powerpoint/2010/main" val="35325584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648393" y="1036669"/>
            <a:ext cx="7664334" cy="3985114"/>
          </a:xfrm>
        </p:spPr>
        <p:txBody>
          <a:bodyPr/>
          <a:lstStyle/>
          <a:p>
            <a:endParaRPr lang="en-US" dirty="0"/>
          </a:p>
          <a:p>
            <a:pPr marL="0" indent="0" algn="ctr">
              <a:lnSpc>
                <a:spcPct val="100000"/>
              </a:lnSpc>
              <a:spcBef>
                <a:spcPts val="0"/>
              </a:spcBef>
              <a:buNone/>
            </a:pPr>
            <a:r>
              <a:rPr lang="en-US" sz="3200" dirty="0">
                <a:solidFill>
                  <a:schemeClr val="tx1"/>
                </a:solidFill>
              </a:rPr>
              <a:t>Associations must evolve. Be less like a roadmap (static) and more like a GPS.</a:t>
            </a:r>
          </a:p>
          <a:p>
            <a:pPr marL="0" indent="0" algn="ctr">
              <a:lnSpc>
                <a:spcPct val="100000"/>
              </a:lnSpc>
              <a:spcBef>
                <a:spcPts val="0"/>
              </a:spcBef>
              <a:buNone/>
            </a:pPr>
            <a:r>
              <a:rPr lang="en-US" sz="3200" dirty="0">
                <a:solidFill>
                  <a:schemeClr val="tx1"/>
                </a:solidFill>
              </a:rPr>
              <a:t>Use hindsight, foresight and insight.</a:t>
            </a:r>
            <a:endParaRPr lang="en-US" sz="3200" b="1" dirty="0">
              <a:solidFill>
                <a:schemeClr val="tx1"/>
              </a:solidFill>
            </a:endParaRPr>
          </a:p>
        </p:txBody>
      </p:sp>
      <p:sp>
        <p:nvSpPr>
          <p:cNvPr id="4" name="Title 3"/>
          <p:cNvSpPr>
            <a:spLocks noGrp="1"/>
          </p:cNvSpPr>
          <p:nvPr>
            <p:ph type="title"/>
          </p:nvPr>
        </p:nvSpPr>
        <p:spPr/>
        <p:txBody>
          <a:bodyPr/>
          <a:lstStyle/>
          <a:p>
            <a:r>
              <a:rPr lang="en-US" dirty="0">
                <a:cs typeface="+mn-cs"/>
              </a:rPr>
              <a:t>Sustaining Relevance - Strategy as a GPS</a:t>
            </a:r>
          </a:p>
        </p:txBody>
      </p:sp>
      <p:pic>
        <p:nvPicPr>
          <p:cNvPr id="3" name="Picture 2" descr="A picture containing text, table, indoor&#10;&#10;Description automatically generated">
            <a:extLst>
              <a:ext uri="{FF2B5EF4-FFF2-40B4-BE49-F238E27FC236}">
                <a16:creationId xmlns:a16="http://schemas.microsoft.com/office/drawing/2014/main" id="{9C123CA8-81BD-4E27-BC26-5A7FC62C7EE2}"/>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45575" y="3228731"/>
            <a:ext cx="3291840" cy="2468880"/>
          </a:xfrm>
          <a:prstGeom prst="rect">
            <a:avLst/>
          </a:prstGeom>
        </p:spPr>
      </p:pic>
    </p:spTree>
    <p:extLst>
      <p:ext uri="{BB962C8B-B14F-4D97-AF65-F5344CB8AC3E}">
        <p14:creationId xmlns:p14="http://schemas.microsoft.com/office/powerpoint/2010/main" val="31878996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4FA8B-4063-46A9-BA41-A8DD7F4F9F68}"/>
              </a:ext>
            </a:extLst>
          </p:cNvPr>
          <p:cNvSpPr>
            <a:spLocks noGrp="1"/>
          </p:cNvSpPr>
          <p:nvPr>
            <p:ph type="title"/>
          </p:nvPr>
        </p:nvSpPr>
        <p:spPr>
          <a:xfrm>
            <a:off x="457200" y="9591"/>
            <a:ext cx="8229600" cy="551518"/>
          </a:xfrm>
        </p:spPr>
        <p:txBody>
          <a:bodyPr/>
          <a:lstStyle/>
          <a:p>
            <a:r>
              <a:rPr lang="en-US" dirty="0"/>
              <a:t>How Is Your 	   Sight?</a:t>
            </a:r>
          </a:p>
        </p:txBody>
      </p:sp>
      <p:graphicFrame>
        <p:nvGraphicFramePr>
          <p:cNvPr id="7" name="Table 7">
            <a:extLst>
              <a:ext uri="{FF2B5EF4-FFF2-40B4-BE49-F238E27FC236}">
                <a16:creationId xmlns:a16="http://schemas.microsoft.com/office/drawing/2014/main" id="{83ADD8A8-09C5-4EDF-9665-7A22B672FA33}"/>
              </a:ext>
            </a:extLst>
          </p:cNvPr>
          <p:cNvGraphicFramePr>
            <a:graphicFrameLocks noGrp="1"/>
          </p:cNvGraphicFramePr>
          <p:nvPr>
            <p:ph sz="quarter" idx="12"/>
            <p:extLst>
              <p:ext uri="{D42A27DB-BD31-4B8C-83A1-F6EECF244321}">
                <p14:modId xmlns:p14="http://schemas.microsoft.com/office/powerpoint/2010/main" val="1849133561"/>
              </p:ext>
            </p:extLst>
          </p:nvPr>
        </p:nvGraphicFramePr>
        <p:xfrm>
          <a:off x="574589" y="570770"/>
          <a:ext cx="7994822" cy="5551960"/>
        </p:xfrm>
        <a:graphic>
          <a:graphicData uri="http://schemas.openxmlformats.org/drawingml/2006/table">
            <a:tbl>
              <a:tblPr firstRow="1" bandRow="1">
                <a:tableStyleId>{5C22544A-7EE6-4342-B048-85BDC9FD1C3A}</a:tableStyleId>
              </a:tblPr>
              <a:tblGrid>
                <a:gridCol w="3609783">
                  <a:extLst>
                    <a:ext uri="{9D8B030D-6E8A-4147-A177-3AD203B41FA5}">
                      <a16:colId xmlns:a16="http://schemas.microsoft.com/office/drawing/2014/main" val="499461144"/>
                    </a:ext>
                  </a:extLst>
                </a:gridCol>
                <a:gridCol w="4385039">
                  <a:extLst>
                    <a:ext uri="{9D8B030D-6E8A-4147-A177-3AD203B41FA5}">
                      <a16:colId xmlns:a16="http://schemas.microsoft.com/office/drawing/2014/main" val="1507065446"/>
                    </a:ext>
                  </a:extLst>
                </a:gridCol>
              </a:tblGrid>
              <a:tr h="488572">
                <a:tc>
                  <a:txBody>
                    <a:bodyPr/>
                    <a:lstStyle/>
                    <a:p>
                      <a:r>
                        <a:rPr lang="en-US" sz="1300" dirty="0"/>
                        <a:t>TYPE OF “SIGHT” (Collectively they equal Informed Intuition)</a:t>
                      </a:r>
                    </a:p>
                  </a:txBody>
                  <a:tcPr marL="88831" marR="88831" marT="44416" marB="44416"/>
                </a:tc>
                <a:tc>
                  <a:txBody>
                    <a:bodyPr/>
                    <a:lstStyle/>
                    <a:p>
                      <a:r>
                        <a:rPr lang="en-US" sz="1300" dirty="0"/>
                        <a:t>WHAT YOU NEED TO PLAN FOR THE FUTURE</a:t>
                      </a:r>
                    </a:p>
                  </a:txBody>
                  <a:tcPr marL="88831" marR="88831" marT="44416" marB="44416"/>
                </a:tc>
                <a:extLst>
                  <a:ext uri="{0D108BD9-81ED-4DB2-BD59-A6C34878D82A}">
                    <a16:rowId xmlns:a16="http://schemas.microsoft.com/office/drawing/2014/main" val="403196702"/>
                  </a:ext>
                </a:extLst>
              </a:tr>
              <a:tr h="16877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700" b="1" dirty="0"/>
                        <a:t>Hindsight</a:t>
                      </a:r>
                      <a:r>
                        <a:rPr lang="en-US" sz="1700" dirty="0"/>
                        <a:t> - understanding of a situation or event only after it has happened or developed..</a:t>
                      </a:r>
                    </a:p>
                  </a:txBody>
                  <a:tcPr marL="88831" marR="88831" marT="44416" marB="44416"/>
                </a:tc>
                <a:tc>
                  <a:txBody>
                    <a:bodyPr/>
                    <a:lstStyle/>
                    <a:p>
                      <a:pPr marL="468630"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t>Understanding how you got to present state. </a:t>
                      </a:r>
                      <a:r>
                        <a:rPr lang="en-US" sz="1700" i="1" dirty="0"/>
                        <a:t>(Churchill: “Those who fail to learn from history are condemned to repeat it.”)</a:t>
                      </a:r>
                    </a:p>
                    <a:p>
                      <a:pPr marL="468630" lvl="1" indent="-285750">
                        <a:buFont typeface="Arial" panose="020B0604020202020204" pitchFamily="34" charset="0"/>
                        <a:buChar char="•"/>
                      </a:pPr>
                      <a:r>
                        <a:rPr lang="en-US" sz="1700" dirty="0"/>
                        <a:t>Evaluation of programs and services</a:t>
                      </a:r>
                    </a:p>
                    <a:p>
                      <a:pPr marL="468630" lvl="1" indent="-285750">
                        <a:buFont typeface="Arial" panose="020B0604020202020204" pitchFamily="34" charset="0"/>
                        <a:buChar char="•"/>
                      </a:pPr>
                      <a:r>
                        <a:rPr lang="en-US" sz="1700" dirty="0"/>
                        <a:t>Measurable objectives</a:t>
                      </a:r>
                    </a:p>
                  </a:txBody>
                  <a:tcPr marL="88831" marR="88831" marT="44416" marB="44416"/>
                </a:tc>
                <a:extLst>
                  <a:ext uri="{0D108BD9-81ED-4DB2-BD59-A6C34878D82A}">
                    <a16:rowId xmlns:a16="http://schemas.microsoft.com/office/drawing/2014/main" val="1459857017"/>
                  </a:ext>
                </a:extLst>
              </a:tr>
              <a:tr h="16877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700" b="1" dirty="0"/>
                        <a:t>Foresight </a:t>
                      </a:r>
                      <a:r>
                        <a:rPr lang="en-US" sz="1700" dirty="0"/>
                        <a:t>- the ability to predict what will happen or be needed in the future.</a:t>
                      </a:r>
                    </a:p>
                  </a:txBody>
                  <a:tcPr marL="88831" marR="88831" marT="44416" marB="44416"/>
                </a:tc>
                <a:tc>
                  <a:txBody>
                    <a:bodyPr/>
                    <a:lstStyle/>
                    <a:p>
                      <a:pPr marL="525780" lvl="1" indent="-342900">
                        <a:buFont typeface="Arial" panose="020B0604020202020204" pitchFamily="34" charset="0"/>
                        <a:buChar char="•"/>
                      </a:pPr>
                      <a:r>
                        <a:rPr lang="en-US" sz="1700" dirty="0"/>
                        <a:t>Innovation and new product/program development process</a:t>
                      </a:r>
                    </a:p>
                    <a:p>
                      <a:pPr marL="525780" lvl="1" indent="-342900">
                        <a:buFont typeface="Arial" panose="020B0604020202020204" pitchFamily="34" charset="0"/>
                        <a:buChar char="•"/>
                      </a:pPr>
                      <a:r>
                        <a:rPr lang="en-US" sz="1700" dirty="0"/>
                        <a:t>Staying true to core purpose and core values, mission and vision</a:t>
                      </a:r>
                    </a:p>
                    <a:p>
                      <a:pPr marL="525780" lvl="1" indent="-342900">
                        <a:buFont typeface="Arial" panose="020B0604020202020204" pitchFamily="34" charset="0"/>
                        <a:buChar char="•"/>
                      </a:pPr>
                      <a:r>
                        <a:rPr lang="en-US" sz="1700" dirty="0"/>
                        <a:t>Honest evaluation of capacity and strategic position</a:t>
                      </a:r>
                    </a:p>
                  </a:txBody>
                  <a:tcPr marL="88831" marR="88831" marT="44416" marB="44416"/>
                </a:tc>
                <a:extLst>
                  <a:ext uri="{0D108BD9-81ED-4DB2-BD59-A6C34878D82A}">
                    <a16:rowId xmlns:a16="http://schemas.microsoft.com/office/drawing/2014/main" val="3462806054"/>
                  </a:ext>
                </a:extLst>
              </a:tr>
              <a:tr h="16877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700" b="1" dirty="0"/>
                        <a:t>Insight</a:t>
                      </a:r>
                      <a:r>
                        <a:rPr lang="en-US" sz="1700" dirty="0"/>
                        <a:t> - the capacity to gain an accurate and deep intuitive understanding of a person or thing.</a:t>
                      </a:r>
                    </a:p>
                    <a:p>
                      <a:endParaRPr lang="en-US" sz="1700" dirty="0"/>
                    </a:p>
                  </a:txBody>
                  <a:tcPr marL="88831" marR="88831" marT="44416" marB="44416"/>
                </a:tc>
                <a:tc>
                  <a:txBody>
                    <a:bodyPr/>
                    <a:lstStyle/>
                    <a:p>
                      <a:pPr marL="525780" lvl="1" indent="-342900">
                        <a:buFont typeface="Arial" panose="020B0604020202020204" pitchFamily="34" charset="0"/>
                        <a:buChar char="•"/>
                      </a:pPr>
                      <a:r>
                        <a:rPr lang="en-US" sz="1700" dirty="0"/>
                        <a:t>Decision-focused research</a:t>
                      </a:r>
                    </a:p>
                    <a:p>
                      <a:pPr marL="525780" lvl="1" indent="-342900">
                        <a:buFont typeface="Arial" panose="020B0604020202020204" pitchFamily="34" charset="0"/>
                        <a:buChar char="•"/>
                      </a:pPr>
                      <a:r>
                        <a:rPr lang="en-US" sz="1700" dirty="0"/>
                        <a:t>integrating strategic thinking and planning</a:t>
                      </a:r>
                    </a:p>
                    <a:p>
                      <a:pPr marL="525780" lvl="1" indent="-342900">
                        <a:buFont typeface="Arial" panose="020B0604020202020204" pitchFamily="34" charset="0"/>
                        <a:buChar char="•"/>
                      </a:pPr>
                      <a:r>
                        <a:rPr lang="en-US" sz="1700" dirty="0"/>
                        <a:t>Identifying leverage points to shape culture to stay relevant in changing times</a:t>
                      </a:r>
                    </a:p>
                  </a:txBody>
                  <a:tcPr marL="88831" marR="88831" marT="44416" marB="44416"/>
                </a:tc>
                <a:extLst>
                  <a:ext uri="{0D108BD9-81ED-4DB2-BD59-A6C34878D82A}">
                    <a16:rowId xmlns:a16="http://schemas.microsoft.com/office/drawing/2014/main" val="3709934040"/>
                  </a:ext>
                </a:extLst>
              </a:tr>
            </a:tbl>
          </a:graphicData>
        </a:graphic>
      </p:graphicFrame>
      <p:pic>
        <p:nvPicPr>
          <p:cNvPr id="4" name="Graphic 3" descr="3d Glasses outline">
            <a:extLst>
              <a:ext uri="{FF2B5EF4-FFF2-40B4-BE49-F238E27FC236}">
                <a16:creationId xmlns:a16="http://schemas.microsoft.com/office/drawing/2014/main" id="{40271003-799B-4318-B517-BAD7366608E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05003" y="-80410"/>
            <a:ext cx="731520" cy="731520"/>
          </a:xfrm>
          <a:prstGeom prst="rect">
            <a:avLst/>
          </a:prstGeom>
        </p:spPr>
      </p:pic>
    </p:spTree>
    <p:extLst>
      <p:ext uri="{BB962C8B-B14F-4D97-AF65-F5344CB8AC3E}">
        <p14:creationId xmlns:p14="http://schemas.microsoft.com/office/powerpoint/2010/main" val="9898972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E9772-C513-4CBE-9A11-A68A0BC2FDC5}"/>
              </a:ext>
            </a:extLst>
          </p:cNvPr>
          <p:cNvSpPr>
            <a:spLocks noGrp="1"/>
          </p:cNvSpPr>
          <p:nvPr>
            <p:ph type="title"/>
          </p:nvPr>
        </p:nvSpPr>
        <p:spPr>
          <a:xfrm>
            <a:off x="457200" y="30373"/>
            <a:ext cx="8229600" cy="1143000"/>
          </a:xfrm>
        </p:spPr>
        <p:txBody>
          <a:bodyPr/>
          <a:lstStyle/>
          <a:p>
            <a:r>
              <a:rPr lang="en-US" dirty="0"/>
              <a:t>Sustaining Relevance - Strategy as a GPS</a:t>
            </a:r>
          </a:p>
        </p:txBody>
      </p:sp>
      <p:sp>
        <p:nvSpPr>
          <p:cNvPr id="3" name="Text Placeholder 2">
            <a:extLst>
              <a:ext uri="{FF2B5EF4-FFF2-40B4-BE49-F238E27FC236}">
                <a16:creationId xmlns:a16="http://schemas.microsoft.com/office/drawing/2014/main" id="{4CC87719-BFA8-4A0A-85BD-77D346D4CCA7}"/>
              </a:ext>
            </a:extLst>
          </p:cNvPr>
          <p:cNvSpPr>
            <a:spLocks noGrp="1"/>
          </p:cNvSpPr>
          <p:nvPr>
            <p:ph type="body" idx="1"/>
          </p:nvPr>
        </p:nvSpPr>
        <p:spPr>
          <a:xfrm>
            <a:off x="457200" y="896862"/>
            <a:ext cx="8229600" cy="4160837"/>
          </a:xfrm>
        </p:spPr>
        <p:txBody>
          <a:bodyPr/>
          <a:lstStyle/>
          <a:p>
            <a:pPr marL="50800" indent="0" algn="ctr">
              <a:buNone/>
            </a:pPr>
            <a:r>
              <a:rPr lang="en-US" sz="2800" dirty="0">
                <a:solidFill>
                  <a:schemeClr val="tx1"/>
                </a:solidFill>
              </a:rPr>
              <a:t>It’s a marathon not a sprint!</a:t>
            </a:r>
          </a:p>
          <a:p>
            <a:pPr marL="50800" indent="0" algn="ctr">
              <a:buNone/>
            </a:pPr>
            <a:r>
              <a:rPr lang="en-US" sz="2800" dirty="0">
                <a:solidFill>
                  <a:schemeClr val="tx1"/>
                </a:solidFill>
              </a:rPr>
              <a:t>Associations are designed to pursue high level value that requires consistent organized attention over time.</a:t>
            </a:r>
          </a:p>
          <a:p>
            <a:pPr marL="50800" indent="0" algn="ctr">
              <a:buNone/>
            </a:pPr>
            <a:r>
              <a:rPr lang="en-US" sz="2800" dirty="0">
                <a:solidFill>
                  <a:schemeClr val="tx1"/>
                </a:solidFill>
              </a:rPr>
              <a:t>Special challenges for associations: The route keeps changing and there is NO finish line.</a:t>
            </a:r>
          </a:p>
          <a:p>
            <a:pPr marL="50800" indent="0">
              <a:buNone/>
            </a:pPr>
            <a:endParaRPr lang="en-US" dirty="0"/>
          </a:p>
          <a:p>
            <a:pPr marL="50800" indent="0">
              <a:buNone/>
            </a:pPr>
            <a:endParaRPr lang="en-US" dirty="0"/>
          </a:p>
        </p:txBody>
      </p:sp>
      <p:pic>
        <p:nvPicPr>
          <p:cNvPr id="7" name="Picture 6" descr="Text, whiteboard&#10;&#10;Description automatically generated">
            <a:extLst>
              <a:ext uri="{FF2B5EF4-FFF2-40B4-BE49-F238E27FC236}">
                <a16:creationId xmlns:a16="http://schemas.microsoft.com/office/drawing/2014/main" id="{1B335987-0431-4DEE-9A3C-C6ED2C4371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06620" y="3558760"/>
            <a:ext cx="3530760" cy="2651760"/>
          </a:xfrm>
          <a:prstGeom prst="rect">
            <a:avLst/>
          </a:prstGeom>
        </p:spPr>
      </p:pic>
    </p:spTree>
    <p:extLst>
      <p:ext uri="{BB962C8B-B14F-4D97-AF65-F5344CB8AC3E}">
        <p14:creationId xmlns:p14="http://schemas.microsoft.com/office/powerpoint/2010/main" val="37618820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621F1F-4B63-4DFF-A07B-2B3E7D51BDC5}"/>
              </a:ext>
            </a:extLst>
          </p:cNvPr>
          <p:cNvSpPr>
            <a:spLocks noGrp="1"/>
          </p:cNvSpPr>
          <p:nvPr>
            <p:ph type="title"/>
          </p:nvPr>
        </p:nvSpPr>
        <p:spPr>
          <a:xfrm>
            <a:off x="456372" y="113335"/>
            <a:ext cx="8104532" cy="642039"/>
          </a:xfrm>
        </p:spPr>
        <p:txBody>
          <a:bodyPr>
            <a:normAutofit/>
          </a:bodyPr>
          <a:lstStyle/>
          <a:p>
            <a:pPr algn="ctr"/>
            <a:r>
              <a:rPr lang="en-US" sz="2400" b="1" dirty="0"/>
              <a:t>How Ready is Your Organization to Sustain Relevance?</a:t>
            </a:r>
          </a:p>
        </p:txBody>
      </p:sp>
      <p:sp>
        <p:nvSpPr>
          <p:cNvPr id="5" name="TextBox 4">
            <a:extLst>
              <a:ext uri="{FF2B5EF4-FFF2-40B4-BE49-F238E27FC236}">
                <a16:creationId xmlns:a16="http://schemas.microsoft.com/office/drawing/2014/main" id="{7FBCB559-43EA-4D6F-A68E-DB3AE8244442}"/>
              </a:ext>
            </a:extLst>
          </p:cNvPr>
          <p:cNvSpPr txBox="1"/>
          <p:nvPr/>
        </p:nvSpPr>
        <p:spPr>
          <a:xfrm>
            <a:off x="318052" y="1097136"/>
            <a:ext cx="8507895" cy="5909310"/>
          </a:xfrm>
          <a:prstGeom prst="rect">
            <a:avLst/>
          </a:prstGeom>
          <a:noFill/>
        </p:spPr>
        <p:txBody>
          <a:bodyPr wrap="square" rtlCol="0">
            <a:spAutoFit/>
          </a:bodyPr>
          <a:lstStyle/>
          <a:p>
            <a:pPr marL="342900" indent="-342900">
              <a:buFont typeface="+mj-lt"/>
              <a:buAutoNum type="arabicPeriod"/>
            </a:pPr>
            <a:r>
              <a:rPr lang="en-US" dirty="0"/>
              <a:t>____Our staff and volunteer </a:t>
            </a:r>
            <a:r>
              <a:rPr lang="en-US" b="1" dirty="0"/>
              <a:t>structures</a:t>
            </a:r>
            <a:r>
              <a:rPr lang="en-US" dirty="0"/>
              <a:t> help, rather than hinder, the decisions most critical to our success.</a:t>
            </a:r>
          </a:p>
          <a:p>
            <a:pPr marL="342900" indent="-342900">
              <a:buFont typeface="+mj-lt"/>
              <a:buAutoNum type="arabicPeriod"/>
            </a:pPr>
            <a:r>
              <a:rPr lang="en-US" dirty="0"/>
              <a:t>____Individuals clearly understand their roles and accountability in our most critical decisions.</a:t>
            </a:r>
          </a:p>
          <a:p>
            <a:pPr marL="342900" indent="-342900">
              <a:buFont typeface="+mj-lt"/>
              <a:buAutoNum type="arabicPeriod"/>
            </a:pPr>
            <a:r>
              <a:rPr lang="en-US" dirty="0"/>
              <a:t>____The people in critical decision roles have the information they need when and how they need it.</a:t>
            </a:r>
          </a:p>
          <a:p>
            <a:pPr marL="342900" indent="-342900">
              <a:buFont typeface="+mj-lt"/>
              <a:buAutoNum type="arabicPeriod"/>
            </a:pPr>
            <a:r>
              <a:rPr lang="en-US" dirty="0"/>
              <a:t>____Our </a:t>
            </a:r>
            <a:r>
              <a:rPr lang="en-US" b="1" dirty="0"/>
              <a:t>processes</a:t>
            </a:r>
            <a:r>
              <a:rPr lang="en-US" dirty="0"/>
              <a:t> are designed to produce effective, timely decisions and action.</a:t>
            </a:r>
          </a:p>
          <a:p>
            <a:pPr marL="342900" indent="-342900">
              <a:buFont typeface="+mj-lt"/>
              <a:buAutoNum type="arabicPeriod"/>
            </a:pPr>
            <a:r>
              <a:rPr lang="en-US" dirty="0"/>
              <a:t>____There is an ongoing process for reviewing all programs to ensure that they support the mission and goals AND that operationally, they deliver value in the most efficient ways.</a:t>
            </a:r>
          </a:p>
          <a:p>
            <a:pPr marL="342900" indent="-342900">
              <a:buFont typeface="+mj-lt"/>
              <a:buAutoNum type="arabicPeriod"/>
            </a:pPr>
            <a:r>
              <a:rPr lang="en-US" dirty="0"/>
              <a:t>____Our measures and incentives focus people on making and executing effective decisions.</a:t>
            </a:r>
          </a:p>
          <a:p>
            <a:pPr marL="342900" indent="-342900">
              <a:buFont typeface="+mj-lt"/>
              <a:buAutoNum type="arabicPeriod"/>
            </a:pPr>
            <a:r>
              <a:rPr lang="en-US" dirty="0"/>
              <a:t>____Our </a:t>
            </a:r>
            <a:r>
              <a:rPr lang="en-US" b="1" dirty="0"/>
              <a:t>culture </a:t>
            </a:r>
            <a:r>
              <a:rPr lang="en-US" dirty="0"/>
              <a:t>reinforces prompt, effective decisions and actions throughout the organization.</a:t>
            </a:r>
          </a:p>
          <a:p>
            <a:pPr marL="342900" indent="-342900">
              <a:buFont typeface="+mj-lt"/>
              <a:buAutoNum type="arabicPeriod"/>
            </a:pPr>
            <a:r>
              <a:rPr lang="en-US" dirty="0"/>
              <a:t>____The board regularly talks about the organization’s culture and what can be done to support its stated values in regard to diversity, equity and inclusion.</a:t>
            </a:r>
          </a:p>
          <a:p>
            <a:pPr marL="342900" indent="-342900">
              <a:buFont typeface="+mj-lt"/>
              <a:buAutoNum type="arabicPeriod"/>
            </a:pPr>
            <a:r>
              <a:rPr lang="en-US" dirty="0"/>
              <a:t>____Staff and volunteer leadership are open to new approaches, doing things differently and are energized by the prospect of being leading edge and innovation.</a:t>
            </a:r>
          </a:p>
          <a:p>
            <a:endParaRPr lang="en-US" dirty="0"/>
          </a:p>
          <a:p>
            <a:endParaRPr lang="en-US" dirty="0"/>
          </a:p>
          <a:p>
            <a:endParaRPr lang="en-US" dirty="0"/>
          </a:p>
        </p:txBody>
      </p:sp>
      <p:sp>
        <p:nvSpPr>
          <p:cNvPr id="7" name="TextBox 6">
            <a:extLst>
              <a:ext uri="{FF2B5EF4-FFF2-40B4-BE49-F238E27FC236}">
                <a16:creationId xmlns:a16="http://schemas.microsoft.com/office/drawing/2014/main" id="{D4CF8436-ED1E-415F-9011-D542753BC9AB}"/>
              </a:ext>
            </a:extLst>
          </p:cNvPr>
          <p:cNvSpPr txBox="1"/>
          <p:nvPr/>
        </p:nvSpPr>
        <p:spPr>
          <a:xfrm>
            <a:off x="659828" y="727804"/>
            <a:ext cx="7697620" cy="369332"/>
          </a:xfrm>
          <a:prstGeom prst="rect">
            <a:avLst/>
          </a:prstGeom>
          <a:noFill/>
          <a:ln w="38100">
            <a:solidFill>
              <a:schemeClr val="tx1"/>
            </a:solidFill>
          </a:ln>
        </p:spPr>
        <p:txBody>
          <a:bodyPr wrap="none" rtlCol="0">
            <a:spAutoFit/>
          </a:bodyPr>
          <a:lstStyle/>
          <a:p>
            <a:r>
              <a:rPr lang="en-US" dirty="0"/>
              <a:t>4 = Strongly Agree	    3 = Agree	2 = Disagree	1 = Strongly Disagree</a:t>
            </a:r>
          </a:p>
        </p:txBody>
      </p:sp>
    </p:spTree>
    <p:extLst>
      <p:ext uri="{BB962C8B-B14F-4D97-AF65-F5344CB8AC3E}">
        <p14:creationId xmlns:p14="http://schemas.microsoft.com/office/powerpoint/2010/main" val="30744704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Glenn Tecker\AppData\Local\Microsoft\Windows\INetCache\IE\U2M1UEKF\Rkhle[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25499" y="2826772"/>
            <a:ext cx="3242155" cy="310896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2"/>
          </p:nvPr>
        </p:nvSpPr>
        <p:spPr>
          <a:xfrm>
            <a:off x="367553" y="1036669"/>
            <a:ext cx="5638800" cy="3985114"/>
          </a:xfrm>
        </p:spPr>
        <p:txBody>
          <a:bodyPr>
            <a:normAutofit lnSpcReduction="10000"/>
          </a:bodyPr>
          <a:lstStyle/>
          <a:p>
            <a:endParaRPr lang="en-US" dirty="0"/>
          </a:p>
          <a:p>
            <a:r>
              <a:rPr lang="en-US" sz="3200" dirty="0">
                <a:solidFill>
                  <a:schemeClr val="tx1"/>
                </a:solidFill>
              </a:rPr>
              <a:t>Balancing the </a:t>
            </a:r>
            <a:r>
              <a:rPr lang="en-US" sz="3200" b="1" dirty="0">
                <a:solidFill>
                  <a:schemeClr val="tx1"/>
                </a:solidFill>
              </a:rPr>
              <a:t>aspirational</a:t>
            </a:r>
            <a:r>
              <a:rPr lang="en-US" sz="3200" dirty="0">
                <a:solidFill>
                  <a:schemeClr val="tx1"/>
                </a:solidFill>
              </a:rPr>
              <a:t> (envisioned future and goals) and the </a:t>
            </a:r>
            <a:r>
              <a:rPr lang="en-US" sz="3200" b="1" dirty="0">
                <a:solidFill>
                  <a:schemeClr val="tx1"/>
                </a:solidFill>
              </a:rPr>
              <a:t>actionable </a:t>
            </a:r>
            <a:r>
              <a:rPr lang="en-US" sz="3200" dirty="0">
                <a:solidFill>
                  <a:schemeClr val="tx1"/>
                </a:solidFill>
              </a:rPr>
              <a:t>(meeting today’s needs)</a:t>
            </a:r>
            <a:endParaRPr lang="en-US" sz="3200" b="1" dirty="0">
              <a:solidFill>
                <a:schemeClr val="tx1"/>
              </a:solidFill>
            </a:endParaRPr>
          </a:p>
          <a:p>
            <a:r>
              <a:rPr lang="en-US" sz="3200" dirty="0">
                <a:solidFill>
                  <a:schemeClr val="tx1"/>
                </a:solidFill>
              </a:rPr>
              <a:t>Pursuing a </a:t>
            </a:r>
            <a:r>
              <a:rPr lang="en-US" sz="3200" b="1" dirty="0">
                <a:solidFill>
                  <a:schemeClr val="tx1"/>
                </a:solidFill>
              </a:rPr>
              <a:t>compelling</a:t>
            </a:r>
            <a:r>
              <a:rPr lang="en-US" sz="3200" dirty="0">
                <a:solidFill>
                  <a:schemeClr val="tx1"/>
                </a:solidFill>
              </a:rPr>
              <a:t> </a:t>
            </a:r>
            <a:r>
              <a:rPr lang="en-US" sz="3200" b="1" dirty="0">
                <a:solidFill>
                  <a:schemeClr val="tx1"/>
                </a:solidFill>
              </a:rPr>
              <a:t>vision of the future </a:t>
            </a:r>
            <a:r>
              <a:rPr lang="en-US" sz="3200" dirty="0">
                <a:solidFill>
                  <a:schemeClr val="tx1"/>
                </a:solidFill>
              </a:rPr>
              <a:t>while providing </a:t>
            </a:r>
            <a:r>
              <a:rPr lang="en-US" sz="3200" b="1" dirty="0">
                <a:solidFill>
                  <a:schemeClr val="tx1"/>
                </a:solidFill>
              </a:rPr>
              <a:t>relevant value today </a:t>
            </a:r>
            <a:r>
              <a:rPr lang="en-US" sz="3200" dirty="0">
                <a:solidFill>
                  <a:schemeClr val="tx1"/>
                </a:solidFill>
              </a:rPr>
              <a:t>consistent with that vison</a:t>
            </a:r>
          </a:p>
        </p:txBody>
      </p:sp>
      <p:sp>
        <p:nvSpPr>
          <p:cNvPr id="4" name="Title 3"/>
          <p:cNvSpPr>
            <a:spLocks noGrp="1"/>
          </p:cNvSpPr>
          <p:nvPr>
            <p:ph type="title"/>
          </p:nvPr>
        </p:nvSpPr>
        <p:spPr/>
        <p:txBody>
          <a:bodyPr/>
          <a:lstStyle/>
          <a:p>
            <a:r>
              <a:rPr lang="en-US" dirty="0">
                <a:cs typeface="+mn-cs"/>
              </a:rPr>
              <a:t>Sustaining Relevance - Strategy as a GPS</a:t>
            </a:r>
          </a:p>
        </p:txBody>
      </p:sp>
    </p:spTree>
    <p:extLst>
      <p:ext uri="{BB962C8B-B14F-4D97-AF65-F5344CB8AC3E}">
        <p14:creationId xmlns:p14="http://schemas.microsoft.com/office/powerpoint/2010/main" val="13538804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17407" y="1229982"/>
          <a:ext cx="8229600" cy="1102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11"/>
          <p:cNvGraphicFramePr>
            <a:graphicFrameLocks/>
          </p:cNvGraphicFramePr>
          <p:nvPr/>
        </p:nvGraphicFramePr>
        <p:xfrm>
          <a:off x="517407" y="2332038"/>
          <a:ext cx="8320088" cy="45259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Left-Right Arrow 5"/>
          <p:cNvSpPr/>
          <p:nvPr/>
        </p:nvSpPr>
        <p:spPr>
          <a:xfrm>
            <a:off x="603132" y="2524836"/>
            <a:ext cx="8077200" cy="540627"/>
          </a:xfrm>
          <a:prstGeom prst="lef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10+ Years	          	3 – 5 Years		              Annually</a:t>
            </a:r>
          </a:p>
        </p:txBody>
      </p:sp>
      <p:sp>
        <p:nvSpPr>
          <p:cNvPr id="7" name="Curved Up Arrow 6"/>
          <p:cNvSpPr/>
          <p:nvPr/>
        </p:nvSpPr>
        <p:spPr>
          <a:xfrm>
            <a:off x="5614034" y="5386761"/>
            <a:ext cx="1542711" cy="566633"/>
          </a:xfrm>
          <a:prstGeom prst="curvedUpArrow">
            <a:avLst>
              <a:gd name="adj1" fmla="val 25000"/>
              <a:gd name="adj2" fmla="val 72909"/>
              <a:gd name="adj3" fmla="val 25000"/>
            </a:avLst>
          </a:prstGeom>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8" name="TextBox 1"/>
          <p:cNvSpPr txBox="1">
            <a:spLocks noChangeArrowheads="1"/>
          </p:cNvSpPr>
          <p:nvPr/>
        </p:nvSpPr>
        <p:spPr bwMode="auto">
          <a:xfrm>
            <a:off x="5893264" y="4715970"/>
            <a:ext cx="9842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600" b="1" i="1" dirty="0">
                <a:latin typeface="+mn-lt"/>
              </a:rPr>
              <a:t>Annual approval &amp; review  process</a:t>
            </a:r>
          </a:p>
        </p:txBody>
      </p:sp>
      <p:sp>
        <p:nvSpPr>
          <p:cNvPr id="9" name="Rectangle 8"/>
          <p:cNvSpPr/>
          <p:nvPr/>
        </p:nvSpPr>
        <p:spPr>
          <a:xfrm>
            <a:off x="359477" y="343626"/>
            <a:ext cx="8584440" cy="584775"/>
          </a:xfrm>
          <a:prstGeom prst="rect">
            <a:avLst/>
          </a:prstGeom>
        </p:spPr>
        <p:txBody>
          <a:bodyPr wrap="square">
            <a:spAutoFit/>
          </a:bodyPr>
          <a:lstStyle/>
          <a:p>
            <a:pPr algn="ctr"/>
            <a:r>
              <a:rPr lang="en-US" altLang="en-US" sz="3200" dirty="0">
                <a:latin typeface="+mn-lt"/>
                <a:ea typeface="ＭＳ Ｐゴシック" charset="-128"/>
              </a:rPr>
              <a:t>A Process for Planning and Thinking Strategically</a:t>
            </a:r>
            <a:endParaRPr lang="en-US" sz="3200" dirty="0">
              <a:latin typeface="+mn-lt"/>
              <a:ea typeface="ＭＳ Ｐゴシック" charset="-128"/>
            </a:endParaRPr>
          </a:p>
        </p:txBody>
      </p:sp>
    </p:spTree>
    <p:extLst>
      <p:ext uri="{BB962C8B-B14F-4D97-AF65-F5344CB8AC3E}">
        <p14:creationId xmlns:p14="http://schemas.microsoft.com/office/powerpoint/2010/main" val="294530126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457200" y="2040583"/>
            <a:ext cx="3845169" cy="3397405"/>
          </a:xfrm>
        </p:spPr>
        <p:txBody>
          <a:bodyPr/>
          <a:lstStyle/>
          <a:p>
            <a:r>
              <a:rPr lang="en-US" sz="2000" dirty="0">
                <a:solidFill>
                  <a:schemeClr val="tx1"/>
                </a:solidFill>
              </a:rPr>
              <a:t>Longer-term</a:t>
            </a:r>
          </a:p>
          <a:p>
            <a:pPr lvl="0"/>
            <a:r>
              <a:rPr lang="en-US" sz="2000" dirty="0">
                <a:solidFill>
                  <a:schemeClr val="tx1"/>
                </a:solidFill>
              </a:rPr>
              <a:t>Driven by the vision</a:t>
            </a:r>
          </a:p>
          <a:p>
            <a:pPr lvl="0"/>
            <a:r>
              <a:rPr lang="en-US" sz="2000" dirty="0">
                <a:solidFill>
                  <a:schemeClr val="tx1"/>
                </a:solidFill>
              </a:rPr>
              <a:t>Responsive to external environment</a:t>
            </a:r>
          </a:p>
          <a:p>
            <a:pPr lvl="0"/>
            <a:r>
              <a:rPr lang="en-US" sz="2000" dirty="0">
                <a:solidFill>
                  <a:schemeClr val="tx1"/>
                </a:solidFill>
              </a:rPr>
              <a:t>Alignment of programs and services</a:t>
            </a:r>
          </a:p>
          <a:p>
            <a:pPr lvl="0"/>
            <a:r>
              <a:rPr lang="en-US" sz="2000" dirty="0">
                <a:solidFill>
                  <a:schemeClr val="tx1"/>
                </a:solidFill>
              </a:rPr>
              <a:t>Establishes direction</a:t>
            </a:r>
          </a:p>
          <a:p>
            <a:pPr lvl="0"/>
            <a:r>
              <a:rPr lang="en-US" sz="2000" dirty="0">
                <a:solidFill>
                  <a:schemeClr val="tx1"/>
                </a:solidFill>
              </a:rPr>
              <a:t>Leadership is accountable</a:t>
            </a:r>
          </a:p>
          <a:p>
            <a:pPr lvl="0"/>
            <a:endParaRPr lang="en-US" dirty="0"/>
          </a:p>
          <a:p>
            <a:pPr marL="0" indent="0">
              <a:buNone/>
            </a:pPr>
            <a:endParaRPr lang="en-US" dirty="0"/>
          </a:p>
        </p:txBody>
      </p:sp>
      <p:sp>
        <p:nvSpPr>
          <p:cNvPr id="3" name="Text Placeholder 2"/>
          <p:cNvSpPr>
            <a:spLocks noGrp="1"/>
          </p:cNvSpPr>
          <p:nvPr>
            <p:ph type="body" sz="quarter" idx="13"/>
          </p:nvPr>
        </p:nvSpPr>
        <p:spPr>
          <a:xfrm>
            <a:off x="4845903" y="2028708"/>
            <a:ext cx="3845169" cy="3373655"/>
          </a:xfrm>
        </p:spPr>
        <p:txBody>
          <a:bodyPr/>
          <a:lstStyle/>
          <a:p>
            <a:r>
              <a:rPr lang="en-US" sz="2000" dirty="0">
                <a:solidFill>
                  <a:schemeClr val="tx1"/>
                </a:solidFill>
              </a:rPr>
              <a:t>Annual planning</a:t>
            </a:r>
          </a:p>
          <a:p>
            <a:r>
              <a:rPr lang="en-US" sz="2000" dirty="0">
                <a:solidFill>
                  <a:schemeClr val="tx1"/>
                </a:solidFill>
              </a:rPr>
              <a:t>Driven by the strategic plan and ongoing operations</a:t>
            </a:r>
          </a:p>
          <a:p>
            <a:r>
              <a:rPr lang="en-US" sz="2000" dirty="0">
                <a:solidFill>
                  <a:schemeClr val="tx1"/>
                </a:solidFill>
              </a:rPr>
              <a:t>Improvements on existing programs and services</a:t>
            </a:r>
          </a:p>
          <a:p>
            <a:r>
              <a:rPr lang="en-US" sz="2000" dirty="0">
                <a:solidFill>
                  <a:schemeClr val="tx1"/>
                </a:solidFill>
              </a:rPr>
              <a:t>Establishes work priorities</a:t>
            </a:r>
          </a:p>
          <a:p>
            <a:r>
              <a:rPr lang="en-US" sz="2000" dirty="0">
                <a:solidFill>
                  <a:schemeClr val="tx1"/>
                </a:solidFill>
              </a:rPr>
              <a:t>Staff and volunteer work groups are accountable</a:t>
            </a:r>
          </a:p>
          <a:p>
            <a:endParaRPr lang="en-US" dirty="0"/>
          </a:p>
        </p:txBody>
      </p:sp>
      <p:sp>
        <p:nvSpPr>
          <p:cNvPr id="4" name="Title 3"/>
          <p:cNvSpPr>
            <a:spLocks noGrp="1"/>
          </p:cNvSpPr>
          <p:nvPr>
            <p:ph type="title"/>
          </p:nvPr>
        </p:nvSpPr>
        <p:spPr/>
        <p:txBody>
          <a:bodyPr/>
          <a:lstStyle/>
          <a:p>
            <a:r>
              <a:rPr lang="en-US" dirty="0">
                <a:cs typeface="+mn-cs"/>
              </a:rPr>
              <a:t>Strategy vs. Operational Planning</a:t>
            </a:r>
          </a:p>
        </p:txBody>
      </p:sp>
      <p:sp>
        <p:nvSpPr>
          <p:cNvPr id="5" name="Rectangle 4"/>
          <p:cNvSpPr/>
          <p:nvPr/>
        </p:nvSpPr>
        <p:spPr>
          <a:xfrm>
            <a:off x="457199" y="1330045"/>
            <a:ext cx="3845169" cy="64126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bg1"/>
                </a:solidFill>
              </a:rPr>
              <a:t>Strategic Planning</a:t>
            </a:r>
          </a:p>
        </p:txBody>
      </p:sp>
      <p:sp>
        <p:nvSpPr>
          <p:cNvPr id="6" name="Rectangle 5"/>
          <p:cNvSpPr/>
          <p:nvPr/>
        </p:nvSpPr>
        <p:spPr>
          <a:xfrm>
            <a:off x="4841631" y="1304316"/>
            <a:ext cx="3845169" cy="641267"/>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bg1"/>
                </a:solidFill>
              </a:rPr>
              <a:t>Operational Planning</a:t>
            </a:r>
          </a:p>
        </p:txBody>
      </p:sp>
      <p:sp>
        <p:nvSpPr>
          <p:cNvPr id="7" name="Oval 6"/>
          <p:cNvSpPr/>
          <p:nvPr/>
        </p:nvSpPr>
        <p:spPr>
          <a:xfrm>
            <a:off x="3176541" y="4778907"/>
            <a:ext cx="2481943" cy="1318162"/>
          </a:xfrm>
          <a:prstGeom prst="ellipse">
            <a:avLst/>
          </a:prstGeo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dirty="0"/>
              <a:t>Budget</a:t>
            </a:r>
          </a:p>
        </p:txBody>
      </p:sp>
      <p:cxnSp>
        <p:nvCxnSpPr>
          <p:cNvPr id="9" name="Straight Arrow Connector 8"/>
          <p:cNvCxnSpPr>
            <a:cxnSpLocks/>
          </p:cNvCxnSpPr>
          <p:nvPr/>
        </p:nvCxnSpPr>
        <p:spPr>
          <a:xfrm>
            <a:off x="1900052" y="4937760"/>
            <a:ext cx="983060" cy="38682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cxnSpLocks/>
          </p:cNvCxnSpPr>
          <p:nvPr/>
        </p:nvCxnSpPr>
        <p:spPr>
          <a:xfrm flipH="1">
            <a:off x="5951913" y="4778907"/>
            <a:ext cx="1292035" cy="62345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2136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ChangeArrowheads="1"/>
          </p:cNvSpPr>
          <p:nvPr/>
        </p:nvSpPr>
        <p:spPr bwMode="auto">
          <a:xfrm>
            <a:off x="5994400" y="1085850"/>
            <a:ext cx="2235200" cy="1006079"/>
          </a:xfrm>
          <a:prstGeom prst="rect">
            <a:avLst/>
          </a:prstGeom>
          <a:solidFill>
            <a:srgbClr val="FFFF00"/>
          </a:solidFill>
          <a:ln w="28575">
            <a:solidFill>
              <a:schemeClr val="tx2"/>
            </a:solidFill>
            <a:miter lim="800000"/>
            <a:headEnd/>
            <a:tailEnd/>
          </a:ln>
        </p:spPr>
        <p:txBody>
          <a:bodyPr wrap="none" anchor="ctr"/>
          <a:lstStyle/>
          <a:p>
            <a:pPr eaLnBrk="0" hangingPunct="0"/>
            <a:endParaRPr lang="en-US" dirty="0"/>
          </a:p>
        </p:txBody>
      </p:sp>
      <p:sp>
        <p:nvSpPr>
          <p:cNvPr id="114690" name="Text Box 3"/>
          <p:cNvSpPr txBox="1">
            <a:spLocks noChangeArrowheads="1"/>
          </p:cNvSpPr>
          <p:nvPr/>
        </p:nvSpPr>
        <p:spPr bwMode="auto">
          <a:xfrm>
            <a:off x="687918" y="35719"/>
            <a:ext cx="7631896" cy="584775"/>
          </a:xfrm>
          <a:prstGeom prst="rect">
            <a:avLst/>
          </a:prstGeom>
          <a:noFill/>
          <a:ln w="12700">
            <a:noFill/>
            <a:miter lim="800000"/>
            <a:headEnd/>
            <a:tailEnd/>
          </a:ln>
        </p:spPr>
        <p:txBody>
          <a:bodyPr wrap="square">
            <a:spAutoFit/>
          </a:bodyPr>
          <a:lstStyle/>
          <a:p>
            <a:pPr algn="ctr" eaLnBrk="0" hangingPunct="0"/>
            <a:r>
              <a:rPr lang="en-US" sz="3200" dirty="0"/>
              <a:t>A Strategy Map</a:t>
            </a:r>
          </a:p>
        </p:txBody>
      </p:sp>
      <p:sp>
        <p:nvSpPr>
          <p:cNvPr id="114691" name="Oval 4"/>
          <p:cNvSpPr>
            <a:spLocks noChangeArrowheads="1"/>
          </p:cNvSpPr>
          <p:nvPr/>
        </p:nvSpPr>
        <p:spPr bwMode="auto">
          <a:xfrm>
            <a:off x="1809751" y="1050131"/>
            <a:ext cx="2328333" cy="800100"/>
          </a:xfrm>
          <a:prstGeom prst="ellipse">
            <a:avLst/>
          </a:prstGeom>
          <a:noFill/>
          <a:ln w="12700">
            <a:noFill/>
            <a:round/>
            <a:headEnd/>
            <a:tailEnd/>
          </a:ln>
        </p:spPr>
        <p:txBody>
          <a:bodyPr wrap="none" anchor="ctr"/>
          <a:lstStyle/>
          <a:p>
            <a:pPr eaLnBrk="0" hangingPunct="0"/>
            <a:endParaRPr lang="en-US" dirty="0"/>
          </a:p>
        </p:txBody>
      </p:sp>
      <p:sp>
        <p:nvSpPr>
          <p:cNvPr id="114692" name="Oval 5"/>
          <p:cNvSpPr>
            <a:spLocks noChangeArrowheads="1"/>
          </p:cNvSpPr>
          <p:nvPr/>
        </p:nvSpPr>
        <p:spPr bwMode="auto">
          <a:xfrm>
            <a:off x="2925234" y="681038"/>
            <a:ext cx="2425700" cy="746522"/>
          </a:xfrm>
          <a:prstGeom prst="ellipse">
            <a:avLst/>
          </a:prstGeom>
          <a:solidFill>
            <a:schemeClr val="accent2"/>
          </a:solidFill>
          <a:ln w="38100">
            <a:solidFill>
              <a:schemeClr val="tx2"/>
            </a:solidFill>
            <a:round/>
            <a:headEnd/>
            <a:tailEnd/>
          </a:ln>
        </p:spPr>
        <p:txBody>
          <a:bodyPr wrap="none" anchor="ctr"/>
          <a:lstStyle/>
          <a:p>
            <a:pPr eaLnBrk="0" hangingPunct="0"/>
            <a:endParaRPr lang="en-US" dirty="0"/>
          </a:p>
        </p:txBody>
      </p:sp>
      <p:sp>
        <p:nvSpPr>
          <p:cNvPr id="114693" name="Text Box 6"/>
          <p:cNvSpPr txBox="1">
            <a:spLocks noChangeArrowheads="1"/>
          </p:cNvSpPr>
          <p:nvPr/>
        </p:nvSpPr>
        <p:spPr bwMode="auto">
          <a:xfrm>
            <a:off x="3316649" y="762684"/>
            <a:ext cx="1697901" cy="646331"/>
          </a:xfrm>
          <a:prstGeom prst="rect">
            <a:avLst/>
          </a:prstGeom>
          <a:noFill/>
          <a:ln w="12700">
            <a:noFill/>
            <a:miter lim="800000"/>
            <a:headEnd/>
            <a:tailEnd/>
          </a:ln>
        </p:spPr>
        <p:txBody>
          <a:bodyPr wrap="none">
            <a:spAutoFit/>
          </a:bodyPr>
          <a:lstStyle/>
          <a:p>
            <a:pPr algn="ctr" eaLnBrk="0" hangingPunct="0"/>
            <a:r>
              <a:rPr lang="en-US" sz="1800" b="1" dirty="0">
                <a:solidFill>
                  <a:schemeClr val="bg1"/>
                </a:solidFill>
              </a:rPr>
              <a:t>Core Purpose</a:t>
            </a:r>
          </a:p>
          <a:p>
            <a:pPr algn="ctr" eaLnBrk="0" hangingPunct="0"/>
            <a:r>
              <a:rPr lang="en-US" sz="1800" b="1" dirty="0">
                <a:solidFill>
                  <a:schemeClr val="bg1"/>
                </a:solidFill>
              </a:rPr>
              <a:t>Core Values</a:t>
            </a:r>
            <a:endParaRPr lang="en-US" sz="1800" u="sng" dirty="0">
              <a:solidFill>
                <a:schemeClr val="bg1"/>
              </a:solidFill>
            </a:endParaRPr>
          </a:p>
        </p:txBody>
      </p:sp>
      <p:sp>
        <p:nvSpPr>
          <p:cNvPr id="114694" name="Rectangle 7"/>
          <p:cNvSpPr>
            <a:spLocks noChangeArrowheads="1"/>
          </p:cNvSpPr>
          <p:nvPr/>
        </p:nvSpPr>
        <p:spPr bwMode="auto">
          <a:xfrm>
            <a:off x="2635252" y="1526381"/>
            <a:ext cx="3041649" cy="606029"/>
          </a:xfrm>
          <a:prstGeom prst="rect">
            <a:avLst/>
          </a:prstGeom>
          <a:solidFill>
            <a:schemeClr val="accent5">
              <a:lumMod val="60000"/>
              <a:lumOff val="40000"/>
            </a:schemeClr>
          </a:solidFill>
          <a:ln w="38100">
            <a:solidFill>
              <a:schemeClr val="tx2"/>
            </a:solidFill>
            <a:miter lim="800000"/>
            <a:headEnd/>
            <a:tailEnd/>
          </a:ln>
        </p:spPr>
        <p:txBody>
          <a:bodyPr wrap="none" anchor="ctr"/>
          <a:lstStyle/>
          <a:p>
            <a:pPr eaLnBrk="0" hangingPunct="0"/>
            <a:endParaRPr lang="en-US" dirty="0"/>
          </a:p>
        </p:txBody>
      </p:sp>
      <p:sp>
        <p:nvSpPr>
          <p:cNvPr id="114695" name="Text Box 8"/>
          <p:cNvSpPr txBox="1">
            <a:spLocks noChangeArrowheads="1"/>
          </p:cNvSpPr>
          <p:nvPr/>
        </p:nvSpPr>
        <p:spPr bwMode="auto">
          <a:xfrm>
            <a:off x="3386774" y="1526381"/>
            <a:ext cx="1415772" cy="923330"/>
          </a:xfrm>
          <a:prstGeom prst="rect">
            <a:avLst/>
          </a:prstGeom>
          <a:noFill/>
          <a:ln w="12700">
            <a:noFill/>
            <a:miter lim="800000"/>
            <a:headEnd/>
            <a:tailEnd/>
          </a:ln>
        </p:spPr>
        <p:txBody>
          <a:bodyPr wrap="none">
            <a:spAutoFit/>
          </a:bodyPr>
          <a:lstStyle/>
          <a:p>
            <a:pPr algn="ctr" eaLnBrk="0" hangingPunct="0"/>
            <a:r>
              <a:rPr lang="en-US" sz="1800" b="1" dirty="0"/>
              <a:t>Envisioned</a:t>
            </a:r>
          </a:p>
          <a:p>
            <a:pPr algn="ctr" eaLnBrk="0" hangingPunct="0"/>
            <a:r>
              <a:rPr lang="en-US" sz="1800" b="1" dirty="0"/>
              <a:t> Future</a:t>
            </a:r>
          </a:p>
          <a:p>
            <a:pPr algn="ctr" eaLnBrk="0" hangingPunct="0"/>
            <a:r>
              <a:rPr lang="en-US" sz="1800" b="1" dirty="0"/>
              <a:t> </a:t>
            </a:r>
            <a:endParaRPr lang="en-US" sz="1800" u="sng" dirty="0"/>
          </a:p>
        </p:txBody>
      </p:sp>
      <p:sp>
        <p:nvSpPr>
          <p:cNvPr id="267273" name="Rectangle 9"/>
          <p:cNvSpPr>
            <a:spLocks noChangeArrowheads="1"/>
          </p:cNvSpPr>
          <p:nvPr/>
        </p:nvSpPr>
        <p:spPr bwMode="auto">
          <a:xfrm>
            <a:off x="472018" y="2321719"/>
            <a:ext cx="1657349" cy="606029"/>
          </a:xfrm>
          <a:prstGeom prst="rect">
            <a:avLst/>
          </a:prstGeom>
          <a:solidFill>
            <a:srgbClr val="DDF4FF"/>
          </a:solidFill>
          <a:ln w="38100">
            <a:solidFill>
              <a:schemeClr val="tx2"/>
            </a:solidFill>
            <a:miter lim="800000"/>
            <a:headEnd/>
            <a:tailEnd/>
          </a:ln>
          <a:effectLst/>
        </p:spPr>
        <p:txBody>
          <a:bodyPr wrap="none" anchor="ctr"/>
          <a:lstStyle/>
          <a:p>
            <a:pPr algn="ctr" eaLnBrk="0" hangingPunct="0">
              <a:defRPr/>
            </a:pPr>
            <a:endParaRPr lang="en-US" sz="3200" b="1" dirty="0">
              <a:solidFill>
                <a:srgbClr val="FFCC00"/>
              </a:solidFill>
              <a:effectLst>
                <a:outerShdw blurRad="38100" dist="38100" dir="2700000" algn="tl">
                  <a:srgbClr val="000000"/>
                </a:outerShdw>
              </a:effectLst>
              <a:latin typeface="Arial" charset="0"/>
              <a:cs typeface="+mn-cs"/>
            </a:endParaRPr>
          </a:p>
        </p:txBody>
      </p:sp>
      <p:sp>
        <p:nvSpPr>
          <p:cNvPr id="114697" name="Rectangle 10"/>
          <p:cNvSpPr>
            <a:spLocks noChangeArrowheads="1"/>
          </p:cNvSpPr>
          <p:nvPr/>
        </p:nvSpPr>
        <p:spPr bwMode="auto">
          <a:xfrm>
            <a:off x="2688167" y="2322910"/>
            <a:ext cx="1657351" cy="606028"/>
          </a:xfrm>
          <a:prstGeom prst="rect">
            <a:avLst/>
          </a:prstGeom>
          <a:solidFill>
            <a:srgbClr val="DDF4FF"/>
          </a:solidFill>
          <a:ln w="28575">
            <a:solidFill>
              <a:srgbClr val="000099"/>
            </a:solidFill>
            <a:miter lim="800000"/>
            <a:headEnd/>
            <a:tailEnd/>
          </a:ln>
        </p:spPr>
        <p:txBody>
          <a:bodyPr wrap="none" anchor="ctr"/>
          <a:lstStyle/>
          <a:p>
            <a:pPr eaLnBrk="0" hangingPunct="0"/>
            <a:endParaRPr lang="en-US" dirty="0"/>
          </a:p>
        </p:txBody>
      </p:sp>
      <p:sp>
        <p:nvSpPr>
          <p:cNvPr id="114698" name="Rectangle 11"/>
          <p:cNvSpPr>
            <a:spLocks noChangeArrowheads="1"/>
          </p:cNvSpPr>
          <p:nvPr/>
        </p:nvSpPr>
        <p:spPr bwMode="auto">
          <a:xfrm>
            <a:off x="4679951" y="2307431"/>
            <a:ext cx="1657349" cy="606029"/>
          </a:xfrm>
          <a:prstGeom prst="rect">
            <a:avLst/>
          </a:prstGeom>
          <a:solidFill>
            <a:srgbClr val="DDF4FF"/>
          </a:solidFill>
          <a:ln w="28575">
            <a:solidFill>
              <a:srgbClr val="000099"/>
            </a:solidFill>
            <a:miter lim="800000"/>
            <a:headEnd/>
            <a:tailEnd/>
          </a:ln>
        </p:spPr>
        <p:txBody>
          <a:bodyPr wrap="none" anchor="ctr"/>
          <a:lstStyle/>
          <a:p>
            <a:pPr eaLnBrk="0" hangingPunct="0"/>
            <a:endParaRPr lang="en-US" dirty="0"/>
          </a:p>
        </p:txBody>
      </p:sp>
      <p:sp>
        <p:nvSpPr>
          <p:cNvPr id="114700" name="Text Box 13"/>
          <p:cNvSpPr txBox="1">
            <a:spLocks noChangeArrowheads="1"/>
          </p:cNvSpPr>
          <p:nvPr/>
        </p:nvSpPr>
        <p:spPr bwMode="auto">
          <a:xfrm>
            <a:off x="795867" y="2500751"/>
            <a:ext cx="1506172" cy="400110"/>
          </a:xfrm>
          <a:prstGeom prst="rect">
            <a:avLst/>
          </a:prstGeom>
          <a:noFill/>
          <a:ln w="12700">
            <a:noFill/>
            <a:miter lim="800000"/>
            <a:headEnd/>
            <a:tailEnd/>
          </a:ln>
        </p:spPr>
        <p:txBody>
          <a:bodyPr wrap="square">
            <a:spAutoFit/>
          </a:bodyPr>
          <a:lstStyle/>
          <a:p>
            <a:pPr eaLnBrk="0" hangingPunct="0"/>
            <a:r>
              <a:rPr lang="en-US" sz="2000" b="1" dirty="0"/>
              <a:t>Goal</a:t>
            </a:r>
            <a:endParaRPr lang="en-US" sz="2000" dirty="0"/>
          </a:p>
        </p:txBody>
      </p:sp>
      <p:sp>
        <p:nvSpPr>
          <p:cNvPr id="114706" name="Rectangle 19"/>
          <p:cNvSpPr>
            <a:spLocks noChangeArrowheads="1"/>
          </p:cNvSpPr>
          <p:nvPr/>
        </p:nvSpPr>
        <p:spPr bwMode="auto">
          <a:xfrm>
            <a:off x="1477433" y="3133564"/>
            <a:ext cx="2252971" cy="481743"/>
          </a:xfrm>
          <a:prstGeom prst="rect">
            <a:avLst/>
          </a:prstGeom>
          <a:solidFill>
            <a:schemeClr val="accent1">
              <a:lumMod val="25000"/>
              <a:lumOff val="75000"/>
            </a:schemeClr>
          </a:solidFill>
          <a:ln w="28575">
            <a:solidFill>
              <a:schemeClr val="tx2"/>
            </a:solidFill>
            <a:miter lim="800000"/>
            <a:headEnd/>
            <a:tailEnd/>
          </a:ln>
        </p:spPr>
        <p:txBody>
          <a:bodyPr wrap="none" anchor="ctr"/>
          <a:lstStyle/>
          <a:p>
            <a:pPr algn="ctr" eaLnBrk="0" hangingPunct="0"/>
            <a:endParaRPr lang="en-US" sz="3200" dirty="0"/>
          </a:p>
        </p:txBody>
      </p:sp>
      <p:sp>
        <p:nvSpPr>
          <p:cNvPr id="114707" name="Text Box 20"/>
          <p:cNvSpPr txBox="1">
            <a:spLocks noChangeArrowheads="1"/>
          </p:cNvSpPr>
          <p:nvPr/>
        </p:nvSpPr>
        <p:spPr bwMode="auto">
          <a:xfrm>
            <a:off x="1575806" y="3206878"/>
            <a:ext cx="1479892" cy="400110"/>
          </a:xfrm>
          <a:prstGeom prst="rect">
            <a:avLst/>
          </a:prstGeom>
          <a:noFill/>
          <a:ln w="12700">
            <a:noFill/>
            <a:miter lim="800000"/>
            <a:headEnd/>
            <a:tailEnd/>
          </a:ln>
        </p:spPr>
        <p:txBody>
          <a:bodyPr wrap="none">
            <a:spAutoFit/>
          </a:bodyPr>
          <a:lstStyle/>
          <a:p>
            <a:pPr eaLnBrk="0" hangingPunct="0"/>
            <a:r>
              <a:rPr lang="en-US" sz="2000" b="1" dirty="0"/>
              <a:t>Objectives</a:t>
            </a:r>
            <a:endParaRPr lang="en-US" sz="2000" u="sng" dirty="0"/>
          </a:p>
        </p:txBody>
      </p:sp>
      <p:sp>
        <p:nvSpPr>
          <p:cNvPr id="114710" name="Rectangle 23"/>
          <p:cNvSpPr>
            <a:spLocks noChangeArrowheads="1"/>
          </p:cNvSpPr>
          <p:nvPr/>
        </p:nvSpPr>
        <p:spPr bwMode="auto">
          <a:xfrm rot="5400000">
            <a:off x="2249963" y="3089923"/>
            <a:ext cx="339939" cy="1775884"/>
          </a:xfrm>
          <a:prstGeom prst="rect">
            <a:avLst/>
          </a:prstGeom>
          <a:solidFill>
            <a:srgbClr val="DDF4FF"/>
          </a:solidFill>
          <a:ln w="28575">
            <a:solidFill>
              <a:schemeClr val="tx2"/>
            </a:solidFill>
            <a:miter lim="800000"/>
            <a:headEnd/>
            <a:tailEnd/>
          </a:ln>
        </p:spPr>
        <p:txBody>
          <a:bodyPr wrap="none" anchor="ctr"/>
          <a:lstStyle/>
          <a:p>
            <a:pPr algn="ctr" eaLnBrk="0" hangingPunct="0"/>
            <a:endParaRPr lang="en-US" sz="3200" dirty="0"/>
          </a:p>
        </p:txBody>
      </p:sp>
      <p:sp>
        <p:nvSpPr>
          <p:cNvPr id="114714" name="Rectangle 27"/>
          <p:cNvSpPr>
            <a:spLocks noChangeArrowheads="1"/>
          </p:cNvSpPr>
          <p:nvPr/>
        </p:nvSpPr>
        <p:spPr bwMode="auto">
          <a:xfrm>
            <a:off x="3571876" y="4724856"/>
            <a:ext cx="5076824" cy="1215629"/>
          </a:xfrm>
          <a:prstGeom prst="rect">
            <a:avLst/>
          </a:prstGeom>
          <a:noFill/>
          <a:ln w="38100">
            <a:solidFill>
              <a:srgbClr val="208482"/>
            </a:solidFill>
            <a:miter lim="800000"/>
            <a:headEnd/>
            <a:tailEnd/>
          </a:ln>
        </p:spPr>
        <p:txBody>
          <a:bodyPr wrap="none" anchor="ctr"/>
          <a:lstStyle/>
          <a:p>
            <a:pPr eaLnBrk="0" hangingPunct="0"/>
            <a:endParaRPr lang="en-US" dirty="0"/>
          </a:p>
        </p:txBody>
      </p:sp>
      <p:sp>
        <p:nvSpPr>
          <p:cNvPr id="114715" name="Line 28"/>
          <p:cNvSpPr>
            <a:spLocks noChangeShapeType="1"/>
          </p:cNvSpPr>
          <p:nvPr/>
        </p:nvSpPr>
        <p:spPr bwMode="auto">
          <a:xfrm flipH="1">
            <a:off x="1663700" y="2906015"/>
            <a:ext cx="0" cy="240646"/>
          </a:xfrm>
          <a:prstGeom prst="line">
            <a:avLst/>
          </a:prstGeom>
          <a:noFill/>
          <a:ln w="28575">
            <a:solidFill>
              <a:schemeClr val="tx1"/>
            </a:solidFill>
            <a:round/>
            <a:headEnd/>
            <a:tailEnd/>
          </a:ln>
        </p:spPr>
        <p:txBody>
          <a:bodyPr wrap="none" anchor="ctr"/>
          <a:lstStyle/>
          <a:p>
            <a:endParaRPr lang="en-US" dirty="0"/>
          </a:p>
        </p:txBody>
      </p:sp>
      <p:sp>
        <p:nvSpPr>
          <p:cNvPr id="114719" name="Line 32"/>
          <p:cNvSpPr>
            <a:spLocks noChangeShapeType="1"/>
          </p:cNvSpPr>
          <p:nvPr/>
        </p:nvSpPr>
        <p:spPr bwMode="auto">
          <a:xfrm flipV="1">
            <a:off x="1133363" y="3927849"/>
            <a:ext cx="398628" cy="0"/>
          </a:xfrm>
          <a:prstGeom prst="line">
            <a:avLst/>
          </a:prstGeom>
          <a:noFill/>
          <a:ln w="38100">
            <a:solidFill>
              <a:schemeClr val="tx1"/>
            </a:solidFill>
            <a:round/>
            <a:headEnd/>
            <a:tailEnd/>
          </a:ln>
        </p:spPr>
        <p:txBody>
          <a:bodyPr wrap="none" anchor="ctr"/>
          <a:lstStyle/>
          <a:p>
            <a:endParaRPr lang="en-US" dirty="0"/>
          </a:p>
        </p:txBody>
      </p:sp>
      <p:sp>
        <p:nvSpPr>
          <p:cNvPr id="114722" name="Line 35"/>
          <p:cNvSpPr>
            <a:spLocks noChangeShapeType="1"/>
          </p:cNvSpPr>
          <p:nvPr/>
        </p:nvSpPr>
        <p:spPr bwMode="auto">
          <a:xfrm>
            <a:off x="1133363" y="2945685"/>
            <a:ext cx="0" cy="1949207"/>
          </a:xfrm>
          <a:prstGeom prst="line">
            <a:avLst/>
          </a:prstGeom>
          <a:noFill/>
          <a:ln w="38100">
            <a:solidFill>
              <a:schemeClr val="tx1"/>
            </a:solidFill>
            <a:round/>
            <a:headEnd/>
            <a:tailEnd/>
          </a:ln>
        </p:spPr>
        <p:txBody>
          <a:bodyPr wrap="none" anchor="ctr"/>
          <a:lstStyle/>
          <a:p>
            <a:endParaRPr lang="en-US" dirty="0"/>
          </a:p>
        </p:txBody>
      </p:sp>
      <p:sp>
        <p:nvSpPr>
          <p:cNvPr id="114723" name="Line 36"/>
          <p:cNvSpPr>
            <a:spLocks noChangeShapeType="1"/>
          </p:cNvSpPr>
          <p:nvPr/>
        </p:nvSpPr>
        <p:spPr bwMode="auto">
          <a:xfrm>
            <a:off x="4114800" y="1428750"/>
            <a:ext cx="0" cy="100013"/>
          </a:xfrm>
          <a:prstGeom prst="line">
            <a:avLst/>
          </a:prstGeom>
          <a:noFill/>
          <a:ln w="57150">
            <a:solidFill>
              <a:schemeClr val="tx1"/>
            </a:solidFill>
            <a:round/>
            <a:headEnd/>
            <a:tailEnd/>
          </a:ln>
        </p:spPr>
        <p:txBody>
          <a:bodyPr wrap="none" anchor="ctr"/>
          <a:lstStyle/>
          <a:p>
            <a:endParaRPr lang="en-US" dirty="0"/>
          </a:p>
        </p:txBody>
      </p:sp>
      <p:sp>
        <p:nvSpPr>
          <p:cNvPr id="114724" name="Line 37"/>
          <p:cNvSpPr>
            <a:spLocks noChangeShapeType="1"/>
          </p:cNvSpPr>
          <p:nvPr/>
        </p:nvSpPr>
        <p:spPr bwMode="auto">
          <a:xfrm>
            <a:off x="4165600" y="2128837"/>
            <a:ext cx="0" cy="100013"/>
          </a:xfrm>
          <a:prstGeom prst="line">
            <a:avLst/>
          </a:prstGeom>
          <a:noFill/>
          <a:ln w="38100">
            <a:solidFill>
              <a:schemeClr val="tx1"/>
            </a:solidFill>
            <a:round/>
            <a:headEnd/>
            <a:tailEnd/>
          </a:ln>
        </p:spPr>
        <p:txBody>
          <a:bodyPr wrap="none" anchor="ctr"/>
          <a:lstStyle/>
          <a:p>
            <a:endParaRPr lang="en-US" dirty="0"/>
          </a:p>
        </p:txBody>
      </p:sp>
      <p:sp>
        <p:nvSpPr>
          <p:cNvPr id="114725" name="Line 38"/>
          <p:cNvSpPr>
            <a:spLocks noChangeShapeType="1"/>
          </p:cNvSpPr>
          <p:nvPr/>
        </p:nvSpPr>
        <p:spPr bwMode="auto">
          <a:xfrm>
            <a:off x="1181102" y="2207419"/>
            <a:ext cx="4327525" cy="21431"/>
          </a:xfrm>
          <a:prstGeom prst="line">
            <a:avLst/>
          </a:prstGeom>
          <a:noFill/>
          <a:ln w="38100">
            <a:solidFill>
              <a:schemeClr val="tx1"/>
            </a:solidFill>
            <a:round/>
            <a:headEnd/>
            <a:tailEnd/>
          </a:ln>
        </p:spPr>
        <p:txBody>
          <a:bodyPr wrap="none" anchor="ctr"/>
          <a:lstStyle/>
          <a:p>
            <a:endParaRPr lang="en-US" dirty="0"/>
          </a:p>
        </p:txBody>
      </p:sp>
      <p:sp>
        <p:nvSpPr>
          <p:cNvPr id="114726" name="Line 39"/>
          <p:cNvSpPr>
            <a:spLocks noChangeShapeType="1"/>
          </p:cNvSpPr>
          <p:nvPr/>
        </p:nvSpPr>
        <p:spPr bwMode="auto">
          <a:xfrm>
            <a:off x="1181100" y="2207419"/>
            <a:ext cx="0" cy="114300"/>
          </a:xfrm>
          <a:prstGeom prst="line">
            <a:avLst/>
          </a:prstGeom>
          <a:noFill/>
          <a:ln w="38100">
            <a:solidFill>
              <a:schemeClr val="tx1"/>
            </a:solidFill>
            <a:round/>
            <a:headEnd/>
            <a:tailEnd/>
          </a:ln>
        </p:spPr>
        <p:txBody>
          <a:bodyPr wrap="none" anchor="ctr"/>
          <a:lstStyle/>
          <a:p>
            <a:endParaRPr lang="en-US" dirty="0"/>
          </a:p>
        </p:txBody>
      </p:sp>
      <p:sp>
        <p:nvSpPr>
          <p:cNvPr id="114727" name="Line 40"/>
          <p:cNvSpPr>
            <a:spLocks noChangeShapeType="1"/>
          </p:cNvSpPr>
          <p:nvPr/>
        </p:nvSpPr>
        <p:spPr bwMode="auto">
          <a:xfrm>
            <a:off x="3505200" y="2207419"/>
            <a:ext cx="0" cy="114300"/>
          </a:xfrm>
          <a:prstGeom prst="line">
            <a:avLst/>
          </a:prstGeom>
          <a:noFill/>
          <a:ln w="38100">
            <a:solidFill>
              <a:schemeClr val="tx1"/>
            </a:solidFill>
            <a:round/>
            <a:headEnd/>
            <a:tailEnd/>
          </a:ln>
        </p:spPr>
        <p:txBody>
          <a:bodyPr wrap="none" anchor="ctr"/>
          <a:lstStyle/>
          <a:p>
            <a:endParaRPr lang="en-US" dirty="0"/>
          </a:p>
        </p:txBody>
      </p:sp>
      <p:sp>
        <p:nvSpPr>
          <p:cNvPr id="114728" name="Line 41"/>
          <p:cNvSpPr>
            <a:spLocks noChangeShapeType="1"/>
          </p:cNvSpPr>
          <p:nvPr/>
        </p:nvSpPr>
        <p:spPr bwMode="auto">
          <a:xfrm>
            <a:off x="5499100" y="2221706"/>
            <a:ext cx="0" cy="114300"/>
          </a:xfrm>
          <a:prstGeom prst="line">
            <a:avLst/>
          </a:prstGeom>
          <a:noFill/>
          <a:ln w="38100">
            <a:solidFill>
              <a:schemeClr val="tx1"/>
            </a:solidFill>
            <a:round/>
            <a:headEnd/>
            <a:tailEnd/>
          </a:ln>
        </p:spPr>
        <p:txBody>
          <a:bodyPr wrap="none" anchor="ctr"/>
          <a:lstStyle/>
          <a:p>
            <a:endParaRPr lang="en-US" dirty="0"/>
          </a:p>
        </p:txBody>
      </p:sp>
      <p:sp>
        <p:nvSpPr>
          <p:cNvPr id="114730" name="Text Box 43"/>
          <p:cNvSpPr txBox="1">
            <a:spLocks noChangeArrowheads="1"/>
          </p:cNvSpPr>
          <p:nvPr/>
        </p:nvSpPr>
        <p:spPr bwMode="auto">
          <a:xfrm>
            <a:off x="6778335" y="3802857"/>
            <a:ext cx="184731" cy="369332"/>
          </a:xfrm>
          <a:prstGeom prst="rect">
            <a:avLst/>
          </a:prstGeom>
          <a:noFill/>
          <a:ln w="12700">
            <a:noFill/>
            <a:miter lim="800000"/>
            <a:headEnd/>
            <a:tailEnd/>
          </a:ln>
        </p:spPr>
        <p:txBody>
          <a:bodyPr wrap="none">
            <a:spAutoFit/>
          </a:bodyPr>
          <a:lstStyle/>
          <a:p>
            <a:pPr algn="ctr" eaLnBrk="0" hangingPunct="0"/>
            <a:endParaRPr lang="en-US" sz="1800" u="sng" dirty="0"/>
          </a:p>
        </p:txBody>
      </p:sp>
      <p:sp>
        <p:nvSpPr>
          <p:cNvPr id="114731" name="Line 44"/>
          <p:cNvSpPr>
            <a:spLocks noChangeShapeType="1"/>
          </p:cNvSpPr>
          <p:nvPr/>
        </p:nvSpPr>
        <p:spPr bwMode="auto">
          <a:xfrm>
            <a:off x="5689600" y="1828800"/>
            <a:ext cx="406400" cy="0"/>
          </a:xfrm>
          <a:prstGeom prst="line">
            <a:avLst/>
          </a:prstGeom>
          <a:noFill/>
          <a:ln w="12700">
            <a:solidFill>
              <a:schemeClr val="tx1"/>
            </a:solidFill>
            <a:round/>
            <a:headEnd/>
            <a:tailEnd/>
          </a:ln>
        </p:spPr>
        <p:txBody>
          <a:bodyPr wrap="none" anchor="ctr"/>
          <a:lstStyle/>
          <a:p>
            <a:endParaRPr lang="en-US" dirty="0"/>
          </a:p>
        </p:txBody>
      </p:sp>
      <p:sp>
        <p:nvSpPr>
          <p:cNvPr id="114732" name="Text Box 45"/>
          <p:cNvSpPr txBox="1">
            <a:spLocks noChangeArrowheads="1"/>
          </p:cNvSpPr>
          <p:nvPr/>
        </p:nvSpPr>
        <p:spPr bwMode="auto">
          <a:xfrm>
            <a:off x="5892801" y="1085850"/>
            <a:ext cx="2459567" cy="830997"/>
          </a:xfrm>
          <a:prstGeom prst="rect">
            <a:avLst/>
          </a:prstGeom>
          <a:noFill/>
          <a:ln w="12700">
            <a:noFill/>
            <a:miter lim="800000"/>
            <a:headEnd/>
            <a:tailEnd/>
          </a:ln>
        </p:spPr>
        <p:txBody>
          <a:bodyPr>
            <a:spAutoFit/>
          </a:bodyPr>
          <a:lstStyle/>
          <a:p>
            <a:pPr algn="ctr" eaLnBrk="0" hangingPunct="0"/>
            <a:r>
              <a:rPr lang="en-US" sz="1600" dirty="0"/>
              <a:t>SCAN</a:t>
            </a:r>
          </a:p>
          <a:p>
            <a:pPr algn="ctr" eaLnBrk="0" hangingPunct="0"/>
            <a:r>
              <a:rPr lang="en-US" sz="1600" dirty="0"/>
              <a:t>Conditions, Trends &amp; Assumptions  </a:t>
            </a:r>
            <a:endParaRPr lang="en-US" dirty="0"/>
          </a:p>
        </p:txBody>
      </p:sp>
      <p:sp>
        <p:nvSpPr>
          <p:cNvPr id="114733" name="Line 47"/>
          <p:cNvSpPr>
            <a:spLocks noChangeShapeType="1"/>
          </p:cNvSpPr>
          <p:nvPr/>
        </p:nvSpPr>
        <p:spPr bwMode="auto">
          <a:xfrm>
            <a:off x="6315075" y="4796294"/>
            <a:ext cx="0" cy="1143000"/>
          </a:xfrm>
          <a:prstGeom prst="line">
            <a:avLst/>
          </a:prstGeom>
          <a:noFill/>
          <a:ln w="38100">
            <a:solidFill>
              <a:srgbClr val="000099"/>
            </a:solidFill>
            <a:round/>
            <a:headEnd/>
            <a:tailEnd/>
          </a:ln>
        </p:spPr>
        <p:txBody>
          <a:bodyPr wrap="none" anchor="ctr"/>
          <a:lstStyle/>
          <a:p>
            <a:endParaRPr lang="en-US" dirty="0"/>
          </a:p>
        </p:txBody>
      </p:sp>
      <p:sp>
        <p:nvSpPr>
          <p:cNvPr id="114734" name="Text Box 48"/>
          <p:cNvSpPr txBox="1">
            <a:spLocks noChangeArrowheads="1"/>
          </p:cNvSpPr>
          <p:nvPr/>
        </p:nvSpPr>
        <p:spPr bwMode="auto">
          <a:xfrm>
            <a:off x="4363721" y="4713620"/>
            <a:ext cx="1313180" cy="338554"/>
          </a:xfrm>
          <a:prstGeom prst="rect">
            <a:avLst/>
          </a:prstGeom>
          <a:noFill/>
          <a:ln w="12700">
            <a:noFill/>
            <a:miter lim="800000"/>
            <a:headEnd/>
            <a:tailEnd/>
          </a:ln>
        </p:spPr>
        <p:txBody>
          <a:bodyPr wrap="none">
            <a:spAutoFit/>
          </a:bodyPr>
          <a:lstStyle/>
          <a:p>
            <a:pPr eaLnBrk="0" hangingPunct="0"/>
            <a:r>
              <a:rPr lang="en-US" sz="1600" b="1" dirty="0"/>
              <a:t>Action Plan</a:t>
            </a:r>
            <a:endParaRPr lang="en-US" b="1" dirty="0"/>
          </a:p>
        </p:txBody>
      </p:sp>
      <p:sp>
        <p:nvSpPr>
          <p:cNvPr id="114735" name="Text Box 49"/>
          <p:cNvSpPr txBox="1">
            <a:spLocks noChangeArrowheads="1"/>
          </p:cNvSpPr>
          <p:nvPr/>
        </p:nvSpPr>
        <p:spPr bwMode="auto">
          <a:xfrm>
            <a:off x="6767787" y="4686824"/>
            <a:ext cx="1552027" cy="584775"/>
          </a:xfrm>
          <a:prstGeom prst="rect">
            <a:avLst/>
          </a:prstGeom>
          <a:noFill/>
          <a:ln w="12700">
            <a:noFill/>
            <a:miter lim="800000"/>
            <a:headEnd/>
            <a:tailEnd/>
          </a:ln>
        </p:spPr>
        <p:txBody>
          <a:bodyPr wrap="none">
            <a:spAutoFit/>
          </a:bodyPr>
          <a:lstStyle/>
          <a:p>
            <a:pPr algn="ctr" eaLnBrk="0" hangingPunct="0"/>
            <a:r>
              <a:rPr lang="en-US" sz="1600" b="1" dirty="0"/>
              <a:t>Resource </a:t>
            </a:r>
          </a:p>
          <a:p>
            <a:pPr algn="ctr" eaLnBrk="0" hangingPunct="0"/>
            <a:r>
              <a:rPr lang="en-US" sz="1600" b="1" dirty="0"/>
              <a:t>Requirements</a:t>
            </a:r>
            <a:endParaRPr lang="en-US" b="1" dirty="0"/>
          </a:p>
        </p:txBody>
      </p:sp>
      <p:sp>
        <p:nvSpPr>
          <p:cNvPr id="114736" name="Line 50"/>
          <p:cNvSpPr>
            <a:spLocks noChangeShapeType="1"/>
          </p:cNvSpPr>
          <p:nvPr/>
        </p:nvSpPr>
        <p:spPr bwMode="auto">
          <a:xfrm>
            <a:off x="3571875" y="5024893"/>
            <a:ext cx="2743200" cy="6637"/>
          </a:xfrm>
          <a:prstGeom prst="line">
            <a:avLst/>
          </a:prstGeom>
          <a:noFill/>
          <a:ln w="12700">
            <a:solidFill>
              <a:schemeClr val="tx1"/>
            </a:solidFill>
            <a:round/>
            <a:headEnd/>
            <a:tailEnd/>
          </a:ln>
        </p:spPr>
        <p:txBody>
          <a:bodyPr wrap="none" anchor="ctr"/>
          <a:lstStyle/>
          <a:p>
            <a:endParaRPr lang="en-US" dirty="0"/>
          </a:p>
        </p:txBody>
      </p:sp>
      <p:sp>
        <p:nvSpPr>
          <p:cNvPr id="114737" name="Line 51"/>
          <p:cNvSpPr>
            <a:spLocks noChangeShapeType="1"/>
          </p:cNvSpPr>
          <p:nvPr/>
        </p:nvSpPr>
        <p:spPr bwMode="auto">
          <a:xfrm>
            <a:off x="4575175" y="4968935"/>
            <a:ext cx="0" cy="971550"/>
          </a:xfrm>
          <a:prstGeom prst="line">
            <a:avLst/>
          </a:prstGeom>
          <a:noFill/>
          <a:ln w="12700">
            <a:solidFill>
              <a:schemeClr val="tx1"/>
            </a:solidFill>
            <a:round/>
            <a:headEnd/>
            <a:tailEnd/>
          </a:ln>
        </p:spPr>
        <p:txBody>
          <a:bodyPr wrap="none" anchor="ctr"/>
          <a:lstStyle/>
          <a:p>
            <a:endParaRPr lang="en-US" dirty="0"/>
          </a:p>
        </p:txBody>
      </p:sp>
      <p:sp>
        <p:nvSpPr>
          <p:cNvPr id="114738" name="Line 52"/>
          <p:cNvSpPr>
            <a:spLocks noChangeShapeType="1"/>
          </p:cNvSpPr>
          <p:nvPr/>
        </p:nvSpPr>
        <p:spPr bwMode="auto">
          <a:xfrm>
            <a:off x="5502275" y="4967744"/>
            <a:ext cx="0" cy="971550"/>
          </a:xfrm>
          <a:prstGeom prst="line">
            <a:avLst/>
          </a:prstGeom>
          <a:noFill/>
          <a:ln w="12700">
            <a:solidFill>
              <a:schemeClr val="tx1"/>
            </a:solidFill>
            <a:round/>
            <a:headEnd/>
            <a:tailEnd/>
          </a:ln>
        </p:spPr>
        <p:txBody>
          <a:bodyPr wrap="none" anchor="ctr"/>
          <a:lstStyle/>
          <a:p>
            <a:endParaRPr lang="en-US" dirty="0"/>
          </a:p>
        </p:txBody>
      </p:sp>
      <p:sp>
        <p:nvSpPr>
          <p:cNvPr id="114739" name="Line 53"/>
          <p:cNvSpPr>
            <a:spLocks noChangeShapeType="1"/>
          </p:cNvSpPr>
          <p:nvPr/>
        </p:nvSpPr>
        <p:spPr bwMode="auto">
          <a:xfrm>
            <a:off x="6315076" y="5196344"/>
            <a:ext cx="2333624" cy="1191"/>
          </a:xfrm>
          <a:prstGeom prst="line">
            <a:avLst/>
          </a:prstGeom>
          <a:noFill/>
          <a:ln w="12700">
            <a:solidFill>
              <a:schemeClr val="tx1"/>
            </a:solidFill>
            <a:round/>
            <a:headEnd/>
            <a:tailEnd/>
          </a:ln>
        </p:spPr>
        <p:txBody>
          <a:bodyPr wrap="none" anchor="ctr"/>
          <a:lstStyle/>
          <a:p>
            <a:endParaRPr lang="en-US" dirty="0"/>
          </a:p>
        </p:txBody>
      </p:sp>
      <p:sp>
        <p:nvSpPr>
          <p:cNvPr id="114740" name="Text Box 54"/>
          <p:cNvSpPr txBox="1">
            <a:spLocks noChangeArrowheads="1"/>
          </p:cNvSpPr>
          <p:nvPr/>
        </p:nvSpPr>
        <p:spPr bwMode="auto">
          <a:xfrm>
            <a:off x="3550709" y="5070138"/>
            <a:ext cx="829073" cy="246221"/>
          </a:xfrm>
          <a:prstGeom prst="rect">
            <a:avLst/>
          </a:prstGeom>
          <a:noFill/>
          <a:ln w="12700">
            <a:noFill/>
            <a:miter lim="800000"/>
            <a:headEnd/>
            <a:tailEnd/>
          </a:ln>
        </p:spPr>
        <p:txBody>
          <a:bodyPr wrap="none">
            <a:spAutoFit/>
          </a:bodyPr>
          <a:lstStyle/>
          <a:p>
            <a:pPr eaLnBrk="0" hangingPunct="0"/>
            <a:r>
              <a:rPr lang="en-US" sz="1000" dirty="0"/>
              <a:t>Key Events</a:t>
            </a:r>
            <a:endParaRPr lang="en-US" dirty="0"/>
          </a:p>
        </p:txBody>
      </p:sp>
      <p:sp>
        <p:nvSpPr>
          <p:cNvPr id="114741" name="Text Box 55"/>
          <p:cNvSpPr txBox="1">
            <a:spLocks noChangeArrowheads="1"/>
          </p:cNvSpPr>
          <p:nvPr/>
        </p:nvSpPr>
        <p:spPr bwMode="auto">
          <a:xfrm>
            <a:off x="4587875" y="5082044"/>
            <a:ext cx="986367" cy="246221"/>
          </a:xfrm>
          <a:prstGeom prst="rect">
            <a:avLst/>
          </a:prstGeom>
          <a:noFill/>
          <a:ln w="12700">
            <a:noFill/>
            <a:miter lim="800000"/>
            <a:headEnd/>
            <a:tailEnd/>
          </a:ln>
        </p:spPr>
        <p:txBody>
          <a:bodyPr>
            <a:spAutoFit/>
          </a:bodyPr>
          <a:lstStyle/>
          <a:p>
            <a:pPr eaLnBrk="0" hangingPunct="0"/>
            <a:r>
              <a:rPr lang="en-US" sz="1000" dirty="0"/>
              <a:t>Responsibility</a:t>
            </a:r>
            <a:endParaRPr lang="en-US" dirty="0"/>
          </a:p>
        </p:txBody>
      </p:sp>
      <p:sp>
        <p:nvSpPr>
          <p:cNvPr id="114742" name="Text Box 56"/>
          <p:cNvSpPr txBox="1">
            <a:spLocks noChangeArrowheads="1"/>
          </p:cNvSpPr>
          <p:nvPr/>
        </p:nvSpPr>
        <p:spPr bwMode="auto">
          <a:xfrm>
            <a:off x="5400675" y="4991882"/>
            <a:ext cx="914400" cy="400110"/>
          </a:xfrm>
          <a:prstGeom prst="rect">
            <a:avLst/>
          </a:prstGeom>
          <a:noFill/>
          <a:ln w="12700">
            <a:noFill/>
            <a:miter lim="800000"/>
            <a:headEnd/>
            <a:tailEnd/>
          </a:ln>
        </p:spPr>
        <p:txBody>
          <a:bodyPr>
            <a:spAutoFit/>
          </a:bodyPr>
          <a:lstStyle/>
          <a:p>
            <a:pPr algn="ctr" eaLnBrk="0" hangingPunct="0"/>
            <a:r>
              <a:rPr lang="en-US" sz="1000" dirty="0"/>
              <a:t>Target </a:t>
            </a:r>
          </a:p>
          <a:p>
            <a:pPr algn="ctr" eaLnBrk="0" hangingPunct="0"/>
            <a:r>
              <a:rPr lang="en-US" sz="1000" dirty="0"/>
              <a:t>Date</a:t>
            </a:r>
            <a:endParaRPr lang="en-US" dirty="0"/>
          </a:p>
        </p:txBody>
      </p:sp>
      <p:sp>
        <p:nvSpPr>
          <p:cNvPr id="114743" name="Line 57"/>
          <p:cNvSpPr>
            <a:spLocks noChangeShapeType="1"/>
          </p:cNvSpPr>
          <p:nvPr/>
        </p:nvSpPr>
        <p:spPr bwMode="auto">
          <a:xfrm>
            <a:off x="3550709" y="5351423"/>
            <a:ext cx="2743200" cy="0"/>
          </a:xfrm>
          <a:prstGeom prst="line">
            <a:avLst/>
          </a:prstGeom>
          <a:noFill/>
          <a:ln w="12700">
            <a:solidFill>
              <a:schemeClr val="tx1"/>
            </a:solidFill>
            <a:round/>
            <a:headEnd/>
            <a:tailEnd/>
          </a:ln>
        </p:spPr>
        <p:txBody>
          <a:bodyPr wrap="none" anchor="ctr"/>
          <a:lstStyle/>
          <a:p>
            <a:endParaRPr lang="en-US" dirty="0"/>
          </a:p>
        </p:txBody>
      </p:sp>
      <p:sp>
        <p:nvSpPr>
          <p:cNvPr id="114744" name="Line 58"/>
          <p:cNvSpPr>
            <a:spLocks noChangeShapeType="1"/>
          </p:cNvSpPr>
          <p:nvPr/>
        </p:nvSpPr>
        <p:spPr bwMode="auto">
          <a:xfrm>
            <a:off x="7115175" y="5426135"/>
            <a:ext cx="1117600" cy="0"/>
          </a:xfrm>
          <a:prstGeom prst="line">
            <a:avLst/>
          </a:prstGeom>
          <a:noFill/>
          <a:ln w="12700">
            <a:solidFill>
              <a:schemeClr val="tx1"/>
            </a:solidFill>
            <a:round/>
            <a:headEnd/>
            <a:tailEnd/>
          </a:ln>
        </p:spPr>
        <p:txBody>
          <a:bodyPr wrap="none" anchor="ctr"/>
          <a:lstStyle/>
          <a:p>
            <a:endParaRPr lang="en-US" dirty="0"/>
          </a:p>
        </p:txBody>
      </p:sp>
      <p:sp>
        <p:nvSpPr>
          <p:cNvPr id="114745" name="Line 59"/>
          <p:cNvSpPr>
            <a:spLocks noChangeShapeType="1"/>
          </p:cNvSpPr>
          <p:nvPr/>
        </p:nvSpPr>
        <p:spPr bwMode="auto">
          <a:xfrm>
            <a:off x="7115175" y="5540435"/>
            <a:ext cx="1117600" cy="0"/>
          </a:xfrm>
          <a:prstGeom prst="line">
            <a:avLst/>
          </a:prstGeom>
          <a:noFill/>
          <a:ln w="12700">
            <a:solidFill>
              <a:schemeClr val="tx1"/>
            </a:solidFill>
            <a:round/>
            <a:headEnd/>
            <a:tailEnd/>
          </a:ln>
        </p:spPr>
        <p:txBody>
          <a:bodyPr wrap="none" anchor="ctr"/>
          <a:lstStyle/>
          <a:p>
            <a:endParaRPr lang="en-US" dirty="0"/>
          </a:p>
        </p:txBody>
      </p:sp>
      <p:sp>
        <p:nvSpPr>
          <p:cNvPr id="114746" name="Line 60"/>
          <p:cNvSpPr>
            <a:spLocks noChangeShapeType="1"/>
          </p:cNvSpPr>
          <p:nvPr/>
        </p:nvSpPr>
        <p:spPr bwMode="auto">
          <a:xfrm>
            <a:off x="7115175" y="5654735"/>
            <a:ext cx="1117600" cy="0"/>
          </a:xfrm>
          <a:prstGeom prst="line">
            <a:avLst/>
          </a:prstGeom>
          <a:noFill/>
          <a:ln w="12700">
            <a:solidFill>
              <a:schemeClr val="tx1"/>
            </a:solidFill>
            <a:round/>
            <a:headEnd/>
            <a:tailEnd/>
          </a:ln>
        </p:spPr>
        <p:txBody>
          <a:bodyPr wrap="none" anchor="ctr"/>
          <a:lstStyle/>
          <a:p>
            <a:endParaRPr lang="en-US" dirty="0"/>
          </a:p>
        </p:txBody>
      </p:sp>
      <p:sp>
        <p:nvSpPr>
          <p:cNvPr id="114747" name="Line 61"/>
          <p:cNvSpPr>
            <a:spLocks noChangeShapeType="1"/>
          </p:cNvSpPr>
          <p:nvPr/>
        </p:nvSpPr>
        <p:spPr bwMode="auto">
          <a:xfrm>
            <a:off x="7115175" y="5769035"/>
            <a:ext cx="1117600" cy="0"/>
          </a:xfrm>
          <a:prstGeom prst="line">
            <a:avLst/>
          </a:prstGeom>
          <a:noFill/>
          <a:ln w="12700">
            <a:solidFill>
              <a:schemeClr val="tx1"/>
            </a:solidFill>
            <a:round/>
            <a:headEnd/>
            <a:tailEnd/>
          </a:ln>
        </p:spPr>
        <p:txBody>
          <a:bodyPr wrap="none" anchor="ctr"/>
          <a:lstStyle/>
          <a:p>
            <a:endParaRPr lang="en-US" dirty="0"/>
          </a:p>
        </p:txBody>
      </p:sp>
      <p:sp>
        <p:nvSpPr>
          <p:cNvPr id="114748" name="Text Box 63"/>
          <p:cNvSpPr txBox="1">
            <a:spLocks noChangeArrowheads="1"/>
          </p:cNvSpPr>
          <p:nvPr/>
        </p:nvSpPr>
        <p:spPr bwMode="auto">
          <a:xfrm>
            <a:off x="6315075" y="5253493"/>
            <a:ext cx="806631" cy="276999"/>
          </a:xfrm>
          <a:prstGeom prst="rect">
            <a:avLst/>
          </a:prstGeom>
          <a:noFill/>
          <a:ln w="12700">
            <a:noFill/>
            <a:miter lim="800000"/>
            <a:headEnd/>
            <a:tailEnd/>
          </a:ln>
        </p:spPr>
        <p:txBody>
          <a:bodyPr wrap="none">
            <a:spAutoFit/>
          </a:bodyPr>
          <a:lstStyle/>
          <a:p>
            <a:pPr eaLnBrk="0" hangingPunct="0"/>
            <a:r>
              <a:rPr lang="en-US" sz="1200" dirty="0"/>
              <a:t>Line item</a:t>
            </a:r>
            <a:endParaRPr lang="en-US" dirty="0"/>
          </a:p>
        </p:txBody>
      </p:sp>
      <p:sp>
        <p:nvSpPr>
          <p:cNvPr id="114749" name="Text Box 64"/>
          <p:cNvSpPr txBox="1">
            <a:spLocks noChangeArrowheads="1"/>
          </p:cNvSpPr>
          <p:nvPr/>
        </p:nvSpPr>
        <p:spPr bwMode="auto">
          <a:xfrm>
            <a:off x="7521575" y="5197535"/>
            <a:ext cx="284052" cy="307777"/>
          </a:xfrm>
          <a:prstGeom prst="rect">
            <a:avLst/>
          </a:prstGeom>
          <a:noFill/>
          <a:ln w="12700">
            <a:noFill/>
            <a:miter lim="800000"/>
            <a:headEnd/>
            <a:tailEnd/>
          </a:ln>
        </p:spPr>
        <p:txBody>
          <a:bodyPr wrap="none">
            <a:spAutoFit/>
          </a:bodyPr>
          <a:lstStyle/>
          <a:p>
            <a:pPr eaLnBrk="0" hangingPunct="0"/>
            <a:r>
              <a:rPr lang="en-US" sz="1400" dirty="0"/>
              <a:t>$</a:t>
            </a:r>
            <a:endParaRPr lang="en-US" dirty="0"/>
          </a:p>
        </p:txBody>
      </p:sp>
      <p:sp>
        <p:nvSpPr>
          <p:cNvPr id="114750" name="Rectangle 65"/>
          <p:cNvSpPr>
            <a:spLocks noChangeArrowheads="1"/>
          </p:cNvSpPr>
          <p:nvPr/>
        </p:nvSpPr>
        <p:spPr bwMode="auto">
          <a:xfrm>
            <a:off x="406400" y="1490067"/>
            <a:ext cx="2032000" cy="601862"/>
          </a:xfrm>
          <a:prstGeom prst="rect">
            <a:avLst/>
          </a:prstGeom>
          <a:solidFill>
            <a:srgbClr val="FFFF00"/>
          </a:solidFill>
          <a:ln w="28575">
            <a:solidFill>
              <a:srgbClr val="000099"/>
            </a:solidFill>
            <a:miter lim="800000"/>
            <a:headEnd/>
            <a:tailEnd/>
          </a:ln>
        </p:spPr>
        <p:txBody>
          <a:bodyPr wrap="none" anchor="ctr"/>
          <a:lstStyle/>
          <a:p>
            <a:pPr algn="ctr" eaLnBrk="0" hangingPunct="0"/>
            <a:endParaRPr lang="en-US" dirty="0">
              <a:solidFill>
                <a:schemeClr val="accent1"/>
              </a:solidFill>
              <a:latin typeface="Times New Roman" pitchFamily="18" charset="0"/>
            </a:endParaRPr>
          </a:p>
        </p:txBody>
      </p:sp>
      <p:sp>
        <p:nvSpPr>
          <p:cNvPr id="114751" name="Line 66"/>
          <p:cNvSpPr>
            <a:spLocks noChangeShapeType="1"/>
          </p:cNvSpPr>
          <p:nvPr/>
        </p:nvSpPr>
        <p:spPr bwMode="auto">
          <a:xfrm>
            <a:off x="2336800" y="1828800"/>
            <a:ext cx="304800" cy="0"/>
          </a:xfrm>
          <a:prstGeom prst="line">
            <a:avLst/>
          </a:prstGeom>
          <a:noFill/>
          <a:ln w="12700">
            <a:solidFill>
              <a:schemeClr val="tx1"/>
            </a:solidFill>
            <a:round/>
            <a:headEnd/>
            <a:tailEnd/>
          </a:ln>
        </p:spPr>
        <p:txBody>
          <a:bodyPr wrap="none" anchor="ctr"/>
          <a:lstStyle/>
          <a:p>
            <a:endParaRPr lang="en-US" dirty="0"/>
          </a:p>
        </p:txBody>
      </p:sp>
      <p:sp>
        <p:nvSpPr>
          <p:cNvPr id="114752" name="Text Box 67"/>
          <p:cNvSpPr txBox="1">
            <a:spLocks noChangeArrowheads="1"/>
          </p:cNvSpPr>
          <p:nvPr/>
        </p:nvSpPr>
        <p:spPr bwMode="auto">
          <a:xfrm>
            <a:off x="406400" y="1538719"/>
            <a:ext cx="2032000" cy="338554"/>
          </a:xfrm>
          <a:prstGeom prst="rect">
            <a:avLst/>
          </a:prstGeom>
          <a:noFill/>
          <a:ln w="12700">
            <a:noFill/>
            <a:miter lim="800000"/>
            <a:headEnd/>
            <a:tailEnd/>
          </a:ln>
        </p:spPr>
        <p:txBody>
          <a:bodyPr>
            <a:spAutoFit/>
          </a:bodyPr>
          <a:lstStyle/>
          <a:p>
            <a:pPr algn="ctr" eaLnBrk="0" hangingPunct="0"/>
            <a:r>
              <a:rPr lang="en-US" sz="1600" dirty="0"/>
              <a:t>Capacity &amp; Position</a:t>
            </a:r>
          </a:p>
        </p:txBody>
      </p:sp>
      <p:sp>
        <p:nvSpPr>
          <p:cNvPr id="114753" name="WordArt 68"/>
          <p:cNvSpPr>
            <a:spLocks noChangeArrowheads="1" noChangeShapeType="1" noTextEdit="1"/>
          </p:cNvSpPr>
          <p:nvPr/>
        </p:nvSpPr>
        <p:spPr bwMode="auto">
          <a:xfrm rot="5400000">
            <a:off x="8200644" y="1089406"/>
            <a:ext cx="896112" cy="431800"/>
          </a:xfrm>
          <a:prstGeom prst="rect">
            <a:avLst/>
          </a:prstGeom>
          <a:noFill/>
        </p:spPr>
        <p:txBody>
          <a:bodyPr wrap="none" fromWordArt="1">
            <a:prstTxWarp prst="textPlain">
              <a:avLst>
                <a:gd name="adj" fmla="val 50000"/>
              </a:avLst>
            </a:prstTxWarp>
          </a:bodyPr>
          <a:lstStyle/>
          <a:p>
            <a:pPr algn="ctr"/>
            <a:r>
              <a:rPr lang="en-US" sz="3200" kern="10" dirty="0">
                <a:ln w="9525">
                  <a:solidFill>
                    <a:srgbClr val="000000"/>
                  </a:solidFill>
                  <a:round/>
                  <a:headEnd/>
                  <a:tailEnd/>
                </a:ln>
                <a:noFill/>
                <a:latin typeface="Arial Black"/>
              </a:rPr>
              <a:t>Identity</a:t>
            </a:r>
          </a:p>
        </p:txBody>
      </p:sp>
      <p:sp>
        <p:nvSpPr>
          <p:cNvPr id="114754" name="WordArt 69"/>
          <p:cNvSpPr>
            <a:spLocks noChangeArrowheads="1" noChangeShapeType="1" noTextEdit="1"/>
          </p:cNvSpPr>
          <p:nvPr/>
        </p:nvSpPr>
        <p:spPr bwMode="auto">
          <a:xfrm rot="5400000">
            <a:off x="8159881" y="3919438"/>
            <a:ext cx="892969" cy="4318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noFill/>
                <a:latin typeface="Arial Black"/>
              </a:rPr>
              <a:t>Activity</a:t>
            </a:r>
          </a:p>
        </p:txBody>
      </p:sp>
      <p:sp>
        <p:nvSpPr>
          <p:cNvPr id="114755" name="WordArt 70"/>
          <p:cNvSpPr>
            <a:spLocks noChangeArrowheads="1" noChangeShapeType="1" noTextEdit="1"/>
          </p:cNvSpPr>
          <p:nvPr/>
        </p:nvSpPr>
        <p:spPr bwMode="auto">
          <a:xfrm rot="5400000">
            <a:off x="8166246" y="2596940"/>
            <a:ext cx="964908" cy="431800"/>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noFill/>
                <a:latin typeface="Arial Black"/>
              </a:rPr>
              <a:t>Direction</a:t>
            </a:r>
          </a:p>
        </p:txBody>
      </p:sp>
      <p:sp>
        <p:nvSpPr>
          <p:cNvPr id="70" name="Text Box 13"/>
          <p:cNvSpPr txBox="1">
            <a:spLocks noChangeArrowheads="1"/>
          </p:cNvSpPr>
          <p:nvPr/>
        </p:nvSpPr>
        <p:spPr bwMode="auto">
          <a:xfrm>
            <a:off x="2852207" y="2523835"/>
            <a:ext cx="1932517" cy="338554"/>
          </a:xfrm>
          <a:prstGeom prst="rect">
            <a:avLst/>
          </a:prstGeom>
          <a:noFill/>
          <a:ln w="12700">
            <a:noFill/>
            <a:miter lim="800000"/>
            <a:headEnd/>
            <a:tailEnd/>
          </a:ln>
        </p:spPr>
        <p:txBody>
          <a:bodyPr wrap="square">
            <a:spAutoFit/>
          </a:bodyPr>
          <a:lstStyle/>
          <a:p>
            <a:pPr eaLnBrk="0" hangingPunct="0"/>
            <a:r>
              <a:rPr lang="en-US" sz="1600" b="1" dirty="0"/>
              <a:t>Goal</a:t>
            </a:r>
            <a:endParaRPr lang="en-US" sz="1600" dirty="0"/>
          </a:p>
        </p:txBody>
      </p:sp>
      <p:sp>
        <p:nvSpPr>
          <p:cNvPr id="71" name="Text Box 13"/>
          <p:cNvSpPr txBox="1">
            <a:spLocks noChangeArrowheads="1"/>
          </p:cNvSpPr>
          <p:nvPr/>
        </p:nvSpPr>
        <p:spPr bwMode="auto">
          <a:xfrm>
            <a:off x="4784725" y="2497775"/>
            <a:ext cx="1688041" cy="338554"/>
          </a:xfrm>
          <a:prstGeom prst="rect">
            <a:avLst/>
          </a:prstGeom>
          <a:noFill/>
          <a:ln w="12700">
            <a:noFill/>
            <a:miter lim="800000"/>
            <a:headEnd/>
            <a:tailEnd/>
          </a:ln>
        </p:spPr>
        <p:txBody>
          <a:bodyPr wrap="square">
            <a:spAutoFit/>
          </a:bodyPr>
          <a:lstStyle/>
          <a:p>
            <a:pPr eaLnBrk="0" hangingPunct="0"/>
            <a:r>
              <a:rPr lang="en-US" sz="1600" b="1" dirty="0"/>
              <a:t>Goal</a:t>
            </a:r>
            <a:endParaRPr lang="en-US" sz="1600" dirty="0"/>
          </a:p>
        </p:txBody>
      </p:sp>
      <p:sp>
        <p:nvSpPr>
          <p:cNvPr id="72" name="Rectangle 25"/>
          <p:cNvSpPr>
            <a:spLocks noChangeArrowheads="1"/>
          </p:cNvSpPr>
          <p:nvPr/>
        </p:nvSpPr>
        <p:spPr bwMode="auto">
          <a:xfrm>
            <a:off x="1561241" y="3747722"/>
            <a:ext cx="1210588" cy="400110"/>
          </a:xfrm>
          <a:prstGeom prst="rect">
            <a:avLst/>
          </a:prstGeom>
          <a:noFill/>
          <a:ln w="12700">
            <a:noFill/>
            <a:miter lim="800000"/>
            <a:headEnd/>
            <a:tailEnd/>
          </a:ln>
        </p:spPr>
        <p:txBody>
          <a:bodyPr wrap="none">
            <a:spAutoFit/>
          </a:bodyPr>
          <a:lstStyle/>
          <a:p>
            <a:pPr eaLnBrk="0" hangingPunct="0"/>
            <a:r>
              <a:rPr lang="en-US" sz="2000" b="1" dirty="0"/>
              <a:t>Strategy</a:t>
            </a:r>
          </a:p>
        </p:txBody>
      </p:sp>
      <p:sp>
        <p:nvSpPr>
          <p:cNvPr id="73" name="Rectangle 23"/>
          <p:cNvSpPr>
            <a:spLocks noChangeArrowheads="1"/>
          </p:cNvSpPr>
          <p:nvPr/>
        </p:nvSpPr>
        <p:spPr bwMode="auto">
          <a:xfrm rot="5400000">
            <a:off x="2293841" y="3558446"/>
            <a:ext cx="355444" cy="1775884"/>
          </a:xfrm>
          <a:prstGeom prst="rect">
            <a:avLst/>
          </a:prstGeom>
          <a:solidFill>
            <a:srgbClr val="DDF4FF"/>
          </a:solidFill>
          <a:ln w="28575">
            <a:solidFill>
              <a:schemeClr val="tx2"/>
            </a:solidFill>
            <a:miter lim="800000"/>
            <a:headEnd/>
            <a:tailEnd/>
          </a:ln>
        </p:spPr>
        <p:txBody>
          <a:bodyPr wrap="none" anchor="ctr"/>
          <a:lstStyle/>
          <a:p>
            <a:pPr algn="ctr" eaLnBrk="0" hangingPunct="0"/>
            <a:endParaRPr lang="en-US" sz="3200" dirty="0"/>
          </a:p>
        </p:txBody>
      </p:sp>
      <p:sp>
        <p:nvSpPr>
          <p:cNvPr id="74" name="Rectangle 25"/>
          <p:cNvSpPr>
            <a:spLocks noChangeArrowheads="1"/>
          </p:cNvSpPr>
          <p:nvPr/>
        </p:nvSpPr>
        <p:spPr bwMode="auto">
          <a:xfrm>
            <a:off x="1612872" y="4208494"/>
            <a:ext cx="1210588" cy="400110"/>
          </a:xfrm>
          <a:prstGeom prst="rect">
            <a:avLst/>
          </a:prstGeom>
          <a:noFill/>
          <a:ln w="12700">
            <a:noFill/>
            <a:miter lim="800000"/>
            <a:headEnd/>
            <a:tailEnd/>
          </a:ln>
        </p:spPr>
        <p:txBody>
          <a:bodyPr wrap="none">
            <a:spAutoFit/>
          </a:bodyPr>
          <a:lstStyle/>
          <a:p>
            <a:pPr eaLnBrk="0" hangingPunct="0"/>
            <a:r>
              <a:rPr lang="en-US" sz="2000" b="1" dirty="0"/>
              <a:t>Strategy</a:t>
            </a:r>
          </a:p>
        </p:txBody>
      </p:sp>
      <p:sp>
        <p:nvSpPr>
          <p:cNvPr id="75" name="Rectangle 23"/>
          <p:cNvSpPr>
            <a:spLocks noChangeArrowheads="1"/>
          </p:cNvSpPr>
          <p:nvPr/>
        </p:nvSpPr>
        <p:spPr bwMode="auto">
          <a:xfrm rot="5400000">
            <a:off x="2350472" y="4042978"/>
            <a:ext cx="351412" cy="1775884"/>
          </a:xfrm>
          <a:prstGeom prst="rect">
            <a:avLst/>
          </a:prstGeom>
          <a:solidFill>
            <a:srgbClr val="DDF4FF"/>
          </a:solidFill>
          <a:ln w="28575">
            <a:solidFill>
              <a:schemeClr val="tx2"/>
            </a:solidFill>
            <a:miter lim="800000"/>
            <a:headEnd/>
            <a:tailEnd/>
          </a:ln>
        </p:spPr>
        <p:txBody>
          <a:bodyPr wrap="none" anchor="ctr"/>
          <a:lstStyle/>
          <a:p>
            <a:pPr algn="ctr" eaLnBrk="0" hangingPunct="0"/>
            <a:endParaRPr lang="en-US" sz="3200" dirty="0"/>
          </a:p>
        </p:txBody>
      </p:sp>
      <p:sp>
        <p:nvSpPr>
          <p:cNvPr id="76" name="Rectangle 25"/>
          <p:cNvSpPr>
            <a:spLocks noChangeArrowheads="1"/>
          </p:cNvSpPr>
          <p:nvPr/>
        </p:nvSpPr>
        <p:spPr bwMode="auto">
          <a:xfrm>
            <a:off x="1689622" y="4713620"/>
            <a:ext cx="1210588" cy="400110"/>
          </a:xfrm>
          <a:prstGeom prst="rect">
            <a:avLst/>
          </a:prstGeom>
          <a:noFill/>
          <a:ln w="12700">
            <a:noFill/>
            <a:miter lim="800000"/>
            <a:headEnd/>
            <a:tailEnd/>
          </a:ln>
        </p:spPr>
        <p:txBody>
          <a:bodyPr wrap="none">
            <a:spAutoFit/>
          </a:bodyPr>
          <a:lstStyle/>
          <a:p>
            <a:pPr eaLnBrk="0" hangingPunct="0"/>
            <a:r>
              <a:rPr lang="en-US" sz="2000" b="1" dirty="0"/>
              <a:t>Strategy</a:t>
            </a:r>
          </a:p>
        </p:txBody>
      </p:sp>
      <p:sp>
        <p:nvSpPr>
          <p:cNvPr id="81" name="Line 32"/>
          <p:cNvSpPr>
            <a:spLocks noChangeShapeType="1"/>
          </p:cNvSpPr>
          <p:nvPr/>
        </p:nvSpPr>
        <p:spPr bwMode="auto">
          <a:xfrm flipV="1">
            <a:off x="1133363" y="4324782"/>
            <a:ext cx="450257" cy="0"/>
          </a:xfrm>
          <a:prstGeom prst="line">
            <a:avLst/>
          </a:prstGeom>
          <a:noFill/>
          <a:ln w="38100">
            <a:solidFill>
              <a:schemeClr val="tx1"/>
            </a:solidFill>
            <a:round/>
            <a:headEnd/>
            <a:tailEnd/>
          </a:ln>
        </p:spPr>
        <p:txBody>
          <a:bodyPr wrap="none" anchor="ctr"/>
          <a:lstStyle/>
          <a:p>
            <a:endParaRPr lang="en-US" dirty="0"/>
          </a:p>
        </p:txBody>
      </p:sp>
      <p:sp>
        <p:nvSpPr>
          <p:cNvPr id="82" name="Line 32"/>
          <p:cNvSpPr>
            <a:spLocks noChangeShapeType="1"/>
          </p:cNvSpPr>
          <p:nvPr/>
        </p:nvSpPr>
        <p:spPr bwMode="auto">
          <a:xfrm flipV="1">
            <a:off x="1114662" y="4894892"/>
            <a:ext cx="556259" cy="4740"/>
          </a:xfrm>
          <a:prstGeom prst="line">
            <a:avLst/>
          </a:prstGeom>
          <a:noFill/>
          <a:ln w="38100">
            <a:solidFill>
              <a:schemeClr val="tx1"/>
            </a:solidFill>
            <a:round/>
            <a:headEnd/>
            <a:tailEnd/>
          </a:ln>
        </p:spPr>
        <p:txBody>
          <a:bodyPr wrap="none" anchor="ctr"/>
          <a:lstStyle/>
          <a:p>
            <a:endParaRPr lang="en-US" dirty="0"/>
          </a:p>
        </p:txBody>
      </p:sp>
      <p:sp>
        <p:nvSpPr>
          <p:cNvPr id="84" name="Line 35"/>
          <p:cNvSpPr>
            <a:spLocks noChangeShapeType="1"/>
          </p:cNvSpPr>
          <p:nvPr/>
        </p:nvSpPr>
        <p:spPr bwMode="auto">
          <a:xfrm flipH="1">
            <a:off x="2347132" y="5113730"/>
            <a:ext cx="1" cy="339790"/>
          </a:xfrm>
          <a:prstGeom prst="line">
            <a:avLst/>
          </a:prstGeom>
          <a:noFill/>
          <a:ln w="38100">
            <a:solidFill>
              <a:schemeClr val="tx1"/>
            </a:solidFill>
            <a:round/>
            <a:headEnd/>
            <a:tailEnd/>
          </a:ln>
        </p:spPr>
        <p:txBody>
          <a:bodyPr wrap="none" anchor="ctr"/>
          <a:lstStyle/>
          <a:p>
            <a:endParaRPr lang="en-US" dirty="0"/>
          </a:p>
        </p:txBody>
      </p:sp>
      <p:sp>
        <p:nvSpPr>
          <p:cNvPr id="77" name="Rectangle 11"/>
          <p:cNvSpPr>
            <a:spLocks noChangeArrowheads="1"/>
          </p:cNvSpPr>
          <p:nvPr/>
        </p:nvSpPr>
        <p:spPr bwMode="auto">
          <a:xfrm>
            <a:off x="6572251" y="2307431"/>
            <a:ext cx="1657349" cy="606029"/>
          </a:xfrm>
          <a:prstGeom prst="rect">
            <a:avLst/>
          </a:prstGeom>
          <a:solidFill>
            <a:srgbClr val="DDF4FF"/>
          </a:solidFill>
          <a:ln w="28575">
            <a:solidFill>
              <a:srgbClr val="000099"/>
            </a:solidFill>
            <a:miter lim="800000"/>
            <a:headEnd/>
            <a:tailEnd/>
          </a:ln>
        </p:spPr>
        <p:txBody>
          <a:bodyPr wrap="none" anchor="ctr"/>
          <a:lstStyle/>
          <a:p>
            <a:pPr eaLnBrk="0" hangingPunct="0"/>
            <a:endParaRPr lang="en-US" dirty="0"/>
          </a:p>
        </p:txBody>
      </p:sp>
      <p:sp>
        <p:nvSpPr>
          <p:cNvPr id="78" name="Text Box 13"/>
          <p:cNvSpPr txBox="1">
            <a:spLocks noChangeArrowheads="1"/>
          </p:cNvSpPr>
          <p:nvPr/>
        </p:nvSpPr>
        <p:spPr bwMode="auto">
          <a:xfrm>
            <a:off x="6677554" y="2500751"/>
            <a:ext cx="1688041" cy="338554"/>
          </a:xfrm>
          <a:prstGeom prst="rect">
            <a:avLst/>
          </a:prstGeom>
          <a:noFill/>
          <a:ln w="12700">
            <a:noFill/>
            <a:miter lim="800000"/>
            <a:headEnd/>
            <a:tailEnd/>
          </a:ln>
        </p:spPr>
        <p:txBody>
          <a:bodyPr wrap="square">
            <a:spAutoFit/>
          </a:bodyPr>
          <a:lstStyle/>
          <a:p>
            <a:pPr eaLnBrk="0" hangingPunct="0"/>
            <a:r>
              <a:rPr lang="en-US" sz="1600" b="1" dirty="0"/>
              <a:t>Etc.</a:t>
            </a:r>
            <a:endParaRPr lang="en-US" sz="1600" dirty="0"/>
          </a:p>
        </p:txBody>
      </p:sp>
      <p:sp>
        <p:nvSpPr>
          <p:cNvPr id="79" name="Line 35"/>
          <p:cNvSpPr>
            <a:spLocks noChangeShapeType="1"/>
          </p:cNvSpPr>
          <p:nvPr/>
        </p:nvSpPr>
        <p:spPr bwMode="auto">
          <a:xfrm>
            <a:off x="2347134" y="5454710"/>
            <a:ext cx="1203575" cy="0"/>
          </a:xfrm>
          <a:prstGeom prst="line">
            <a:avLst/>
          </a:prstGeom>
          <a:noFill/>
          <a:ln w="38100">
            <a:solidFill>
              <a:schemeClr val="tx1"/>
            </a:solidFill>
            <a:round/>
            <a:headEnd/>
            <a:tailEnd/>
          </a:ln>
        </p:spPr>
        <p:txBody>
          <a:bodyPr wrap="none" anchor="ctr"/>
          <a:lstStyle/>
          <a:p>
            <a:endParaRPr lang="en-US" dirty="0"/>
          </a:p>
        </p:txBody>
      </p:sp>
    </p:spTree>
    <p:extLst>
      <p:ext uri="{BB962C8B-B14F-4D97-AF65-F5344CB8AC3E}">
        <p14:creationId xmlns:p14="http://schemas.microsoft.com/office/powerpoint/2010/main" val="36037248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931988" y="173038"/>
            <a:ext cx="5178425" cy="79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r>
              <a:rPr lang="en-US" sz="2800" b="1" dirty="0"/>
              <a:t>Strategic Long-Range Goal</a:t>
            </a:r>
            <a:endParaRPr lang="en-US" sz="2800" dirty="0"/>
          </a:p>
          <a:p>
            <a:pPr algn="ctr" eaLnBrk="0" hangingPunct="0"/>
            <a:r>
              <a:rPr lang="en-US" sz="1800" b="1" dirty="0"/>
              <a:t>Status Assessment Worksheet (Annual Review)</a:t>
            </a:r>
            <a:endParaRPr lang="en-US" sz="1800" dirty="0"/>
          </a:p>
        </p:txBody>
      </p:sp>
      <p:sp>
        <p:nvSpPr>
          <p:cNvPr id="3" name="Rectangle 3"/>
          <p:cNvSpPr>
            <a:spLocks noChangeArrowheads="1"/>
          </p:cNvSpPr>
          <p:nvPr/>
        </p:nvSpPr>
        <p:spPr bwMode="auto">
          <a:xfrm>
            <a:off x="204788" y="915988"/>
            <a:ext cx="871061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defTabSz="228600" eaLnBrk="0" hangingPunct="0">
              <a:tabLst>
                <a:tab pos="2517775" algn="l"/>
              </a:tabLst>
            </a:pPr>
            <a:r>
              <a:rPr lang="en-US" sz="1400" b="1" dirty="0"/>
              <a:t>Goal:</a:t>
            </a:r>
            <a:r>
              <a:rPr lang="en-US" sz="1400" dirty="0"/>
              <a:t>  ____________________________________________________________________________</a:t>
            </a:r>
          </a:p>
          <a:p>
            <a:pPr defTabSz="228600" eaLnBrk="0" hangingPunct="0">
              <a:tabLst>
                <a:tab pos="2517775" algn="l"/>
              </a:tabLst>
            </a:pPr>
            <a:endParaRPr lang="en-US" sz="1400" dirty="0"/>
          </a:p>
          <a:p>
            <a:pPr defTabSz="228600" eaLnBrk="0" hangingPunct="0">
              <a:tabLst>
                <a:tab pos="2517775" algn="l"/>
              </a:tabLst>
            </a:pPr>
            <a:r>
              <a:rPr lang="en-US" sz="1400" dirty="0"/>
              <a:t>1.  General status of goal: 	    Achieved                      Partially Achieved           Not Achieved </a:t>
            </a:r>
          </a:p>
          <a:p>
            <a:pPr defTabSz="228600" eaLnBrk="0" hangingPunct="0">
              <a:tabLst>
                <a:tab pos="2517775" algn="l"/>
              </a:tabLst>
            </a:pPr>
            <a:endParaRPr lang="en-US" sz="1400" dirty="0"/>
          </a:p>
        </p:txBody>
      </p:sp>
      <p:sp>
        <p:nvSpPr>
          <p:cNvPr id="4" name="Rectangle 13"/>
          <p:cNvSpPr>
            <a:spLocks noChangeArrowheads="1"/>
          </p:cNvSpPr>
          <p:nvPr/>
        </p:nvSpPr>
        <p:spPr bwMode="auto">
          <a:xfrm>
            <a:off x="228600" y="1752600"/>
            <a:ext cx="89154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marL="2517775" indent="-2517775" defTabSz="330200" eaLnBrk="0" hangingPunct="0">
              <a:spcBef>
                <a:spcPct val="50000"/>
              </a:spcBef>
            </a:pPr>
            <a:r>
              <a:rPr lang="en-US" sz="1400" dirty="0"/>
              <a:t>2.  Progress toward goal:		Exceptional	   		    Satisfactory	        Unsatisfactory</a:t>
            </a:r>
          </a:p>
        </p:txBody>
      </p:sp>
      <p:sp>
        <p:nvSpPr>
          <p:cNvPr id="5" name="Rectangle 23"/>
          <p:cNvSpPr>
            <a:spLocks noChangeArrowheads="1"/>
          </p:cNvSpPr>
          <p:nvPr/>
        </p:nvSpPr>
        <p:spPr bwMode="auto">
          <a:xfrm>
            <a:off x="228600" y="2362200"/>
            <a:ext cx="8686800" cy="342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marL="228600" indent="-228600" defTabSz="330200" eaLnBrk="0" hangingPunct="0">
              <a:spcBef>
                <a:spcPct val="50000"/>
              </a:spcBef>
            </a:pPr>
            <a:r>
              <a:rPr lang="en-US" sz="1400" dirty="0"/>
              <a:t>3.  Have contextual conditions related to this goal changed?  If yes, how?</a:t>
            </a:r>
          </a:p>
          <a:p>
            <a:pPr marL="228600" indent="-228600" defTabSz="330200" eaLnBrk="0" hangingPunct="0">
              <a:spcBef>
                <a:spcPct val="50000"/>
              </a:spcBef>
            </a:pPr>
            <a:r>
              <a:rPr lang="en-US" sz="1400" dirty="0"/>
              <a:t>	___________________________________________________________</a:t>
            </a:r>
          </a:p>
          <a:p>
            <a:pPr marL="228600" indent="-228600" defTabSz="330200" eaLnBrk="0" hangingPunct="0">
              <a:spcBef>
                <a:spcPct val="50000"/>
              </a:spcBef>
            </a:pPr>
            <a:r>
              <a:rPr lang="en-US" sz="1400" dirty="0"/>
              <a:t>	___________________________________________________________</a:t>
            </a:r>
          </a:p>
          <a:p>
            <a:pPr marL="228600" indent="-228600" defTabSz="330200" eaLnBrk="0" hangingPunct="0">
              <a:spcBef>
                <a:spcPct val="50000"/>
              </a:spcBef>
            </a:pPr>
            <a:r>
              <a:rPr lang="en-US" sz="1400" dirty="0"/>
              <a:t>	___________________________________________________________</a:t>
            </a:r>
          </a:p>
          <a:p>
            <a:pPr marL="228600" indent="-228600" defTabSz="330200" eaLnBrk="0" hangingPunct="0">
              <a:spcBef>
                <a:spcPct val="50000"/>
              </a:spcBef>
            </a:pPr>
            <a:endParaRPr lang="en-US" sz="1400" dirty="0"/>
          </a:p>
          <a:p>
            <a:pPr marL="342900" indent="-342900" defTabSz="330200" eaLnBrk="0" hangingPunct="0">
              <a:spcBef>
                <a:spcPct val="50000"/>
              </a:spcBef>
              <a:buAutoNum type="arabicPeriod" startAt="4"/>
            </a:pPr>
            <a:r>
              <a:rPr lang="en-US" sz="1400" dirty="0"/>
              <a:t>What has been our experience in executing the strategies and actions related to objectives for this goal?  </a:t>
            </a:r>
          </a:p>
          <a:p>
            <a:pPr defTabSz="330200" eaLnBrk="0" hangingPunct="0">
              <a:spcBef>
                <a:spcPct val="50000"/>
              </a:spcBef>
            </a:pPr>
            <a:r>
              <a:rPr lang="en-US" sz="1400" i="1" dirty="0"/>
              <a:t>What has worked and what hasn’t?</a:t>
            </a:r>
            <a:r>
              <a:rPr lang="en-US" sz="1400" dirty="0"/>
              <a:t> </a:t>
            </a:r>
          </a:p>
          <a:p>
            <a:pPr marL="228600" indent="-228600" defTabSz="330200" eaLnBrk="0" hangingPunct="0">
              <a:spcBef>
                <a:spcPct val="50000"/>
              </a:spcBef>
            </a:pPr>
            <a:r>
              <a:rPr lang="en-US" sz="1400" dirty="0"/>
              <a:t>					</a:t>
            </a:r>
            <a:r>
              <a:rPr lang="en-US" sz="1400" b="1" u="sng" dirty="0"/>
              <a:t>Positive</a:t>
            </a:r>
            <a:r>
              <a:rPr lang="en-US" sz="1400" dirty="0"/>
              <a:t> 											</a:t>
            </a:r>
            <a:r>
              <a:rPr lang="en-US" sz="1400" b="1" u="sng" dirty="0"/>
              <a:t>Negative</a:t>
            </a:r>
          </a:p>
          <a:p>
            <a:pPr marL="228600" indent="-228600" defTabSz="330200" eaLnBrk="0" hangingPunct="0">
              <a:spcBef>
                <a:spcPct val="50000"/>
              </a:spcBef>
            </a:pPr>
            <a:br>
              <a:rPr lang="en-US" sz="1400" b="1" u="sng" dirty="0"/>
            </a:br>
            <a:endParaRPr lang="en-US" sz="1400" b="1" u="sng" dirty="0"/>
          </a:p>
          <a:p>
            <a:pPr marL="228600" indent="-228600" defTabSz="330200" eaLnBrk="0" hangingPunct="0">
              <a:spcBef>
                <a:spcPct val="50000"/>
              </a:spcBef>
            </a:pPr>
            <a:r>
              <a:rPr lang="en-US" sz="1400" dirty="0"/>
              <a:t>5.	What recommendations, if any, do we want to make for modification of objectives/strategies related to this goal?</a:t>
            </a:r>
          </a:p>
        </p:txBody>
      </p:sp>
      <p:sp>
        <p:nvSpPr>
          <p:cNvPr id="6" name="Line 24"/>
          <p:cNvSpPr>
            <a:spLocks noChangeShapeType="1"/>
          </p:cNvSpPr>
          <p:nvPr/>
        </p:nvSpPr>
        <p:spPr bwMode="auto">
          <a:xfrm>
            <a:off x="4368800" y="4543938"/>
            <a:ext cx="0" cy="5715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Text Box 26"/>
          <p:cNvSpPr txBox="1">
            <a:spLocks noChangeArrowheads="1"/>
          </p:cNvSpPr>
          <p:nvPr/>
        </p:nvSpPr>
        <p:spPr bwMode="auto">
          <a:xfrm>
            <a:off x="609600" y="1524000"/>
            <a:ext cx="20923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r>
              <a:rPr lang="en-US" sz="1000" i="1" dirty="0"/>
              <a:t>Have we achieved the objectives?</a:t>
            </a:r>
            <a:endParaRPr lang="en-US" sz="1000" dirty="0"/>
          </a:p>
        </p:txBody>
      </p:sp>
      <p:sp>
        <p:nvSpPr>
          <p:cNvPr id="8" name="Text Box 27"/>
          <p:cNvSpPr txBox="1">
            <a:spLocks noChangeArrowheads="1"/>
          </p:cNvSpPr>
          <p:nvPr/>
        </p:nvSpPr>
        <p:spPr bwMode="auto">
          <a:xfrm>
            <a:off x="609600" y="1941513"/>
            <a:ext cx="26527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3200">
                <a:solidFill>
                  <a:schemeClr val="tx1"/>
                </a:solidFill>
                <a:latin typeface="Arial" pitchFamily="34" charset="0"/>
              </a:defRPr>
            </a:lvl1pPr>
            <a:lvl2pPr marL="742950" indent="-285750" eaLnBrk="0" hangingPunct="0">
              <a:defRPr sz="3200">
                <a:solidFill>
                  <a:schemeClr val="tx1"/>
                </a:solidFill>
                <a:latin typeface="Arial" pitchFamily="34" charset="0"/>
              </a:defRPr>
            </a:lvl2pPr>
            <a:lvl3pPr marL="1143000" indent="-228600" eaLnBrk="0" hangingPunct="0">
              <a:defRPr sz="3200">
                <a:solidFill>
                  <a:schemeClr val="tx1"/>
                </a:solidFill>
                <a:latin typeface="Arial" pitchFamily="34" charset="0"/>
              </a:defRPr>
            </a:lvl3pPr>
            <a:lvl4pPr marL="1600200" indent="-228600" eaLnBrk="0" hangingPunct="0">
              <a:defRPr sz="3200">
                <a:solidFill>
                  <a:schemeClr val="tx1"/>
                </a:solidFill>
                <a:latin typeface="Arial" pitchFamily="34" charset="0"/>
              </a:defRPr>
            </a:lvl4pPr>
            <a:lvl5pPr marL="2057400" indent="-228600" eaLnBrk="0" hangingPunct="0">
              <a:defRPr sz="3200">
                <a:solidFill>
                  <a:schemeClr val="tx1"/>
                </a:solidFill>
                <a:latin typeface="Arial" pitchFamily="34" charset="0"/>
              </a:defRPr>
            </a:lvl5pPr>
            <a:lvl6pPr marL="2514600" indent="-228600" eaLnBrk="0" fontAlgn="base" hangingPunct="0">
              <a:spcBef>
                <a:spcPct val="0"/>
              </a:spcBef>
              <a:spcAft>
                <a:spcPct val="0"/>
              </a:spcAft>
              <a:defRPr sz="3200">
                <a:solidFill>
                  <a:schemeClr val="tx1"/>
                </a:solidFill>
                <a:latin typeface="Arial" pitchFamily="34" charset="0"/>
              </a:defRPr>
            </a:lvl6pPr>
            <a:lvl7pPr marL="2971800" indent="-228600" eaLnBrk="0" fontAlgn="base" hangingPunct="0">
              <a:spcBef>
                <a:spcPct val="0"/>
              </a:spcBef>
              <a:spcAft>
                <a:spcPct val="0"/>
              </a:spcAft>
              <a:defRPr sz="3200">
                <a:solidFill>
                  <a:schemeClr val="tx1"/>
                </a:solidFill>
                <a:latin typeface="Arial" pitchFamily="34" charset="0"/>
              </a:defRPr>
            </a:lvl7pPr>
            <a:lvl8pPr marL="3429000" indent="-228600" eaLnBrk="0" fontAlgn="base" hangingPunct="0">
              <a:spcBef>
                <a:spcPct val="0"/>
              </a:spcBef>
              <a:spcAft>
                <a:spcPct val="0"/>
              </a:spcAft>
              <a:defRPr sz="3200">
                <a:solidFill>
                  <a:schemeClr val="tx1"/>
                </a:solidFill>
                <a:latin typeface="Arial" pitchFamily="34" charset="0"/>
              </a:defRPr>
            </a:lvl8pPr>
            <a:lvl9pPr marL="3886200" indent="-228600" eaLnBrk="0" fontAlgn="base" hangingPunct="0">
              <a:spcBef>
                <a:spcPct val="0"/>
              </a:spcBef>
              <a:spcAft>
                <a:spcPct val="0"/>
              </a:spcAft>
              <a:defRPr sz="3200">
                <a:solidFill>
                  <a:schemeClr val="tx1"/>
                </a:solidFill>
                <a:latin typeface="Arial" pitchFamily="34" charset="0"/>
              </a:defRPr>
            </a:lvl9pPr>
          </a:lstStyle>
          <a:p>
            <a:r>
              <a:rPr lang="en-US" sz="1000" i="1"/>
              <a:t>How satisfied are we with pace?</a:t>
            </a:r>
            <a:endParaRPr lang="en-US" sz="1000"/>
          </a:p>
        </p:txBody>
      </p:sp>
    </p:spTree>
    <p:extLst>
      <p:ext uri="{BB962C8B-B14F-4D97-AF65-F5344CB8AC3E}">
        <p14:creationId xmlns:p14="http://schemas.microsoft.com/office/powerpoint/2010/main" val="38627733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07EB5-25A3-46C5-830D-404AA75ADDA3}"/>
              </a:ext>
            </a:extLst>
          </p:cNvPr>
          <p:cNvSpPr>
            <a:spLocks noGrp="1"/>
          </p:cNvSpPr>
          <p:nvPr>
            <p:ph type="title"/>
          </p:nvPr>
        </p:nvSpPr>
        <p:spPr/>
        <p:txBody>
          <a:bodyPr>
            <a:normAutofit/>
          </a:bodyPr>
          <a:lstStyle/>
          <a:p>
            <a:pPr algn="ctr"/>
            <a:r>
              <a:rPr lang="en-US" sz="3000" dirty="0"/>
              <a:t>Getting Work Done in a Hybrid World</a:t>
            </a:r>
            <a:br>
              <a:rPr lang="en-US" sz="3000" dirty="0"/>
            </a:br>
            <a:r>
              <a:rPr lang="en-US" sz="3000" dirty="0"/>
              <a:t>Match Purpose to Platform</a:t>
            </a:r>
          </a:p>
        </p:txBody>
      </p:sp>
      <p:graphicFrame>
        <p:nvGraphicFramePr>
          <p:cNvPr id="4" name="Table 4">
            <a:extLst>
              <a:ext uri="{FF2B5EF4-FFF2-40B4-BE49-F238E27FC236}">
                <a16:creationId xmlns:a16="http://schemas.microsoft.com/office/drawing/2014/main" id="{3841291E-4A11-4F86-A55C-8841E45E4267}"/>
              </a:ext>
            </a:extLst>
          </p:cNvPr>
          <p:cNvGraphicFramePr>
            <a:graphicFrameLocks noGrp="1"/>
          </p:cNvGraphicFramePr>
          <p:nvPr>
            <p:ph idx="1"/>
          </p:nvPr>
        </p:nvGraphicFramePr>
        <p:xfrm>
          <a:off x="721415" y="1596390"/>
          <a:ext cx="7886700" cy="3665220"/>
        </p:xfrm>
        <a:graphic>
          <a:graphicData uri="http://schemas.openxmlformats.org/drawingml/2006/table">
            <a:tbl>
              <a:tblPr firstRow="1" bandRow="1">
                <a:tableStyleId>{5C22544A-7EE6-4342-B048-85BDC9FD1C3A}</a:tableStyleId>
              </a:tblPr>
              <a:tblGrid>
                <a:gridCol w="3976007">
                  <a:extLst>
                    <a:ext uri="{9D8B030D-6E8A-4147-A177-3AD203B41FA5}">
                      <a16:colId xmlns:a16="http://schemas.microsoft.com/office/drawing/2014/main" val="3460777442"/>
                    </a:ext>
                  </a:extLst>
                </a:gridCol>
                <a:gridCol w="3910693">
                  <a:extLst>
                    <a:ext uri="{9D8B030D-6E8A-4147-A177-3AD203B41FA5}">
                      <a16:colId xmlns:a16="http://schemas.microsoft.com/office/drawing/2014/main" val="2115178353"/>
                    </a:ext>
                  </a:extLst>
                </a:gridCol>
              </a:tblGrid>
              <a:tr h="278130">
                <a:tc>
                  <a:txBody>
                    <a:bodyPr/>
                    <a:lstStyle/>
                    <a:p>
                      <a:r>
                        <a:rPr lang="en-US" sz="1400" dirty="0"/>
                        <a:t>PURPOSE</a:t>
                      </a:r>
                    </a:p>
                  </a:txBody>
                  <a:tcPr marL="68580" marR="68580" marT="34290" marB="34290"/>
                </a:tc>
                <a:tc>
                  <a:txBody>
                    <a:bodyPr/>
                    <a:lstStyle/>
                    <a:p>
                      <a:r>
                        <a:rPr lang="en-US" sz="1400" dirty="0"/>
                        <a:t>PLATFORM</a:t>
                      </a:r>
                    </a:p>
                  </a:txBody>
                  <a:tcPr marL="68580" marR="68580" marT="34290" marB="34290"/>
                </a:tc>
                <a:extLst>
                  <a:ext uri="{0D108BD9-81ED-4DB2-BD59-A6C34878D82A}">
                    <a16:rowId xmlns:a16="http://schemas.microsoft.com/office/drawing/2014/main" val="2153331293"/>
                  </a:ext>
                </a:extLst>
              </a:tr>
              <a:tr h="525780">
                <a:tc>
                  <a:txBody>
                    <a:bodyPr/>
                    <a:lstStyle/>
                    <a:p>
                      <a:r>
                        <a:rPr lang="en-US" sz="1500"/>
                        <a:t> List building, information dissemination, or opinion collection </a:t>
                      </a:r>
                      <a:endParaRPr lang="en-US" sz="1500" dirty="0"/>
                    </a:p>
                  </a:txBody>
                  <a:tcPr marL="68580" marR="68580" marT="34290" marB="34290"/>
                </a:tc>
                <a:tc>
                  <a:txBody>
                    <a:bodyPr/>
                    <a:lstStyle/>
                    <a:p>
                      <a:r>
                        <a:rPr lang="en-US" sz="1500"/>
                        <a:t>email, collaborate sites, online survey, or chat. </a:t>
                      </a:r>
                      <a:endParaRPr lang="en-US" sz="1500" dirty="0"/>
                    </a:p>
                  </a:txBody>
                  <a:tcPr marL="68580" marR="68580" marT="34290" marB="34290"/>
                </a:tc>
                <a:extLst>
                  <a:ext uri="{0D108BD9-81ED-4DB2-BD59-A6C34878D82A}">
                    <a16:rowId xmlns:a16="http://schemas.microsoft.com/office/drawing/2014/main" val="5547195"/>
                  </a:ext>
                </a:extLst>
              </a:tr>
              <a:tr h="525780">
                <a:tc>
                  <a:txBody>
                    <a:bodyPr/>
                    <a:lstStyle/>
                    <a:p>
                      <a:r>
                        <a:rPr lang="en-US" sz="1500" dirty="0"/>
                        <a:t>React and ratify decisions</a:t>
                      </a:r>
                    </a:p>
                  </a:txBody>
                  <a:tcPr marL="68580" marR="68580" marT="34290" marB="34290"/>
                </a:tc>
                <a:tc>
                  <a:txBody>
                    <a:bodyPr/>
                    <a:lstStyle/>
                    <a:p>
                      <a:r>
                        <a:rPr lang="en-US" sz="1500"/>
                        <a:t>Video teleconference augmented by use of the chat and screen sharing functions. </a:t>
                      </a:r>
                      <a:endParaRPr lang="en-US" sz="1500" dirty="0"/>
                    </a:p>
                  </a:txBody>
                  <a:tcPr marL="68580" marR="68580" marT="34290" marB="34290"/>
                </a:tc>
                <a:extLst>
                  <a:ext uri="{0D108BD9-81ED-4DB2-BD59-A6C34878D82A}">
                    <a16:rowId xmlns:a16="http://schemas.microsoft.com/office/drawing/2014/main" val="3750375137"/>
                  </a:ext>
                </a:extLst>
              </a:tr>
              <a:tr h="525780">
                <a:tc>
                  <a:txBody>
                    <a:bodyPr/>
                    <a:lstStyle/>
                    <a:p>
                      <a:r>
                        <a:rPr lang="en-US" sz="1500"/>
                        <a:t>Discover, create, assess, and select decisions by groups &lt;10</a:t>
                      </a:r>
                      <a:endParaRPr lang="en-US" sz="1500" dirty="0"/>
                    </a:p>
                  </a:txBody>
                  <a:tcPr marL="68580" marR="68580" marT="34290" marB="34290"/>
                </a:tc>
                <a:tc>
                  <a:txBody>
                    <a:bodyPr/>
                    <a:lstStyle/>
                    <a:p>
                      <a:r>
                        <a:rPr lang="en-US" sz="1500" dirty="0"/>
                        <a:t>Video teleconference </a:t>
                      </a:r>
                    </a:p>
                  </a:txBody>
                  <a:tcPr marL="68580" marR="68580" marT="34290" marB="34290"/>
                </a:tc>
                <a:extLst>
                  <a:ext uri="{0D108BD9-81ED-4DB2-BD59-A6C34878D82A}">
                    <a16:rowId xmlns:a16="http://schemas.microsoft.com/office/drawing/2014/main" val="3682053257"/>
                  </a:ext>
                </a:extLst>
              </a:tr>
              <a:tr h="754380">
                <a:tc>
                  <a:txBody>
                    <a:bodyPr/>
                    <a:lstStyle/>
                    <a:p>
                      <a:r>
                        <a:rPr lang="en-US" sz="1500"/>
                        <a:t>Groups &gt;10 or international groups with conflicting time zones, divide the work into smaller pieces</a:t>
                      </a:r>
                      <a:endParaRPr lang="en-US" sz="1500" dirty="0"/>
                    </a:p>
                  </a:txBody>
                  <a:tcPr marL="68580" marR="68580" marT="34290" marB="34290"/>
                </a:tc>
                <a:tc>
                  <a:txBody>
                    <a:bodyPr/>
                    <a:lstStyle/>
                    <a:p>
                      <a:r>
                        <a:rPr lang="en-US" sz="1500"/>
                        <a:t>Use a written modified Delphi technique online - followed by a video or audio conference to refine/approve the product. </a:t>
                      </a:r>
                      <a:endParaRPr lang="en-US" sz="1500" dirty="0"/>
                    </a:p>
                  </a:txBody>
                  <a:tcPr marL="68580" marR="68580" marT="34290" marB="34290"/>
                </a:tc>
                <a:extLst>
                  <a:ext uri="{0D108BD9-81ED-4DB2-BD59-A6C34878D82A}">
                    <a16:rowId xmlns:a16="http://schemas.microsoft.com/office/drawing/2014/main" val="1019060054"/>
                  </a:ext>
                </a:extLst>
              </a:tr>
              <a:tr h="525780">
                <a:tc>
                  <a:txBody>
                    <a:bodyPr/>
                    <a:lstStyle/>
                    <a:p>
                      <a:r>
                        <a:rPr lang="en-US" sz="1500" dirty="0"/>
                        <a:t>Educational events – describe the objectives </a:t>
                      </a:r>
                    </a:p>
                  </a:txBody>
                  <a:tcPr marL="68580" marR="68580" marT="34290" marB="34290"/>
                </a:tc>
                <a:tc>
                  <a:txBody>
                    <a:bodyPr/>
                    <a:lstStyle/>
                    <a:p>
                      <a:r>
                        <a:rPr lang="en-US" sz="1500"/>
                        <a:t>Select a platform to fit the instructional strategy of the learning opportunity.</a:t>
                      </a:r>
                      <a:endParaRPr lang="en-US" sz="1500" dirty="0"/>
                    </a:p>
                  </a:txBody>
                  <a:tcPr marL="68580" marR="68580" marT="34290" marB="34290"/>
                </a:tc>
                <a:extLst>
                  <a:ext uri="{0D108BD9-81ED-4DB2-BD59-A6C34878D82A}">
                    <a16:rowId xmlns:a16="http://schemas.microsoft.com/office/drawing/2014/main" val="683963130"/>
                  </a:ext>
                </a:extLst>
              </a:tr>
              <a:tr h="525780">
                <a:tc>
                  <a:txBody>
                    <a:bodyPr/>
                    <a:lstStyle/>
                    <a:p>
                      <a:r>
                        <a:rPr lang="en-US" sz="1500" dirty="0"/>
                        <a:t>Complex or controversial decision that requires emotional support, trust, and group ownership</a:t>
                      </a:r>
                    </a:p>
                  </a:txBody>
                  <a:tcPr marL="68580" marR="68580" marT="34290" marB="34290"/>
                </a:tc>
                <a:tc>
                  <a:txBody>
                    <a:bodyPr/>
                    <a:lstStyle/>
                    <a:p>
                      <a:r>
                        <a:rPr lang="en-US" sz="1500" dirty="0"/>
                        <a:t>There is no substitute for a face-to-face meeting.</a:t>
                      </a:r>
                    </a:p>
                  </a:txBody>
                  <a:tcPr marL="68580" marR="68580" marT="34290" marB="34290"/>
                </a:tc>
                <a:extLst>
                  <a:ext uri="{0D108BD9-81ED-4DB2-BD59-A6C34878D82A}">
                    <a16:rowId xmlns:a16="http://schemas.microsoft.com/office/drawing/2014/main" val="1668424375"/>
                  </a:ext>
                </a:extLst>
              </a:tr>
            </a:tbl>
          </a:graphicData>
        </a:graphic>
      </p:graphicFrame>
      <p:sp>
        <p:nvSpPr>
          <p:cNvPr id="5" name="Slide Number Placeholder 4">
            <a:extLst>
              <a:ext uri="{FF2B5EF4-FFF2-40B4-BE49-F238E27FC236}">
                <a16:creationId xmlns:a16="http://schemas.microsoft.com/office/drawing/2014/main" id="{A17EC29D-1A75-4F88-A9A5-05C263A4EA92}"/>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42C781B-9243-4126-A070-2C8D0A7DA235}" type="slidenum">
              <a:rPr lang="en-US" smtClean="0"/>
              <a:pPr/>
              <a:t>99</a:t>
            </a:fld>
            <a:endParaRPr lang="en-US" dirty="0"/>
          </a:p>
        </p:txBody>
      </p:sp>
    </p:spTree>
    <p:extLst>
      <p:ext uri="{BB962C8B-B14F-4D97-AF65-F5344CB8AC3E}">
        <p14:creationId xmlns:p14="http://schemas.microsoft.com/office/powerpoint/2010/main" val="8013369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ChangeArrowheads="1"/>
          </p:cNvSpPr>
          <p:nvPr/>
        </p:nvSpPr>
        <p:spPr bwMode="auto">
          <a:xfrm>
            <a:off x="281675" y="1254125"/>
            <a:ext cx="6173715" cy="3690754"/>
          </a:xfrm>
          <a:prstGeom prst="rect">
            <a:avLst/>
          </a:prstGeom>
          <a:noFill/>
          <a:ln w="12700">
            <a:noFill/>
            <a:miter lim="800000"/>
            <a:headEnd/>
            <a:tailEnd/>
          </a:ln>
        </p:spPr>
        <p:txBody>
          <a:bodyPr wrap="square" lIns="90488" tIns="44450" rIns="90488" bIns="44450">
            <a:spAutoFit/>
          </a:bodyPr>
          <a:lstStyle/>
          <a:p>
            <a:pPr eaLnBrk="0" hangingPunct="0"/>
            <a:r>
              <a:rPr lang="en-US" b="1" dirty="0">
                <a:solidFill>
                  <a:srgbClr val="155755"/>
                </a:solidFill>
              </a:rPr>
              <a:t>Step 1:  The Case for Change: An Envisioned Future  </a:t>
            </a:r>
          </a:p>
          <a:p>
            <a:pPr eaLnBrk="0" hangingPunct="0"/>
            <a:endParaRPr lang="en-US" sz="800" dirty="0">
              <a:solidFill>
                <a:srgbClr val="155755"/>
              </a:solidFill>
            </a:endParaRPr>
          </a:p>
          <a:p>
            <a:pPr eaLnBrk="0" hangingPunct="0"/>
            <a:r>
              <a:rPr lang="en-US" dirty="0"/>
              <a:t>The year is 2032 - Your strategic issue has been successfully addressed and your key stakeholders are happy and pleased with the results. Leadership is receiving an award for their collaborative accomplishment. The award lists the positive characteristics of the relevant world now that the issue has been effectively resolved.</a:t>
            </a:r>
          </a:p>
          <a:p>
            <a:pPr marL="285750" indent="-285750" eaLnBrk="0" hangingPunct="0">
              <a:buFont typeface="Arial" panose="020B0604020202020204" pitchFamily="34" charset="0"/>
              <a:buChar char="•"/>
            </a:pPr>
            <a:r>
              <a:rPr lang="en-US" b="1" dirty="0"/>
              <a:t>How is the world different as a result of whatever was done?</a:t>
            </a:r>
          </a:p>
          <a:p>
            <a:pPr marL="285750" indent="-285750" eaLnBrk="0" hangingPunct="0">
              <a:buFont typeface="Arial" panose="020B0604020202020204" pitchFamily="34" charset="0"/>
              <a:buChar char="•"/>
            </a:pPr>
            <a:r>
              <a:rPr lang="en-US" b="1" dirty="0"/>
              <a:t>For whom is it different?</a:t>
            </a:r>
          </a:p>
          <a:p>
            <a:pPr marL="285750" indent="-285750" eaLnBrk="0" hangingPunct="0">
              <a:buFont typeface="Arial" panose="020B0604020202020204" pitchFamily="34" charset="0"/>
              <a:buChar char="•"/>
            </a:pPr>
            <a:r>
              <a:rPr lang="en-US" b="1" dirty="0"/>
              <a:t>What is the benefit to them?</a:t>
            </a:r>
            <a:endParaRPr lang="en-US" dirty="0"/>
          </a:p>
          <a:p>
            <a:pPr marL="285750" indent="-285750" eaLnBrk="0" hangingPunct="0">
              <a:buFont typeface="Arial" panose="020B0604020202020204" pitchFamily="34" charset="0"/>
              <a:buChar char="•"/>
            </a:pPr>
            <a:endParaRPr lang="en-US" sz="1400" dirty="0"/>
          </a:p>
          <a:p>
            <a:endParaRPr lang="en-US" sz="1400" dirty="0"/>
          </a:p>
        </p:txBody>
      </p:sp>
      <p:sp>
        <p:nvSpPr>
          <p:cNvPr id="126978" name="Rectangle 3"/>
          <p:cNvSpPr>
            <a:spLocks noChangeArrowheads="1"/>
          </p:cNvSpPr>
          <p:nvPr/>
        </p:nvSpPr>
        <p:spPr bwMode="auto">
          <a:xfrm>
            <a:off x="551216" y="4710182"/>
            <a:ext cx="7924800" cy="1322128"/>
          </a:xfrm>
          <a:prstGeom prst="rect">
            <a:avLst/>
          </a:prstGeom>
          <a:noFill/>
          <a:ln w="38100">
            <a:solidFill>
              <a:srgbClr val="208482"/>
            </a:solidFill>
            <a:miter lim="800000"/>
            <a:headEnd/>
            <a:tailEnd/>
          </a:ln>
        </p:spPr>
        <p:txBody>
          <a:bodyPr wrap="none" anchor="ctr"/>
          <a:lstStyle/>
          <a:p>
            <a:pPr eaLnBrk="0" hangingPunct="0"/>
            <a:endParaRPr lang="en-US"/>
          </a:p>
        </p:txBody>
      </p:sp>
      <p:sp>
        <p:nvSpPr>
          <p:cNvPr id="4" name="Rectangle 3"/>
          <p:cNvSpPr txBox="1">
            <a:spLocks noChangeArrowheads="1"/>
          </p:cNvSpPr>
          <p:nvPr/>
        </p:nvSpPr>
        <p:spPr>
          <a:xfrm>
            <a:off x="624961" y="5021859"/>
            <a:ext cx="7777311" cy="887622"/>
          </a:xfrm>
          <a:prstGeom prst="rect">
            <a:avLst/>
          </a:prstGeom>
          <a:noFill/>
        </p:spPr>
        <p:txBody>
          <a:bodyPr/>
          <a:lstStyle/>
          <a:p>
            <a:pPr eaLnBrk="0" hangingPunct="0">
              <a:spcBef>
                <a:spcPct val="20000"/>
              </a:spcBef>
              <a:buSzPct val="100000"/>
              <a:defRPr/>
            </a:pPr>
            <a:r>
              <a:rPr lang="en-US" b="1" kern="0" dirty="0">
                <a:latin typeface="Arial" charset="0"/>
                <a:cs typeface="+mn-cs"/>
              </a:rPr>
              <a:t>Best expressed as full sentence statements with this format: </a:t>
            </a:r>
          </a:p>
          <a:p>
            <a:pPr marL="342900" indent="-342900" algn="ctr" eaLnBrk="0" hangingPunct="0">
              <a:spcBef>
                <a:spcPct val="20000"/>
              </a:spcBef>
              <a:buSzPct val="100000"/>
              <a:defRPr/>
            </a:pPr>
            <a:r>
              <a:rPr lang="en-US" kern="0" dirty="0">
                <a:latin typeface="Arial" charset="0"/>
                <a:cs typeface="+mn-cs"/>
              </a:rPr>
              <a:t>[</a:t>
            </a:r>
            <a:r>
              <a:rPr lang="en-US" i="1" kern="0" dirty="0">
                <a:latin typeface="Arial" charset="0"/>
                <a:cs typeface="+mn-cs"/>
              </a:rPr>
              <a:t>Beneficiary</a:t>
            </a:r>
            <a:r>
              <a:rPr lang="en-US" kern="0" dirty="0">
                <a:latin typeface="Arial" charset="0"/>
                <a:cs typeface="+mn-cs"/>
              </a:rPr>
              <a:t>]...[</a:t>
            </a:r>
            <a:r>
              <a:rPr lang="en-US" i="1" kern="0" dirty="0">
                <a:latin typeface="Arial" charset="0"/>
                <a:cs typeface="+mn-cs"/>
              </a:rPr>
              <a:t>verb</a:t>
            </a:r>
            <a:r>
              <a:rPr lang="en-US" kern="0" dirty="0">
                <a:latin typeface="Arial" charset="0"/>
                <a:cs typeface="+mn-cs"/>
              </a:rPr>
              <a:t>]...[</a:t>
            </a:r>
            <a:r>
              <a:rPr lang="en-US" i="1" kern="0" dirty="0">
                <a:latin typeface="Arial" charset="0"/>
                <a:cs typeface="+mn-cs"/>
              </a:rPr>
              <a:t>condition or attribute</a:t>
            </a:r>
            <a:r>
              <a:rPr lang="en-US" kern="0" dirty="0">
                <a:latin typeface="Arial" charset="0"/>
                <a:cs typeface="+mn-cs"/>
              </a:rPr>
              <a:t>]</a:t>
            </a:r>
          </a:p>
          <a:p>
            <a:pPr marL="342900" indent="-342900" algn="ctr" eaLnBrk="0" hangingPunct="0">
              <a:spcBef>
                <a:spcPct val="20000"/>
              </a:spcBef>
              <a:buSzPct val="100000"/>
              <a:defRPr/>
            </a:pPr>
            <a:endParaRPr lang="en-US" kern="0" dirty="0">
              <a:latin typeface="Arial" charset="0"/>
              <a:cs typeface="+mn-cs"/>
            </a:endParaRPr>
          </a:p>
          <a:p>
            <a:pPr marL="342900" indent="-342900" eaLnBrk="0" hangingPunct="0">
              <a:spcBef>
                <a:spcPct val="20000"/>
              </a:spcBef>
              <a:buSzPct val="100000"/>
              <a:defRPr/>
            </a:pPr>
            <a:endParaRPr lang="en-US" sz="1200" kern="0" dirty="0">
              <a:latin typeface="Arial" charset="0"/>
              <a:cs typeface="+mn-cs"/>
            </a:endParaRPr>
          </a:p>
          <a:p>
            <a:pPr eaLnBrk="0" hangingPunct="0">
              <a:spcBef>
                <a:spcPct val="20000"/>
              </a:spcBef>
              <a:buSzPct val="100000"/>
              <a:defRPr/>
            </a:pPr>
            <a:r>
              <a:rPr lang="en-US" sz="2000" b="1" i="1" kern="0" dirty="0">
                <a:solidFill>
                  <a:srgbClr val="155755"/>
                </a:solidFill>
                <a:latin typeface="Arial" charset="0"/>
                <a:cs typeface="+mn-cs"/>
              </a:rPr>
              <a:t> </a:t>
            </a:r>
          </a:p>
        </p:txBody>
      </p:sp>
      <p:pic>
        <p:nvPicPr>
          <p:cNvPr id="5" name="Picture 2" descr="C:\Users\Glenn Tecker\AppData\Local\Microsoft\Windows\Temporary Internet Files\Content.IE5\R2S3DK7M\MP90044237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5391" y="1470943"/>
            <a:ext cx="2537347" cy="289634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457200" y="313899"/>
            <a:ext cx="8229600" cy="940226"/>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sz="3600" dirty="0">
                <a:solidFill>
                  <a:srgbClr val="002060"/>
                </a:solidFill>
              </a:rPr>
              <a:t>Practice Step 1 for ABC</a:t>
            </a:r>
            <a:endParaRPr lang="en-US" sz="3600" dirty="0">
              <a:solidFill>
                <a:schemeClr val="tx1"/>
              </a:solidFill>
            </a:endParaRPr>
          </a:p>
        </p:txBody>
      </p:sp>
    </p:spTree>
    <p:extLst>
      <p:ext uri="{BB962C8B-B14F-4D97-AF65-F5344CB8AC3E}">
        <p14:creationId xmlns:p14="http://schemas.microsoft.com/office/powerpoint/2010/main" val="254221994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4139-9673-4063-83A1-088CC2BF346A}"/>
              </a:ext>
            </a:extLst>
          </p:cNvPr>
          <p:cNvSpPr>
            <a:spLocks noGrp="1"/>
          </p:cNvSpPr>
          <p:nvPr>
            <p:ph type="title"/>
          </p:nvPr>
        </p:nvSpPr>
        <p:spPr>
          <a:xfrm>
            <a:off x="628650" y="-121067"/>
            <a:ext cx="7886700" cy="1325563"/>
          </a:xfrm>
        </p:spPr>
        <p:txBody>
          <a:bodyPr/>
          <a:lstStyle/>
          <a:p>
            <a:r>
              <a:rPr lang="en-US" dirty="0"/>
              <a:t>Association of Board Chairs (ABC)</a:t>
            </a:r>
          </a:p>
        </p:txBody>
      </p:sp>
      <p:sp>
        <p:nvSpPr>
          <p:cNvPr id="3" name="Text Placeholder 2">
            <a:extLst>
              <a:ext uri="{FF2B5EF4-FFF2-40B4-BE49-F238E27FC236}">
                <a16:creationId xmlns:a16="http://schemas.microsoft.com/office/drawing/2014/main" id="{957D27C5-C5F6-4969-8A63-E3957B141582}"/>
              </a:ext>
            </a:extLst>
          </p:cNvPr>
          <p:cNvSpPr>
            <a:spLocks noGrp="1"/>
          </p:cNvSpPr>
          <p:nvPr>
            <p:ph type="body" sz="quarter" idx="12"/>
          </p:nvPr>
        </p:nvSpPr>
        <p:spPr>
          <a:xfrm>
            <a:off x="457200" y="831850"/>
            <a:ext cx="8229600" cy="5216024"/>
          </a:xfrm>
        </p:spPr>
        <p:txBody>
          <a:bodyPr>
            <a:noAutofit/>
          </a:bodyPr>
          <a:lstStyle/>
          <a:p>
            <a:pPr marL="0" indent="0">
              <a:buNone/>
            </a:pPr>
            <a:r>
              <a:rPr lang="en-US" sz="1800" dirty="0">
                <a:solidFill>
                  <a:schemeClr val="tx1"/>
                </a:solidFill>
              </a:rPr>
              <a:t>The Association of Board Chairs (ABC) is a 501(c)(3) individual membership organization founded in 1990 with a major bequest of $3 million dollars.  </a:t>
            </a:r>
          </a:p>
          <a:p>
            <a:pPr marL="0" indent="0">
              <a:buNone/>
            </a:pPr>
            <a:r>
              <a:rPr lang="en-US" sz="1800" b="1" dirty="0">
                <a:solidFill>
                  <a:schemeClr val="tx1"/>
                </a:solidFill>
              </a:rPr>
              <a:t>Core purpose</a:t>
            </a:r>
            <a:r>
              <a:rPr lang="en-US" sz="1800" dirty="0">
                <a:solidFill>
                  <a:schemeClr val="tx1"/>
                </a:solidFill>
              </a:rPr>
              <a:t>: To provide leadership development to not for profit volunteer leaders.  </a:t>
            </a:r>
          </a:p>
          <a:p>
            <a:pPr marL="0" indent="0">
              <a:buNone/>
            </a:pPr>
            <a:r>
              <a:rPr lang="en-US" sz="1800" b="1" dirty="0">
                <a:solidFill>
                  <a:schemeClr val="tx1"/>
                </a:solidFill>
              </a:rPr>
              <a:t>Core Values:</a:t>
            </a:r>
          </a:p>
          <a:p>
            <a:pPr marL="0" indent="0">
              <a:buNone/>
            </a:pPr>
            <a:r>
              <a:rPr lang="en-US" sz="1800" dirty="0">
                <a:solidFill>
                  <a:schemeClr val="tx1"/>
                </a:solidFill>
              </a:rPr>
              <a:t>•  Innovation: Demonstrated by continuing commitment to education and research to generate and disseminate knowledge that improves patient outcomes.</a:t>
            </a:r>
          </a:p>
          <a:p>
            <a:pPr marL="0" indent="0">
              <a:buNone/>
            </a:pPr>
            <a:r>
              <a:rPr lang="en-US" sz="1800" dirty="0">
                <a:solidFill>
                  <a:schemeClr val="tx1"/>
                </a:solidFill>
              </a:rPr>
              <a:t>• Integrity:  Demonstrated by uncompromised dedication to being an unbiased and credible source of information and expertise to the not for profit community. </a:t>
            </a:r>
          </a:p>
          <a:p>
            <a:pPr marL="0" indent="0">
              <a:buNone/>
            </a:pPr>
            <a:r>
              <a:rPr lang="en-US" sz="1800" dirty="0">
                <a:solidFill>
                  <a:schemeClr val="tx1"/>
                </a:solidFill>
              </a:rPr>
              <a:t>• Leadership: Demonstrated by professional and personal pride in shaping the future of an inclusive community of excellence with a common passion for mutual respect, shared experience and mentoring.</a:t>
            </a:r>
          </a:p>
          <a:p>
            <a:pPr marL="0" indent="0">
              <a:buNone/>
            </a:pPr>
            <a:r>
              <a:rPr lang="en-US" sz="1800" dirty="0">
                <a:solidFill>
                  <a:schemeClr val="tx1"/>
                </a:solidFill>
              </a:rPr>
              <a:t>•  Teamwork:  Demonstrated by active participation and ongoing commitment to the volunteer/professional staff partnership.</a:t>
            </a:r>
          </a:p>
          <a:p>
            <a:pPr marL="0" indent="0">
              <a:buNone/>
            </a:pPr>
            <a:r>
              <a:rPr lang="en-US" sz="1800" dirty="0">
                <a:solidFill>
                  <a:schemeClr val="tx1"/>
                </a:solidFill>
              </a:rPr>
              <a:t>Membership peaked in 2002, likely due to the availability of free online resources in leadership development.  Board Source is a major competitor. It has become more difficult to obtain sponsorship money and donations have dropped off.  Their annual budget is $1 million and they have a staff of 5. Dues constitute 50% of income with an additional 30% of income from sale of products and services. </a:t>
            </a:r>
          </a:p>
        </p:txBody>
      </p:sp>
    </p:spTree>
    <p:extLst>
      <p:ext uri="{BB962C8B-B14F-4D97-AF65-F5344CB8AC3E}">
        <p14:creationId xmlns:p14="http://schemas.microsoft.com/office/powerpoint/2010/main" val="31799213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FD88-A1AD-4A7E-832F-DE7A1A2BDEF6}"/>
              </a:ext>
            </a:extLst>
          </p:cNvPr>
          <p:cNvSpPr>
            <a:spLocks noGrp="1"/>
          </p:cNvSpPr>
          <p:nvPr>
            <p:ph type="title"/>
          </p:nvPr>
        </p:nvSpPr>
        <p:spPr/>
        <p:txBody>
          <a:bodyPr/>
          <a:lstStyle/>
          <a:p>
            <a:r>
              <a:rPr lang="en-US" dirty="0"/>
              <a:t>ABC Major Service Lines</a:t>
            </a:r>
          </a:p>
        </p:txBody>
      </p:sp>
      <p:graphicFrame>
        <p:nvGraphicFramePr>
          <p:cNvPr id="5" name="Table 5">
            <a:extLst>
              <a:ext uri="{FF2B5EF4-FFF2-40B4-BE49-F238E27FC236}">
                <a16:creationId xmlns:a16="http://schemas.microsoft.com/office/drawing/2014/main" id="{E44A9351-CFEB-4CBA-BC7E-5B16516350D0}"/>
              </a:ext>
            </a:extLst>
          </p:cNvPr>
          <p:cNvGraphicFramePr>
            <a:graphicFrameLocks noGrp="1"/>
          </p:cNvGraphicFramePr>
          <p:nvPr>
            <p:ph sz="quarter" idx="12"/>
            <p:extLst>
              <p:ext uri="{D42A27DB-BD31-4B8C-83A1-F6EECF244321}">
                <p14:modId xmlns:p14="http://schemas.microsoft.com/office/powerpoint/2010/main" val="2170120028"/>
              </p:ext>
            </p:extLst>
          </p:nvPr>
        </p:nvGraphicFramePr>
        <p:xfrm>
          <a:off x="457200" y="1547813"/>
          <a:ext cx="8229600" cy="4005580"/>
        </p:xfrm>
        <a:graphic>
          <a:graphicData uri="http://schemas.openxmlformats.org/drawingml/2006/table">
            <a:tbl>
              <a:tblPr bandRow="1">
                <a:tableStyleId>{073A0DAA-6AF3-43AB-8588-CEC1D06C72B9}</a:tableStyleId>
              </a:tblPr>
              <a:tblGrid>
                <a:gridCol w="2057400">
                  <a:extLst>
                    <a:ext uri="{9D8B030D-6E8A-4147-A177-3AD203B41FA5}">
                      <a16:colId xmlns:a16="http://schemas.microsoft.com/office/drawing/2014/main" val="658903414"/>
                    </a:ext>
                  </a:extLst>
                </a:gridCol>
                <a:gridCol w="2057400">
                  <a:extLst>
                    <a:ext uri="{9D8B030D-6E8A-4147-A177-3AD203B41FA5}">
                      <a16:colId xmlns:a16="http://schemas.microsoft.com/office/drawing/2014/main" val="1808940481"/>
                    </a:ext>
                  </a:extLst>
                </a:gridCol>
                <a:gridCol w="2057400">
                  <a:extLst>
                    <a:ext uri="{9D8B030D-6E8A-4147-A177-3AD203B41FA5}">
                      <a16:colId xmlns:a16="http://schemas.microsoft.com/office/drawing/2014/main" val="49420615"/>
                    </a:ext>
                  </a:extLst>
                </a:gridCol>
                <a:gridCol w="2057400">
                  <a:extLst>
                    <a:ext uri="{9D8B030D-6E8A-4147-A177-3AD203B41FA5}">
                      <a16:colId xmlns:a16="http://schemas.microsoft.com/office/drawing/2014/main" val="3609458224"/>
                    </a:ext>
                  </a:extLst>
                </a:gridCol>
              </a:tblGrid>
              <a:tr h="370840">
                <a:tc>
                  <a:txBody>
                    <a:bodyPr/>
                    <a:lstStyle/>
                    <a:p>
                      <a:r>
                        <a:rPr lang="en-US" b="1" dirty="0"/>
                        <a:t>LEARNING</a:t>
                      </a:r>
                    </a:p>
                  </a:txBody>
                  <a:tcPr/>
                </a:tc>
                <a:tc>
                  <a:txBody>
                    <a:bodyPr/>
                    <a:lstStyle/>
                    <a:p>
                      <a:r>
                        <a:rPr lang="en-US" b="1" dirty="0"/>
                        <a:t>ORGANIZATIONAL DEVELOPMENT</a:t>
                      </a:r>
                    </a:p>
                  </a:txBody>
                  <a:tcPr/>
                </a:tc>
                <a:tc>
                  <a:txBody>
                    <a:bodyPr/>
                    <a:lstStyle/>
                    <a:p>
                      <a:r>
                        <a:rPr lang="en-US" b="1" dirty="0"/>
                        <a:t>WORKSHOPS AND EVENTS</a:t>
                      </a:r>
                    </a:p>
                  </a:txBody>
                  <a:tcPr/>
                </a:tc>
                <a:tc>
                  <a:txBody>
                    <a:bodyPr/>
                    <a:lstStyle/>
                    <a:p>
                      <a:r>
                        <a:rPr lang="en-US" b="1" dirty="0"/>
                        <a:t>COMMUNITIES AND NETWORKS</a:t>
                      </a:r>
                    </a:p>
                  </a:txBody>
                  <a:tcPr/>
                </a:tc>
                <a:extLst>
                  <a:ext uri="{0D108BD9-81ED-4DB2-BD59-A6C34878D82A}">
                    <a16:rowId xmlns:a16="http://schemas.microsoft.com/office/drawing/2014/main" val="4286535958"/>
                  </a:ext>
                </a:extLst>
              </a:tr>
              <a:tr h="370840">
                <a:tc>
                  <a:txBody>
                    <a:bodyPr/>
                    <a:lstStyle/>
                    <a:p>
                      <a:r>
                        <a:rPr lang="en-US" dirty="0"/>
                        <a:t>Pear learning; social learned</a:t>
                      </a:r>
                    </a:p>
                  </a:txBody>
                  <a:tcPr/>
                </a:tc>
                <a:tc>
                  <a:txBody>
                    <a:bodyPr/>
                    <a:lstStyle/>
                    <a:p>
                      <a:r>
                        <a:rPr lang="en-US" dirty="0"/>
                        <a:t>Strategy work</a:t>
                      </a:r>
                    </a:p>
                  </a:txBody>
                  <a:tcPr/>
                </a:tc>
                <a:tc>
                  <a:txBody>
                    <a:bodyPr/>
                    <a:lstStyle/>
                    <a:p>
                      <a:r>
                        <a:rPr lang="en-US" dirty="0"/>
                        <a:t>National and Region Leadership Conferences</a:t>
                      </a:r>
                    </a:p>
                  </a:txBody>
                  <a:tcPr/>
                </a:tc>
                <a:tc>
                  <a:txBody>
                    <a:bodyPr/>
                    <a:lstStyle/>
                    <a:p>
                      <a:r>
                        <a:rPr lang="en-US" dirty="0"/>
                        <a:t>Sharing best practices</a:t>
                      </a:r>
                    </a:p>
                  </a:txBody>
                  <a:tcPr/>
                </a:tc>
                <a:extLst>
                  <a:ext uri="{0D108BD9-81ED-4DB2-BD59-A6C34878D82A}">
                    <a16:rowId xmlns:a16="http://schemas.microsoft.com/office/drawing/2014/main" val="4164886551"/>
                  </a:ext>
                </a:extLst>
              </a:tr>
              <a:tr h="370840">
                <a:tc>
                  <a:txBody>
                    <a:bodyPr/>
                    <a:lstStyle/>
                    <a:p>
                      <a:r>
                        <a:rPr lang="en-US" dirty="0"/>
                        <a:t>On the job learning</a:t>
                      </a:r>
                    </a:p>
                  </a:txBody>
                  <a:tcPr/>
                </a:tc>
                <a:tc>
                  <a:txBody>
                    <a:bodyPr/>
                    <a:lstStyle/>
                    <a:p>
                      <a:r>
                        <a:rPr lang="en-US" dirty="0"/>
                        <a:t>Defining culture &amp; Values</a:t>
                      </a:r>
                    </a:p>
                  </a:txBody>
                  <a:tcPr/>
                </a:tc>
                <a:tc>
                  <a:txBody>
                    <a:bodyPr/>
                    <a:lstStyle/>
                    <a:p>
                      <a:r>
                        <a:rPr lang="en-US" dirty="0"/>
                        <a:t>Single Topic Seminars</a:t>
                      </a:r>
                    </a:p>
                  </a:txBody>
                  <a:tcPr/>
                </a:tc>
                <a:tc>
                  <a:txBody>
                    <a:bodyPr/>
                    <a:lstStyle/>
                    <a:p>
                      <a:r>
                        <a:rPr lang="en-US" dirty="0"/>
                        <a:t>Chair, Chair-elect and Past Chair communities</a:t>
                      </a:r>
                    </a:p>
                  </a:txBody>
                  <a:tcPr/>
                </a:tc>
                <a:extLst>
                  <a:ext uri="{0D108BD9-81ED-4DB2-BD59-A6C34878D82A}">
                    <a16:rowId xmlns:a16="http://schemas.microsoft.com/office/drawing/2014/main" val="2686768809"/>
                  </a:ext>
                </a:extLst>
              </a:tr>
              <a:tr h="370840">
                <a:tc>
                  <a:txBody>
                    <a:bodyPr/>
                    <a:lstStyle/>
                    <a:p>
                      <a:r>
                        <a:rPr lang="en-US" dirty="0"/>
                        <a:t>Learning communities</a:t>
                      </a:r>
                    </a:p>
                  </a:txBody>
                  <a:tcPr/>
                </a:tc>
                <a:tc>
                  <a:txBody>
                    <a:bodyPr/>
                    <a:lstStyle/>
                    <a:p>
                      <a:r>
                        <a:rPr lang="en-US" dirty="0"/>
                        <a:t>Organizational assessment</a:t>
                      </a:r>
                    </a:p>
                  </a:txBody>
                  <a:tcPr/>
                </a:tc>
                <a:tc>
                  <a:txBody>
                    <a:bodyPr/>
                    <a:lstStyle/>
                    <a:p>
                      <a:r>
                        <a:rPr lang="en-US" dirty="0"/>
                        <a:t>DEI in Leadership Series</a:t>
                      </a:r>
                    </a:p>
                  </a:txBody>
                  <a:tcPr/>
                </a:tc>
                <a:tc>
                  <a:txBody>
                    <a:bodyPr/>
                    <a:lstStyle/>
                    <a:p>
                      <a:r>
                        <a:rPr lang="en-US" dirty="0"/>
                        <a:t>Special Interest Organization Groups </a:t>
                      </a:r>
                    </a:p>
                  </a:txBody>
                  <a:tcPr/>
                </a:tc>
                <a:extLst>
                  <a:ext uri="{0D108BD9-81ED-4DB2-BD59-A6C34878D82A}">
                    <a16:rowId xmlns:a16="http://schemas.microsoft.com/office/drawing/2014/main" val="100543018"/>
                  </a:ext>
                </a:extLst>
              </a:tr>
              <a:tr h="370840">
                <a:tc>
                  <a:txBody>
                    <a:bodyPr/>
                    <a:lstStyle/>
                    <a:p>
                      <a:r>
                        <a:rPr lang="en-US" dirty="0"/>
                        <a:t>Training programs (art of presiding, </a:t>
                      </a:r>
                    </a:p>
                  </a:txBody>
                  <a:tcPr/>
                </a:tc>
                <a:tc>
                  <a:txBody>
                    <a:bodyPr/>
                    <a:lstStyle/>
                    <a:p>
                      <a:r>
                        <a:rPr lang="en-US" dirty="0"/>
                        <a:t>Interventions and conflict resolution for organizations</a:t>
                      </a:r>
                    </a:p>
                  </a:txBody>
                  <a:tcPr/>
                </a:tc>
                <a:tc>
                  <a:txBody>
                    <a:bodyPr/>
                    <a:lstStyle/>
                    <a:p>
                      <a:r>
                        <a:rPr lang="en-US" dirty="0"/>
                        <a:t>Media training for spokespersons.</a:t>
                      </a:r>
                    </a:p>
                  </a:txBody>
                  <a:tcPr/>
                </a:tc>
                <a:tc>
                  <a:txBody>
                    <a:bodyPr/>
                    <a:lstStyle/>
                    <a:p>
                      <a:r>
                        <a:rPr lang="en-US" dirty="0"/>
                        <a:t>Informal chapters</a:t>
                      </a:r>
                    </a:p>
                    <a:p>
                      <a:r>
                        <a:rPr lang="en-US" dirty="0"/>
                        <a:t>Formal geographic regions</a:t>
                      </a:r>
                    </a:p>
                  </a:txBody>
                  <a:tcPr/>
                </a:tc>
                <a:extLst>
                  <a:ext uri="{0D108BD9-81ED-4DB2-BD59-A6C34878D82A}">
                    <a16:rowId xmlns:a16="http://schemas.microsoft.com/office/drawing/2014/main" val="953285351"/>
                  </a:ext>
                </a:extLst>
              </a:tr>
              <a:tr h="370840">
                <a:tc>
                  <a:txBody>
                    <a:bodyPr/>
                    <a:lstStyle/>
                    <a:p>
                      <a:r>
                        <a:rPr lang="en-US" dirty="0"/>
                        <a:t>Certificate Program being developed to become a Certified Board Leader (CBP)</a:t>
                      </a:r>
                    </a:p>
                  </a:txBody>
                  <a:tcPr/>
                </a:tc>
                <a:tc>
                  <a:txBody>
                    <a:bodyPr/>
                    <a:lstStyle/>
                    <a:p>
                      <a:r>
                        <a:rPr lang="en-US" dirty="0"/>
                        <a:t>Recognition Program for Non-profit Organizations that exemplify Good Governance</a:t>
                      </a:r>
                    </a:p>
                  </a:txBody>
                  <a:tcPr/>
                </a:tc>
                <a:tc>
                  <a:txBody>
                    <a:bodyPr/>
                    <a:lstStyle/>
                    <a:p>
                      <a:r>
                        <a:rPr lang="en-US" dirty="0"/>
                        <a:t>Individualized Board Training delivered upon request</a:t>
                      </a:r>
                    </a:p>
                  </a:txBody>
                  <a:tcPr/>
                </a:tc>
                <a:tc>
                  <a:txBody>
                    <a:bodyPr/>
                    <a:lstStyle/>
                    <a:p>
                      <a:r>
                        <a:rPr lang="en-US" dirty="0"/>
                        <a:t>Formal and informal mentoring</a:t>
                      </a:r>
                    </a:p>
                  </a:txBody>
                  <a:tcPr/>
                </a:tc>
                <a:extLst>
                  <a:ext uri="{0D108BD9-81ED-4DB2-BD59-A6C34878D82A}">
                    <a16:rowId xmlns:a16="http://schemas.microsoft.com/office/drawing/2014/main" val="1087500897"/>
                  </a:ext>
                </a:extLst>
              </a:tr>
              <a:tr h="370840">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a:t>Speakers Bureau</a:t>
                      </a:r>
                    </a:p>
                  </a:txBody>
                  <a:tcPr/>
                </a:tc>
                <a:extLst>
                  <a:ext uri="{0D108BD9-81ED-4DB2-BD59-A6C34878D82A}">
                    <a16:rowId xmlns:a16="http://schemas.microsoft.com/office/drawing/2014/main" val="1290270547"/>
                  </a:ext>
                </a:extLst>
              </a:tr>
            </a:tbl>
          </a:graphicData>
        </a:graphic>
      </p:graphicFrame>
    </p:spTree>
    <p:extLst>
      <p:ext uri="{BB962C8B-B14F-4D97-AF65-F5344CB8AC3E}">
        <p14:creationId xmlns:p14="http://schemas.microsoft.com/office/powerpoint/2010/main" val="15101926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ChangeArrowheads="1"/>
          </p:cNvSpPr>
          <p:nvPr/>
        </p:nvSpPr>
        <p:spPr bwMode="auto">
          <a:xfrm>
            <a:off x="281675" y="1254125"/>
            <a:ext cx="6173715" cy="3690754"/>
          </a:xfrm>
          <a:prstGeom prst="rect">
            <a:avLst/>
          </a:prstGeom>
          <a:noFill/>
          <a:ln w="12700">
            <a:noFill/>
            <a:miter lim="800000"/>
            <a:headEnd/>
            <a:tailEnd/>
          </a:ln>
        </p:spPr>
        <p:txBody>
          <a:bodyPr wrap="square" lIns="90488" tIns="44450" rIns="90488" bIns="44450">
            <a:spAutoFit/>
          </a:bodyPr>
          <a:lstStyle/>
          <a:p>
            <a:pPr eaLnBrk="0" hangingPunct="0"/>
            <a:r>
              <a:rPr lang="en-US" b="1" dirty="0">
                <a:solidFill>
                  <a:srgbClr val="155755"/>
                </a:solidFill>
              </a:rPr>
              <a:t>Step 1:  The Case for Change: An Envisioned Future  </a:t>
            </a:r>
          </a:p>
          <a:p>
            <a:pPr eaLnBrk="0" hangingPunct="0"/>
            <a:endParaRPr lang="en-US" sz="800" dirty="0">
              <a:solidFill>
                <a:srgbClr val="155755"/>
              </a:solidFill>
            </a:endParaRPr>
          </a:p>
          <a:p>
            <a:pPr eaLnBrk="0" hangingPunct="0"/>
            <a:r>
              <a:rPr lang="en-US" dirty="0"/>
              <a:t>The year </a:t>
            </a:r>
            <a:r>
              <a:rPr lang="en-US"/>
              <a:t>is 2032 </a:t>
            </a:r>
            <a:r>
              <a:rPr lang="en-US" dirty="0"/>
              <a:t>- Your strategic issue has been successfully addressed and your key stakeholders are happy and pleased with the results. Leadership is receiving an award for their collaborative accomplishment. The award lists the positive characteristics of the relevant world now that the issue has been effectively resolved.</a:t>
            </a:r>
          </a:p>
          <a:p>
            <a:pPr marL="285750" indent="-285750" eaLnBrk="0" hangingPunct="0">
              <a:buFont typeface="Arial" panose="020B0604020202020204" pitchFamily="34" charset="0"/>
              <a:buChar char="•"/>
            </a:pPr>
            <a:r>
              <a:rPr lang="en-US" b="1" dirty="0"/>
              <a:t>How is the world different as a result of whatever was done?</a:t>
            </a:r>
          </a:p>
          <a:p>
            <a:pPr marL="285750" indent="-285750" eaLnBrk="0" hangingPunct="0">
              <a:buFont typeface="Arial" panose="020B0604020202020204" pitchFamily="34" charset="0"/>
              <a:buChar char="•"/>
            </a:pPr>
            <a:r>
              <a:rPr lang="en-US" b="1" dirty="0"/>
              <a:t>For whom is it different?</a:t>
            </a:r>
          </a:p>
          <a:p>
            <a:pPr marL="285750" indent="-285750" eaLnBrk="0" hangingPunct="0">
              <a:buFont typeface="Arial" panose="020B0604020202020204" pitchFamily="34" charset="0"/>
              <a:buChar char="•"/>
            </a:pPr>
            <a:r>
              <a:rPr lang="en-US" b="1" dirty="0"/>
              <a:t>What is the benefit to them?</a:t>
            </a:r>
          </a:p>
          <a:p>
            <a:pPr marL="285750" indent="-285750" eaLnBrk="0" hangingPunct="0">
              <a:buFont typeface="Arial" panose="020B0604020202020204" pitchFamily="34" charset="0"/>
              <a:buChar char="•"/>
            </a:pPr>
            <a:endParaRPr lang="en-US" sz="1400" dirty="0"/>
          </a:p>
          <a:p>
            <a:endParaRPr lang="en-US" sz="1400" dirty="0"/>
          </a:p>
        </p:txBody>
      </p:sp>
      <p:sp>
        <p:nvSpPr>
          <p:cNvPr id="126978" name="Rectangle 3"/>
          <p:cNvSpPr>
            <a:spLocks noChangeArrowheads="1"/>
          </p:cNvSpPr>
          <p:nvPr/>
        </p:nvSpPr>
        <p:spPr bwMode="auto">
          <a:xfrm>
            <a:off x="551216" y="4710182"/>
            <a:ext cx="7924800" cy="1322128"/>
          </a:xfrm>
          <a:prstGeom prst="rect">
            <a:avLst/>
          </a:prstGeom>
          <a:noFill/>
          <a:ln w="38100">
            <a:solidFill>
              <a:srgbClr val="208482"/>
            </a:solidFill>
            <a:miter lim="800000"/>
            <a:headEnd/>
            <a:tailEnd/>
          </a:ln>
        </p:spPr>
        <p:txBody>
          <a:bodyPr wrap="none" anchor="ctr"/>
          <a:lstStyle/>
          <a:p>
            <a:pPr eaLnBrk="0" hangingPunct="0"/>
            <a:endParaRPr lang="en-US"/>
          </a:p>
        </p:txBody>
      </p:sp>
      <p:sp>
        <p:nvSpPr>
          <p:cNvPr id="4" name="Rectangle 3"/>
          <p:cNvSpPr txBox="1">
            <a:spLocks noChangeArrowheads="1"/>
          </p:cNvSpPr>
          <p:nvPr/>
        </p:nvSpPr>
        <p:spPr>
          <a:xfrm>
            <a:off x="624961" y="5021859"/>
            <a:ext cx="7777311" cy="887622"/>
          </a:xfrm>
          <a:prstGeom prst="rect">
            <a:avLst/>
          </a:prstGeom>
          <a:noFill/>
        </p:spPr>
        <p:txBody>
          <a:bodyPr/>
          <a:lstStyle/>
          <a:p>
            <a:pPr eaLnBrk="0" hangingPunct="0">
              <a:spcBef>
                <a:spcPct val="20000"/>
              </a:spcBef>
              <a:buSzPct val="100000"/>
              <a:defRPr/>
            </a:pPr>
            <a:r>
              <a:rPr lang="en-US" b="1" kern="0" dirty="0">
                <a:latin typeface="Arial" charset="0"/>
                <a:cs typeface="+mn-cs"/>
              </a:rPr>
              <a:t>Best expressed as full sentence statements with this format: </a:t>
            </a:r>
          </a:p>
          <a:p>
            <a:pPr marL="342900" indent="-342900" algn="ctr" eaLnBrk="0" hangingPunct="0">
              <a:spcBef>
                <a:spcPct val="20000"/>
              </a:spcBef>
              <a:buSzPct val="100000"/>
              <a:defRPr/>
            </a:pPr>
            <a:r>
              <a:rPr lang="en-US" kern="0" dirty="0">
                <a:latin typeface="Arial" charset="0"/>
                <a:cs typeface="+mn-cs"/>
              </a:rPr>
              <a:t>[</a:t>
            </a:r>
            <a:r>
              <a:rPr lang="en-US" i="1" kern="0" dirty="0">
                <a:latin typeface="Arial" charset="0"/>
                <a:cs typeface="+mn-cs"/>
              </a:rPr>
              <a:t>Beneficiary</a:t>
            </a:r>
            <a:r>
              <a:rPr lang="en-US" kern="0" dirty="0">
                <a:latin typeface="Arial" charset="0"/>
                <a:cs typeface="+mn-cs"/>
              </a:rPr>
              <a:t>]...[</a:t>
            </a:r>
            <a:r>
              <a:rPr lang="en-US" i="1" kern="0" dirty="0">
                <a:latin typeface="Arial" charset="0"/>
                <a:cs typeface="+mn-cs"/>
              </a:rPr>
              <a:t>verb</a:t>
            </a:r>
            <a:r>
              <a:rPr lang="en-US" kern="0" dirty="0">
                <a:latin typeface="Arial" charset="0"/>
                <a:cs typeface="+mn-cs"/>
              </a:rPr>
              <a:t>]...[</a:t>
            </a:r>
            <a:r>
              <a:rPr lang="en-US" i="1" kern="0" dirty="0">
                <a:latin typeface="Arial" charset="0"/>
                <a:cs typeface="+mn-cs"/>
              </a:rPr>
              <a:t>condition or attribute</a:t>
            </a:r>
            <a:r>
              <a:rPr lang="en-US" kern="0" dirty="0">
                <a:latin typeface="Arial" charset="0"/>
                <a:cs typeface="+mn-cs"/>
              </a:rPr>
              <a:t>]</a:t>
            </a:r>
          </a:p>
          <a:p>
            <a:pPr marL="342900" indent="-342900" algn="ctr" eaLnBrk="0" hangingPunct="0">
              <a:spcBef>
                <a:spcPct val="20000"/>
              </a:spcBef>
              <a:buSzPct val="100000"/>
              <a:defRPr/>
            </a:pPr>
            <a:endParaRPr lang="en-US" kern="0" dirty="0">
              <a:latin typeface="Arial" charset="0"/>
              <a:cs typeface="+mn-cs"/>
            </a:endParaRPr>
          </a:p>
          <a:p>
            <a:pPr marL="342900" indent="-342900" eaLnBrk="0" hangingPunct="0">
              <a:spcBef>
                <a:spcPct val="20000"/>
              </a:spcBef>
              <a:buSzPct val="100000"/>
              <a:defRPr/>
            </a:pPr>
            <a:endParaRPr lang="en-US" sz="1200" kern="0" dirty="0">
              <a:latin typeface="Arial" charset="0"/>
              <a:cs typeface="+mn-cs"/>
            </a:endParaRPr>
          </a:p>
          <a:p>
            <a:pPr eaLnBrk="0" hangingPunct="0">
              <a:spcBef>
                <a:spcPct val="20000"/>
              </a:spcBef>
              <a:buSzPct val="100000"/>
              <a:defRPr/>
            </a:pPr>
            <a:r>
              <a:rPr lang="en-US" sz="2000" b="1" i="1" kern="0" dirty="0">
                <a:solidFill>
                  <a:srgbClr val="155755"/>
                </a:solidFill>
                <a:latin typeface="Arial" charset="0"/>
                <a:cs typeface="+mn-cs"/>
              </a:rPr>
              <a:t> </a:t>
            </a:r>
          </a:p>
        </p:txBody>
      </p:sp>
      <p:pic>
        <p:nvPicPr>
          <p:cNvPr id="5" name="Picture 2" descr="C:\Users\Glenn Tecker\AppData\Local\Microsoft\Windows\Temporary Internet Files\Content.IE5\R2S3DK7M\MP90044237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5391" y="1470943"/>
            <a:ext cx="2537347" cy="289634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457200" y="313899"/>
            <a:ext cx="8229600" cy="940226"/>
          </a:xfrm>
          <a:prstGeom prst="rect">
            <a:avLst/>
          </a:prstGeom>
        </p:spPr>
        <p:txBody>
          <a:bodyPr/>
          <a:lstStyle>
            <a:lvl1pPr algn="ctr" defTabSz="457200" rtl="0" eaLnBrk="0" fontAlgn="base" hangingPunct="0">
              <a:spcBef>
                <a:spcPct val="0"/>
              </a:spcBef>
              <a:spcAft>
                <a:spcPct val="0"/>
              </a:spcAft>
              <a:defRPr sz="4400" kern="1200">
                <a:solidFill>
                  <a:srgbClr val="00418D"/>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rgbClr val="00418D"/>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sz="3600" dirty="0">
                <a:solidFill>
                  <a:srgbClr val="002060"/>
                </a:solidFill>
              </a:rPr>
              <a:t>Practice Step 1 for ABC</a:t>
            </a:r>
            <a:endParaRPr lang="en-US" sz="3600" dirty="0">
              <a:solidFill>
                <a:schemeClr val="tx1"/>
              </a:solidFill>
            </a:endParaRPr>
          </a:p>
        </p:txBody>
      </p:sp>
    </p:spTree>
    <p:extLst>
      <p:ext uri="{BB962C8B-B14F-4D97-AF65-F5344CB8AC3E}">
        <p14:creationId xmlns:p14="http://schemas.microsoft.com/office/powerpoint/2010/main" val="223674942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09650" y="296863"/>
            <a:ext cx="7219950" cy="1143000"/>
          </a:xfrm>
        </p:spPr>
        <p:txBody>
          <a:bodyPr>
            <a:noAutofit/>
          </a:bodyPr>
          <a:lstStyle/>
          <a:p>
            <a:r>
              <a:rPr lang="en-US" dirty="0"/>
              <a:t>A Framework for Dialogue and  Deliberation</a:t>
            </a:r>
          </a:p>
        </p:txBody>
      </p:sp>
      <p:sp>
        <p:nvSpPr>
          <p:cNvPr id="3" name="Content Placeholder 2"/>
          <p:cNvSpPr>
            <a:spLocks noGrp="1"/>
          </p:cNvSpPr>
          <p:nvPr>
            <p:ph sz="quarter" idx="4294967295"/>
          </p:nvPr>
        </p:nvSpPr>
        <p:spPr>
          <a:xfrm>
            <a:off x="581891" y="1670050"/>
            <a:ext cx="7647709" cy="4160838"/>
          </a:xfrm>
        </p:spPr>
        <p:txBody>
          <a:bodyPr>
            <a:normAutofit/>
          </a:bodyPr>
          <a:lstStyle/>
          <a:p>
            <a:pPr indent="-274320"/>
            <a:r>
              <a:rPr lang="en-US" sz="3600" dirty="0"/>
              <a:t>Dialogue to inform the issue</a:t>
            </a:r>
          </a:p>
          <a:p>
            <a:pPr indent="-274320"/>
            <a:r>
              <a:rPr lang="en-US" sz="3600" dirty="0"/>
              <a:t>Dialogue to identify and evaluate strategic choices</a:t>
            </a:r>
          </a:p>
          <a:p>
            <a:pPr indent="-274320"/>
            <a:r>
              <a:rPr lang="en-US" sz="3600" dirty="0"/>
              <a:t>Deliberation to determine consensus and reach a decision</a:t>
            </a:r>
          </a:p>
          <a:p>
            <a:pPr indent="-274320"/>
            <a:r>
              <a:rPr lang="en-US" sz="3600" dirty="0"/>
              <a:t>Craft a motion, deliberate and vote</a:t>
            </a:r>
          </a:p>
        </p:txBody>
      </p:sp>
    </p:spTree>
    <p:extLst>
      <p:ext uri="{BB962C8B-B14F-4D97-AF65-F5344CB8AC3E}">
        <p14:creationId xmlns:p14="http://schemas.microsoft.com/office/powerpoint/2010/main" val="27880017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Knowledge Bases</a:t>
            </a:r>
          </a:p>
        </p:txBody>
      </p:sp>
      <p:sp>
        <p:nvSpPr>
          <p:cNvPr id="3" name="Content Placeholder 2"/>
          <p:cNvSpPr>
            <a:spLocks noGrp="1"/>
          </p:cNvSpPr>
          <p:nvPr>
            <p:ph sz="quarter" idx="12"/>
          </p:nvPr>
        </p:nvSpPr>
        <p:spPr>
          <a:xfrm>
            <a:off x="457200" y="1206623"/>
            <a:ext cx="8229600" cy="5262415"/>
          </a:xfrm>
        </p:spPr>
        <p:txBody>
          <a:bodyPr/>
          <a:lstStyle/>
          <a:p>
            <a:pPr marL="514350" indent="-514350">
              <a:buFont typeface="+mj-lt"/>
              <a:buAutoNum type="arabicPeriod"/>
            </a:pPr>
            <a:r>
              <a:rPr lang="en-US" sz="2800" b="1" dirty="0">
                <a:solidFill>
                  <a:schemeClr val="tx1"/>
                </a:solidFill>
              </a:rPr>
              <a:t>What do we know about our stakeholders’ needs, wants, and preferences that are relevant to this decision?*</a:t>
            </a:r>
          </a:p>
          <a:p>
            <a:pPr marL="514350" indent="-514350">
              <a:buFont typeface="+mj-lt"/>
              <a:buAutoNum type="arabicPeriod"/>
            </a:pPr>
            <a:r>
              <a:rPr lang="en-US" sz="2400" dirty="0">
                <a:solidFill>
                  <a:schemeClr val="tx1"/>
                </a:solidFill>
              </a:rPr>
              <a:t>What do we know about the current realities and evolving dynamics of our environment that is relevant to this decision?* </a:t>
            </a:r>
          </a:p>
          <a:p>
            <a:pPr marL="514350" indent="-514350">
              <a:buFont typeface="+mj-lt"/>
              <a:buAutoNum type="arabicPeriod"/>
            </a:pPr>
            <a:r>
              <a:rPr lang="en-US" sz="2400" dirty="0">
                <a:solidFill>
                  <a:schemeClr val="tx1"/>
                </a:solidFill>
              </a:rPr>
              <a:t>What do we know about the “capacity” and “strategic position” of our organization that is relevant to this decision?*  </a:t>
            </a:r>
          </a:p>
          <a:p>
            <a:pPr marL="514350" indent="-514350">
              <a:buFont typeface="+mj-lt"/>
              <a:buAutoNum type="arabicPeriod"/>
            </a:pPr>
            <a:r>
              <a:rPr lang="en-US" sz="2400" dirty="0">
                <a:solidFill>
                  <a:schemeClr val="tx1"/>
                </a:solidFill>
              </a:rPr>
              <a:t>What are the ethical implications?</a:t>
            </a:r>
          </a:p>
          <a:p>
            <a:pPr marL="0" indent="0">
              <a:buNone/>
            </a:pPr>
            <a:endParaRPr lang="en-US" sz="1050" dirty="0">
              <a:solidFill>
                <a:schemeClr val="tx1"/>
              </a:solidFill>
            </a:endParaRPr>
          </a:p>
          <a:p>
            <a:pPr marL="0" indent="0" algn="ctr">
              <a:buNone/>
            </a:pPr>
            <a:r>
              <a:rPr lang="en-US" sz="2000" dirty="0">
                <a:solidFill>
                  <a:schemeClr val="tx1"/>
                </a:solidFill>
              </a:rPr>
              <a:t>*What do we wish we knew, but don’t?</a:t>
            </a:r>
          </a:p>
        </p:txBody>
      </p:sp>
    </p:spTree>
    <p:extLst>
      <p:ext uri="{BB962C8B-B14F-4D97-AF65-F5344CB8AC3E}">
        <p14:creationId xmlns:p14="http://schemas.microsoft.com/office/powerpoint/2010/main" val="867804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Question 1: Needs, Wants &amp; Preferences</a:t>
            </a:r>
          </a:p>
        </p:txBody>
      </p:sp>
      <p:graphicFrame>
        <p:nvGraphicFramePr>
          <p:cNvPr id="4" name="Content Placeholder 3"/>
          <p:cNvGraphicFramePr>
            <a:graphicFrameLocks noGrp="1"/>
          </p:cNvGraphicFramePr>
          <p:nvPr>
            <p:ph sz="quarter" idx="12"/>
          </p:nvPr>
        </p:nvGraphicFramePr>
        <p:xfrm>
          <a:off x="457200" y="1013146"/>
          <a:ext cx="8153400" cy="4972985"/>
        </p:xfrm>
        <a:graphic>
          <a:graphicData uri="http://schemas.openxmlformats.org/drawingml/2006/table">
            <a:tbl>
              <a:tblPr firstRow="1" bandRow="1">
                <a:tableStyleId>{7DF18680-E054-41AD-8BC1-D1AEF772440D}</a:tableStyleId>
              </a:tblPr>
              <a:tblGrid>
                <a:gridCol w="26670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492425">
                <a:tc>
                  <a:txBody>
                    <a:bodyPr/>
                    <a:lstStyle/>
                    <a:p>
                      <a:pPr algn="ctr"/>
                      <a:r>
                        <a:rPr lang="en-US" sz="2400" dirty="0"/>
                        <a:t>Key Stakeholder </a:t>
                      </a:r>
                    </a:p>
                  </a:txBody>
                  <a:tcPr anchor="ctr"/>
                </a:tc>
                <a:tc>
                  <a:txBody>
                    <a:bodyPr/>
                    <a:lstStyle/>
                    <a:p>
                      <a:pPr algn="ctr"/>
                      <a:r>
                        <a:rPr lang="en-US" sz="2400" dirty="0"/>
                        <a:t>Needs, Wants &amp;</a:t>
                      </a:r>
                      <a:r>
                        <a:rPr lang="en-US" sz="2400" baseline="0" dirty="0"/>
                        <a:t> Preferences</a:t>
                      </a:r>
                      <a:endParaRPr lang="en-US" sz="2400" dirty="0"/>
                    </a:p>
                  </a:txBody>
                  <a:tcPr anchor="ctr"/>
                </a:tc>
                <a:extLst>
                  <a:ext uri="{0D108BD9-81ED-4DB2-BD59-A6C34878D82A}">
                    <a16:rowId xmlns:a16="http://schemas.microsoft.com/office/drawing/2014/main" val="10000"/>
                  </a:ext>
                </a:extLst>
              </a:tr>
              <a:tr h="4350705">
                <a:tc>
                  <a:txBody>
                    <a:bodyPr/>
                    <a:lstStyle/>
                    <a:p>
                      <a:pPr algn="l"/>
                      <a:r>
                        <a:rPr lang="en-US" sz="4800" dirty="0"/>
                        <a:t>________________________________________</a:t>
                      </a:r>
                      <a:endParaRPr lang="en-US" sz="4800" i="1" dirty="0"/>
                    </a:p>
                  </a:txBody>
                  <a:tcPr/>
                </a:tc>
                <a:tc>
                  <a:txBody>
                    <a:bodyPr/>
                    <a:lstStyle/>
                    <a:p>
                      <a:pPr algn="l"/>
                      <a:r>
                        <a:rPr lang="en-US" sz="4800" dirty="0"/>
                        <a:t>_____________________________________________________________________________________</a:t>
                      </a:r>
                    </a:p>
                    <a:p>
                      <a:pPr algn="l"/>
                      <a:r>
                        <a:rPr lang="en-US" sz="4800" dirty="0"/>
                        <a:t> </a:t>
                      </a:r>
                      <a:endParaRPr lang="en-US" sz="4800" i="1"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327003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Knowledge Bases</a:t>
            </a:r>
          </a:p>
        </p:txBody>
      </p:sp>
      <p:sp>
        <p:nvSpPr>
          <p:cNvPr id="3" name="Content Placeholder 2"/>
          <p:cNvSpPr>
            <a:spLocks noGrp="1"/>
          </p:cNvSpPr>
          <p:nvPr>
            <p:ph sz="quarter" idx="12"/>
          </p:nvPr>
        </p:nvSpPr>
        <p:spPr>
          <a:xfrm>
            <a:off x="457200" y="1206623"/>
            <a:ext cx="8229600" cy="5262415"/>
          </a:xfrm>
        </p:spPr>
        <p:txBody>
          <a:bodyPr/>
          <a:lstStyle/>
          <a:p>
            <a:pPr marL="514350" indent="-514350">
              <a:buFont typeface="+mj-lt"/>
              <a:buAutoNum type="arabicPeriod"/>
            </a:pPr>
            <a:r>
              <a:rPr lang="en-US" sz="2800" dirty="0">
                <a:solidFill>
                  <a:schemeClr val="tx1"/>
                </a:solidFill>
              </a:rPr>
              <a:t>What do we know about our stakeholders’ needs, wants, and preferences that are relevant to this decision?*</a:t>
            </a:r>
          </a:p>
          <a:p>
            <a:pPr marL="514350" indent="-514350">
              <a:buFont typeface="+mj-lt"/>
              <a:buAutoNum type="arabicPeriod"/>
            </a:pPr>
            <a:r>
              <a:rPr lang="en-US" sz="2400" b="1" dirty="0">
                <a:solidFill>
                  <a:schemeClr val="tx1"/>
                </a:solidFill>
              </a:rPr>
              <a:t>What do we know about the current realities and evolving dynamics of our environment that is relevant to this decision?* </a:t>
            </a:r>
          </a:p>
          <a:p>
            <a:pPr marL="514350" indent="-514350">
              <a:buFont typeface="+mj-lt"/>
              <a:buAutoNum type="arabicPeriod"/>
            </a:pPr>
            <a:r>
              <a:rPr lang="en-US" sz="2400" dirty="0">
                <a:solidFill>
                  <a:schemeClr val="tx1"/>
                </a:solidFill>
              </a:rPr>
              <a:t>What do we know about the “capacity” and “strategic position” of our organization that is relevant to this decision?*  </a:t>
            </a:r>
          </a:p>
          <a:p>
            <a:pPr marL="514350" indent="-514350">
              <a:buFont typeface="+mj-lt"/>
              <a:buAutoNum type="arabicPeriod"/>
            </a:pPr>
            <a:r>
              <a:rPr lang="en-US" sz="2400" dirty="0">
                <a:solidFill>
                  <a:schemeClr val="tx1"/>
                </a:solidFill>
              </a:rPr>
              <a:t>What are the ethical implications?</a:t>
            </a:r>
          </a:p>
          <a:p>
            <a:pPr marL="0" indent="0">
              <a:buNone/>
            </a:pPr>
            <a:endParaRPr lang="en-US" sz="1050" dirty="0">
              <a:solidFill>
                <a:schemeClr val="tx1"/>
              </a:solidFill>
            </a:endParaRPr>
          </a:p>
          <a:p>
            <a:pPr marL="0" indent="0" algn="ctr">
              <a:buNone/>
            </a:pPr>
            <a:r>
              <a:rPr lang="en-US" sz="2000" dirty="0">
                <a:solidFill>
                  <a:schemeClr val="tx1"/>
                </a:solidFill>
              </a:rPr>
              <a:t>*What do we wish we knew, but don’t?</a:t>
            </a:r>
          </a:p>
        </p:txBody>
      </p:sp>
    </p:spTree>
    <p:extLst>
      <p:ext uri="{BB962C8B-B14F-4D97-AF65-F5344CB8AC3E}">
        <p14:creationId xmlns:p14="http://schemas.microsoft.com/office/powerpoint/2010/main" val="35596039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884" y="63624"/>
            <a:ext cx="8370916" cy="1143000"/>
          </a:xfrm>
        </p:spPr>
        <p:txBody>
          <a:bodyPr>
            <a:normAutofit/>
          </a:bodyPr>
          <a:lstStyle/>
          <a:p>
            <a:r>
              <a:rPr lang="en-US" sz="3200" dirty="0"/>
              <a:t>Question 2: Current Realities and Evolving Dynamics</a:t>
            </a:r>
          </a:p>
        </p:txBody>
      </p:sp>
      <p:graphicFrame>
        <p:nvGraphicFramePr>
          <p:cNvPr id="4" name="Content Placeholder 3"/>
          <p:cNvGraphicFramePr>
            <a:graphicFrameLocks noGrp="1"/>
          </p:cNvGraphicFramePr>
          <p:nvPr>
            <p:ph sz="quarter" idx="12"/>
          </p:nvPr>
        </p:nvGraphicFramePr>
        <p:xfrm>
          <a:off x="457200" y="1547813"/>
          <a:ext cx="8229600" cy="4199844"/>
        </p:xfrm>
        <a:graphic>
          <a:graphicData uri="http://schemas.openxmlformats.org/drawingml/2006/table">
            <a:tbl>
              <a:tblPr firstRow="1" bandRow="1">
                <a:tableStyleId>{7DF18680-E054-41AD-8BC1-D1AEF772440D}</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815377">
                <a:tc>
                  <a:txBody>
                    <a:bodyPr/>
                    <a:lstStyle/>
                    <a:p>
                      <a:pPr algn="ctr"/>
                      <a:r>
                        <a:rPr lang="en-US" sz="2400" dirty="0"/>
                        <a:t>Current</a:t>
                      </a:r>
                      <a:r>
                        <a:rPr lang="en-US" sz="2400" baseline="0" dirty="0"/>
                        <a:t> Conditions</a:t>
                      </a:r>
                      <a:endParaRPr lang="en-US" sz="2400" dirty="0"/>
                    </a:p>
                  </a:txBody>
                  <a:tcPr anchor="ctr"/>
                </a:tc>
                <a:tc>
                  <a:txBody>
                    <a:bodyPr/>
                    <a:lstStyle/>
                    <a:p>
                      <a:pPr algn="ctr"/>
                      <a:r>
                        <a:rPr lang="en-US" sz="2400" dirty="0"/>
                        <a:t>Trends</a:t>
                      </a:r>
                    </a:p>
                  </a:txBody>
                  <a:tcPr anchor="ctr"/>
                </a:tc>
                <a:tc>
                  <a:txBody>
                    <a:bodyPr/>
                    <a:lstStyle/>
                    <a:p>
                      <a:pPr algn="ctr"/>
                      <a:r>
                        <a:rPr lang="en-US" sz="2400" dirty="0"/>
                        <a:t>Assumptions About the Future</a:t>
                      </a:r>
                    </a:p>
                  </a:txBody>
                  <a:tcPr anchor="ctr"/>
                </a:tc>
                <a:extLst>
                  <a:ext uri="{0D108BD9-81ED-4DB2-BD59-A6C34878D82A}">
                    <a16:rowId xmlns:a16="http://schemas.microsoft.com/office/drawing/2014/main" val="10000"/>
                  </a:ext>
                </a:extLst>
              </a:tr>
              <a:tr h="3376884">
                <a:tc>
                  <a:txBody>
                    <a:bodyPr/>
                    <a:lstStyle/>
                    <a:p>
                      <a:pPr algn="l"/>
                      <a:r>
                        <a:rPr lang="en-US" sz="1600" dirty="0"/>
                        <a:t>What’s going on now?</a:t>
                      </a:r>
                      <a:endParaRPr lang="en-US" sz="1600" i="1" dirty="0"/>
                    </a:p>
                  </a:txBody>
                  <a:tcPr/>
                </a:tc>
                <a:tc>
                  <a:txBody>
                    <a:bodyPr/>
                    <a:lstStyle/>
                    <a:p>
                      <a:pPr algn="l"/>
                      <a:r>
                        <a:rPr lang="en-US" sz="1600" dirty="0"/>
                        <a:t>A change</a:t>
                      </a:r>
                      <a:r>
                        <a:rPr lang="en-US" sz="1600" baseline="0" dirty="0"/>
                        <a:t> in progress and the direction of the change</a:t>
                      </a:r>
                      <a:endParaRPr lang="en-US" sz="1600" i="1" dirty="0"/>
                    </a:p>
                  </a:txBody>
                  <a:tcPr/>
                </a:tc>
                <a:tc>
                  <a:txBody>
                    <a:bodyPr/>
                    <a:lstStyle/>
                    <a:p>
                      <a:pPr algn="l"/>
                      <a:r>
                        <a:rPr lang="en-US" sz="1600" dirty="0"/>
                        <a:t>Something that could happen in the foreseeable future that would make a big difference</a:t>
                      </a:r>
                      <a:endParaRPr lang="en-US" sz="1600" i="1"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59226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Knowledge Bases</a:t>
            </a:r>
          </a:p>
        </p:txBody>
      </p:sp>
      <p:sp>
        <p:nvSpPr>
          <p:cNvPr id="3" name="Content Placeholder 2"/>
          <p:cNvSpPr>
            <a:spLocks noGrp="1"/>
          </p:cNvSpPr>
          <p:nvPr>
            <p:ph sz="quarter" idx="12"/>
          </p:nvPr>
        </p:nvSpPr>
        <p:spPr>
          <a:xfrm>
            <a:off x="457200" y="1413164"/>
            <a:ext cx="8229600" cy="4311382"/>
          </a:xfrm>
        </p:spPr>
        <p:txBody>
          <a:bodyPr>
            <a:normAutofit/>
          </a:bodyPr>
          <a:lstStyle/>
          <a:p>
            <a:pPr marL="514350" indent="-514350">
              <a:buFont typeface="+mj-lt"/>
              <a:buAutoNum type="arabicPeriod"/>
            </a:pPr>
            <a:r>
              <a:rPr lang="en-US" sz="2400" dirty="0">
                <a:solidFill>
                  <a:schemeClr val="tx1"/>
                </a:solidFill>
              </a:rPr>
              <a:t>What do we know about our stakeholders’ needs, wants, and preferences that are relevant to this decision?*</a:t>
            </a:r>
          </a:p>
          <a:p>
            <a:pPr marL="514350" indent="-514350">
              <a:buFont typeface="+mj-lt"/>
              <a:buAutoNum type="arabicPeriod"/>
            </a:pPr>
            <a:r>
              <a:rPr lang="en-US" sz="2400" dirty="0">
                <a:solidFill>
                  <a:schemeClr val="tx1"/>
                </a:solidFill>
              </a:rPr>
              <a:t>What do we know about the current realities and evolving dynamics of our environment that is relevant to this decision?* </a:t>
            </a:r>
          </a:p>
          <a:p>
            <a:pPr marL="514350" indent="-514350">
              <a:buFont typeface="+mj-lt"/>
              <a:buAutoNum type="arabicPeriod"/>
            </a:pPr>
            <a:r>
              <a:rPr lang="en-US" sz="2800" b="1" dirty="0">
                <a:solidFill>
                  <a:schemeClr val="tx1"/>
                </a:solidFill>
              </a:rPr>
              <a:t>What do we know about the “capacity” and “strategic position” of our organization that is relevant to this decision?*  </a:t>
            </a:r>
          </a:p>
          <a:p>
            <a:pPr marL="514350" indent="-514350">
              <a:buFont typeface="+mj-lt"/>
              <a:buAutoNum type="arabicPeriod"/>
            </a:pPr>
            <a:r>
              <a:rPr lang="en-US" sz="2400" dirty="0">
                <a:solidFill>
                  <a:schemeClr val="tx1"/>
                </a:solidFill>
              </a:rPr>
              <a:t>What are the ethical implications?</a:t>
            </a:r>
          </a:p>
          <a:p>
            <a:pPr marL="0" indent="0">
              <a:buNone/>
            </a:pPr>
            <a:endParaRPr lang="en-US" sz="1600" dirty="0">
              <a:solidFill>
                <a:schemeClr val="tx1"/>
              </a:solidFill>
            </a:endParaRPr>
          </a:p>
          <a:p>
            <a:pPr marL="0" indent="0">
              <a:buNone/>
            </a:pPr>
            <a:r>
              <a:rPr lang="en-US" sz="1800" dirty="0">
                <a:solidFill>
                  <a:schemeClr val="tx1"/>
                </a:solidFill>
              </a:rPr>
              <a:t>*What do we wish we knew, but don’t?</a:t>
            </a:r>
          </a:p>
        </p:txBody>
      </p:sp>
    </p:spTree>
    <p:extLst>
      <p:ext uri="{BB962C8B-B14F-4D97-AF65-F5344CB8AC3E}">
        <p14:creationId xmlns:p14="http://schemas.microsoft.com/office/powerpoint/2010/main" val="30799853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Capacity and Strategic Position</a:t>
            </a:r>
          </a:p>
        </p:txBody>
      </p:sp>
      <p:grpSp>
        <p:nvGrpSpPr>
          <p:cNvPr id="10" name="Group 9"/>
          <p:cNvGrpSpPr/>
          <p:nvPr/>
        </p:nvGrpSpPr>
        <p:grpSpPr>
          <a:xfrm>
            <a:off x="705639" y="1282537"/>
            <a:ext cx="7671458" cy="4549931"/>
            <a:chOff x="460195" y="685800"/>
            <a:chExt cx="8254502" cy="5147951"/>
          </a:xfrm>
        </p:grpSpPr>
        <p:sp>
          <p:nvSpPr>
            <p:cNvPr id="11" name="Oval 10"/>
            <p:cNvSpPr/>
            <p:nvPr/>
          </p:nvSpPr>
          <p:spPr>
            <a:xfrm>
              <a:off x="2607605" y="2447611"/>
              <a:ext cx="3949700" cy="3386140"/>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defRPr/>
              </a:pPr>
              <a:r>
                <a:rPr lang="en-US" sz="3200" b="1" dirty="0">
                  <a:solidFill>
                    <a:srgbClr val="2D2D8A">
                      <a:lumMod val="50000"/>
                    </a:srgbClr>
                  </a:solidFill>
                  <a:latin typeface="Calibri" pitchFamily="34" charset="0"/>
                  <a:cs typeface="Arial" charset="0"/>
                </a:rPr>
                <a:t>CAPACITY</a:t>
              </a:r>
              <a:r>
                <a:rPr lang="en-US" sz="3200" dirty="0">
                  <a:solidFill>
                    <a:srgbClr val="2D2D8A">
                      <a:lumMod val="50000"/>
                    </a:srgbClr>
                  </a:solidFill>
                  <a:latin typeface="Calibri" pitchFamily="34" charset="0"/>
                  <a:cs typeface="Arial" charset="0"/>
                </a:rPr>
                <a:t>:</a:t>
              </a:r>
            </a:p>
            <a:p>
              <a:pPr algn="ctr" fontAlgn="base">
                <a:spcBef>
                  <a:spcPct val="0"/>
                </a:spcBef>
                <a:spcAft>
                  <a:spcPct val="0"/>
                </a:spcAft>
                <a:defRPr/>
              </a:pPr>
              <a:r>
                <a:rPr lang="en-US" sz="3200" dirty="0">
                  <a:solidFill>
                    <a:srgbClr val="2D2D8A">
                      <a:lumMod val="50000"/>
                    </a:srgbClr>
                  </a:solidFill>
                  <a:latin typeface="Calibri" pitchFamily="34" charset="0"/>
                  <a:cs typeface="Arial" charset="0"/>
                </a:rPr>
                <a:t>tangible and intangible assets of the organization</a:t>
              </a:r>
            </a:p>
          </p:txBody>
        </p:sp>
        <p:sp>
          <p:nvSpPr>
            <p:cNvPr id="12" name="TextBox 5"/>
            <p:cNvSpPr txBox="1">
              <a:spLocks noChangeArrowheads="1"/>
            </p:cNvSpPr>
            <p:nvPr/>
          </p:nvSpPr>
          <p:spPr bwMode="auto">
            <a:xfrm>
              <a:off x="460195" y="685800"/>
              <a:ext cx="8254502" cy="177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base" hangingPunct="1">
                <a:spcBef>
                  <a:spcPct val="0"/>
                </a:spcBef>
                <a:spcAft>
                  <a:spcPct val="0"/>
                </a:spcAft>
              </a:pPr>
              <a:r>
                <a:rPr lang="en-US" sz="3200" b="1" dirty="0">
                  <a:solidFill>
                    <a:srgbClr val="000000"/>
                  </a:solidFill>
                  <a:latin typeface="Calibri" pitchFamily="34" charset="0"/>
                </a:rPr>
                <a:t>STRATEGIC POSITION</a:t>
              </a:r>
              <a:r>
                <a:rPr lang="en-US" sz="3200" dirty="0">
                  <a:solidFill>
                    <a:srgbClr val="000000"/>
                  </a:solidFill>
                  <a:latin typeface="Calibri" pitchFamily="34" charset="0"/>
                </a:rPr>
                <a:t>: factors in the external environment including competitors and dynamics the organizations cannot control</a:t>
              </a:r>
            </a:p>
          </p:txBody>
        </p:sp>
        <p:sp>
          <p:nvSpPr>
            <p:cNvPr id="13" name="Curved Left Arrow 12"/>
            <p:cNvSpPr/>
            <p:nvPr/>
          </p:nvSpPr>
          <p:spPr>
            <a:xfrm>
              <a:off x="7086600" y="2590800"/>
              <a:ext cx="762000" cy="2438400"/>
            </a:xfrm>
            <a:prstGeom prst="curvedLef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solidFill>
                  <a:srgbClr val="000000"/>
                </a:solidFill>
              </a:endParaRPr>
            </a:p>
          </p:txBody>
        </p:sp>
        <p:sp>
          <p:nvSpPr>
            <p:cNvPr id="14" name="Curved Left Arrow 13"/>
            <p:cNvSpPr/>
            <p:nvPr/>
          </p:nvSpPr>
          <p:spPr>
            <a:xfrm rot="10800000">
              <a:off x="1295400" y="2514600"/>
              <a:ext cx="762000" cy="2438400"/>
            </a:xfrm>
            <a:prstGeom prst="curvedLeft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dirty="0">
                <a:solidFill>
                  <a:srgbClr val="000000"/>
                </a:solidFill>
              </a:endParaRPr>
            </a:p>
          </p:txBody>
        </p:sp>
      </p:grpSp>
    </p:spTree>
    <p:extLst>
      <p:ext uri="{BB962C8B-B14F-4D97-AF65-F5344CB8AC3E}">
        <p14:creationId xmlns:p14="http://schemas.microsoft.com/office/powerpoint/2010/main" val="256891121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Knowledge Bases</a:t>
            </a:r>
          </a:p>
        </p:txBody>
      </p:sp>
      <p:sp>
        <p:nvSpPr>
          <p:cNvPr id="3" name="Content Placeholder 2"/>
          <p:cNvSpPr>
            <a:spLocks noGrp="1"/>
          </p:cNvSpPr>
          <p:nvPr>
            <p:ph sz="quarter" idx="12"/>
          </p:nvPr>
        </p:nvSpPr>
        <p:spPr>
          <a:xfrm>
            <a:off x="457200" y="1413164"/>
            <a:ext cx="8229600" cy="4311382"/>
          </a:xfrm>
        </p:spPr>
        <p:txBody>
          <a:bodyPr/>
          <a:lstStyle/>
          <a:p>
            <a:pPr marL="514350" indent="-514350">
              <a:buFont typeface="+mj-lt"/>
              <a:buAutoNum type="arabicPeriod"/>
            </a:pPr>
            <a:r>
              <a:rPr lang="en-US" sz="2400" dirty="0">
                <a:solidFill>
                  <a:schemeClr val="tx1"/>
                </a:solidFill>
              </a:rPr>
              <a:t>What do we know about our stakeholders’ needs, wants, and preferences that are relevant to this decision?*</a:t>
            </a:r>
          </a:p>
          <a:p>
            <a:pPr marL="514350" indent="-514350">
              <a:buFont typeface="+mj-lt"/>
              <a:buAutoNum type="arabicPeriod"/>
            </a:pPr>
            <a:r>
              <a:rPr lang="en-US" sz="2400" dirty="0">
                <a:solidFill>
                  <a:schemeClr val="tx1"/>
                </a:solidFill>
              </a:rPr>
              <a:t>What do we know about the current realities and evolving dynamics of our environment that is relevant to this decision?* </a:t>
            </a:r>
          </a:p>
          <a:p>
            <a:pPr marL="514350" indent="-514350">
              <a:buFont typeface="+mj-lt"/>
              <a:buAutoNum type="arabicPeriod"/>
            </a:pPr>
            <a:r>
              <a:rPr lang="en-US" sz="2400" dirty="0">
                <a:solidFill>
                  <a:schemeClr val="tx1"/>
                </a:solidFill>
              </a:rPr>
              <a:t>What do we know about the “capacity” and “strategic position” of our organization that is relevant to this decision?*  </a:t>
            </a:r>
          </a:p>
          <a:p>
            <a:pPr marL="514350" indent="-514350">
              <a:buFont typeface="+mj-lt"/>
              <a:buAutoNum type="arabicPeriod"/>
            </a:pPr>
            <a:r>
              <a:rPr lang="en-US" sz="2800" b="1" dirty="0">
                <a:solidFill>
                  <a:schemeClr val="tx1"/>
                </a:solidFill>
              </a:rPr>
              <a:t>What are the ethical implications?</a:t>
            </a:r>
          </a:p>
          <a:p>
            <a:pPr marL="0" indent="0">
              <a:buNone/>
            </a:pPr>
            <a:endParaRPr lang="en-US" sz="1000" dirty="0">
              <a:solidFill>
                <a:schemeClr val="tx1"/>
              </a:solidFill>
            </a:endParaRPr>
          </a:p>
          <a:p>
            <a:pPr marL="0" indent="0">
              <a:buNone/>
            </a:pPr>
            <a:r>
              <a:rPr lang="en-US" sz="1800" dirty="0">
                <a:solidFill>
                  <a:schemeClr val="tx1"/>
                </a:solidFill>
              </a:rPr>
              <a:t>*What do we wish we knew, but don’t?</a:t>
            </a:r>
          </a:p>
        </p:txBody>
      </p:sp>
    </p:spTree>
    <p:extLst>
      <p:ext uri="{BB962C8B-B14F-4D97-AF65-F5344CB8AC3E}">
        <p14:creationId xmlns:p14="http://schemas.microsoft.com/office/powerpoint/2010/main" val="7209371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Mega-Issue</a:t>
            </a:r>
          </a:p>
        </p:txBody>
      </p:sp>
      <p:sp>
        <p:nvSpPr>
          <p:cNvPr id="3" name="Content Placeholder 2"/>
          <p:cNvSpPr>
            <a:spLocks noGrp="1"/>
          </p:cNvSpPr>
          <p:nvPr>
            <p:ph sz="quarter" idx="12"/>
          </p:nvPr>
        </p:nvSpPr>
        <p:spPr>
          <a:xfrm>
            <a:off x="457200" y="1111337"/>
            <a:ext cx="8229600" cy="4354863"/>
          </a:xfrm>
        </p:spPr>
        <p:txBody>
          <a:bodyPr/>
          <a:lstStyle/>
          <a:p>
            <a:pPr marL="0" indent="0">
              <a:buNone/>
            </a:pPr>
            <a:r>
              <a:rPr lang="en-US" sz="2400" dirty="0"/>
              <a:t>The mega-issue question</a:t>
            </a:r>
            <a:r>
              <a:rPr lang="en-US" dirty="0"/>
              <a:t>_____________________________________</a:t>
            </a:r>
          </a:p>
          <a:p>
            <a:pPr marL="0" indent="0">
              <a:buNone/>
            </a:pPr>
            <a:endParaRPr lang="en-US" dirty="0"/>
          </a:p>
        </p:txBody>
      </p:sp>
      <p:graphicFrame>
        <p:nvGraphicFramePr>
          <p:cNvPr id="4" name="Table 3"/>
          <p:cNvGraphicFramePr>
            <a:graphicFrameLocks noGrp="1"/>
          </p:cNvGraphicFramePr>
          <p:nvPr/>
        </p:nvGraphicFramePr>
        <p:xfrm>
          <a:off x="457199" y="1712881"/>
          <a:ext cx="8229600" cy="4354863"/>
        </p:xfrm>
        <a:graphic>
          <a:graphicData uri="http://schemas.openxmlformats.org/drawingml/2006/table">
            <a:tbl>
              <a:tblPr firstRow="1" bandRow="1">
                <a:tableStyleId>{7DF18680-E054-41AD-8BC1-D1AEF772440D}</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949022">
                <a:tc>
                  <a:txBody>
                    <a:bodyPr/>
                    <a:lstStyle/>
                    <a:p>
                      <a:pPr algn="ctr"/>
                      <a:r>
                        <a:rPr lang="en-US" dirty="0"/>
                        <a:t>What do we know about needs and preferences?</a:t>
                      </a:r>
                    </a:p>
                  </a:txBody>
                  <a:tcPr/>
                </a:tc>
                <a:tc>
                  <a:txBody>
                    <a:bodyPr/>
                    <a:lstStyle/>
                    <a:p>
                      <a:pPr algn="ctr"/>
                      <a:r>
                        <a:rPr lang="en-US" dirty="0"/>
                        <a:t>What do we know about current realities</a:t>
                      </a:r>
                      <a:r>
                        <a:rPr lang="en-US" baseline="0" dirty="0"/>
                        <a:t> and evolving dynamics?</a:t>
                      </a:r>
                      <a:endParaRPr lang="en-US" dirty="0"/>
                    </a:p>
                  </a:txBody>
                  <a:tcPr/>
                </a:tc>
                <a:tc>
                  <a:txBody>
                    <a:bodyPr/>
                    <a:lstStyle/>
                    <a:p>
                      <a:pPr algn="ctr"/>
                      <a:r>
                        <a:rPr lang="en-US" dirty="0"/>
                        <a:t>What do we know about capacity</a:t>
                      </a:r>
                      <a:r>
                        <a:rPr lang="en-US" baseline="0" dirty="0"/>
                        <a:t> and strategic position?</a:t>
                      </a:r>
                      <a:endParaRPr lang="en-US" dirty="0"/>
                    </a:p>
                  </a:txBody>
                  <a:tcPr/>
                </a:tc>
                <a:tc>
                  <a:txBody>
                    <a:bodyPr/>
                    <a:lstStyle/>
                    <a:p>
                      <a:pPr algn="ctr"/>
                      <a:r>
                        <a:rPr lang="en-US" dirty="0"/>
                        <a:t>What do we know about ethical implications?</a:t>
                      </a:r>
                    </a:p>
                  </a:txBody>
                  <a:tcPr/>
                </a:tc>
                <a:extLst>
                  <a:ext uri="{0D108BD9-81ED-4DB2-BD59-A6C34878D82A}">
                    <a16:rowId xmlns:a16="http://schemas.microsoft.com/office/drawing/2014/main" val="10000"/>
                  </a:ext>
                </a:extLst>
              </a:tr>
              <a:tr h="3405841">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087739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Choice</a:t>
            </a:r>
          </a:p>
        </p:txBody>
      </p:sp>
      <p:sp>
        <p:nvSpPr>
          <p:cNvPr id="3" name="Content Placeholder 2"/>
          <p:cNvSpPr>
            <a:spLocks noGrp="1"/>
          </p:cNvSpPr>
          <p:nvPr>
            <p:ph sz="quarter" idx="12"/>
          </p:nvPr>
        </p:nvSpPr>
        <p:spPr>
          <a:xfrm>
            <a:off x="600501" y="2832354"/>
            <a:ext cx="8366078" cy="2739819"/>
          </a:xfrm>
        </p:spPr>
        <p:txBody>
          <a:bodyPr/>
          <a:lstStyle/>
          <a:p>
            <a:pPr marL="514350" indent="-514350">
              <a:buFont typeface="+mj-lt"/>
              <a:buAutoNum type="arabicPeriod"/>
            </a:pPr>
            <a:r>
              <a:rPr lang="en-US" sz="4000" dirty="0">
                <a:solidFill>
                  <a:schemeClr val="tx1"/>
                </a:solidFill>
              </a:rPr>
              <a:t>Do nothing</a:t>
            </a:r>
          </a:p>
          <a:p>
            <a:pPr marL="514350" indent="-514350">
              <a:buFont typeface="+mj-lt"/>
              <a:buAutoNum type="arabicPeriod"/>
            </a:pPr>
            <a:r>
              <a:rPr lang="en-US" sz="4000" dirty="0">
                <a:solidFill>
                  <a:schemeClr val="tx1"/>
                </a:solidFill>
              </a:rPr>
              <a:t>Do something</a:t>
            </a:r>
          </a:p>
          <a:p>
            <a:pPr marL="0" indent="0">
              <a:buNone/>
            </a:pPr>
            <a:r>
              <a:rPr lang="en-US" sz="4000" b="1" dirty="0">
                <a:solidFill>
                  <a:schemeClr val="tx1"/>
                </a:solidFill>
              </a:rPr>
              <a:t>What are the possible “some-things”?</a:t>
            </a:r>
          </a:p>
        </p:txBody>
      </p:sp>
      <p:sp>
        <p:nvSpPr>
          <p:cNvPr id="4" name="TextBox 3"/>
          <p:cNvSpPr txBox="1"/>
          <p:nvPr/>
        </p:nvSpPr>
        <p:spPr>
          <a:xfrm>
            <a:off x="457200" y="1472546"/>
            <a:ext cx="8229600" cy="1200329"/>
          </a:xfrm>
          <a:prstGeom prst="rect">
            <a:avLst/>
          </a:prstGeom>
          <a:solidFill>
            <a:schemeClr val="accent3">
              <a:lumMod val="20000"/>
              <a:lumOff val="80000"/>
            </a:schemeClr>
          </a:solidFill>
        </p:spPr>
        <p:txBody>
          <a:bodyPr wrap="square" rtlCol="0">
            <a:spAutoFit/>
          </a:bodyPr>
          <a:lstStyle/>
          <a:p>
            <a:pPr algn="ctr"/>
            <a:r>
              <a:rPr lang="en-US" sz="3600" b="1" dirty="0">
                <a:latin typeface="+mj-lt"/>
              </a:rPr>
              <a:t>Choice:</a:t>
            </a:r>
            <a:r>
              <a:rPr lang="en-US" sz="3600" dirty="0">
                <a:latin typeface="+mj-lt"/>
              </a:rPr>
              <a:t> A discrete, but not necessarily mutually exclusive alternative</a:t>
            </a:r>
          </a:p>
        </p:txBody>
      </p:sp>
    </p:spTree>
    <p:extLst>
      <p:ext uri="{BB962C8B-B14F-4D97-AF65-F5344CB8AC3E}">
        <p14:creationId xmlns:p14="http://schemas.microsoft.com/office/powerpoint/2010/main" val="5724458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376"/>
            <a:ext cx="8229600" cy="1143000"/>
          </a:xfrm>
        </p:spPr>
        <p:txBody>
          <a:bodyPr/>
          <a:lstStyle/>
          <a:p>
            <a:r>
              <a:rPr lang="en-US" sz="4000" dirty="0"/>
              <a:t>Our Choices</a:t>
            </a:r>
            <a:br>
              <a:rPr lang="en-US" sz="4000" dirty="0">
                <a:solidFill>
                  <a:srgbClr val="3A8B46"/>
                </a:solidFill>
              </a:rPr>
            </a:br>
            <a:r>
              <a:rPr lang="en-US" sz="1800" dirty="0"/>
              <a:t>Choice: a discrete, but not necessarily exclusive, alternative</a:t>
            </a:r>
          </a:p>
        </p:txBody>
      </p:sp>
      <p:graphicFrame>
        <p:nvGraphicFramePr>
          <p:cNvPr id="4" name="Content Placeholder 3"/>
          <p:cNvGraphicFramePr>
            <a:graphicFrameLocks noGrp="1"/>
          </p:cNvGraphicFramePr>
          <p:nvPr>
            <p:ph sz="quarter" idx="12"/>
          </p:nvPr>
        </p:nvGraphicFramePr>
        <p:xfrm>
          <a:off x="235324" y="1358152"/>
          <a:ext cx="8686800" cy="4706471"/>
        </p:xfrm>
        <a:graphic>
          <a:graphicData uri="http://schemas.openxmlformats.org/drawingml/2006/table">
            <a:tbl>
              <a:tblPr firstRow="1" bandRow="1">
                <a:tableStyleId>{7DF18680-E054-41AD-8BC1-D1AEF772440D}</a:tableStyleId>
              </a:tblPr>
              <a:tblGrid>
                <a:gridCol w="1085850">
                  <a:extLst>
                    <a:ext uri="{9D8B030D-6E8A-4147-A177-3AD203B41FA5}">
                      <a16:colId xmlns:a16="http://schemas.microsoft.com/office/drawing/2014/main" val="20000"/>
                    </a:ext>
                  </a:extLst>
                </a:gridCol>
                <a:gridCol w="1085850">
                  <a:extLst>
                    <a:ext uri="{9D8B030D-6E8A-4147-A177-3AD203B41FA5}">
                      <a16:colId xmlns:a16="http://schemas.microsoft.com/office/drawing/2014/main" val="20001"/>
                    </a:ext>
                  </a:extLst>
                </a:gridCol>
                <a:gridCol w="1085850">
                  <a:extLst>
                    <a:ext uri="{9D8B030D-6E8A-4147-A177-3AD203B41FA5}">
                      <a16:colId xmlns:a16="http://schemas.microsoft.com/office/drawing/2014/main" val="20002"/>
                    </a:ext>
                  </a:extLst>
                </a:gridCol>
                <a:gridCol w="1085850">
                  <a:extLst>
                    <a:ext uri="{9D8B030D-6E8A-4147-A177-3AD203B41FA5}">
                      <a16:colId xmlns:a16="http://schemas.microsoft.com/office/drawing/2014/main" val="20003"/>
                    </a:ext>
                  </a:extLst>
                </a:gridCol>
                <a:gridCol w="1085850">
                  <a:extLst>
                    <a:ext uri="{9D8B030D-6E8A-4147-A177-3AD203B41FA5}">
                      <a16:colId xmlns:a16="http://schemas.microsoft.com/office/drawing/2014/main" val="20004"/>
                    </a:ext>
                  </a:extLst>
                </a:gridCol>
                <a:gridCol w="1085850">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gridCol w="1085850">
                  <a:extLst>
                    <a:ext uri="{9D8B030D-6E8A-4147-A177-3AD203B41FA5}">
                      <a16:colId xmlns:a16="http://schemas.microsoft.com/office/drawing/2014/main" val="20007"/>
                    </a:ext>
                  </a:extLst>
                </a:gridCol>
              </a:tblGrid>
              <a:tr h="918935">
                <a:tc gridSpan="2">
                  <a:txBody>
                    <a:bodyPr/>
                    <a:lstStyle/>
                    <a:p>
                      <a:r>
                        <a:rPr lang="en-US" dirty="0">
                          <a:solidFill>
                            <a:schemeClr val="tx1">
                              <a:lumMod val="75000"/>
                              <a:lumOff val="25000"/>
                            </a:schemeClr>
                          </a:solidFill>
                        </a:rPr>
                        <a:t>Alternative:</a:t>
                      </a:r>
                    </a:p>
                    <a:p>
                      <a:r>
                        <a:rPr lang="en-US" dirty="0">
                          <a:solidFill>
                            <a:schemeClr val="tx1">
                              <a:lumMod val="75000"/>
                              <a:lumOff val="25000"/>
                            </a:schemeClr>
                          </a:solidFill>
                        </a:rPr>
                        <a:t>________________</a:t>
                      </a:r>
                    </a:p>
                  </a:txBody>
                  <a:tcPr/>
                </a:tc>
                <a:tc hMerge="1">
                  <a:txBody>
                    <a:bodyPr/>
                    <a:lstStyle/>
                    <a:p>
                      <a:endParaRPr lang="en-US"/>
                    </a:p>
                  </a:txBody>
                  <a:tcPr/>
                </a:tc>
                <a:tc gridSpan="2">
                  <a:txBody>
                    <a:bodyPr/>
                    <a:lstStyle/>
                    <a:p>
                      <a:r>
                        <a:rPr lang="en-US" dirty="0">
                          <a:solidFill>
                            <a:schemeClr val="tx1">
                              <a:lumMod val="75000"/>
                              <a:lumOff val="25000"/>
                            </a:schemeClr>
                          </a:solidFill>
                        </a:rPr>
                        <a:t>Alternative:</a:t>
                      </a:r>
                    </a:p>
                    <a:p>
                      <a:r>
                        <a:rPr lang="en-US" dirty="0">
                          <a:solidFill>
                            <a:schemeClr val="tx1">
                              <a:lumMod val="75000"/>
                              <a:lumOff val="25000"/>
                            </a:schemeClr>
                          </a:solidFill>
                        </a:rPr>
                        <a:t>________________</a:t>
                      </a:r>
                    </a:p>
                  </a:txBody>
                  <a:tcPr/>
                </a:tc>
                <a:tc hMerge="1">
                  <a:txBody>
                    <a:bodyPr/>
                    <a:lstStyle/>
                    <a:p>
                      <a:endParaRPr lang="en-US"/>
                    </a:p>
                  </a:txBody>
                  <a:tcPr/>
                </a:tc>
                <a:tc gridSpan="2">
                  <a:txBody>
                    <a:bodyPr/>
                    <a:lstStyle/>
                    <a:p>
                      <a:r>
                        <a:rPr lang="en-US" dirty="0">
                          <a:solidFill>
                            <a:schemeClr val="tx1">
                              <a:lumMod val="75000"/>
                              <a:lumOff val="25000"/>
                            </a:schemeClr>
                          </a:solidFill>
                        </a:rPr>
                        <a:t>Alternative:</a:t>
                      </a:r>
                    </a:p>
                    <a:p>
                      <a:r>
                        <a:rPr lang="en-US" dirty="0">
                          <a:solidFill>
                            <a:schemeClr val="tx1">
                              <a:lumMod val="75000"/>
                              <a:lumOff val="25000"/>
                            </a:schemeClr>
                          </a:solidFill>
                        </a:rPr>
                        <a:t>________________</a:t>
                      </a:r>
                    </a:p>
                  </a:txBody>
                  <a:tcPr/>
                </a:tc>
                <a:tc hMerge="1">
                  <a:txBody>
                    <a:bodyPr/>
                    <a:lstStyle/>
                    <a:p>
                      <a:endParaRPr lang="en-US"/>
                    </a:p>
                  </a:txBody>
                  <a:tcPr/>
                </a:tc>
                <a:tc gridSpan="2">
                  <a:txBody>
                    <a:bodyPr/>
                    <a:lstStyle/>
                    <a:p>
                      <a:r>
                        <a:rPr lang="en-US" dirty="0">
                          <a:solidFill>
                            <a:schemeClr val="tx1">
                              <a:lumMod val="75000"/>
                              <a:lumOff val="25000"/>
                            </a:schemeClr>
                          </a:solidFill>
                        </a:rPr>
                        <a:t>Alternative:</a:t>
                      </a:r>
                    </a:p>
                    <a:p>
                      <a:r>
                        <a:rPr lang="en-US" dirty="0">
                          <a:solidFill>
                            <a:schemeClr val="tx1">
                              <a:lumMod val="75000"/>
                              <a:lumOff val="25000"/>
                            </a:schemeClr>
                          </a:solidFill>
                        </a:rPr>
                        <a:t>________________</a:t>
                      </a:r>
                    </a:p>
                  </a:txBody>
                  <a:tcPr/>
                </a:tc>
                <a:tc hMerge="1">
                  <a:txBody>
                    <a:bodyPr/>
                    <a:lstStyle/>
                    <a:p>
                      <a:endParaRPr lang="en-US"/>
                    </a:p>
                  </a:txBody>
                  <a:tcPr/>
                </a:tc>
                <a:extLst>
                  <a:ext uri="{0D108BD9-81ED-4DB2-BD59-A6C34878D82A}">
                    <a16:rowId xmlns:a16="http://schemas.microsoft.com/office/drawing/2014/main" val="10000"/>
                  </a:ext>
                </a:extLst>
              </a:tr>
              <a:tr h="699740">
                <a:tc>
                  <a:txBody>
                    <a:bodyPr/>
                    <a:lstStyle/>
                    <a:p>
                      <a:pPr algn="ctr"/>
                      <a:r>
                        <a:rPr lang="en-US" sz="1100" b="1" dirty="0"/>
                        <a:t>Advantages</a:t>
                      </a:r>
                    </a:p>
                  </a:txBody>
                  <a:tcPr anchor="ctr"/>
                </a:tc>
                <a:tc>
                  <a:txBody>
                    <a:bodyPr/>
                    <a:lstStyle/>
                    <a:p>
                      <a:pPr algn="ctr"/>
                      <a:r>
                        <a:rPr lang="en-US" sz="1100" b="1" dirty="0"/>
                        <a:t>Disadvantages</a:t>
                      </a:r>
                    </a:p>
                  </a:txBody>
                  <a:tcPr anchor="ctr"/>
                </a:tc>
                <a:tc>
                  <a:txBody>
                    <a:bodyPr/>
                    <a:lstStyle/>
                    <a:p>
                      <a:pPr algn="ctr"/>
                      <a:r>
                        <a:rPr lang="en-US" sz="1100" b="1" dirty="0"/>
                        <a:t>Advantages</a:t>
                      </a:r>
                    </a:p>
                  </a:txBody>
                  <a:tcPr anchor="ctr"/>
                </a:tc>
                <a:tc>
                  <a:txBody>
                    <a:bodyPr/>
                    <a:lstStyle/>
                    <a:p>
                      <a:pPr algn="ctr"/>
                      <a:r>
                        <a:rPr lang="en-US" sz="1100" b="1" dirty="0"/>
                        <a:t>Disadvantages</a:t>
                      </a:r>
                    </a:p>
                  </a:txBody>
                  <a:tcPr anchor="ctr"/>
                </a:tc>
                <a:tc>
                  <a:txBody>
                    <a:bodyPr/>
                    <a:lstStyle/>
                    <a:p>
                      <a:pPr algn="ctr"/>
                      <a:r>
                        <a:rPr lang="en-US" sz="1100" b="1" dirty="0"/>
                        <a:t>Advantages</a:t>
                      </a:r>
                    </a:p>
                  </a:txBody>
                  <a:tcPr anchor="ctr"/>
                </a:tc>
                <a:tc>
                  <a:txBody>
                    <a:bodyPr/>
                    <a:lstStyle/>
                    <a:p>
                      <a:pPr algn="ctr"/>
                      <a:r>
                        <a:rPr lang="en-US" sz="1100" b="1" dirty="0"/>
                        <a:t>Disadvantages</a:t>
                      </a:r>
                    </a:p>
                  </a:txBody>
                  <a:tcPr anchor="ctr"/>
                </a:tc>
                <a:tc>
                  <a:txBody>
                    <a:bodyPr/>
                    <a:lstStyle/>
                    <a:p>
                      <a:pPr algn="ctr"/>
                      <a:r>
                        <a:rPr lang="en-US" sz="1100" b="1" dirty="0"/>
                        <a:t>Advantages</a:t>
                      </a:r>
                    </a:p>
                  </a:txBody>
                  <a:tcPr anchor="ctr"/>
                </a:tc>
                <a:tc>
                  <a:txBody>
                    <a:bodyPr/>
                    <a:lstStyle/>
                    <a:p>
                      <a:pPr algn="ctr"/>
                      <a:r>
                        <a:rPr lang="en-US" sz="1100" b="1" dirty="0"/>
                        <a:t>Disadvantages</a:t>
                      </a:r>
                    </a:p>
                  </a:txBody>
                  <a:tcPr anchor="ctr"/>
                </a:tc>
                <a:extLst>
                  <a:ext uri="{0D108BD9-81ED-4DB2-BD59-A6C34878D82A}">
                    <a16:rowId xmlns:a16="http://schemas.microsoft.com/office/drawing/2014/main" val="10001"/>
                  </a:ext>
                </a:extLst>
              </a:tr>
              <a:tr h="3087796">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76750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Areas of Consensus</a:t>
            </a:r>
          </a:p>
        </p:txBody>
      </p:sp>
      <p:sp>
        <p:nvSpPr>
          <p:cNvPr id="3" name="Content Placeholder 2"/>
          <p:cNvSpPr>
            <a:spLocks noGrp="1"/>
          </p:cNvSpPr>
          <p:nvPr>
            <p:ph sz="quarter" idx="12"/>
          </p:nvPr>
        </p:nvSpPr>
        <p:spPr>
          <a:xfrm>
            <a:off x="457200" y="1397687"/>
            <a:ext cx="8229600" cy="4160837"/>
          </a:xfrm>
        </p:spPr>
        <p:txBody>
          <a:bodyPr>
            <a:normAutofit/>
          </a:bodyPr>
          <a:lstStyle/>
          <a:p>
            <a:pPr>
              <a:buFont typeface="Arial" pitchFamily="34" charset="0"/>
              <a:buChar char="•"/>
            </a:pPr>
            <a:r>
              <a:rPr lang="en-US" sz="3200" dirty="0">
                <a:solidFill>
                  <a:schemeClr val="tx1"/>
                </a:solidFill>
              </a:rPr>
              <a:t>Are there any choices we want to eliminate?</a:t>
            </a:r>
          </a:p>
          <a:p>
            <a:pPr>
              <a:buFont typeface="Arial" pitchFamily="34" charset="0"/>
              <a:buChar char="•"/>
            </a:pPr>
            <a:r>
              <a:rPr lang="en-US" sz="3200" dirty="0">
                <a:solidFill>
                  <a:schemeClr val="tx1"/>
                </a:solidFill>
              </a:rPr>
              <a:t>Are there any choices that can be combined with others?</a:t>
            </a:r>
          </a:p>
          <a:p>
            <a:pPr>
              <a:buFont typeface="Arial" pitchFamily="34" charset="0"/>
              <a:buChar char="•"/>
            </a:pPr>
            <a:r>
              <a:rPr lang="en-US" sz="3200" dirty="0">
                <a:solidFill>
                  <a:schemeClr val="tx1"/>
                </a:solidFill>
              </a:rPr>
              <a:t>What choices are we prepared to commit to now?</a:t>
            </a:r>
          </a:p>
          <a:p>
            <a:pPr>
              <a:buFont typeface="Arial" pitchFamily="34" charset="0"/>
              <a:buChar char="•"/>
            </a:pPr>
            <a:r>
              <a:rPr lang="en-US" sz="3200" dirty="0">
                <a:solidFill>
                  <a:schemeClr val="tx1"/>
                </a:solidFill>
              </a:rPr>
              <a:t>Are there choices we are still interested in but need more information about before deciding?</a:t>
            </a:r>
          </a:p>
        </p:txBody>
      </p:sp>
    </p:spTree>
    <p:extLst>
      <p:ext uri="{BB962C8B-B14F-4D97-AF65-F5344CB8AC3E}">
        <p14:creationId xmlns:p14="http://schemas.microsoft.com/office/powerpoint/2010/main" val="15640430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Craft a Motion</a:t>
            </a:r>
          </a:p>
        </p:txBody>
      </p:sp>
      <p:graphicFrame>
        <p:nvGraphicFramePr>
          <p:cNvPr id="4" name="Table 3"/>
          <p:cNvGraphicFramePr>
            <a:graphicFrameLocks noGrp="1"/>
          </p:cNvGraphicFramePr>
          <p:nvPr/>
        </p:nvGraphicFramePr>
        <p:xfrm>
          <a:off x="469073" y="1302000"/>
          <a:ext cx="8033658" cy="4328160"/>
        </p:xfrm>
        <a:graphic>
          <a:graphicData uri="http://schemas.openxmlformats.org/drawingml/2006/table">
            <a:tbl>
              <a:tblPr firstRow="1" bandRow="1">
                <a:tableStyleId>{00A15C55-8517-42AA-B614-E9B94910E393}</a:tableStyleId>
              </a:tblPr>
              <a:tblGrid>
                <a:gridCol w="2143498">
                  <a:extLst>
                    <a:ext uri="{9D8B030D-6E8A-4147-A177-3AD203B41FA5}">
                      <a16:colId xmlns:a16="http://schemas.microsoft.com/office/drawing/2014/main" val="20000"/>
                    </a:ext>
                  </a:extLst>
                </a:gridCol>
                <a:gridCol w="5890160">
                  <a:extLst>
                    <a:ext uri="{9D8B030D-6E8A-4147-A177-3AD203B41FA5}">
                      <a16:colId xmlns:a16="http://schemas.microsoft.com/office/drawing/2014/main" val="20001"/>
                    </a:ext>
                  </a:extLst>
                </a:gridCol>
              </a:tblGrid>
              <a:tr h="370840">
                <a:tc>
                  <a:txBody>
                    <a:bodyPr/>
                    <a:lstStyle/>
                    <a:p>
                      <a:pPr eaLnBrk="1" fontAlgn="base" hangingPunct="1">
                        <a:spcBef>
                          <a:spcPct val="0"/>
                        </a:spcBef>
                        <a:spcAft>
                          <a:spcPct val="0"/>
                        </a:spcAft>
                      </a:pPr>
                      <a:r>
                        <a:rPr lang="en-US" sz="1800" b="1" dirty="0">
                          <a:solidFill>
                            <a:srgbClr val="000000"/>
                          </a:solidFill>
                        </a:rPr>
                        <a:t>Background</a:t>
                      </a:r>
                    </a:p>
                    <a:p>
                      <a:pPr eaLnBrk="1" fontAlgn="base" hangingPunct="1">
                        <a:spcBef>
                          <a:spcPct val="0"/>
                        </a:spcBef>
                        <a:spcAft>
                          <a:spcPct val="0"/>
                        </a:spcAft>
                      </a:pPr>
                      <a:r>
                        <a:rPr lang="en-US" sz="1800" b="0" i="1" dirty="0">
                          <a:solidFill>
                            <a:srgbClr val="002060"/>
                          </a:solidFill>
                        </a:rPr>
                        <a:t>(Whereas)</a:t>
                      </a:r>
                    </a:p>
                    <a:p>
                      <a:endParaRPr lang="en-US" dirty="0"/>
                    </a:p>
                  </a:txBody>
                  <a:tcPr>
                    <a:solidFill>
                      <a:schemeClr val="accent3">
                        <a:lumMod val="20000"/>
                        <a:lumOff val="8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rPr>
                        <a:t>Background Information</a:t>
                      </a:r>
                      <a:r>
                        <a:rPr lang="en-US" sz="1400" b="0" dirty="0">
                          <a:solidFill>
                            <a:srgbClr val="000000"/>
                          </a:solidFill>
                        </a:rPr>
                        <a:t> (Preamble clauses): The section uses the "Whereas" section heading. Whereas clauses are statements of facts to support the resolution. It is due to these facts that the actions in the second section (Operative Clauses) will be taken.  The statements should be concise and highly relevant and are drawn from the group discussion on the topic. While this section may have multiple clauses or paragraphs, the number should be limited. Each clause ends with an "and" after a semi-colon. The last clause ends with a comma. </a:t>
                      </a:r>
                      <a:endParaRPr lang="en-US" dirty="0"/>
                    </a:p>
                  </a:txBody>
                  <a:tcPr>
                    <a:solidFill>
                      <a:schemeClr val="accent3">
                        <a:lumMod val="20000"/>
                        <a:lumOff val="80000"/>
                      </a:schemeClr>
                    </a:solidFill>
                  </a:tcPr>
                </a:tc>
                <a:extLst>
                  <a:ext uri="{0D108BD9-81ED-4DB2-BD59-A6C34878D82A}">
                    <a16:rowId xmlns:a16="http://schemas.microsoft.com/office/drawing/2014/main" val="10000"/>
                  </a:ext>
                </a:extLst>
              </a:tr>
              <a:tr h="370840">
                <a:tc>
                  <a:txBody>
                    <a:bodyPr/>
                    <a:lstStyle/>
                    <a:p>
                      <a:pPr eaLnBrk="1" fontAlgn="base" hangingPunct="1">
                        <a:spcBef>
                          <a:spcPct val="0"/>
                        </a:spcBef>
                        <a:spcAft>
                          <a:spcPct val="0"/>
                        </a:spcAft>
                      </a:pPr>
                      <a:r>
                        <a:rPr lang="en-US" sz="1800" b="1" dirty="0">
                          <a:solidFill>
                            <a:srgbClr val="000000"/>
                          </a:solidFill>
                        </a:rPr>
                        <a:t>Action</a:t>
                      </a:r>
                    </a:p>
                    <a:p>
                      <a:pPr eaLnBrk="1" fontAlgn="base" hangingPunct="1">
                        <a:spcBef>
                          <a:spcPct val="0"/>
                        </a:spcBef>
                        <a:spcAft>
                          <a:spcPct val="0"/>
                        </a:spcAft>
                      </a:pPr>
                      <a:r>
                        <a:rPr lang="en-US" sz="1800" i="1" dirty="0">
                          <a:solidFill>
                            <a:srgbClr val="002060"/>
                          </a:solidFill>
                        </a:rPr>
                        <a:t>(Be it Resolved)</a:t>
                      </a:r>
                      <a:endParaRPr lang="en-US" i="1" dirty="0">
                        <a:solidFill>
                          <a:srgbClr val="002060"/>
                        </a:solidFill>
                      </a:endParaRPr>
                    </a:p>
                    <a:p>
                      <a:endParaRPr lang="en-US" dirty="0"/>
                    </a:p>
                  </a:txBody>
                  <a:tcPr>
                    <a:solidFill>
                      <a:schemeClr val="accent3">
                        <a:lumMod val="20000"/>
                        <a:lumOff val="8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i="1" dirty="0">
                          <a:solidFill>
                            <a:srgbClr val="000000"/>
                          </a:solidFill>
                        </a:rPr>
                        <a:t>Operative Clauses</a:t>
                      </a:r>
                      <a:r>
                        <a:rPr lang="en-US" sz="1400" dirty="0">
                          <a:solidFill>
                            <a:srgbClr val="000000"/>
                          </a:solidFill>
                        </a:rPr>
                        <a:t> (Action): The section uses the “Be it Resolved” section heading. Be it resolved clauses state the proposed action or policy change. Resolved clauses should be only one sentence in length and must make sense when read alone, as they are usually the only part of the resolution that will be debated. The section may have multiple operative clauses that end with a period. </a:t>
                      </a:r>
                      <a:endParaRPr lang="en-US" sz="1400" dirty="0"/>
                    </a:p>
                  </a:txBody>
                  <a:tcPr>
                    <a:solidFill>
                      <a:schemeClr val="accent3">
                        <a:lumMod val="20000"/>
                        <a:lumOff val="80000"/>
                      </a:schemeClr>
                    </a:solidFill>
                  </a:tcPr>
                </a:tc>
                <a:extLst>
                  <a:ext uri="{0D108BD9-81ED-4DB2-BD59-A6C34878D82A}">
                    <a16:rowId xmlns:a16="http://schemas.microsoft.com/office/drawing/2014/main" val="10001"/>
                  </a:ext>
                </a:extLst>
              </a:tr>
              <a:tr h="370840">
                <a:tc>
                  <a:txBody>
                    <a:bodyPr/>
                    <a:lstStyle/>
                    <a:p>
                      <a:pPr eaLnBrk="1" fontAlgn="base" hangingPunct="1">
                        <a:spcBef>
                          <a:spcPct val="0"/>
                        </a:spcBef>
                        <a:spcAft>
                          <a:spcPct val="0"/>
                        </a:spcAft>
                      </a:pPr>
                      <a:r>
                        <a:rPr lang="en-US" sz="1800" b="1" dirty="0">
                          <a:solidFill>
                            <a:srgbClr val="000000"/>
                          </a:solidFill>
                        </a:rPr>
                        <a:t>Guiding Principles</a:t>
                      </a:r>
                    </a:p>
                    <a:p>
                      <a:pPr eaLnBrk="1" fontAlgn="base" hangingPunct="1">
                        <a:spcBef>
                          <a:spcPct val="0"/>
                        </a:spcBef>
                        <a:spcAft>
                          <a:spcPct val="0"/>
                        </a:spcAft>
                      </a:pPr>
                      <a:r>
                        <a:rPr lang="en-US" sz="1800" i="1" dirty="0">
                          <a:solidFill>
                            <a:srgbClr val="002060"/>
                          </a:solidFill>
                        </a:rPr>
                        <a:t>(Key Considerations)</a:t>
                      </a:r>
                      <a:endParaRPr lang="en-US" i="1" dirty="0">
                        <a:solidFill>
                          <a:srgbClr val="002060"/>
                        </a:solidFill>
                      </a:endParaRPr>
                    </a:p>
                    <a:p>
                      <a:endParaRPr lang="en-US" dirty="0"/>
                    </a:p>
                  </a:txBody>
                  <a:tcPr>
                    <a:solidFill>
                      <a:schemeClr val="accent3">
                        <a:lumMod val="20000"/>
                        <a:lumOff val="80000"/>
                      </a:schemeClr>
                    </a:solidFill>
                  </a:tcPr>
                </a:tc>
                <a:tc>
                  <a:txBody>
                    <a:bodyPr/>
                    <a:lstStyle/>
                    <a:p>
                      <a:r>
                        <a:rPr lang="en-US" sz="1400" b="1" i="1" dirty="0">
                          <a:solidFill>
                            <a:srgbClr val="000000"/>
                          </a:solidFill>
                        </a:rPr>
                        <a:t>Guiding Principles </a:t>
                      </a:r>
                      <a:r>
                        <a:rPr lang="en-US" sz="1400" dirty="0">
                          <a:solidFill>
                            <a:srgbClr val="000000"/>
                          </a:solidFill>
                        </a:rPr>
                        <a:t>(Key Considerations): The section begins with the following heading: “The following guiding principles govern these actions:”. The Guiding Principles section describes the group’s philosophy and sets some general rules for the decisions of that group. The guiding principles are the boundaries within which sound business decisions can be</a:t>
                      </a:r>
                      <a:r>
                        <a:rPr lang="en-US" sz="1400" baseline="0" dirty="0">
                          <a:solidFill>
                            <a:srgbClr val="000000"/>
                          </a:solidFill>
                        </a:rPr>
                        <a:t> made.</a:t>
                      </a:r>
                      <a:endParaRPr lang="en-US" sz="1400" dirty="0"/>
                    </a:p>
                  </a:txBody>
                  <a:tcP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931428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Deliberate on the Motion</a:t>
            </a:r>
          </a:p>
        </p:txBody>
      </p:sp>
      <p:sp>
        <p:nvSpPr>
          <p:cNvPr id="3" name="Content Placeholder 2"/>
          <p:cNvSpPr>
            <a:spLocks noGrp="1"/>
          </p:cNvSpPr>
          <p:nvPr>
            <p:ph sz="quarter" idx="12"/>
          </p:nvPr>
        </p:nvSpPr>
        <p:spPr>
          <a:xfrm>
            <a:off x="3562597" y="1547813"/>
            <a:ext cx="5124202" cy="4160837"/>
          </a:xfrm>
        </p:spPr>
        <p:txBody>
          <a:bodyPr>
            <a:normAutofit fontScale="92500" lnSpcReduction="10000"/>
          </a:bodyPr>
          <a:lstStyle/>
          <a:p>
            <a:r>
              <a:rPr lang="en-US" sz="2800" dirty="0">
                <a:solidFill>
                  <a:schemeClr val="tx1"/>
                </a:solidFill>
              </a:rPr>
              <a:t>In parliamentary procedure, adjourn the committee of the whole and return to board process.</a:t>
            </a:r>
          </a:p>
          <a:p>
            <a:r>
              <a:rPr lang="en-US" sz="2800" dirty="0">
                <a:solidFill>
                  <a:schemeClr val="tx1"/>
                </a:solidFill>
              </a:rPr>
              <a:t>Return to normal deliberative process.</a:t>
            </a:r>
          </a:p>
          <a:p>
            <a:r>
              <a:rPr lang="en-US" sz="2800" dirty="0">
                <a:solidFill>
                  <a:schemeClr val="tx1"/>
                </a:solidFill>
              </a:rPr>
              <a:t>In a hybrid or virtual approach, use an asynchronous approach to prepare a draft motion for consideration in a synchronous approach (VTC or TC) or </a:t>
            </a:r>
            <a:r>
              <a:rPr lang="en-US" sz="2800" dirty="0"/>
              <a:t>asynchronous (mail ballot).</a:t>
            </a:r>
          </a:p>
          <a:p>
            <a:endParaRPr lang="en-US" dirty="0"/>
          </a:p>
        </p:txBody>
      </p:sp>
      <p:pic>
        <p:nvPicPr>
          <p:cNvPr id="4" name="Picture 5" descr="MPj028512800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5138" y="1619132"/>
            <a:ext cx="2540000" cy="3657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10073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id="{80021910-62EB-4FD1-8B02-D3DBD36A05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40169" y="3838918"/>
            <a:ext cx="3563232" cy="2286000"/>
          </a:xfrm>
          <a:prstGeom prst="rect">
            <a:avLst/>
          </a:prstGeom>
        </p:spPr>
      </p:pic>
      <p:sp>
        <p:nvSpPr>
          <p:cNvPr id="2" name="Title 1"/>
          <p:cNvSpPr>
            <a:spLocks noGrp="1"/>
          </p:cNvSpPr>
          <p:nvPr>
            <p:ph type="title"/>
          </p:nvPr>
        </p:nvSpPr>
        <p:spPr>
          <a:xfrm>
            <a:off x="457199" y="128862"/>
            <a:ext cx="8229600" cy="1143000"/>
          </a:xfrm>
        </p:spPr>
        <p:txBody>
          <a:bodyPr/>
          <a:lstStyle/>
          <a:p>
            <a:r>
              <a:rPr lang="en-US" dirty="0"/>
              <a:t>Discussion Thread V</a:t>
            </a:r>
          </a:p>
        </p:txBody>
      </p:sp>
      <p:sp>
        <p:nvSpPr>
          <p:cNvPr id="3" name="Content Placeholder 2"/>
          <p:cNvSpPr>
            <a:spLocks noGrp="1"/>
          </p:cNvSpPr>
          <p:nvPr>
            <p:ph sz="quarter" idx="4294967295"/>
          </p:nvPr>
        </p:nvSpPr>
        <p:spPr>
          <a:xfrm>
            <a:off x="1003983" y="2040603"/>
            <a:ext cx="6005513" cy="3630612"/>
          </a:xfrm>
        </p:spPr>
        <p:txBody>
          <a:bodyPr>
            <a:normAutofit/>
          </a:bodyPr>
          <a:lstStyle/>
          <a:p>
            <a:pPr lvl="0">
              <a:buFont typeface="Arial" panose="020B0604020202020204" pitchFamily="34" charset="0"/>
              <a:buChar char="•"/>
            </a:pPr>
            <a:r>
              <a:rPr lang="en-US" sz="2800" dirty="0"/>
              <a:t>High Performing Teams</a:t>
            </a:r>
          </a:p>
          <a:p>
            <a:pPr lvl="0">
              <a:buFont typeface="Arial" panose="020B0604020202020204" pitchFamily="34" charset="0"/>
              <a:buChar char="•"/>
            </a:pPr>
            <a:r>
              <a:rPr lang="en-US" sz="2800" dirty="0"/>
              <a:t>Earning Engagement </a:t>
            </a:r>
          </a:p>
          <a:p>
            <a:pPr lvl="0">
              <a:buFont typeface="Arial" panose="020B0604020202020204" pitchFamily="34" charset="0"/>
              <a:buChar char="•"/>
            </a:pPr>
            <a:r>
              <a:rPr lang="en-US" sz="2800" dirty="0"/>
              <a:t>Building Community</a:t>
            </a:r>
          </a:p>
          <a:p>
            <a:pPr lvl="0">
              <a:buFont typeface="Arial" panose="020B0604020202020204" pitchFamily="34" charset="0"/>
              <a:buChar char="•"/>
            </a:pPr>
            <a:r>
              <a:rPr lang="en-US" sz="2800" dirty="0"/>
              <a:t>Social Media</a:t>
            </a:r>
          </a:p>
          <a:p>
            <a:pPr lvl="0">
              <a:buFont typeface="Arial" panose="020B0604020202020204" pitchFamily="34" charset="0"/>
              <a:buChar char="•"/>
            </a:pPr>
            <a:endParaRPr lang="en-US" sz="2800" dirty="0">
              <a:solidFill>
                <a:schemeClr val="tx1">
                  <a:lumMod val="85000"/>
                  <a:lumOff val="15000"/>
                </a:schemeClr>
              </a:solidFill>
            </a:endParaRPr>
          </a:p>
          <a:p>
            <a:pPr lvl="1">
              <a:buFont typeface="Courier New" panose="02070309020205020404" pitchFamily="49" charset="0"/>
              <a:buChar char="o"/>
            </a:pPr>
            <a:endParaRPr lang="en-US" sz="2700" dirty="0">
              <a:solidFill>
                <a:schemeClr val="tx1">
                  <a:lumMod val="85000"/>
                  <a:lumOff val="15000"/>
                </a:schemeClr>
              </a:solidFill>
            </a:endParaRPr>
          </a:p>
          <a:p>
            <a:pPr lvl="1">
              <a:buFont typeface="Courier New" panose="02070309020205020404" pitchFamily="49" charset="0"/>
              <a:buChar char="o"/>
            </a:pPr>
            <a:endParaRPr lang="en-US" sz="2700" dirty="0">
              <a:solidFill>
                <a:schemeClr val="tx1">
                  <a:lumMod val="85000"/>
                  <a:lumOff val="15000"/>
                </a:schemeClr>
              </a:solidFill>
            </a:endParaRPr>
          </a:p>
          <a:p>
            <a:pPr marL="0" lvl="0" indent="0">
              <a:buNone/>
            </a:pPr>
            <a:endParaRPr lang="en-US" sz="3000" dirty="0">
              <a:solidFill>
                <a:schemeClr val="tx1">
                  <a:lumMod val="85000"/>
                  <a:lumOff val="15000"/>
                </a:schemeClr>
              </a:solidFill>
            </a:endParaRPr>
          </a:p>
          <a:p>
            <a:pPr lvl="0">
              <a:buFont typeface="Arial" panose="020B0604020202020204" pitchFamily="34" charset="0"/>
              <a:buChar char="•"/>
            </a:pPr>
            <a:endParaRPr lang="en-US" sz="3000" dirty="0">
              <a:solidFill>
                <a:schemeClr val="tx1">
                  <a:lumMod val="85000"/>
                  <a:lumOff val="15000"/>
                </a:schemeClr>
              </a:solidFill>
            </a:endParaRPr>
          </a:p>
        </p:txBody>
      </p:sp>
      <p:sp>
        <p:nvSpPr>
          <p:cNvPr id="4" name="TextBox 3"/>
          <p:cNvSpPr txBox="1"/>
          <p:nvPr/>
        </p:nvSpPr>
        <p:spPr>
          <a:xfrm>
            <a:off x="483859" y="1117624"/>
            <a:ext cx="8019541" cy="584775"/>
          </a:xfrm>
          <a:prstGeom prst="rect">
            <a:avLst/>
          </a:prstGeom>
          <a:noFill/>
        </p:spPr>
        <p:txBody>
          <a:bodyPr wrap="square" rtlCol="0" anchor="t">
            <a:spAutoFit/>
          </a:bodyPr>
          <a:lstStyle/>
          <a:p>
            <a:pPr algn="ctr"/>
            <a:r>
              <a:rPr lang="en-US" sz="3200" b="1" dirty="0">
                <a:latin typeface="+mj-lt"/>
              </a:rPr>
              <a:t>Leading in a Networked Community</a:t>
            </a:r>
            <a:endParaRPr lang="en-US" sz="3200" dirty="0">
              <a:latin typeface="+mj-lt"/>
            </a:endParaRPr>
          </a:p>
        </p:txBody>
      </p:sp>
    </p:spTree>
    <p:extLst>
      <p:ext uri="{BB962C8B-B14F-4D97-AF65-F5344CB8AC3E}">
        <p14:creationId xmlns:p14="http://schemas.microsoft.com/office/powerpoint/2010/main" val="19599255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103" y="353719"/>
            <a:ext cx="7227794" cy="1063229"/>
          </a:xfrm>
        </p:spPr>
        <p:txBody>
          <a:bodyPr>
            <a:noAutofit/>
          </a:bodyPr>
          <a:lstStyle/>
          <a:p>
            <a:pPr>
              <a:defRPr/>
            </a:pPr>
            <a:r>
              <a:rPr lang="en-US" sz="4000" dirty="0"/>
              <a:t>7 Dimensions of High Performing Teams</a:t>
            </a:r>
          </a:p>
        </p:txBody>
      </p:sp>
      <p:sp>
        <p:nvSpPr>
          <p:cNvPr id="81923" name="Text Placeholder 2"/>
          <p:cNvSpPr>
            <a:spLocks noGrp="1"/>
          </p:cNvSpPr>
          <p:nvPr>
            <p:ph type="body" sz="half" idx="1"/>
          </p:nvPr>
        </p:nvSpPr>
        <p:spPr bwMode="auto">
          <a:xfrm>
            <a:off x="874760" y="1924751"/>
            <a:ext cx="3284444" cy="3394472"/>
          </a:xfr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rtlCol="0" anchor="t" anchorCtr="0" compatLnSpc="1">
            <a:prstTxWarp prst="textNoShape">
              <a:avLst/>
            </a:prstTxWarp>
            <a:noAutofit/>
          </a:bodyPr>
          <a:lstStyle/>
          <a:p>
            <a:pPr marL="385763" indent="-385763">
              <a:buFont typeface="Calibri" pitchFamily="34" charset="0"/>
              <a:buAutoNum type="arabicPeriod"/>
            </a:pPr>
            <a:r>
              <a:rPr lang="en-US" sz="2400" b="1" dirty="0">
                <a:ea typeface="ＭＳ Ｐゴシック" pitchFamily="34" charset="-128"/>
              </a:rPr>
              <a:t>Alignment</a:t>
            </a:r>
            <a:r>
              <a:rPr lang="en-US" sz="2400" dirty="0">
                <a:ea typeface="ＭＳ Ｐゴシック" pitchFamily="34" charset="-128"/>
              </a:rPr>
              <a:t> – do we agree on our direction?</a:t>
            </a:r>
          </a:p>
          <a:p>
            <a:pPr marL="385763" indent="-385763">
              <a:buFont typeface="Calibri" pitchFamily="34" charset="0"/>
              <a:buAutoNum type="arabicPeriod"/>
            </a:pPr>
            <a:r>
              <a:rPr lang="en-US" sz="2400" b="1" dirty="0">
                <a:ea typeface="ＭＳ Ｐゴシック" pitchFamily="34" charset="-128"/>
              </a:rPr>
              <a:t>Communication </a:t>
            </a:r>
            <a:r>
              <a:rPr lang="en-US" sz="2400" dirty="0">
                <a:ea typeface="ＭＳ Ｐゴシック" pitchFamily="34" charset="-128"/>
              </a:rPr>
              <a:t>– how well do we communicate?</a:t>
            </a:r>
          </a:p>
          <a:p>
            <a:pPr marL="385763" indent="-385763">
              <a:buFont typeface="Calibri" pitchFamily="34" charset="0"/>
              <a:buAutoNum type="arabicPeriod"/>
            </a:pPr>
            <a:r>
              <a:rPr lang="en-US" sz="2400" b="1" dirty="0">
                <a:ea typeface="ＭＳ Ｐゴシック" pitchFamily="34" charset="-128"/>
              </a:rPr>
              <a:t>Conflict management </a:t>
            </a:r>
            <a:r>
              <a:rPr lang="en-US" sz="2400" dirty="0">
                <a:ea typeface="ＭＳ Ｐゴシック" pitchFamily="34" charset="-128"/>
              </a:rPr>
              <a:t>– how do we resolve conflict?</a:t>
            </a:r>
          </a:p>
          <a:p>
            <a:pPr marL="385763" indent="-385763">
              <a:buFont typeface="Calibri" pitchFamily="34" charset="0"/>
              <a:buAutoNum type="arabicPeriod"/>
            </a:pPr>
            <a:r>
              <a:rPr lang="en-US" sz="2400" b="1" dirty="0">
                <a:ea typeface="ＭＳ Ｐゴシック" pitchFamily="34" charset="-128"/>
              </a:rPr>
              <a:t>Innovation </a:t>
            </a:r>
            <a:r>
              <a:rPr lang="en-US" sz="2400" dirty="0">
                <a:ea typeface="ＭＳ Ｐゴシック" pitchFamily="34" charset="-128"/>
              </a:rPr>
              <a:t>– are we  open to change?</a:t>
            </a:r>
          </a:p>
        </p:txBody>
      </p:sp>
      <p:sp>
        <p:nvSpPr>
          <p:cNvPr id="81924" name="Content Placeholder 3"/>
          <p:cNvSpPr>
            <a:spLocks noGrp="1"/>
          </p:cNvSpPr>
          <p:nvPr>
            <p:ph sz="half" idx="2"/>
          </p:nvPr>
        </p:nvSpPr>
        <p:spPr bwMode="auto">
          <a:xfrm>
            <a:off x="4572002" y="1920478"/>
            <a:ext cx="3502959" cy="3394472"/>
          </a:xfr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rtlCol="0" anchor="t" anchorCtr="0" compatLnSpc="1">
            <a:prstTxWarp prst="textNoShape">
              <a:avLst/>
            </a:prstTxWarp>
            <a:noAutofit/>
          </a:bodyPr>
          <a:lstStyle/>
          <a:p>
            <a:pPr marL="457200" indent="-457200">
              <a:lnSpc>
                <a:spcPct val="80000"/>
              </a:lnSpc>
              <a:buFont typeface="+mj-lt"/>
              <a:buAutoNum type="arabicPeriod" startAt="5"/>
            </a:pPr>
            <a:r>
              <a:rPr lang="en-US" sz="2400" b="1" dirty="0">
                <a:ea typeface="ＭＳ Ｐゴシック" pitchFamily="34" charset="-128"/>
              </a:rPr>
              <a:t>Process – </a:t>
            </a:r>
            <a:r>
              <a:rPr lang="en-US" sz="2400" dirty="0">
                <a:ea typeface="ＭＳ Ｐゴシック" pitchFamily="34" charset="-128"/>
              </a:rPr>
              <a:t>do we allocate resources, balance the speed of things that we need to get done vs. accuracy?</a:t>
            </a:r>
          </a:p>
          <a:p>
            <a:pPr marL="457200" indent="-457200">
              <a:lnSpc>
                <a:spcPct val="80000"/>
              </a:lnSpc>
              <a:buFont typeface="+mj-lt"/>
              <a:buAutoNum type="arabicPeriod" startAt="5"/>
            </a:pPr>
            <a:r>
              <a:rPr lang="en-US" sz="2400" b="1" dirty="0">
                <a:ea typeface="ＭＳ Ｐゴシック" pitchFamily="34" charset="-128"/>
              </a:rPr>
              <a:t>Team orientation </a:t>
            </a:r>
            <a:r>
              <a:rPr lang="en-US" sz="2400" dirty="0">
                <a:ea typeface="ＭＳ Ｐゴシック" pitchFamily="34" charset="-128"/>
              </a:rPr>
              <a:t>–do we seek individual or team achievement?</a:t>
            </a:r>
          </a:p>
          <a:p>
            <a:pPr marL="457200" indent="-457200">
              <a:lnSpc>
                <a:spcPct val="80000"/>
              </a:lnSpc>
              <a:buFont typeface="+mj-lt"/>
              <a:buAutoNum type="arabicPeriod" startAt="5"/>
            </a:pPr>
            <a:r>
              <a:rPr lang="en-US" sz="2400" b="1" dirty="0">
                <a:ea typeface="ＭＳ Ｐゴシック" pitchFamily="34" charset="-128"/>
              </a:rPr>
              <a:t>Trust </a:t>
            </a:r>
            <a:r>
              <a:rPr lang="en-US" sz="2400" dirty="0">
                <a:ea typeface="ＭＳ Ｐゴシック" pitchFamily="34" charset="-128"/>
              </a:rPr>
              <a:t>– do we trust each other; practice open and honest communications?</a:t>
            </a:r>
          </a:p>
          <a:p>
            <a:pPr marL="385763" indent="-385763">
              <a:buFont typeface="Calibri" pitchFamily="34" charset="0"/>
              <a:buAutoNum type="arabicPeriod" startAt="5"/>
            </a:pPr>
            <a:endParaRPr lang="en-US" dirty="0">
              <a:ea typeface="ＭＳ Ｐゴシック" pitchFamily="34" charset="-128"/>
            </a:endParaRPr>
          </a:p>
        </p:txBody>
      </p:sp>
    </p:spTree>
    <p:extLst>
      <p:ext uri="{BB962C8B-B14F-4D97-AF65-F5344CB8AC3E}">
        <p14:creationId xmlns:p14="http://schemas.microsoft.com/office/powerpoint/2010/main" val="24317686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E41B-2C9E-465A-A346-F15527030589}"/>
              </a:ext>
            </a:extLst>
          </p:cNvPr>
          <p:cNvSpPr>
            <a:spLocks noGrp="1"/>
          </p:cNvSpPr>
          <p:nvPr>
            <p:ph type="title"/>
          </p:nvPr>
        </p:nvSpPr>
        <p:spPr>
          <a:xfrm>
            <a:off x="666401" y="172179"/>
            <a:ext cx="7886700" cy="456996"/>
          </a:xfrm>
        </p:spPr>
        <p:txBody>
          <a:bodyPr>
            <a:noAutofit/>
          </a:bodyPr>
          <a:lstStyle/>
          <a:p>
            <a:pPr algn="ctr"/>
            <a:r>
              <a:rPr lang="en-US" sz="2400" dirty="0"/>
              <a:t>BOARD/SENIOR STAFF OPTIMAL LEVELS OF ENGAGEMENT</a:t>
            </a:r>
          </a:p>
        </p:txBody>
      </p:sp>
      <p:pic>
        <p:nvPicPr>
          <p:cNvPr id="3" name="Picture 2">
            <a:extLst>
              <a:ext uri="{FF2B5EF4-FFF2-40B4-BE49-F238E27FC236}">
                <a16:creationId xmlns:a16="http://schemas.microsoft.com/office/drawing/2014/main" id="{4A66D71A-D5C8-45B9-99EB-32705A35BC05}"/>
              </a:ext>
            </a:extLst>
          </p:cNvPr>
          <p:cNvPicPr>
            <a:picLocks noChangeAspect="1"/>
          </p:cNvPicPr>
          <p:nvPr/>
        </p:nvPicPr>
        <p:blipFill>
          <a:blip r:embed="rId3"/>
          <a:stretch>
            <a:fillRect/>
          </a:stretch>
        </p:blipFill>
        <p:spPr>
          <a:xfrm>
            <a:off x="3517085" y="760088"/>
            <a:ext cx="5154753" cy="404008"/>
          </a:xfrm>
          <a:prstGeom prst="rect">
            <a:avLst/>
          </a:prstGeom>
        </p:spPr>
      </p:pic>
      <p:sp>
        <p:nvSpPr>
          <p:cNvPr id="5" name="Rectangle 4">
            <a:extLst>
              <a:ext uri="{FF2B5EF4-FFF2-40B4-BE49-F238E27FC236}">
                <a16:creationId xmlns:a16="http://schemas.microsoft.com/office/drawing/2014/main" id="{273A65E5-9308-4702-B55E-1BC5D1430CCD}"/>
              </a:ext>
            </a:extLst>
          </p:cNvPr>
          <p:cNvSpPr/>
          <p:nvPr/>
        </p:nvSpPr>
        <p:spPr>
          <a:xfrm>
            <a:off x="1137684" y="4986792"/>
            <a:ext cx="7534155" cy="1015663"/>
          </a:xfrm>
          <a:prstGeom prst="rect">
            <a:avLst/>
          </a:prstGeom>
        </p:spPr>
        <p:txBody>
          <a:bodyPr wrap="square">
            <a:spAutoFit/>
          </a:bodyPr>
          <a:lstStyle/>
          <a:p>
            <a:r>
              <a:rPr lang="en-US" sz="1200" dirty="0"/>
              <a:t>1 - makes the decision; approves and authorizes action</a:t>
            </a:r>
          </a:p>
          <a:p>
            <a:r>
              <a:rPr lang="en-US" sz="1200" dirty="0"/>
              <a:t>2 - Involved in discussing the choices as the decision is being made but does not have a vote </a:t>
            </a:r>
          </a:p>
          <a:p>
            <a:r>
              <a:rPr lang="en-US" sz="1200" dirty="0"/>
              <a:t>3 - opinions are solicited before the discussion takes place and considered in the discussion </a:t>
            </a:r>
          </a:p>
          <a:p>
            <a:r>
              <a:rPr lang="en-US" sz="1200" dirty="0"/>
              <a:t>4 - informed of the decision and the reasoning behind it after the decision is made </a:t>
            </a:r>
          </a:p>
          <a:p>
            <a:r>
              <a:rPr lang="en-US" sz="1200" dirty="0"/>
              <a:t>5 - not involved</a:t>
            </a:r>
          </a:p>
        </p:txBody>
      </p:sp>
      <p:graphicFrame>
        <p:nvGraphicFramePr>
          <p:cNvPr id="7" name="Table 6">
            <a:extLst>
              <a:ext uri="{FF2B5EF4-FFF2-40B4-BE49-F238E27FC236}">
                <a16:creationId xmlns:a16="http://schemas.microsoft.com/office/drawing/2014/main" id="{15F34983-F53D-4B6A-A2F6-A963E145CED0}"/>
              </a:ext>
            </a:extLst>
          </p:cNvPr>
          <p:cNvGraphicFramePr>
            <a:graphicFrameLocks noGrp="1"/>
          </p:cNvGraphicFramePr>
          <p:nvPr>
            <p:extLst>
              <p:ext uri="{D42A27DB-BD31-4B8C-83A1-F6EECF244321}">
                <p14:modId xmlns:p14="http://schemas.microsoft.com/office/powerpoint/2010/main" val="3708095217"/>
              </p:ext>
            </p:extLst>
          </p:nvPr>
        </p:nvGraphicFramePr>
        <p:xfrm>
          <a:off x="347658" y="1164096"/>
          <a:ext cx="8448683" cy="3680050"/>
        </p:xfrm>
        <a:graphic>
          <a:graphicData uri="http://schemas.openxmlformats.org/drawingml/2006/table">
            <a:tbl>
              <a:tblPr/>
              <a:tblGrid>
                <a:gridCol w="3194751">
                  <a:extLst>
                    <a:ext uri="{9D8B030D-6E8A-4147-A177-3AD203B41FA5}">
                      <a16:colId xmlns:a16="http://schemas.microsoft.com/office/drawing/2014/main" val="1849874834"/>
                    </a:ext>
                  </a:extLst>
                </a:gridCol>
                <a:gridCol w="598070">
                  <a:extLst>
                    <a:ext uri="{9D8B030D-6E8A-4147-A177-3AD203B41FA5}">
                      <a16:colId xmlns:a16="http://schemas.microsoft.com/office/drawing/2014/main" val="1747685639"/>
                    </a:ext>
                  </a:extLst>
                </a:gridCol>
                <a:gridCol w="598070">
                  <a:extLst>
                    <a:ext uri="{9D8B030D-6E8A-4147-A177-3AD203B41FA5}">
                      <a16:colId xmlns:a16="http://schemas.microsoft.com/office/drawing/2014/main" val="3259102154"/>
                    </a:ext>
                  </a:extLst>
                </a:gridCol>
                <a:gridCol w="507224">
                  <a:extLst>
                    <a:ext uri="{9D8B030D-6E8A-4147-A177-3AD203B41FA5}">
                      <a16:colId xmlns:a16="http://schemas.microsoft.com/office/drawing/2014/main" val="958863361"/>
                    </a:ext>
                  </a:extLst>
                </a:gridCol>
                <a:gridCol w="507224">
                  <a:extLst>
                    <a:ext uri="{9D8B030D-6E8A-4147-A177-3AD203B41FA5}">
                      <a16:colId xmlns:a16="http://schemas.microsoft.com/office/drawing/2014/main" val="3446337057"/>
                    </a:ext>
                  </a:extLst>
                </a:gridCol>
                <a:gridCol w="507224">
                  <a:extLst>
                    <a:ext uri="{9D8B030D-6E8A-4147-A177-3AD203B41FA5}">
                      <a16:colId xmlns:a16="http://schemas.microsoft.com/office/drawing/2014/main" val="1128888414"/>
                    </a:ext>
                  </a:extLst>
                </a:gridCol>
                <a:gridCol w="507224">
                  <a:extLst>
                    <a:ext uri="{9D8B030D-6E8A-4147-A177-3AD203B41FA5}">
                      <a16:colId xmlns:a16="http://schemas.microsoft.com/office/drawing/2014/main" val="2978616668"/>
                    </a:ext>
                  </a:extLst>
                </a:gridCol>
                <a:gridCol w="507224">
                  <a:extLst>
                    <a:ext uri="{9D8B030D-6E8A-4147-A177-3AD203B41FA5}">
                      <a16:colId xmlns:a16="http://schemas.microsoft.com/office/drawing/2014/main" val="2939581960"/>
                    </a:ext>
                  </a:extLst>
                </a:gridCol>
                <a:gridCol w="507224">
                  <a:extLst>
                    <a:ext uri="{9D8B030D-6E8A-4147-A177-3AD203B41FA5}">
                      <a16:colId xmlns:a16="http://schemas.microsoft.com/office/drawing/2014/main" val="3862662264"/>
                    </a:ext>
                  </a:extLst>
                </a:gridCol>
                <a:gridCol w="507224">
                  <a:extLst>
                    <a:ext uri="{9D8B030D-6E8A-4147-A177-3AD203B41FA5}">
                      <a16:colId xmlns:a16="http://schemas.microsoft.com/office/drawing/2014/main" val="1828470400"/>
                    </a:ext>
                  </a:extLst>
                </a:gridCol>
                <a:gridCol w="507224">
                  <a:extLst>
                    <a:ext uri="{9D8B030D-6E8A-4147-A177-3AD203B41FA5}">
                      <a16:colId xmlns:a16="http://schemas.microsoft.com/office/drawing/2014/main" val="768535462"/>
                    </a:ext>
                  </a:extLst>
                </a:gridCol>
              </a:tblGrid>
              <a:tr h="417505">
                <a:tc rowSpan="2">
                  <a:txBody>
                    <a:bodyPr/>
                    <a:lstStyle/>
                    <a:p>
                      <a:pPr algn="ctr" fontAlgn="ctr"/>
                      <a:r>
                        <a:rPr lang="en-US" sz="1200" b="1" i="0" u="none" strike="noStrike" dirty="0">
                          <a:solidFill>
                            <a:srgbClr val="000000"/>
                          </a:solidFill>
                          <a:effectLst/>
                          <a:latin typeface="Calibri" panose="020F0502020204030204" pitchFamily="34" charset="0"/>
                        </a:rPr>
                        <a:t>FUNCTIONAL AREA</a:t>
                      </a:r>
                    </a:p>
                  </a:txBody>
                  <a:tcPr marL="5576" marR="5576" marT="55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dirty="0">
                          <a:solidFill>
                            <a:srgbClr val="000000"/>
                          </a:solidFill>
                          <a:effectLst/>
                          <a:latin typeface="Calibri" panose="020F0502020204030204" pitchFamily="34" charset="0"/>
                        </a:rPr>
                        <a:t>Chief Staff Executive</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Chief Elected Officer</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Board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237597942"/>
                  </a:ext>
                </a:extLst>
              </a:tr>
              <a:tr h="217503">
                <a:tc vMerge="1">
                  <a:txBody>
                    <a:bodyPr/>
                    <a:lstStyle/>
                    <a:p>
                      <a:endParaRPr lang="en-US"/>
                    </a:p>
                  </a:txBody>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4768200"/>
                  </a:ext>
                </a:extLst>
              </a:tr>
              <a:tr h="217503">
                <a:tc gridSpan="11">
                  <a:txBody>
                    <a:bodyPr/>
                    <a:lstStyle/>
                    <a:p>
                      <a:pPr algn="l" fontAlgn="b"/>
                      <a:r>
                        <a:rPr lang="en-US" sz="1000" b="1" i="0" u="none" strike="noStrike" dirty="0">
                          <a:solidFill>
                            <a:srgbClr val="000000"/>
                          </a:solidFill>
                          <a:effectLst/>
                          <a:latin typeface="Calibri" panose="020F0502020204030204" pitchFamily="34" charset="0"/>
                        </a:rPr>
                        <a:t>Direction Setting</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6931937"/>
                  </a:ext>
                </a:extLst>
              </a:tr>
              <a:tr h="217503">
                <a:tc>
                  <a:txBody>
                    <a:bodyPr/>
                    <a:lstStyle/>
                    <a:p>
                      <a:pPr algn="l" fontAlgn="b"/>
                      <a:r>
                        <a:rPr lang="en-US" sz="1000" b="0" i="0" u="none" strike="noStrike" dirty="0">
                          <a:solidFill>
                            <a:srgbClr val="000000"/>
                          </a:solidFill>
                          <a:effectLst/>
                          <a:latin typeface="Calibri" panose="020F0502020204030204" pitchFamily="34" charset="0"/>
                        </a:rPr>
                        <a:t>Strategic Direction/Vision</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6992714"/>
                  </a:ext>
                </a:extLst>
              </a:tr>
              <a:tr h="217503">
                <a:tc>
                  <a:txBody>
                    <a:bodyPr/>
                    <a:lstStyle/>
                    <a:p>
                      <a:pPr algn="l" fontAlgn="b"/>
                      <a:r>
                        <a:rPr lang="en-US" sz="1000" b="0" i="0" u="none" strike="noStrike" dirty="0">
                          <a:solidFill>
                            <a:srgbClr val="000000"/>
                          </a:solidFill>
                          <a:effectLst/>
                          <a:latin typeface="Calibri" panose="020F0502020204030204" pitchFamily="34" charset="0"/>
                        </a:rPr>
                        <a:t>Strategic Plan</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2867617"/>
                  </a:ext>
                </a:extLst>
              </a:tr>
              <a:tr h="217503">
                <a:tc>
                  <a:txBody>
                    <a:bodyPr/>
                    <a:lstStyle/>
                    <a:p>
                      <a:pPr algn="l" fontAlgn="b"/>
                      <a:r>
                        <a:rPr lang="en-US" sz="1000" b="0" i="0" u="none" strike="noStrike" dirty="0">
                          <a:solidFill>
                            <a:srgbClr val="000000"/>
                          </a:solidFill>
                          <a:effectLst/>
                          <a:latin typeface="Calibri" panose="020F0502020204030204" pitchFamily="34" charset="0"/>
                        </a:rPr>
                        <a:t>Strategy Implementation</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9986695"/>
                  </a:ext>
                </a:extLst>
              </a:tr>
              <a:tr h="217503">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4430715"/>
                  </a:ext>
                </a:extLst>
              </a:tr>
              <a:tr h="217503">
                <a:tc gridSpan="11">
                  <a:txBody>
                    <a:bodyPr/>
                    <a:lstStyle/>
                    <a:p>
                      <a:pPr algn="l" fontAlgn="b"/>
                      <a:r>
                        <a:rPr lang="en-US" sz="1000" b="1" i="0" u="none" strike="noStrike" dirty="0">
                          <a:solidFill>
                            <a:srgbClr val="000000"/>
                          </a:solidFill>
                          <a:effectLst/>
                          <a:latin typeface="Calibri" panose="020F0502020204030204" pitchFamily="34" charset="0"/>
                        </a:rPr>
                        <a:t>Resources</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9451504"/>
                  </a:ext>
                </a:extLst>
              </a:tr>
              <a:tr h="217503">
                <a:tc>
                  <a:txBody>
                    <a:bodyPr/>
                    <a:lstStyle/>
                    <a:p>
                      <a:pPr algn="l" fontAlgn="b"/>
                      <a:r>
                        <a:rPr lang="en-US" sz="1000" b="0" i="0" u="none" strike="noStrike" dirty="0">
                          <a:solidFill>
                            <a:srgbClr val="000000"/>
                          </a:solidFill>
                          <a:effectLst/>
                          <a:latin typeface="Calibri" panose="020F0502020204030204" pitchFamily="34" charset="0"/>
                        </a:rPr>
                        <a:t>Financial Strategy</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8288449"/>
                  </a:ext>
                </a:extLst>
              </a:tr>
              <a:tr h="217503">
                <a:tc>
                  <a:txBody>
                    <a:bodyPr/>
                    <a:lstStyle/>
                    <a:p>
                      <a:pPr algn="l" fontAlgn="b"/>
                      <a:r>
                        <a:rPr lang="en-US" sz="1000" b="0" i="0" u="none" strike="noStrike" dirty="0">
                          <a:solidFill>
                            <a:srgbClr val="000000"/>
                          </a:solidFill>
                          <a:effectLst/>
                          <a:latin typeface="Calibri" panose="020F0502020204030204" pitchFamily="34" charset="0"/>
                        </a:rPr>
                        <a:t>Investment Strategy/Portfolio Management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767208"/>
                  </a:ext>
                </a:extLst>
              </a:tr>
              <a:tr h="217503">
                <a:tc>
                  <a:txBody>
                    <a:bodyPr/>
                    <a:lstStyle/>
                    <a:p>
                      <a:pPr algn="l" fontAlgn="b"/>
                      <a:r>
                        <a:rPr lang="en-US" sz="1000" b="0" i="0" u="none" strike="noStrike" dirty="0">
                          <a:solidFill>
                            <a:srgbClr val="000000"/>
                          </a:solidFill>
                          <a:effectLst/>
                          <a:latin typeface="Calibri" panose="020F0502020204030204" pitchFamily="34" charset="0"/>
                        </a:rPr>
                        <a:t>Budget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7783634"/>
                  </a:ext>
                </a:extLst>
              </a:tr>
              <a:tr h="217503">
                <a:tc>
                  <a:txBody>
                    <a:bodyPr/>
                    <a:lstStyle/>
                    <a:p>
                      <a:pPr algn="l" fontAlgn="b"/>
                      <a:r>
                        <a:rPr lang="en-US" sz="1000" b="0" i="0" u="none" strike="noStrike" dirty="0">
                          <a:solidFill>
                            <a:srgbClr val="000000"/>
                          </a:solidFill>
                          <a:effectLst/>
                          <a:latin typeface="Calibri" panose="020F0502020204030204" pitchFamily="34" charset="0"/>
                        </a:rPr>
                        <a:t>Financial Reporting</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321324"/>
                  </a:ext>
                </a:extLst>
              </a:tr>
              <a:tr h="217503">
                <a:tc>
                  <a:txBody>
                    <a:bodyPr/>
                    <a:lstStyle/>
                    <a:p>
                      <a:pPr algn="l" fontAlgn="b"/>
                      <a:r>
                        <a:rPr lang="en-US" sz="1000" b="0" i="0" u="none" strike="noStrike" dirty="0">
                          <a:solidFill>
                            <a:srgbClr val="000000"/>
                          </a:solidFill>
                          <a:effectLst/>
                          <a:latin typeface="Calibri" panose="020F0502020204030204" pitchFamily="34" charset="0"/>
                        </a:rPr>
                        <a:t>Audit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530019"/>
                  </a:ext>
                </a:extLst>
              </a:tr>
              <a:tr h="217503">
                <a:tc>
                  <a:txBody>
                    <a:bodyPr/>
                    <a:lstStyle/>
                    <a:p>
                      <a:pPr algn="l" fontAlgn="b"/>
                      <a:r>
                        <a:rPr lang="en-US" sz="1000" b="0" i="0" u="none" strike="noStrike" dirty="0">
                          <a:solidFill>
                            <a:srgbClr val="000000"/>
                          </a:solidFill>
                          <a:effectLst/>
                          <a:latin typeface="Calibri" panose="020F0502020204030204" pitchFamily="34" charset="0"/>
                        </a:rPr>
                        <a:t>Ethical Performance and Compliance</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57613"/>
                  </a:ext>
                </a:extLst>
              </a:tr>
              <a:tr h="217503">
                <a:tc>
                  <a:txBody>
                    <a:bodyPr/>
                    <a:lstStyle/>
                    <a:p>
                      <a:pPr algn="l" fontAlgn="b"/>
                      <a:r>
                        <a:rPr lang="en-US" sz="1000" b="0" i="0" u="none" strike="noStrike" dirty="0">
                          <a:solidFill>
                            <a:srgbClr val="000000"/>
                          </a:solidFill>
                          <a:effectLst/>
                          <a:latin typeface="Calibri" panose="020F0502020204030204" pitchFamily="34" charset="0"/>
                        </a:rPr>
                        <a:t>Volunteer Leadership Development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7559074"/>
                  </a:ext>
                </a:extLst>
              </a:tr>
              <a:tr h="217503">
                <a:tc>
                  <a:txBody>
                    <a:bodyPr/>
                    <a:lstStyle/>
                    <a:p>
                      <a:pPr algn="l" fontAlgn="b"/>
                      <a:r>
                        <a:rPr lang="en-US" sz="1000" b="0" i="0" u="none" strike="noStrike" dirty="0">
                          <a:solidFill>
                            <a:srgbClr val="000000"/>
                          </a:solidFill>
                          <a:effectLst/>
                          <a:latin typeface="Calibri" panose="020F0502020204030204" pitchFamily="34" charset="0"/>
                        </a:rPr>
                        <a:t>Culture</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610337"/>
                  </a:ext>
                </a:extLst>
              </a:tr>
            </a:tbl>
          </a:graphicData>
        </a:graphic>
      </p:graphicFrame>
    </p:spTree>
    <p:extLst>
      <p:ext uri="{BB962C8B-B14F-4D97-AF65-F5344CB8AC3E}">
        <p14:creationId xmlns:p14="http://schemas.microsoft.com/office/powerpoint/2010/main" val="15771042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D25C2-BE13-4048-8212-C209284E3D7B}"/>
              </a:ext>
            </a:extLst>
          </p:cNvPr>
          <p:cNvSpPr>
            <a:spLocks noGrp="1"/>
          </p:cNvSpPr>
          <p:nvPr>
            <p:ph type="title"/>
          </p:nvPr>
        </p:nvSpPr>
        <p:spPr>
          <a:xfrm>
            <a:off x="628650" y="205735"/>
            <a:ext cx="7886700" cy="440218"/>
          </a:xfrm>
        </p:spPr>
        <p:txBody>
          <a:bodyPr>
            <a:normAutofit/>
          </a:bodyPr>
          <a:lstStyle/>
          <a:p>
            <a:r>
              <a:rPr lang="en-US" sz="2000" dirty="0"/>
              <a:t>BOARD/SENIOR STAFF OPTIMAL LEVELS OF ENGAGEMENT</a:t>
            </a:r>
          </a:p>
        </p:txBody>
      </p:sp>
      <p:pic>
        <p:nvPicPr>
          <p:cNvPr id="3" name="Picture 2">
            <a:extLst>
              <a:ext uri="{FF2B5EF4-FFF2-40B4-BE49-F238E27FC236}">
                <a16:creationId xmlns:a16="http://schemas.microsoft.com/office/drawing/2014/main" id="{F9636EFE-E946-402A-8E6D-CDA1FDB2C009}"/>
              </a:ext>
            </a:extLst>
          </p:cNvPr>
          <p:cNvPicPr>
            <a:picLocks noChangeAspect="1"/>
          </p:cNvPicPr>
          <p:nvPr/>
        </p:nvPicPr>
        <p:blipFill>
          <a:blip r:embed="rId3"/>
          <a:stretch>
            <a:fillRect/>
          </a:stretch>
        </p:blipFill>
        <p:spPr>
          <a:xfrm>
            <a:off x="3454167" y="760819"/>
            <a:ext cx="5270626" cy="417918"/>
          </a:xfrm>
          <a:prstGeom prst="rect">
            <a:avLst/>
          </a:prstGeom>
        </p:spPr>
      </p:pic>
      <p:sp>
        <p:nvSpPr>
          <p:cNvPr id="5" name="Rectangle 4">
            <a:extLst>
              <a:ext uri="{FF2B5EF4-FFF2-40B4-BE49-F238E27FC236}">
                <a16:creationId xmlns:a16="http://schemas.microsoft.com/office/drawing/2014/main" id="{E951892C-F798-43C0-8C41-AB79A473B9A1}"/>
              </a:ext>
            </a:extLst>
          </p:cNvPr>
          <p:cNvSpPr/>
          <p:nvPr/>
        </p:nvSpPr>
        <p:spPr>
          <a:xfrm>
            <a:off x="1360967" y="5095109"/>
            <a:ext cx="7286076" cy="1015663"/>
          </a:xfrm>
          <a:prstGeom prst="rect">
            <a:avLst/>
          </a:prstGeom>
        </p:spPr>
        <p:txBody>
          <a:bodyPr wrap="square">
            <a:spAutoFit/>
          </a:bodyPr>
          <a:lstStyle/>
          <a:p>
            <a:r>
              <a:rPr lang="en-US" sz="1200" dirty="0"/>
              <a:t>1 - makes the decision; approves and authorizes action</a:t>
            </a:r>
          </a:p>
          <a:p>
            <a:r>
              <a:rPr lang="en-US" sz="1200" dirty="0"/>
              <a:t>2 - Involved in discussing the choices as the decision is being made but does not have a vote </a:t>
            </a:r>
          </a:p>
          <a:p>
            <a:r>
              <a:rPr lang="en-US" sz="1200" dirty="0"/>
              <a:t>3 - opinions are solicited before the discussion takes place and considered in the discussion </a:t>
            </a:r>
          </a:p>
          <a:p>
            <a:r>
              <a:rPr lang="en-US" sz="1200" dirty="0"/>
              <a:t>4 - informed of the decision and the reasoning behind it after the decision is made </a:t>
            </a:r>
          </a:p>
          <a:p>
            <a:r>
              <a:rPr lang="en-US" sz="1200" dirty="0"/>
              <a:t>5 - not involved</a:t>
            </a:r>
          </a:p>
        </p:txBody>
      </p:sp>
      <p:graphicFrame>
        <p:nvGraphicFramePr>
          <p:cNvPr id="6" name="Table 5">
            <a:extLst>
              <a:ext uri="{FF2B5EF4-FFF2-40B4-BE49-F238E27FC236}">
                <a16:creationId xmlns:a16="http://schemas.microsoft.com/office/drawing/2014/main" id="{56D8FF1F-A281-4FC9-AD81-828EEC19EEC5}"/>
              </a:ext>
            </a:extLst>
          </p:cNvPr>
          <p:cNvGraphicFramePr>
            <a:graphicFrameLocks noGrp="1"/>
          </p:cNvGraphicFramePr>
          <p:nvPr/>
        </p:nvGraphicFramePr>
        <p:xfrm>
          <a:off x="190500" y="1180151"/>
          <a:ext cx="8591551" cy="3852125"/>
        </p:xfrm>
        <a:graphic>
          <a:graphicData uri="http://schemas.openxmlformats.org/drawingml/2006/table">
            <a:tbl>
              <a:tblPr/>
              <a:tblGrid>
                <a:gridCol w="3248775">
                  <a:extLst>
                    <a:ext uri="{9D8B030D-6E8A-4147-A177-3AD203B41FA5}">
                      <a16:colId xmlns:a16="http://schemas.microsoft.com/office/drawing/2014/main" val="3107793557"/>
                    </a:ext>
                  </a:extLst>
                </a:gridCol>
                <a:gridCol w="608184">
                  <a:extLst>
                    <a:ext uri="{9D8B030D-6E8A-4147-A177-3AD203B41FA5}">
                      <a16:colId xmlns:a16="http://schemas.microsoft.com/office/drawing/2014/main" val="3907005585"/>
                    </a:ext>
                  </a:extLst>
                </a:gridCol>
                <a:gridCol w="608184">
                  <a:extLst>
                    <a:ext uri="{9D8B030D-6E8A-4147-A177-3AD203B41FA5}">
                      <a16:colId xmlns:a16="http://schemas.microsoft.com/office/drawing/2014/main" val="2236123627"/>
                    </a:ext>
                  </a:extLst>
                </a:gridCol>
                <a:gridCol w="515801">
                  <a:extLst>
                    <a:ext uri="{9D8B030D-6E8A-4147-A177-3AD203B41FA5}">
                      <a16:colId xmlns:a16="http://schemas.microsoft.com/office/drawing/2014/main" val="114493021"/>
                    </a:ext>
                  </a:extLst>
                </a:gridCol>
                <a:gridCol w="515801">
                  <a:extLst>
                    <a:ext uri="{9D8B030D-6E8A-4147-A177-3AD203B41FA5}">
                      <a16:colId xmlns:a16="http://schemas.microsoft.com/office/drawing/2014/main" val="3289218735"/>
                    </a:ext>
                  </a:extLst>
                </a:gridCol>
                <a:gridCol w="515801">
                  <a:extLst>
                    <a:ext uri="{9D8B030D-6E8A-4147-A177-3AD203B41FA5}">
                      <a16:colId xmlns:a16="http://schemas.microsoft.com/office/drawing/2014/main" val="4093888928"/>
                    </a:ext>
                  </a:extLst>
                </a:gridCol>
                <a:gridCol w="515801">
                  <a:extLst>
                    <a:ext uri="{9D8B030D-6E8A-4147-A177-3AD203B41FA5}">
                      <a16:colId xmlns:a16="http://schemas.microsoft.com/office/drawing/2014/main" val="3244676609"/>
                    </a:ext>
                  </a:extLst>
                </a:gridCol>
                <a:gridCol w="515801">
                  <a:extLst>
                    <a:ext uri="{9D8B030D-6E8A-4147-A177-3AD203B41FA5}">
                      <a16:colId xmlns:a16="http://schemas.microsoft.com/office/drawing/2014/main" val="3281529890"/>
                    </a:ext>
                  </a:extLst>
                </a:gridCol>
                <a:gridCol w="515801">
                  <a:extLst>
                    <a:ext uri="{9D8B030D-6E8A-4147-A177-3AD203B41FA5}">
                      <a16:colId xmlns:a16="http://schemas.microsoft.com/office/drawing/2014/main" val="826027936"/>
                    </a:ext>
                  </a:extLst>
                </a:gridCol>
                <a:gridCol w="515801">
                  <a:extLst>
                    <a:ext uri="{9D8B030D-6E8A-4147-A177-3AD203B41FA5}">
                      <a16:colId xmlns:a16="http://schemas.microsoft.com/office/drawing/2014/main" val="2046486686"/>
                    </a:ext>
                  </a:extLst>
                </a:gridCol>
                <a:gridCol w="515801">
                  <a:extLst>
                    <a:ext uri="{9D8B030D-6E8A-4147-A177-3AD203B41FA5}">
                      <a16:colId xmlns:a16="http://schemas.microsoft.com/office/drawing/2014/main" val="4196519756"/>
                    </a:ext>
                  </a:extLst>
                </a:gridCol>
              </a:tblGrid>
              <a:tr h="352883">
                <a:tc rowSpan="2">
                  <a:txBody>
                    <a:bodyPr/>
                    <a:lstStyle/>
                    <a:p>
                      <a:pPr algn="ctr" fontAlgn="ctr"/>
                      <a:r>
                        <a:rPr lang="en-US" sz="1200" b="1" i="0" u="none" strike="noStrike" dirty="0">
                          <a:solidFill>
                            <a:srgbClr val="000000"/>
                          </a:solidFill>
                          <a:effectLst/>
                          <a:latin typeface="Calibri" panose="020F0502020204030204" pitchFamily="34" charset="0"/>
                        </a:rPr>
                        <a:t>FUNCTIONAL AREA</a:t>
                      </a:r>
                    </a:p>
                  </a:txBody>
                  <a:tcPr marL="5576" marR="5576" marT="55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000" b="0" i="0" u="none" strike="noStrike" dirty="0">
                          <a:solidFill>
                            <a:srgbClr val="000000"/>
                          </a:solidFill>
                          <a:effectLst/>
                          <a:latin typeface="Calibri" panose="020F0502020204030204" pitchFamily="34" charset="0"/>
                        </a:rPr>
                        <a:t>Chief Staff Executive</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Chief Elected Officer</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Board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89145150"/>
                  </a:ext>
                </a:extLst>
              </a:tr>
              <a:tr h="190176">
                <a:tc vMerge="1">
                  <a:txBody>
                    <a:bodyPr/>
                    <a:lstStyle/>
                    <a:p>
                      <a:endParaRPr lang="en-US"/>
                    </a:p>
                  </a:txBody>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Current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Desired</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4567344"/>
                  </a:ext>
                </a:extLst>
              </a:tr>
              <a:tr h="183837">
                <a:tc gridSpan="11">
                  <a:txBody>
                    <a:bodyPr/>
                    <a:lstStyle/>
                    <a:p>
                      <a:pPr algn="l" fontAlgn="b"/>
                      <a:r>
                        <a:rPr lang="en-US" sz="1000" b="1" i="0" u="none" strike="noStrike" dirty="0">
                          <a:solidFill>
                            <a:srgbClr val="000000"/>
                          </a:solidFill>
                          <a:effectLst/>
                          <a:latin typeface="Calibri" panose="020F0502020204030204" pitchFamily="34" charset="0"/>
                        </a:rPr>
                        <a:t>Oversight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309204"/>
                  </a:ext>
                </a:extLst>
              </a:tr>
              <a:tr h="183837">
                <a:tc>
                  <a:txBody>
                    <a:bodyPr/>
                    <a:lstStyle/>
                    <a:p>
                      <a:pPr algn="l" fontAlgn="b"/>
                      <a:r>
                        <a:rPr lang="en-US" sz="1000" b="0" i="0" u="none" strike="noStrike" dirty="0">
                          <a:solidFill>
                            <a:srgbClr val="000000"/>
                          </a:solidFill>
                          <a:effectLst/>
                          <a:latin typeface="Calibri" panose="020F0502020204030204" pitchFamily="34" charset="0"/>
                        </a:rPr>
                        <a:t>CSO Performance Appraisal</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7292090"/>
                  </a:ext>
                </a:extLst>
              </a:tr>
              <a:tr h="183837">
                <a:tc>
                  <a:txBody>
                    <a:bodyPr/>
                    <a:lstStyle/>
                    <a:p>
                      <a:pPr algn="l" fontAlgn="b"/>
                      <a:r>
                        <a:rPr lang="en-US" sz="1000" b="0" i="0" u="none" strike="noStrike" dirty="0">
                          <a:solidFill>
                            <a:srgbClr val="000000"/>
                          </a:solidFill>
                          <a:effectLst/>
                          <a:latin typeface="Calibri" panose="020F0502020204030204" pitchFamily="34" charset="0"/>
                        </a:rPr>
                        <a:t>CSO Compensation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1712704"/>
                  </a:ext>
                </a:extLst>
              </a:tr>
              <a:tr h="183837">
                <a:tc>
                  <a:txBody>
                    <a:bodyPr/>
                    <a:lstStyle/>
                    <a:p>
                      <a:pPr algn="l" fontAlgn="b"/>
                      <a:r>
                        <a:rPr lang="en-US" sz="1000" b="0" i="0" u="none" strike="noStrike" dirty="0">
                          <a:solidFill>
                            <a:srgbClr val="000000"/>
                          </a:solidFill>
                          <a:effectLst/>
                          <a:latin typeface="Calibri" panose="020F0502020204030204" pitchFamily="34" charset="0"/>
                        </a:rPr>
                        <a:t>CSO Succession</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0122736"/>
                  </a:ext>
                </a:extLst>
              </a:tr>
              <a:tr h="183837">
                <a:tc>
                  <a:txBody>
                    <a:bodyPr/>
                    <a:lstStyle/>
                    <a:p>
                      <a:pPr algn="l" fontAlgn="b"/>
                      <a:r>
                        <a:rPr lang="en-US" sz="1000" b="0" i="0" u="none" strike="noStrike" dirty="0">
                          <a:solidFill>
                            <a:srgbClr val="000000"/>
                          </a:solidFill>
                          <a:effectLst/>
                          <a:latin typeface="Calibri" panose="020F0502020204030204" pitchFamily="34" charset="0"/>
                        </a:rPr>
                        <a:t>Board Effectiveness</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294252"/>
                  </a:ext>
                </a:extLst>
              </a:tr>
              <a:tr h="183837">
                <a:tc>
                  <a:txBody>
                    <a:bodyPr/>
                    <a:lstStyle/>
                    <a:p>
                      <a:pPr algn="l" fontAlgn="b"/>
                      <a:r>
                        <a:rPr lang="en-US" sz="1000" b="0" i="0" u="none" strike="noStrike" dirty="0">
                          <a:solidFill>
                            <a:srgbClr val="000000"/>
                          </a:solidFill>
                          <a:effectLst/>
                          <a:latin typeface="Calibri" panose="020F0502020204030204" pitchFamily="34" charset="0"/>
                        </a:rPr>
                        <a:t>Board Assessment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3816102"/>
                  </a:ext>
                </a:extLst>
              </a:tr>
              <a:tr h="183837">
                <a:tc>
                  <a:txBody>
                    <a:bodyPr/>
                    <a:lstStyle/>
                    <a:p>
                      <a:pPr algn="l" fontAlgn="b"/>
                      <a:r>
                        <a:rPr lang="en-US" sz="1000" b="0" i="0" u="none" strike="noStrike" dirty="0">
                          <a:solidFill>
                            <a:srgbClr val="000000"/>
                          </a:solidFill>
                          <a:effectLst/>
                          <a:latin typeface="Calibri" panose="020F0502020204030204" pitchFamily="34" charset="0"/>
                        </a:rPr>
                        <a:t>Board Selection</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4043955"/>
                  </a:ext>
                </a:extLst>
              </a:tr>
              <a:tr h="183837">
                <a:tc>
                  <a:txBody>
                    <a:bodyPr/>
                    <a:lstStyle/>
                    <a:p>
                      <a:pPr algn="l" fontAlgn="b"/>
                      <a:r>
                        <a:rPr lang="en-US" sz="1000" b="0" i="0" u="none" strike="noStrike" dirty="0">
                          <a:solidFill>
                            <a:srgbClr val="000000"/>
                          </a:solidFill>
                          <a:effectLst/>
                          <a:latin typeface="Calibri" panose="020F0502020204030204" pitchFamily="34" charset="0"/>
                        </a:rPr>
                        <a:t>Staff structure</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8164371"/>
                  </a:ext>
                </a:extLst>
              </a:tr>
              <a:tr h="183837">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5576" marR="5576" marT="557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8481409"/>
                  </a:ext>
                </a:extLst>
              </a:tr>
              <a:tr h="183837">
                <a:tc gridSpan="11">
                  <a:txBody>
                    <a:bodyPr/>
                    <a:lstStyle/>
                    <a:p>
                      <a:pPr algn="l" fontAlgn="b"/>
                      <a:r>
                        <a:rPr lang="en-US" sz="1000" b="1" i="0" u="none" strike="noStrike" dirty="0">
                          <a:solidFill>
                            <a:srgbClr val="000000"/>
                          </a:solidFill>
                          <a:effectLst/>
                          <a:latin typeface="Calibri" panose="020F0502020204030204" pitchFamily="34" charset="0"/>
                        </a:rPr>
                        <a:t>Other</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0013697"/>
                  </a:ext>
                </a:extLst>
              </a:tr>
              <a:tr h="183837">
                <a:tc>
                  <a:txBody>
                    <a:bodyPr/>
                    <a:lstStyle/>
                    <a:p>
                      <a:pPr algn="l" fontAlgn="b"/>
                      <a:r>
                        <a:rPr lang="en-US" sz="1000" b="0" i="0" u="none" strike="noStrike" dirty="0">
                          <a:solidFill>
                            <a:srgbClr val="000000"/>
                          </a:solidFill>
                          <a:effectLst/>
                          <a:latin typeface="Calibri" panose="020F0502020204030204" pitchFamily="34" charset="0"/>
                        </a:rPr>
                        <a:t>Brand positioning</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253037"/>
                  </a:ext>
                </a:extLst>
              </a:tr>
              <a:tr h="183837">
                <a:tc>
                  <a:txBody>
                    <a:bodyPr/>
                    <a:lstStyle/>
                    <a:p>
                      <a:pPr algn="l" fontAlgn="b"/>
                      <a:r>
                        <a:rPr lang="en-US" sz="1000" b="0" i="0" u="none" strike="noStrike" dirty="0">
                          <a:solidFill>
                            <a:srgbClr val="000000"/>
                          </a:solidFill>
                          <a:effectLst/>
                          <a:latin typeface="Calibri" panose="020F0502020204030204" pitchFamily="34" charset="0"/>
                        </a:rPr>
                        <a:t>Government Affairs Policies</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7528027"/>
                  </a:ext>
                </a:extLst>
              </a:tr>
              <a:tr h="183837">
                <a:tc>
                  <a:txBody>
                    <a:bodyPr/>
                    <a:lstStyle/>
                    <a:p>
                      <a:pPr algn="l" fontAlgn="b"/>
                      <a:r>
                        <a:rPr lang="en-US" sz="1000" b="0" i="0" u="none" strike="noStrike" dirty="0">
                          <a:solidFill>
                            <a:srgbClr val="000000"/>
                          </a:solidFill>
                          <a:effectLst/>
                          <a:latin typeface="Calibri" panose="020F0502020204030204" pitchFamily="34" charset="0"/>
                        </a:rPr>
                        <a:t>Stakeholder Relations</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2150644"/>
                  </a:ext>
                </a:extLst>
              </a:tr>
              <a:tr h="183837">
                <a:tc>
                  <a:txBody>
                    <a:bodyPr/>
                    <a:lstStyle/>
                    <a:p>
                      <a:pPr algn="l" fontAlgn="b"/>
                      <a:r>
                        <a:rPr lang="en-US" sz="1000" b="0" i="0" u="none" strike="noStrike" dirty="0">
                          <a:solidFill>
                            <a:srgbClr val="000000"/>
                          </a:solidFill>
                          <a:effectLst/>
                          <a:latin typeface="Calibri" panose="020F0502020204030204" pitchFamily="34" charset="0"/>
                        </a:rPr>
                        <a:t>New Product Development</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3977753"/>
                  </a:ext>
                </a:extLst>
              </a:tr>
              <a:tr h="183837">
                <a:tc>
                  <a:txBody>
                    <a:bodyPr/>
                    <a:lstStyle/>
                    <a:p>
                      <a:pPr algn="l" fontAlgn="b"/>
                      <a:r>
                        <a:rPr lang="en-US" sz="1000" b="0" i="0" u="none" strike="noStrike" dirty="0">
                          <a:solidFill>
                            <a:srgbClr val="000000"/>
                          </a:solidFill>
                          <a:effectLst/>
                          <a:latin typeface="Calibri" panose="020F0502020204030204" pitchFamily="34" charset="0"/>
                        </a:rPr>
                        <a:t>Member Recruitment and Retention</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5242883"/>
                  </a:ext>
                </a:extLst>
              </a:tr>
              <a:tr h="183837">
                <a:tc>
                  <a:txBody>
                    <a:bodyPr/>
                    <a:lstStyle/>
                    <a:p>
                      <a:pPr algn="l" fontAlgn="b"/>
                      <a:r>
                        <a:rPr lang="en-US" sz="1000" b="0" i="0" u="none" strike="noStrike" dirty="0">
                          <a:solidFill>
                            <a:srgbClr val="000000"/>
                          </a:solidFill>
                          <a:effectLst/>
                          <a:latin typeface="Calibri" panose="020F0502020204030204" pitchFamily="34" charset="0"/>
                        </a:rPr>
                        <a:t>Program Operations</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2446047"/>
                  </a:ext>
                </a:extLst>
              </a:tr>
              <a:tr h="183837">
                <a:tc>
                  <a:txBody>
                    <a:bodyPr/>
                    <a:lstStyle/>
                    <a:p>
                      <a:pPr algn="l" fontAlgn="b"/>
                      <a:r>
                        <a:rPr lang="en-US" sz="1000" b="0" i="0" u="none" strike="noStrike" dirty="0">
                          <a:solidFill>
                            <a:srgbClr val="000000"/>
                          </a:solidFill>
                          <a:effectLst/>
                          <a:latin typeface="Calibri" panose="020F0502020204030204" pitchFamily="34" charset="0"/>
                        </a:rPr>
                        <a:t>Sponsorships</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436913"/>
                  </a:ext>
                </a:extLst>
              </a:tr>
              <a:tr h="183837">
                <a:tc>
                  <a:txBody>
                    <a:bodyPr/>
                    <a:lstStyle/>
                    <a:p>
                      <a:pPr algn="l" fontAlgn="b"/>
                      <a:r>
                        <a:rPr lang="en-US" sz="1000" b="0" i="0" u="none" strike="noStrike" dirty="0">
                          <a:solidFill>
                            <a:srgbClr val="000000"/>
                          </a:solidFill>
                          <a:effectLst/>
                          <a:latin typeface="Calibri" panose="020F0502020204030204" pitchFamily="34" charset="0"/>
                        </a:rPr>
                        <a:t>Other</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panose="020F0502020204030204" pitchFamily="34" charset="0"/>
                        </a:rPr>
                        <a:t> </a:t>
                      </a:r>
                    </a:p>
                  </a:txBody>
                  <a:tcPr marL="5576" marR="5576" marT="55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2704395"/>
                  </a:ext>
                </a:extLst>
              </a:tr>
            </a:tbl>
          </a:graphicData>
        </a:graphic>
      </p:graphicFrame>
    </p:spTree>
    <p:extLst>
      <p:ext uri="{BB962C8B-B14F-4D97-AF65-F5344CB8AC3E}">
        <p14:creationId xmlns:p14="http://schemas.microsoft.com/office/powerpoint/2010/main" val="12701281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80067" y="601201"/>
            <a:ext cx="5199797" cy="5309389"/>
            <a:chOff x="2978150" y="3054350"/>
            <a:chExt cx="3797300" cy="3568700"/>
          </a:xfrm>
        </p:grpSpPr>
        <p:sp>
          <p:nvSpPr>
            <p:cNvPr id="2" name="Oval 4"/>
            <p:cNvSpPr>
              <a:spLocks noChangeArrowheads="1"/>
            </p:cNvSpPr>
            <p:nvPr/>
          </p:nvSpPr>
          <p:spPr bwMode="auto">
            <a:xfrm>
              <a:off x="2978150" y="3054350"/>
              <a:ext cx="3797300" cy="3568700"/>
            </a:xfrm>
            <a:prstGeom prst="ellipse">
              <a:avLst/>
            </a:prstGeom>
            <a:solidFill>
              <a:schemeClr val="bg1">
                <a:lumMod val="95000"/>
              </a:scheme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 name="Oval 5"/>
            <p:cNvSpPr>
              <a:spLocks noChangeArrowheads="1"/>
            </p:cNvSpPr>
            <p:nvPr/>
          </p:nvSpPr>
          <p:spPr bwMode="auto">
            <a:xfrm>
              <a:off x="3359150" y="3435350"/>
              <a:ext cx="3035300" cy="2806700"/>
            </a:xfrm>
            <a:prstGeom prst="ellipse">
              <a:avLst/>
            </a:prstGeom>
            <a:solidFill>
              <a:schemeClr val="tx2">
                <a:lumMod val="40000"/>
                <a:lumOff val="60000"/>
              </a:scheme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4" name="Oval 6"/>
            <p:cNvSpPr>
              <a:spLocks noChangeArrowheads="1"/>
            </p:cNvSpPr>
            <p:nvPr/>
          </p:nvSpPr>
          <p:spPr bwMode="auto">
            <a:xfrm>
              <a:off x="3702050" y="4045744"/>
              <a:ext cx="2223735" cy="1891506"/>
            </a:xfrm>
            <a:prstGeom prst="ellipse">
              <a:avLst/>
            </a:prstGeom>
            <a:solidFill>
              <a:schemeClr val="accent6">
                <a:lumMod val="75000"/>
              </a:scheme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 name="Oval 7"/>
            <p:cNvSpPr>
              <a:spLocks noChangeArrowheads="1"/>
            </p:cNvSpPr>
            <p:nvPr/>
          </p:nvSpPr>
          <p:spPr bwMode="auto">
            <a:xfrm>
              <a:off x="4279106" y="4549775"/>
              <a:ext cx="1019175" cy="822325"/>
            </a:xfrm>
            <a:prstGeom prst="ellipse">
              <a:avLst/>
            </a:prstGeom>
            <a:solidFill>
              <a:srgbClr val="FF00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 name="Rectangle 8"/>
            <p:cNvSpPr>
              <a:spLocks noChangeArrowheads="1"/>
            </p:cNvSpPr>
            <p:nvPr/>
          </p:nvSpPr>
          <p:spPr bwMode="auto">
            <a:xfrm>
              <a:off x="4279106" y="4733925"/>
              <a:ext cx="101917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800" b="1" dirty="0">
                  <a:solidFill>
                    <a:schemeClr val="bg1"/>
                  </a:solidFill>
                </a:rPr>
                <a:t>Core</a:t>
              </a:r>
            </a:p>
            <a:p>
              <a:pPr algn="ctr"/>
              <a:r>
                <a:rPr lang="en-US" altLang="en-US" sz="1800" b="1" dirty="0">
                  <a:solidFill>
                    <a:schemeClr val="bg1"/>
                  </a:solidFill>
                </a:rPr>
                <a:t>Member</a:t>
              </a:r>
            </a:p>
          </p:txBody>
        </p:sp>
        <p:sp>
          <p:nvSpPr>
            <p:cNvPr id="7" name="Rectangle 9"/>
            <p:cNvSpPr>
              <a:spLocks noChangeArrowheads="1"/>
            </p:cNvSpPr>
            <p:nvPr/>
          </p:nvSpPr>
          <p:spPr bwMode="auto">
            <a:xfrm>
              <a:off x="4425246" y="4187806"/>
              <a:ext cx="10191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1800" b="1" dirty="0">
                  <a:solidFill>
                    <a:schemeClr val="bg1"/>
                  </a:solidFill>
                </a:rPr>
                <a:t>Member</a:t>
              </a:r>
            </a:p>
          </p:txBody>
        </p:sp>
        <p:sp>
          <p:nvSpPr>
            <p:cNvPr id="8" name="Rectangle 10"/>
            <p:cNvSpPr>
              <a:spLocks noChangeArrowheads="1"/>
            </p:cNvSpPr>
            <p:nvPr/>
          </p:nvSpPr>
          <p:spPr bwMode="auto">
            <a:xfrm>
              <a:off x="4063605" y="3623869"/>
              <a:ext cx="1725522" cy="432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altLang="en-US" sz="1800" b="1" dirty="0"/>
                <a:t>Eligible &amp; Ineligible </a:t>
              </a:r>
            </a:p>
            <a:p>
              <a:pPr algn="ctr"/>
              <a:r>
                <a:rPr lang="en-US" altLang="en-US" sz="1800" b="1" dirty="0"/>
                <a:t>Customers</a:t>
              </a:r>
            </a:p>
          </p:txBody>
        </p:sp>
        <p:sp>
          <p:nvSpPr>
            <p:cNvPr id="9" name="Rectangle 11"/>
            <p:cNvSpPr>
              <a:spLocks noChangeArrowheads="1"/>
            </p:cNvSpPr>
            <p:nvPr/>
          </p:nvSpPr>
          <p:spPr bwMode="auto">
            <a:xfrm>
              <a:off x="4318708" y="3151396"/>
              <a:ext cx="14509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1800" b="1" dirty="0"/>
                <a:t>Stakeholders</a:t>
              </a:r>
            </a:p>
          </p:txBody>
        </p:sp>
      </p:grpSp>
      <p:sp>
        <p:nvSpPr>
          <p:cNvPr id="30" name="TextBox 29"/>
          <p:cNvSpPr txBox="1"/>
          <p:nvPr/>
        </p:nvSpPr>
        <p:spPr>
          <a:xfrm>
            <a:off x="5436252" y="663682"/>
            <a:ext cx="3764136" cy="1815882"/>
          </a:xfrm>
          <a:prstGeom prst="rect">
            <a:avLst/>
          </a:prstGeom>
          <a:noFill/>
        </p:spPr>
        <p:txBody>
          <a:bodyPr wrap="square" rtlCol="0">
            <a:spAutoFit/>
          </a:bodyPr>
          <a:lstStyle/>
          <a:p>
            <a:r>
              <a:rPr lang="en-US" sz="2800" b="1" dirty="0"/>
              <a:t>Levels of Connection:</a:t>
            </a:r>
          </a:p>
          <a:p>
            <a:pPr marL="457200" indent="-457200">
              <a:buFont typeface="Arial" panose="020B0604020202020204" pitchFamily="34" charset="0"/>
              <a:buChar char="•"/>
            </a:pPr>
            <a:r>
              <a:rPr lang="en-US" sz="2800" dirty="0"/>
              <a:t>Participation</a:t>
            </a:r>
          </a:p>
          <a:p>
            <a:pPr marL="457200" indent="-457200">
              <a:buFont typeface="Arial" panose="020B0604020202020204" pitchFamily="34" charset="0"/>
              <a:buChar char="•"/>
            </a:pPr>
            <a:r>
              <a:rPr lang="en-US" sz="2800" dirty="0"/>
              <a:t>Involvement</a:t>
            </a:r>
          </a:p>
          <a:p>
            <a:pPr marL="457200" indent="-457200">
              <a:buFont typeface="Arial" panose="020B0604020202020204" pitchFamily="34" charset="0"/>
              <a:buChar char="•"/>
            </a:pPr>
            <a:r>
              <a:rPr lang="en-US" sz="2800" dirty="0"/>
              <a:t>Engagement</a:t>
            </a:r>
          </a:p>
        </p:txBody>
      </p:sp>
      <p:sp>
        <p:nvSpPr>
          <p:cNvPr id="16" name="TextBox 15">
            <a:extLst>
              <a:ext uri="{FF2B5EF4-FFF2-40B4-BE49-F238E27FC236}">
                <a16:creationId xmlns:a16="http://schemas.microsoft.com/office/drawing/2014/main" id="{6997F9DB-1AD1-4F41-AD54-93D308C1EDEC}"/>
              </a:ext>
            </a:extLst>
          </p:cNvPr>
          <p:cNvSpPr txBox="1"/>
          <p:nvPr/>
        </p:nvSpPr>
        <p:spPr>
          <a:xfrm>
            <a:off x="5524680" y="2897325"/>
            <a:ext cx="3315602" cy="3108543"/>
          </a:xfrm>
          <a:prstGeom prst="rect">
            <a:avLst/>
          </a:prstGeom>
          <a:noFill/>
        </p:spPr>
        <p:txBody>
          <a:bodyPr wrap="square">
            <a:spAutoFit/>
          </a:bodyPr>
          <a:lstStyle/>
          <a:p>
            <a:r>
              <a:rPr lang="en-US" sz="2800" b="1" dirty="0"/>
              <a:t>Strategic Choice:</a:t>
            </a:r>
          </a:p>
          <a:p>
            <a:pPr marL="342900" indent="-342900">
              <a:buFont typeface="+mj-lt"/>
              <a:buAutoNum type="arabicPeriod"/>
            </a:pPr>
            <a:r>
              <a:rPr lang="en-US" sz="2800" dirty="0"/>
              <a:t>Focus on engaging many?</a:t>
            </a:r>
          </a:p>
          <a:p>
            <a:pPr marL="342900" indent="-342900">
              <a:buFont typeface="+mj-lt"/>
              <a:buAutoNum type="arabicPeriod"/>
            </a:pPr>
            <a:r>
              <a:rPr lang="en-US" sz="2800" dirty="0"/>
              <a:t>Focus on harnessing the energy of the engaged?</a:t>
            </a:r>
          </a:p>
        </p:txBody>
      </p:sp>
    </p:spTree>
    <p:extLst>
      <p:ext uri="{BB962C8B-B14F-4D97-AF65-F5344CB8AC3E}">
        <p14:creationId xmlns:p14="http://schemas.microsoft.com/office/powerpoint/2010/main" val="4386888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56930" name="Rectangle 2"/>
          <p:cNvSpPr>
            <a:spLocks noChangeArrowheads="1"/>
          </p:cNvSpPr>
          <p:nvPr/>
        </p:nvSpPr>
        <p:spPr bwMode="auto">
          <a:xfrm>
            <a:off x="1" y="1175874"/>
            <a:ext cx="4942127" cy="4244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spcBef>
                <a:spcPct val="20000"/>
              </a:spcBef>
              <a:buFont typeface="Arial" charset="0"/>
              <a:buChar char="•"/>
              <a:defRPr sz="3200">
                <a:solidFill>
                  <a:schemeClr val="tx1"/>
                </a:solidFill>
                <a:latin typeface="Calibri" pitchFamily="34" charset="0"/>
              </a:defRPr>
            </a:lvl1pPr>
            <a:lvl2pPr>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914400" marR="0" lvl="1" indent="-457200" defTabSz="914400" eaLnBrk="1" fontAlgn="auto" latinLnBrk="0" hangingPunct="1">
              <a:lnSpc>
                <a:spcPct val="100000"/>
              </a:lnSpc>
              <a:spcBef>
                <a:spcPct val="0"/>
              </a:spcBef>
              <a:spcAft>
                <a:spcPts val="0"/>
              </a:spcAft>
              <a:buClrTx/>
              <a:buSzTx/>
              <a:buFont typeface="Wingdings" panose="05000000000000000000" pitchFamily="2" charset="2"/>
              <a:buChar char="q"/>
              <a:tabLst/>
              <a:defRPr/>
            </a:pPr>
            <a:r>
              <a:rPr kumimoji="0" lang="en-US" altLang="en-US" sz="3200" b="0" i="0" u="none" strike="noStrike" kern="0" cap="none" spc="0" normalizeH="0" baseline="0" noProof="0" dirty="0">
                <a:ln>
                  <a:noFill/>
                </a:ln>
                <a:effectLst/>
                <a:uLnTx/>
                <a:uFillTx/>
                <a:latin typeface="+mn-lt"/>
              </a:rPr>
              <a:t> </a:t>
            </a:r>
            <a:r>
              <a:rPr kumimoji="0" lang="en-US" altLang="en-US" sz="3000" b="0" i="0" u="none" strike="noStrike" kern="0" cap="none" spc="0" normalizeH="0" baseline="0" noProof="0" dirty="0">
                <a:ln>
                  <a:noFill/>
                </a:ln>
                <a:effectLst/>
                <a:uLnTx/>
                <a:uFillTx/>
                <a:latin typeface="+mn-lt"/>
              </a:rPr>
              <a:t>Working on the things that matter to them.</a:t>
            </a:r>
          </a:p>
          <a:p>
            <a:pPr marL="457200" marR="0" lvl="0" indent="-457200" defTabSz="914400" eaLnBrk="1" fontAlgn="auto" latinLnBrk="0" hangingPunct="1">
              <a:lnSpc>
                <a:spcPct val="100000"/>
              </a:lnSpc>
              <a:spcBef>
                <a:spcPct val="0"/>
              </a:spcBef>
              <a:spcAft>
                <a:spcPts val="0"/>
              </a:spcAft>
              <a:buClrTx/>
              <a:buSzTx/>
              <a:buFont typeface="Wingdings" panose="05000000000000000000" pitchFamily="2" charset="2"/>
              <a:buChar char="q"/>
              <a:tabLst/>
              <a:defRPr/>
            </a:pPr>
            <a:endParaRPr kumimoji="0" lang="en-US" altLang="en-US" sz="1400" b="0" i="0" u="none" strike="noStrike" kern="0" cap="none" spc="0" normalizeH="0" baseline="0" noProof="0" dirty="0">
              <a:ln>
                <a:noFill/>
              </a:ln>
              <a:effectLst/>
              <a:uLnTx/>
              <a:uFillTx/>
              <a:latin typeface="+mn-lt"/>
            </a:endParaRPr>
          </a:p>
          <a:p>
            <a:pPr marL="914400" marR="0" lvl="1" indent="-457200" defTabSz="914400" eaLnBrk="1" fontAlgn="auto" latinLnBrk="0" hangingPunct="1">
              <a:lnSpc>
                <a:spcPct val="100000"/>
              </a:lnSpc>
              <a:spcBef>
                <a:spcPct val="0"/>
              </a:spcBef>
              <a:spcAft>
                <a:spcPts val="0"/>
              </a:spcAft>
              <a:buClrTx/>
              <a:buSzTx/>
              <a:buFont typeface="Wingdings" panose="05000000000000000000" pitchFamily="2" charset="2"/>
              <a:buChar char="q"/>
              <a:tabLst/>
              <a:defRPr/>
            </a:pPr>
            <a:r>
              <a:rPr kumimoji="0" lang="en-US" altLang="en-US" sz="3000" b="0" i="0" u="none" strike="noStrike" kern="0" cap="none" spc="0" normalizeH="0" baseline="0" noProof="0" dirty="0">
                <a:ln>
                  <a:noFill/>
                </a:ln>
                <a:effectLst/>
                <a:uLnTx/>
                <a:uFillTx/>
                <a:latin typeface="+mn-lt"/>
              </a:rPr>
              <a:t> Demonstrating the work is making a positive difference.</a:t>
            </a:r>
            <a:r>
              <a:rPr kumimoji="0" lang="en-US" altLang="en-US" sz="3000" b="0" i="0" u="sng" strike="noStrike" kern="0" cap="none" spc="0" normalizeH="0" baseline="0" noProof="0" dirty="0">
                <a:ln>
                  <a:noFill/>
                </a:ln>
                <a:effectLst/>
                <a:uLnTx/>
                <a:uFillTx/>
                <a:latin typeface="+mn-lt"/>
              </a:rPr>
              <a:t> </a:t>
            </a:r>
            <a:endParaRPr kumimoji="0" lang="en-US" altLang="en-US" sz="3000" b="0" i="0" u="none" strike="noStrike" kern="0" cap="none" spc="0" normalizeH="0" baseline="0" noProof="0" dirty="0">
              <a:ln>
                <a:noFill/>
              </a:ln>
              <a:effectLst/>
              <a:uLnTx/>
              <a:uFillTx/>
              <a:latin typeface="+mn-lt"/>
            </a:endParaRPr>
          </a:p>
          <a:p>
            <a:pPr marL="457200" marR="0" lvl="0" indent="-457200" defTabSz="914400" eaLnBrk="1" fontAlgn="auto" latinLnBrk="0" hangingPunct="1">
              <a:lnSpc>
                <a:spcPct val="100000"/>
              </a:lnSpc>
              <a:spcBef>
                <a:spcPct val="0"/>
              </a:spcBef>
              <a:spcAft>
                <a:spcPts val="0"/>
              </a:spcAft>
              <a:buClrTx/>
              <a:buSzTx/>
              <a:buFont typeface="Wingdings" panose="05000000000000000000" pitchFamily="2" charset="2"/>
              <a:buChar char="q"/>
              <a:tabLst/>
              <a:defRPr/>
            </a:pPr>
            <a:endParaRPr kumimoji="0" lang="en-US" altLang="en-US" sz="1400" b="0" i="0" u="none" strike="noStrike" kern="0" cap="none" spc="0" normalizeH="0" baseline="0" noProof="0" dirty="0">
              <a:ln>
                <a:noFill/>
              </a:ln>
              <a:effectLst/>
              <a:uLnTx/>
              <a:uFillTx/>
              <a:latin typeface="+mn-lt"/>
            </a:endParaRPr>
          </a:p>
          <a:p>
            <a:pPr marL="914400" marR="0" lvl="1" indent="-457200" defTabSz="914400" eaLnBrk="1" fontAlgn="auto" latinLnBrk="0" hangingPunct="1">
              <a:lnSpc>
                <a:spcPct val="100000"/>
              </a:lnSpc>
              <a:spcBef>
                <a:spcPct val="0"/>
              </a:spcBef>
              <a:spcAft>
                <a:spcPts val="0"/>
              </a:spcAft>
              <a:buClrTx/>
              <a:buSzTx/>
              <a:buFont typeface="Wingdings" panose="05000000000000000000" pitchFamily="2" charset="2"/>
              <a:buChar char="q"/>
              <a:tabLst/>
              <a:defRPr/>
            </a:pPr>
            <a:r>
              <a:rPr kumimoji="0" lang="en-US" altLang="en-US" sz="3000" b="0" i="0" u="none" strike="noStrike" kern="0" cap="none" spc="0" normalizeH="0" baseline="0" noProof="0" dirty="0">
                <a:ln>
                  <a:noFill/>
                </a:ln>
                <a:effectLst/>
                <a:uLnTx/>
                <a:uFillTx/>
                <a:latin typeface="+mn-lt"/>
              </a:rPr>
              <a:t> Providing an                enjoyable opportunity for involvement.</a:t>
            </a:r>
          </a:p>
        </p:txBody>
      </p:sp>
      <p:sp>
        <p:nvSpPr>
          <p:cNvPr id="2556931" name="Rectangle 3"/>
          <p:cNvSpPr>
            <a:spLocks noChangeArrowheads="1"/>
          </p:cNvSpPr>
          <p:nvPr/>
        </p:nvSpPr>
        <p:spPr bwMode="auto">
          <a:xfrm>
            <a:off x="330122" y="248331"/>
            <a:ext cx="8534400" cy="582211"/>
          </a:xfrm>
          <a:prstGeom prst="rect">
            <a:avLst/>
          </a:prstGeom>
          <a:noFill/>
          <a:ln w="12700">
            <a:noFill/>
            <a:miter lim="800000"/>
            <a:headEnd/>
            <a:tailEnd/>
          </a:ln>
          <a:effectLst/>
        </p:spPr>
        <p:txBody>
          <a:bodyPr lIns="90488" tIns="44450" rIns="90488" bIns="4445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i="0" u="none" strike="noStrike" kern="0" cap="none" spc="0" normalizeH="0" baseline="0" noProof="0" dirty="0">
                <a:ln>
                  <a:noFill/>
                </a:ln>
                <a:effectLst/>
                <a:uLnTx/>
                <a:uFillTx/>
                <a:latin typeface="+mj-lt"/>
                <a:cs typeface="+mn-cs"/>
              </a:rPr>
              <a:t>What Will Earn Engagement From Volunteers?</a:t>
            </a:r>
          </a:p>
        </p:txBody>
      </p:sp>
      <p:pic>
        <p:nvPicPr>
          <p:cNvPr id="13314" name="Picture 2" descr="C:\Users\Glenn Tecker\AppData\Local\Microsoft\Windows\INetCache\IE\XSADSDL1\networking[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93265" y="1175874"/>
            <a:ext cx="4271257" cy="3933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8671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3624"/>
            <a:ext cx="8229600" cy="776348"/>
          </a:xfrm>
        </p:spPr>
        <p:txBody>
          <a:bodyPr/>
          <a:lstStyle/>
          <a:p>
            <a:r>
              <a:rPr lang="en-US" dirty="0"/>
              <a:t>Personal Rewards</a:t>
            </a:r>
          </a:p>
        </p:txBody>
      </p:sp>
      <p:sp>
        <p:nvSpPr>
          <p:cNvPr id="3" name="Content Placeholder 2"/>
          <p:cNvSpPr>
            <a:spLocks noGrp="1"/>
          </p:cNvSpPr>
          <p:nvPr>
            <p:ph sz="quarter" idx="12"/>
          </p:nvPr>
        </p:nvSpPr>
        <p:spPr>
          <a:xfrm>
            <a:off x="764771" y="839972"/>
            <a:ext cx="7780712" cy="5040120"/>
          </a:xfrm>
        </p:spPr>
        <p:txBody>
          <a:bodyPr>
            <a:noAutofit/>
          </a:bodyPr>
          <a:lstStyle/>
          <a:p>
            <a:pPr marL="0">
              <a:lnSpc>
                <a:spcPct val="100000"/>
              </a:lnSpc>
              <a:spcBef>
                <a:spcPts val="0"/>
              </a:spcBef>
            </a:pPr>
            <a:r>
              <a:rPr lang="en-US" altLang="en-US" sz="2800" dirty="0">
                <a:solidFill>
                  <a:schemeClr val="tx1"/>
                </a:solidFill>
              </a:rPr>
              <a:t>Use their special knowledge and skills</a:t>
            </a:r>
          </a:p>
          <a:p>
            <a:pPr marL="0">
              <a:lnSpc>
                <a:spcPct val="100000"/>
              </a:lnSpc>
              <a:spcBef>
                <a:spcPts val="0"/>
              </a:spcBef>
            </a:pPr>
            <a:r>
              <a:rPr lang="en-US" altLang="en-US" sz="2800" dirty="0">
                <a:solidFill>
                  <a:schemeClr val="tx1"/>
                </a:solidFill>
              </a:rPr>
              <a:t>Give their life purpose and significance.</a:t>
            </a:r>
          </a:p>
          <a:p>
            <a:pPr marL="0">
              <a:lnSpc>
                <a:spcPct val="100000"/>
              </a:lnSpc>
              <a:spcBef>
                <a:spcPts val="0"/>
              </a:spcBef>
            </a:pPr>
            <a:r>
              <a:rPr lang="en-US" altLang="en-US" sz="2800" dirty="0">
                <a:solidFill>
                  <a:schemeClr val="tx1"/>
                </a:solidFill>
              </a:rPr>
              <a:t>Help others</a:t>
            </a:r>
          </a:p>
          <a:p>
            <a:pPr marL="0">
              <a:lnSpc>
                <a:spcPct val="100000"/>
              </a:lnSpc>
              <a:spcBef>
                <a:spcPts val="0"/>
              </a:spcBef>
            </a:pPr>
            <a:r>
              <a:rPr lang="en-US" altLang="en-US" sz="2800" dirty="0">
                <a:solidFill>
                  <a:schemeClr val="tx1"/>
                </a:solidFill>
              </a:rPr>
              <a:t>Be recognized and acquire status.</a:t>
            </a:r>
          </a:p>
          <a:p>
            <a:pPr marL="0">
              <a:lnSpc>
                <a:spcPct val="100000"/>
              </a:lnSpc>
              <a:spcBef>
                <a:spcPts val="0"/>
              </a:spcBef>
            </a:pPr>
            <a:r>
              <a:rPr lang="en-US" altLang="en-US" sz="2800" dirty="0">
                <a:solidFill>
                  <a:schemeClr val="tx1"/>
                </a:solidFill>
              </a:rPr>
              <a:t>Feel useful and needed.</a:t>
            </a:r>
          </a:p>
          <a:p>
            <a:pPr marL="0">
              <a:lnSpc>
                <a:spcPct val="100000"/>
              </a:lnSpc>
              <a:spcBef>
                <a:spcPts val="0"/>
              </a:spcBef>
            </a:pPr>
            <a:r>
              <a:rPr lang="en-US" altLang="en-US" sz="2800" dirty="0">
                <a:solidFill>
                  <a:schemeClr val="tx1"/>
                </a:solidFill>
              </a:rPr>
              <a:t>Develop new skills.</a:t>
            </a:r>
          </a:p>
          <a:p>
            <a:pPr marL="0">
              <a:lnSpc>
                <a:spcPct val="100000"/>
              </a:lnSpc>
              <a:spcBef>
                <a:spcPts val="0"/>
              </a:spcBef>
            </a:pPr>
            <a:r>
              <a:rPr lang="en-US" altLang="en-US" sz="2800" dirty="0">
                <a:solidFill>
                  <a:schemeClr val="tx1"/>
                </a:solidFill>
              </a:rPr>
              <a:t>Participate in enjoyable activities.</a:t>
            </a:r>
          </a:p>
          <a:p>
            <a:pPr marL="0">
              <a:lnSpc>
                <a:spcPct val="100000"/>
              </a:lnSpc>
              <a:spcBef>
                <a:spcPts val="0"/>
              </a:spcBef>
            </a:pPr>
            <a:r>
              <a:rPr lang="en-US" altLang="en-US" sz="2800" dirty="0">
                <a:solidFill>
                  <a:schemeClr val="tx1"/>
                </a:solidFill>
              </a:rPr>
              <a:t>Gain competencies and visibility that advances them in work or social arenas.</a:t>
            </a:r>
          </a:p>
          <a:p>
            <a:pPr marL="0">
              <a:lnSpc>
                <a:spcPct val="100000"/>
              </a:lnSpc>
              <a:spcBef>
                <a:spcPts val="0"/>
              </a:spcBef>
            </a:pPr>
            <a:r>
              <a:rPr lang="en-US" altLang="en-US" sz="2800" dirty="0">
                <a:solidFill>
                  <a:schemeClr val="tx1"/>
                </a:solidFill>
              </a:rPr>
              <a:t>Use leisure time and reduce loneliness and boredom</a:t>
            </a:r>
          </a:p>
        </p:txBody>
      </p:sp>
    </p:spTree>
    <p:extLst>
      <p:ext uri="{BB962C8B-B14F-4D97-AF65-F5344CB8AC3E}">
        <p14:creationId xmlns:p14="http://schemas.microsoft.com/office/powerpoint/2010/main" val="375532385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Engagement Preferences</a:t>
            </a:r>
          </a:p>
        </p:txBody>
      </p:sp>
      <p:graphicFrame>
        <p:nvGraphicFramePr>
          <p:cNvPr id="4" name="Table 3"/>
          <p:cNvGraphicFramePr>
            <a:graphicFrameLocks noGrp="1"/>
          </p:cNvGraphicFramePr>
          <p:nvPr>
            <p:extLst>
              <p:ext uri="{D42A27DB-BD31-4B8C-83A1-F6EECF244321}">
                <p14:modId xmlns:p14="http://schemas.microsoft.com/office/powerpoint/2010/main" val="4128659475"/>
              </p:ext>
            </p:extLst>
          </p:nvPr>
        </p:nvGraphicFramePr>
        <p:xfrm>
          <a:off x="457200" y="1222745"/>
          <a:ext cx="8229600" cy="4383568"/>
        </p:xfrm>
        <a:graphic>
          <a:graphicData uri="http://schemas.openxmlformats.org/drawingml/2006/table">
            <a:tbl>
              <a:tblPr firstRow="1" bandRow="1">
                <a:tableStyleId>{7DF18680-E054-41AD-8BC1-D1AEF772440D}</a:tableStyleId>
              </a:tblPr>
              <a:tblGrid>
                <a:gridCol w="5984386">
                  <a:extLst>
                    <a:ext uri="{9D8B030D-6E8A-4147-A177-3AD203B41FA5}">
                      <a16:colId xmlns:a16="http://schemas.microsoft.com/office/drawing/2014/main" val="20000"/>
                    </a:ext>
                  </a:extLst>
                </a:gridCol>
                <a:gridCol w="2245214">
                  <a:extLst>
                    <a:ext uri="{9D8B030D-6E8A-4147-A177-3AD203B41FA5}">
                      <a16:colId xmlns:a16="http://schemas.microsoft.com/office/drawing/2014/main" val="20002"/>
                    </a:ext>
                  </a:extLst>
                </a:gridCol>
              </a:tblGrid>
              <a:tr h="744279">
                <a:tc>
                  <a:txBody>
                    <a:bodyPr/>
                    <a:lstStyle/>
                    <a:p>
                      <a:pPr algn="ctr"/>
                      <a:r>
                        <a:rPr lang="en-US" sz="2800" dirty="0">
                          <a:solidFill>
                            <a:schemeClr val="tx1"/>
                          </a:solidFill>
                        </a:rPr>
                        <a:t>CATEGORY</a:t>
                      </a:r>
                      <a:endParaRPr lang="en-US" sz="2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solidFill>
                            <a:schemeClr val="tx1"/>
                          </a:solidFill>
                        </a:rPr>
                        <a:t>%</a:t>
                      </a:r>
                      <a:endParaRPr lang="en-US" sz="2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51271">
                <a:tc>
                  <a:txBody>
                    <a:bodyPr/>
                    <a:lstStyle/>
                    <a:p>
                      <a:pPr algn="ctr"/>
                      <a:r>
                        <a:rPr lang="en-US" sz="3600" dirty="0"/>
                        <a:t>Leaders</a:t>
                      </a:r>
                      <a:endParaRPr lang="en-US" sz="3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2-5%</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02784">
                <a:tc>
                  <a:txBody>
                    <a:bodyPr/>
                    <a:lstStyle/>
                    <a:p>
                      <a:pPr algn="ctr"/>
                      <a:r>
                        <a:rPr lang="en-US" sz="3600" dirty="0"/>
                        <a:t>Doers</a:t>
                      </a:r>
                      <a:endParaRPr lang="en-US" sz="3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10-15%</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41491">
                <a:tc>
                  <a:txBody>
                    <a:bodyPr/>
                    <a:lstStyle/>
                    <a:p>
                      <a:pPr algn="ctr"/>
                      <a:r>
                        <a:rPr lang="en-US" sz="3600" dirty="0"/>
                        <a:t>“Do Somethingers”</a:t>
                      </a:r>
                      <a:endParaRPr lang="en-US" sz="3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15-20%</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243743">
                <a:tc>
                  <a:txBody>
                    <a:bodyPr/>
                    <a:lstStyle/>
                    <a:p>
                      <a:pPr algn="ctr"/>
                      <a:r>
                        <a:rPr lang="en-US" sz="3600" dirty="0"/>
                        <a:t>Belongers</a:t>
                      </a:r>
                      <a:endParaRPr lang="en-US" sz="3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60-80%</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308177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4158" y="1350335"/>
            <a:ext cx="7985051" cy="4199860"/>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196" name="Rectangle 4"/>
          <p:cNvSpPr>
            <a:spLocks noChangeArrowheads="1"/>
          </p:cNvSpPr>
          <p:nvPr/>
        </p:nvSpPr>
        <p:spPr bwMode="auto">
          <a:xfrm>
            <a:off x="1824184" y="347551"/>
            <a:ext cx="5859316" cy="766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4400" dirty="0">
                <a:latin typeface="+mj-lt"/>
              </a:rPr>
              <a:t>Three Volunteer Styles</a:t>
            </a:r>
          </a:p>
        </p:txBody>
      </p:sp>
      <p:sp>
        <p:nvSpPr>
          <p:cNvPr id="8204" name="Rectangle 12"/>
          <p:cNvSpPr>
            <a:spLocks noChangeArrowheads="1"/>
          </p:cNvSpPr>
          <p:nvPr/>
        </p:nvSpPr>
        <p:spPr bwMode="auto">
          <a:xfrm>
            <a:off x="716981" y="1482503"/>
            <a:ext cx="233362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b="1" dirty="0">
                <a:latin typeface="+mj-lt"/>
              </a:rPr>
              <a:t>Leader </a:t>
            </a:r>
            <a:endParaRPr lang="en-US" altLang="en-US" sz="3600" b="1" dirty="0">
              <a:latin typeface="+mn-lt"/>
            </a:endParaRPr>
          </a:p>
        </p:txBody>
      </p:sp>
      <p:sp>
        <p:nvSpPr>
          <p:cNvPr id="8205" name="Rectangle 13"/>
          <p:cNvSpPr>
            <a:spLocks noChangeArrowheads="1"/>
          </p:cNvSpPr>
          <p:nvPr/>
        </p:nvSpPr>
        <p:spPr bwMode="auto">
          <a:xfrm>
            <a:off x="2636874" y="1513280"/>
            <a:ext cx="5392700"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dirty="0">
                <a:latin typeface="+mn-lt"/>
              </a:rPr>
              <a:t>  Large Scope/Long Term</a:t>
            </a:r>
          </a:p>
        </p:txBody>
      </p:sp>
      <p:sp>
        <p:nvSpPr>
          <p:cNvPr id="8206" name="Rectangle 14"/>
          <p:cNvSpPr>
            <a:spLocks noChangeArrowheads="1"/>
          </p:cNvSpPr>
          <p:nvPr/>
        </p:nvSpPr>
        <p:spPr bwMode="auto">
          <a:xfrm>
            <a:off x="701103" y="2625339"/>
            <a:ext cx="304482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b="1" dirty="0">
                <a:latin typeface="+mj-lt"/>
              </a:rPr>
              <a:t>Manager </a:t>
            </a:r>
            <a:endParaRPr lang="en-US" altLang="en-US" sz="3600" b="1" dirty="0">
              <a:latin typeface="+mn-lt"/>
            </a:endParaRPr>
          </a:p>
        </p:txBody>
      </p:sp>
      <p:sp>
        <p:nvSpPr>
          <p:cNvPr id="8207" name="Rectangle 15"/>
          <p:cNvSpPr>
            <a:spLocks noChangeArrowheads="1"/>
          </p:cNvSpPr>
          <p:nvPr/>
        </p:nvSpPr>
        <p:spPr bwMode="auto">
          <a:xfrm>
            <a:off x="701104" y="3916003"/>
            <a:ext cx="3044825"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b="1" dirty="0">
                <a:latin typeface="+mj-lt"/>
              </a:rPr>
              <a:t>Task </a:t>
            </a:r>
            <a:endParaRPr lang="en-US" altLang="en-US" sz="3600" dirty="0">
              <a:latin typeface="+mn-lt"/>
            </a:endParaRPr>
          </a:p>
        </p:txBody>
      </p:sp>
      <p:sp>
        <p:nvSpPr>
          <p:cNvPr id="8208" name="Rectangle 16"/>
          <p:cNvSpPr>
            <a:spLocks noChangeArrowheads="1"/>
          </p:cNvSpPr>
          <p:nvPr/>
        </p:nvSpPr>
        <p:spPr bwMode="auto">
          <a:xfrm>
            <a:off x="2828260" y="2640411"/>
            <a:ext cx="6007396" cy="643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dirty="0">
                <a:latin typeface="+mn-lt"/>
              </a:rPr>
              <a:t>Large Scope/Short Term</a:t>
            </a:r>
          </a:p>
        </p:txBody>
      </p:sp>
      <p:sp>
        <p:nvSpPr>
          <p:cNvPr id="8209" name="Rectangle 17"/>
          <p:cNvSpPr>
            <a:spLocks noChangeArrowheads="1"/>
          </p:cNvSpPr>
          <p:nvPr/>
        </p:nvSpPr>
        <p:spPr bwMode="auto">
          <a:xfrm>
            <a:off x="2828260" y="3916002"/>
            <a:ext cx="6007396" cy="1197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3600" dirty="0">
                <a:latin typeface="+mn-lt"/>
              </a:rPr>
              <a:t>Small Scope/Short Term &amp; Flexible</a:t>
            </a:r>
          </a:p>
        </p:txBody>
      </p:sp>
    </p:spTree>
    <p:extLst>
      <p:ext uri="{BB962C8B-B14F-4D97-AF65-F5344CB8AC3E}">
        <p14:creationId xmlns:p14="http://schemas.microsoft.com/office/powerpoint/2010/main" val="130442328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Engagement Preferences</a:t>
            </a:r>
          </a:p>
        </p:txBody>
      </p:sp>
      <p:sp>
        <p:nvSpPr>
          <p:cNvPr id="3" name="Content Placeholder 2"/>
          <p:cNvSpPr>
            <a:spLocks noGrp="1"/>
          </p:cNvSpPr>
          <p:nvPr>
            <p:ph sz="quarter" idx="12"/>
          </p:nvPr>
        </p:nvSpPr>
        <p:spPr>
          <a:xfrm>
            <a:off x="457200" y="1206625"/>
            <a:ext cx="8229600" cy="4502026"/>
          </a:xfrm>
        </p:spPr>
        <p:txBody>
          <a:bodyPr/>
          <a:lstStyle/>
          <a:p>
            <a:pPr marL="0" indent="0">
              <a:buNone/>
            </a:pPr>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1743692267"/>
              </p:ext>
            </p:extLst>
          </p:nvPr>
        </p:nvGraphicFramePr>
        <p:xfrm>
          <a:off x="457200" y="1206624"/>
          <a:ext cx="8229600" cy="4703608"/>
        </p:xfrm>
        <a:graphic>
          <a:graphicData uri="http://schemas.openxmlformats.org/drawingml/2006/table">
            <a:tbl>
              <a:tblPr firstRow="1" bandRow="1">
                <a:tableStyleId>{7DF18680-E054-41AD-8BC1-D1AEF772440D}</a:tableStyleId>
              </a:tblPr>
              <a:tblGrid>
                <a:gridCol w="2762217">
                  <a:extLst>
                    <a:ext uri="{9D8B030D-6E8A-4147-A177-3AD203B41FA5}">
                      <a16:colId xmlns:a16="http://schemas.microsoft.com/office/drawing/2014/main" val="20000"/>
                    </a:ext>
                  </a:extLst>
                </a:gridCol>
                <a:gridCol w="5467383">
                  <a:extLst>
                    <a:ext uri="{9D8B030D-6E8A-4147-A177-3AD203B41FA5}">
                      <a16:colId xmlns:a16="http://schemas.microsoft.com/office/drawing/2014/main" val="20001"/>
                    </a:ext>
                  </a:extLst>
                </a:gridCol>
              </a:tblGrid>
              <a:tr h="772454">
                <a:tc>
                  <a:txBody>
                    <a:bodyPr/>
                    <a:lstStyle/>
                    <a:p>
                      <a:pPr algn="ctr"/>
                      <a:r>
                        <a:rPr lang="en-US" sz="2800" dirty="0">
                          <a:solidFill>
                            <a:schemeClr val="tx1"/>
                          </a:solidFill>
                        </a:rPr>
                        <a:t>CATEGORY</a:t>
                      </a:r>
                      <a:endParaRPr lang="en-US" sz="2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solidFill>
                            <a:schemeClr val="tx1"/>
                          </a:solidFill>
                        </a:rPr>
                        <a:t>What vehicles for member engagement should we offer in response ?</a:t>
                      </a:r>
                      <a:endParaRPr 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51271">
                <a:tc>
                  <a:txBody>
                    <a:bodyPr/>
                    <a:lstStyle/>
                    <a:p>
                      <a:pPr algn="ctr"/>
                      <a:r>
                        <a:rPr lang="en-US" sz="2400" dirty="0">
                          <a:solidFill>
                            <a:schemeClr val="tx1"/>
                          </a:solidFill>
                        </a:rPr>
                        <a:t>Leaders</a:t>
                      </a:r>
                    </a:p>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702784">
                <a:tc>
                  <a:txBody>
                    <a:bodyPr/>
                    <a:lstStyle/>
                    <a:p>
                      <a:pPr algn="ctr"/>
                      <a:r>
                        <a:rPr lang="en-US" sz="2400" dirty="0">
                          <a:solidFill>
                            <a:schemeClr val="tx1"/>
                          </a:solidFill>
                        </a:rPr>
                        <a:t>Doers</a:t>
                      </a:r>
                    </a:p>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41491">
                <a:tc>
                  <a:txBody>
                    <a:bodyPr/>
                    <a:lstStyle/>
                    <a:p>
                      <a:pPr algn="ctr"/>
                      <a:r>
                        <a:rPr lang="en-US" sz="2400" dirty="0">
                          <a:solidFill>
                            <a:schemeClr val="tx1"/>
                          </a:solidFill>
                        </a:rPr>
                        <a:t>“Do Somethingers”</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243743">
                <a:tc>
                  <a:txBody>
                    <a:bodyPr/>
                    <a:lstStyle/>
                    <a:p>
                      <a:pPr algn="ctr"/>
                      <a:r>
                        <a:rPr lang="en-US" sz="2400" dirty="0">
                          <a:solidFill>
                            <a:schemeClr val="tx1"/>
                          </a:solidFill>
                        </a:rPr>
                        <a:t>Belongers</a:t>
                      </a: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2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0359836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01DF-7707-41EE-9599-21949CC6B367}"/>
              </a:ext>
            </a:extLst>
          </p:cNvPr>
          <p:cNvSpPr>
            <a:spLocks noGrp="1"/>
          </p:cNvSpPr>
          <p:nvPr>
            <p:ph type="title"/>
          </p:nvPr>
        </p:nvSpPr>
        <p:spPr>
          <a:xfrm>
            <a:off x="628650" y="0"/>
            <a:ext cx="7886700" cy="1325563"/>
          </a:xfrm>
        </p:spPr>
        <p:txBody>
          <a:bodyPr/>
          <a:lstStyle/>
          <a:p>
            <a:r>
              <a:rPr lang="en-US" dirty="0"/>
              <a:t>Building Community</a:t>
            </a:r>
          </a:p>
        </p:txBody>
      </p:sp>
      <p:sp>
        <p:nvSpPr>
          <p:cNvPr id="3" name="Text Placeholder 2">
            <a:extLst>
              <a:ext uri="{FF2B5EF4-FFF2-40B4-BE49-F238E27FC236}">
                <a16:creationId xmlns:a16="http://schemas.microsoft.com/office/drawing/2014/main" id="{CC06FFAC-0D29-419D-AFF2-A955B234F535}"/>
              </a:ext>
            </a:extLst>
          </p:cNvPr>
          <p:cNvSpPr>
            <a:spLocks noGrp="1"/>
          </p:cNvSpPr>
          <p:nvPr>
            <p:ph type="body" sz="quarter" idx="12"/>
          </p:nvPr>
        </p:nvSpPr>
        <p:spPr>
          <a:xfrm>
            <a:off x="457200" y="987455"/>
            <a:ext cx="8229600" cy="4186238"/>
          </a:xfrm>
        </p:spPr>
        <p:txBody>
          <a:bodyPr/>
          <a:lstStyle/>
          <a:p>
            <a:r>
              <a:rPr lang="en-US" dirty="0"/>
              <a:t>Communities facilitate knowledge sharing, participation, support base, and the development of user-generated content.</a:t>
            </a:r>
          </a:p>
          <a:p>
            <a:r>
              <a:rPr lang="en-US" dirty="0"/>
              <a:t>Communities aid in the awareness of “belonging” for a member.</a:t>
            </a:r>
          </a:p>
          <a:p>
            <a:r>
              <a:rPr lang="en-US" dirty="0"/>
              <a:t>Communities play a part in the overall member journey – from discovery, consideration, to decision to join, to loyalty. </a:t>
            </a:r>
          </a:p>
          <a:p>
            <a:pPr marL="0" indent="0">
              <a:buNone/>
            </a:pPr>
            <a:endParaRPr lang="en-US" dirty="0"/>
          </a:p>
        </p:txBody>
      </p:sp>
      <p:pic>
        <p:nvPicPr>
          <p:cNvPr id="5" name="Picture 4" descr="Logo&#10;&#10;Description automatically generated">
            <a:extLst>
              <a:ext uri="{FF2B5EF4-FFF2-40B4-BE49-F238E27FC236}">
                <a16:creationId xmlns:a16="http://schemas.microsoft.com/office/drawing/2014/main" id="{7D4A6FA1-25CF-427A-B8EC-3784A2E3D90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72721" y="4279817"/>
            <a:ext cx="5163821" cy="1737360"/>
          </a:xfrm>
          <a:prstGeom prst="rect">
            <a:avLst/>
          </a:prstGeom>
        </p:spPr>
      </p:pic>
      <p:sp>
        <p:nvSpPr>
          <p:cNvPr id="6" name="TextBox 5">
            <a:extLst>
              <a:ext uri="{FF2B5EF4-FFF2-40B4-BE49-F238E27FC236}">
                <a16:creationId xmlns:a16="http://schemas.microsoft.com/office/drawing/2014/main" id="{BF97C580-3289-4A24-98B6-55445A70D112}"/>
              </a:ext>
            </a:extLst>
          </p:cNvPr>
          <p:cNvSpPr txBox="1"/>
          <p:nvPr/>
        </p:nvSpPr>
        <p:spPr>
          <a:xfrm>
            <a:off x="1457807" y="6565531"/>
            <a:ext cx="6793651" cy="230832"/>
          </a:xfrm>
          <a:prstGeom prst="rect">
            <a:avLst/>
          </a:prstGeom>
          <a:noFill/>
        </p:spPr>
        <p:txBody>
          <a:bodyPr wrap="square" rtlCol="0">
            <a:spAutoFit/>
          </a:bodyPr>
          <a:lstStyle/>
          <a:p>
            <a:r>
              <a:rPr lang="en-US" sz="900">
                <a:hlinkClick r:id="rId4" tooltip="http://www.pngall.com/community-png"/>
              </a:rPr>
              <a:t>This Photo</a:t>
            </a:r>
            <a:r>
              <a:rPr lang="en-US" sz="900"/>
              <a:t> by Unknown Author is licensed under </a:t>
            </a:r>
            <a:r>
              <a:rPr lang="en-US" sz="900">
                <a:hlinkClick r:id="rId5" tooltip="https://creativecommons.org/licenses/by-nc/3.0/"/>
              </a:rPr>
              <a:t>CC BY-NC</a:t>
            </a:r>
            <a:endParaRPr lang="en-US" sz="900"/>
          </a:p>
        </p:txBody>
      </p:sp>
    </p:spTree>
    <p:extLst>
      <p:ext uri="{BB962C8B-B14F-4D97-AF65-F5344CB8AC3E}">
        <p14:creationId xmlns:p14="http://schemas.microsoft.com/office/powerpoint/2010/main" val="34001545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06366-1D07-42C2-99F7-F3AF059A323D}"/>
              </a:ext>
            </a:extLst>
          </p:cNvPr>
          <p:cNvSpPr>
            <a:spLocks noGrp="1"/>
          </p:cNvSpPr>
          <p:nvPr>
            <p:ph type="title"/>
          </p:nvPr>
        </p:nvSpPr>
        <p:spPr/>
        <p:txBody>
          <a:bodyPr/>
          <a:lstStyle/>
          <a:p>
            <a:r>
              <a:rPr lang="en-US" dirty="0"/>
              <a:t>Advantages and Disadvantages of Community</a:t>
            </a:r>
          </a:p>
        </p:txBody>
      </p:sp>
      <p:sp>
        <p:nvSpPr>
          <p:cNvPr id="3" name="Text Placeholder 2">
            <a:extLst>
              <a:ext uri="{FF2B5EF4-FFF2-40B4-BE49-F238E27FC236}">
                <a16:creationId xmlns:a16="http://schemas.microsoft.com/office/drawing/2014/main" id="{82DE59A6-C226-4B35-85A0-32DB9F02DC54}"/>
              </a:ext>
            </a:extLst>
          </p:cNvPr>
          <p:cNvSpPr>
            <a:spLocks noGrp="1"/>
          </p:cNvSpPr>
          <p:nvPr>
            <p:ph type="body" sz="quarter" idx="12"/>
          </p:nvPr>
        </p:nvSpPr>
        <p:spPr/>
        <p:txBody>
          <a:bodyPr/>
          <a:lstStyle/>
          <a:p>
            <a:r>
              <a:rPr lang="en-US" sz="2800" dirty="0"/>
              <a:t>Management </a:t>
            </a:r>
          </a:p>
          <a:p>
            <a:r>
              <a:rPr lang="en-US" sz="2800" dirty="0"/>
              <a:t>Ownership</a:t>
            </a:r>
          </a:p>
          <a:p>
            <a:r>
              <a:rPr lang="en-US" sz="2800" dirty="0"/>
              <a:t>Expectations</a:t>
            </a:r>
          </a:p>
          <a:p>
            <a:r>
              <a:rPr lang="en-US" sz="2800" dirty="0"/>
              <a:t>Culture</a:t>
            </a:r>
          </a:p>
          <a:p>
            <a:r>
              <a:rPr lang="en-US" sz="2800" dirty="0"/>
              <a:t>Trust</a:t>
            </a:r>
          </a:p>
          <a:p>
            <a:r>
              <a:rPr lang="en-US" sz="2800" dirty="0"/>
              <a:t>Privacy</a:t>
            </a:r>
          </a:p>
          <a:p>
            <a:r>
              <a:rPr lang="en-US" sz="2800" dirty="0"/>
              <a:t>Communication</a:t>
            </a:r>
          </a:p>
          <a:p>
            <a:r>
              <a:rPr lang="en-US" sz="2800" dirty="0"/>
              <a:t>Leadership</a:t>
            </a:r>
          </a:p>
          <a:p>
            <a:pPr marL="0" indent="0">
              <a:buNone/>
            </a:pPr>
            <a:endParaRPr lang="en-US" sz="2800" dirty="0"/>
          </a:p>
          <a:p>
            <a:endParaRPr lang="en-US" dirty="0"/>
          </a:p>
        </p:txBody>
      </p:sp>
      <p:pic>
        <p:nvPicPr>
          <p:cNvPr id="5" name="Picture 4" descr="Shape, arrow&#10;&#10;Description automatically generated">
            <a:extLst>
              <a:ext uri="{FF2B5EF4-FFF2-40B4-BE49-F238E27FC236}">
                <a16:creationId xmlns:a16="http://schemas.microsoft.com/office/drawing/2014/main" id="{37C36C25-DB5D-4D07-BEEA-4DAE911BE3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108700" y="2241868"/>
            <a:ext cx="4249884" cy="2834640"/>
          </a:xfrm>
          <a:prstGeom prst="rect">
            <a:avLst/>
          </a:prstGeom>
        </p:spPr>
      </p:pic>
    </p:spTree>
    <p:extLst>
      <p:ext uri="{BB962C8B-B14F-4D97-AF65-F5344CB8AC3E}">
        <p14:creationId xmlns:p14="http://schemas.microsoft.com/office/powerpoint/2010/main" val="237059931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125"/>
            <a:ext cx="8454788" cy="1007991"/>
          </a:xfrm>
        </p:spPr>
        <p:txBody>
          <a:bodyPr/>
          <a:lstStyle/>
          <a:p>
            <a:r>
              <a:rPr lang="en-US" sz="3600" dirty="0">
                <a:solidFill>
                  <a:srgbClr val="002060"/>
                </a:solidFill>
              </a:rPr>
              <a:t>The Informal Organization: Some Definitions</a:t>
            </a:r>
          </a:p>
        </p:txBody>
      </p:sp>
      <p:sp>
        <p:nvSpPr>
          <p:cNvPr id="3" name="TextBox 2"/>
          <p:cNvSpPr txBox="1"/>
          <p:nvPr/>
        </p:nvSpPr>
        <p:spPr>
          <a:xfrm>
            <a:off x="339508" y="1254125"/>
            <a:ext cx="8572480" cy="4616648"/>
          </a:xfrm>
          <a:prstGeom prst="rect">
            <a:avLst/>
          </a:prstGeom>
          <a:noFill/>
        </p:spPr>
        <p:txBody>
          <a:bodyPr wrap="square" rtlCol="0">
            <a:spAutoFit/>
          </a:bodyPr>
          <a:lstStyle/>
          <a:p>
            <a:r>
              <a:rPr lang="en-US" b="1" dirty="0"/>
              <a:t>Interpersonal Relationships:</a:t>
            </a:r>
            <a:r>
              <a:rPr lang="en-US" dirty="0"/>
              <a:t>  The quality of relations between and among group members.  Particularly regarding surfacing and dealing with disagreement.  Conflict, for example, exists when one individual or group seeks to attain its own goals by interfering or frustrating the other’s attempts to reach goals.</a:t>
            </a:r>
          </a:p>
          <a:p>
            <a:endParaRPr lang="en-US" sz="800" dirty="0"/>
          </a:p>
          <a:p>
            <a:r>
              <a:rPr lang="en-US" b="1" dirty="0"/>
              <a:t>Cliques and Coalitions:  </a:t>
            </a:r>
            <a:r>
              <a:rPr lang="en-US" dirty="0"/>
              <a:t>Cliques are small, highly interconnected and fairly stable groups that are part of the networks that exist within organizations.  When several cliques act in concert and in response to specific issues, they are called coalitions.</a:t>
            </a:r>
          </a:p>
          <a:p>
            <a:endParaRPr lang="en-US" sz="800" dirty="0"/>
          </a:p>
          <a:p>
            <a:r>
              <a:rPr lang="en-US" b="1" dirty="0"/>
              <a:t>Informal Working Arrangements:  </a:t>
            </a:r>
            <a:r>
              <a:rPr lang="en-US" dirty="0"/>
              <a:t>The informal communication patterns which evolve over time and guide the way the work is done and how people relate to each other.  Examples include knowing “who to call” to get tasks expedited, informal leadership roles, and unwritten standards.</a:t>
            </a:r>
          </a:p>
          <a:p>
            <a:endParaRPr lang="en-US" sz="800" dirty="0"/>
          </a:p>
          <a:p>
            <a:r>
              <a:rPr lang="en-US" b="1" dirty="0"/>
              <a:t>Norms and Values:  </a:t>
            </a:r>
            <a:r>
              <a:rPr lang="en-US" dirty="0"/>
              <a:t>Norms are the formal, usually implicit, standards of behavior which the group expects and anticipates.  Values are the principles, standards or qualities that the group considers worthwhile or desirable.  Both are integral parts of organizational culture.</a:t>
            </a:r>
          </a:p>
        </p:txBody>
      </p:sp>
    </p:spTree>
    <p:extLst>
      <p:ext uri="{BB962C8B-B14F-4D97-AF65-F5344CB8AC3E}">
        <p14:creationId xmlns:p14="http://schemas.microsoft.com/office/powerpoint/2010/main" val="3787299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4CDE2-9E2C-4521-949B-136A594967F8}"/>
              </a:ext>
            </a:extLst>
          </p:cNvPr>
          <p:cNvSpPr>
            <a:spLocks noGrp="1"/>
          </p:cNvSpPr>
          <p:nvPr>
            <p:ph type="title"/>
          </p:nvPr>
        </p:nvSpPr>
        <p:spPr>
          <a:xfrm>
            <a:off x="628650" y="-297656"/>
            <a:ext cx="7886700" cy="1325563"/>
          </a:xfrm>
        </p:spPr>
        <p:txBody>
          <a:bodyPr/>
          <a:lstStyle/>
          <a:p>
            <a:r>
              <a:rPr lang="en-US" dirty="0"/>
              <a:t>Discussion</a:t>
            </a:r>
          </a:p>
        </p:txBody>
      </p:sp>
      <p:sp>
        <p:nvSpPr>
          <p:cNvPr id="4" name="Text Placeholder 3">
            <a:extLst>
              <a:ext uri="{FF2B5EF4-FFF2-40B4-BE49-F238E27FC236}">
                <a16:creationId xmlns:a16="http://schemas.microsoft.com/office/drawing/2014/main" id="{A5EEEEBC-2BC1-4659-BA0D-DFB5600ACB9D}"/>
              </a:ext>
            </a:extLst>
          </p:cNvPr>
          <p:cNvSpPr>
            <a:spLocks noGrp="1"/>
          </p:cNvSpPr>
          <p:nvPr>
            <p:ph type="body" sz="quarter" idx="12"/>
          </p:nvPr>
        </p:nvSpPr>
        <p:spPr>
          <a:xfrm>
            <a:off x="457200" y="740310"/>
            <a:ext cx="8229600" cy="4186238"/>
          </a:xfrm>
        </p:spPr>
        <p:txBody>
          <a:bodyPr>
            <a:noAutofit/>
          </a:bodyPr>
          <a:lstStyle/>
          <a:p>
            <a:pPr marL="514350" indent="-514350">
              <a:buFont typeface="+mj-lt"/>
              <a:buAutoNum type="arabicPeriod"/>
            </a:pPr>
            <a:r>
              <a:rPr lang="en-US" sz="2600" dirty="0">
                <a:solidFill>
                  <a:schemeClr val="tx1"/>
                </a:solidFill>
              </a:rPr>
              <a:t>What is the formal “community” structure in your association  (e.g. chapters, committees, special interest groups)? </a:t>
            </a:r>
          </a:p>
          <a:p>
            <a:pPr marL="514350" indent="-514350">
              <a:buFont typeface="+mj-lt"/>
              <a:buAutoNum type="arabicPeriod"/>
            </a:pPr>
            <a:r>
              <a:rPr lang="en-US" sz="2600" dirty="0">
                <a:solidFill>
                  <a:schemeClr val="tx1"/>
                </a:solidFill>
              </a:rPr>
              <a:t>Is their role clear? (e.g. job description, charter)</a:t>
            </a:r>
          </a:p>
          <a:p>
            <a:pPr marL="514350" indent="-514350">
              <a:buFont typeface="+mj-lt"/>
              <a:buAutoNum type="arabicPeriod"/>
            </a:pPr>
            <a:r>
              <a:rPr lang="en-US" sz="2600" dirty="0">
                <a:solidFill>
                  <a:schemeClr val="tx1"/>
                </a:solidFill>
              </a:rPr>
              <a:t>Are there communities outside of the volunteer committee/task force/work group (see informal groups)?</a:t>
            </a:r>
          </a:p>
          <a:p>
            <a:pPr marL="514350" indent="-514350">
              <a:buFont typeface="+mj-lt"/>
              <a:buAutoNum type="arabicPeriod"/>
            </a:pPr>
            <a:r>
              <a:rPr lang="en-US" sz="2600" dirty="0">
                <a:solidFill>
                  <a:schemeClr val="tx1"/>
                </a:solidFill>
              </a:rPr>
              <a:t>Are all communities welcoming and inclusive per DEI initiatives?  </a:t>
            </a:r>
          </a:p>
          <a:p>
            <a:pPr marL="514350" indent="-514350">
              <a:buFont typeface="+mj-lt"/>
              <a:buAutoNum type="arabicPeriod"/>
            </a:pPr>
            <a:r>
              <a:rPr lang="en-US" sz="2600" dirty="0">
                <a:solidFill>
                  <a:schemeClr val="tx1"/>
                </a:solidFill>
              </a:rPr>
              <a:t>How are they dealing with politicization and division that seems pervasive today? </a:t>
            </a:r>
          </a:p>
          <a:p>
            <a:pPr marL="514350" indent="-514350">
              <a:buFont typeface="+mj-lt"/>
              <a:buAutoNum type="arabicPeriod"/>
            </a:pPr>
            <a:r>
              <a:rPr lang="en-US" sz="2600" dirty="0">
                <a:solidFill>
                  <a:schemeClr val="tx1"/>
                </a:solidFill>
              </a:rPr>
              <a:t>Are there guidelines for engagement that have been agreed to by those who participate?</a:t>
            </a:r>
          </a:p>
        </p:txBody>
      </p:sp>
    </p:spTree>
    <p:extLst>
      <p:ext uri="{BB962C8B-B14F-4D97-AF65-F5344CB8AC3E}">
        <p14:creationId xmlns:p14="http://schemas.microsoft.com/office/powerpoint/2010/main" val="229932065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6F75-D031-43BF-B3A0-772A24EC1F10}"/>
              </a:ext>
            </a:extLst>
          </p:cNvPr>
          <p:cNvSpPr>
            <a:spLocks noGrp="1"/>
          </p:cNvSpPr>
          <p:nvPr>
            <p:ph type="title"/>
          </p:nvPr>
        </p:nvSpPr>
        <p:spPr/>
        <p:txBody>
          <a:bodyPr/>
          <a:lstStyle/>
          <a:p>
            <a:r>
              <a:rPr lang="en-US" dirty="0"/>
              <a:t>Welcome to a Tik Tok Temperament</a:t>
            </a:r>
          </a:p>
        </p:txBody>
      </p:sp>
      <p:sp>
        <p:nvSpPr>
          <p:cNvPr id="3" name="Text Placeholder 2">
            <a:extLst>
              <a:ext uri="{FF2B5EF4-FFF2-40B4-BE49-F238E27FC236}">
                <a16:creationId xmlns:a16="http://schemas.microsoft.com/office/drawing/2014/main" id="{4F6819E5-1D94-40F8-9475-229E194393D5}"/>
              </a:ext>
            </a:extLst>
          </p:cNvPr>
          <p:cNvSpPr>
            <a:spLocks noGrp="1"/>
          </p:cNvSpPr>
          <p:nvPr>
            <p:ph type="body" idx="1"/>
          </p:nvPr>
        </p:nvSpPr>
        <p:spPr>
          <a:xfrm>
            <a:off x="457200" y="1082300"/>
            <a:ext cx="8229600" cy="4902864"/>
          </a:xfrm>
        </p:spPr>
        <p:txBody>
          <a:bodyPr>
            <a:normAutofit fontScale="92500" lnSpcReduction="10000"/>
          </a:bodyPr>
          <a:lstStyle/>
          <a:p>
            <a:pPr marL="50800" indent="0">
              <a:buNone/>
            </a:pPr>
            <a:r>
              <a:rPr lang="en-US" sz="3200" dirty="0">
                <a:solidFill>
                  <a:schemeClr val="tx1"/>
                </a:solidFill>
              </a:rPr>
              <a:t>Social networks are the venues where purchasing decisions are increasingly made, investment opportunities are increasingly weighed, and friends and foes increasingly gain public support for their agendas.</a:t>
            </a:r>
          </a:p>
          <a:p>
            <a:pPr marL="50800" indent="0">
              <a:buNone/>
            </a:pPr>
            <a:endParaRPr lang="en-US" sz="3200" dirty="0"/>
          </a:p>
          <a:p>
            <a:pPr marL="50800" indent="0">
              <a:buNone/>
            </a:pPr>
            <a:endParaRPr lang="en-US" sz="3200" dirty="0"/>
          </a:p>
          <a:p>
            <a:pPr marL="50800" indent="0">
              <a:buNone/>
            </a:pPr>
            <a:endParaRPr lang="en-US" sz="3200" dirty="0"/>
          </a:p>
          <a:p>
            <a:pPr marL="50800" indent="0">
              <a:buNone/>
            </a:pPr>
            <a:endParaRPr lang="en-US" sz="3200" dirty="0"/>
          </a:p>
          <a:p>
            <a:pPr marL="50800" indent="0" algn="ctr">
              <a:buNone/>
            </a:pPr>
            <a:r>
              <a:rPr lang="en-US" sz="3200" dirty="0">
                <a:solidFill>
                  <a:srgbClr val="C00000"/>
                </a:solidFill>
              </a:rPr>
              <a:t>Not talking about your relationship and expectations around social media is dangerous.</a:t>
            </a:r>
          </a:p>
        </p:txBody>
      </p:sp>
      <p:pic>
        <p:nvPicPr>
          <p:cNvPr id="4" name="Picture 3">
            <a:extLst>
              <a:ext uri="{FF2B5EF4-FFF2-40B4-BE49-F238E27FC236}">
                <a16:creationId xmlns:a16="http://schemas.microsoft.com/office/drawing/2014/main" id="{05909AF0-7072-47BB-9DCA-D74B13C94B95}"/>
              </a:ext>
            </a:extLst>
          </p:cNvPr>
          <p:cNvPicPr>
            <a:picLocks noChangeAspect="1"/>
          </p:cNvPicPr>
          <p:nvPr/>
        </p:nvPicPr>
        <p:blipFill>
          <a:blip r:embed="rId3"/>
          <a:stretch>
            <a:fillRect/>
          </a:stretch>
        </p:blipFill>
        <p:spPr>
          <a:xfrm>
            <a:off x="2419927" y="2885978"/>
            <a:ext cx="3738880" cy="2103120"/>
          </a:xfrm>
          <a:prstGeom prst="rect">
            <a:avLst/>
          </a:prstGeom>
        </p:spPr>
      </p:pic>
    </p:spTree>
    <p:extLst>
      <p:ext uri="{BB962C8B-B14F-4D97-AF65-F5344CB8AC3E}">
        <p14:creationId xmlns:p14="http://schemas.microsoft.com/office/powerpoint/2010/main" val="12187077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7"/>
          <p:cNvSpPr txBox="1">
            <a:spLocks noGrp="1"/>
          </p:cNvSpPr>
          <p:nvPr>
            <p:ph type="title"/>
          </p:nvPr>
        </p:nvSpPr>
        <p:spPr>
          <a:xfrm>
            <a:off x="457200" y="63624"/>
            <a:ext cx="8229600" cy="11430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rgbClr val="547FCA"/>
              </a:buClr>
              <a:buSzPts val="4400"/>
              <a:buFont typeface="Calibri"/>
              <a:buNone/>
            </a:pPr>
            <a:r>
              <a:rPr lang="en-US" dirty="0"/>
              <a:t>Culture Change</a:t>
            </a:r>
            <a:endParaRPr dirty="0"/>
          </a:p>
        </p:txBody>
      </p:sp>
      <p:sp>
        <p:nvSpPr>
          <p:cNvPr id="144" name="Google Shape;144;p7"/>
          <p:cNvSpPr txBox="1">
            <a:spLocks noGrp="1"/>
          </p:cNvSpPr>
          <p:nvPr>
            <p:ph type="body" idx="1"/>
          </p:nvPr>
        </p:nvSpPr>
        <p:spPr>
          <a:xfrm>
            <a:off x="293914" y="1231265"/>
            <a:ext cx="8678636" cy="350126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C4C4C"/>
              </a:buClr>
              <a:buSzPts val="3600"/>
              <a:buFont typeface="Noto Sans Symbols"/>
              <a:buChar char="⮚"/>
            </a:pPr>
            <a:r>
              <a:rPr lang="en-US" sz="3200" dirty="0">
                <a:solidFill>
                  <a:schemeClr val="tx1"/>
                </a:solidFill>
              </a:rPr>
              <a:t>Culture change follows behavior change</a:t>
            </a:r>
            <a:endParaRPr sz="3200" dirty="0">
              <a:solidFill>
                <a:schemeClr val="tx1"/>
              </a:solidFill>
            </a:endParaRPr>
          </a:p>
          <a:p>
            <a:pPr marL="228600" lvl="0" indent="-228600" algn="l" rtl="0">
              <a:lnSpc>
                <a:spcPct val="90000"/>
              </a:lnSpc>
              <a:spcBef>
                <a:spcPts val="1000"/>
              </a:spcBef>
              <a:spcAft>
                <a:spcPts val="0"/>
              </a:spcAft>
              <a:buClr>
                <a:srgbClr val="4C4C4C"/>
              </a:buClr>
              <a:buSzPts val="3600"/>
              <a:buFont typeface="Noto Sans Symbols"/>
              <a:buChar char="⮚"/>
            </a:pPr>
            <a:r>
              <a:rPr lang="en-US" sz="3200" dirty="0">
                <a:solidFill>
                  <a:schemeClr val="tx1"/>
                </a:solidFill>
              </a:rPr>
              <a:t>Change the process and you can change the behavior </a:t>
            </a:r>
            <a:endParaRPr sz="3200" dirty="0">
              <a:solidFill>
                <a:schemeClr val="tx1"/>
              </a:solidFill>
            </a:endParaRPr>
          </a:p>
          <a:p>
            <a:pPr marL="228600" lvl="0" indent="-228600" algn="l" rtl="0">
              <a:lnSpc>
                <a:spcPct val="90000"/>
              </a:lnSpc>
              <a:spcBef>
                <a:spcPts val="1000"/>
              </a:spcBef>
              <a:spcAft>
                <a:spcPts val="0"/>
              </a:spcAft>
              <a:buClr>
                <a:srgbClr val="4C4C4C"/>
              </a:buClr>
              <a:buSzPts val="3600"/>
              <a:buFont typeface="Noto Sans Symbols"/>
              <a:buChar char="⮚"/>
            </a:pPr>
            <a:r>
              <a:rPr lang="en-US" sz="3200" dirty="0">
                <a:solidFill>
                  <a:schemeClr val="tx1"/>
                </a:solidFill>
              </a:rPr>
              <a:t>Change behaviors and mind-set will follow</a:t>
            </a:r>
            <a:endParaRPr sz="3200" dirty="0">
              <a:solidFill>
                <a:schemeClr val="tx1"/>
              </a:solidFill>
            </a:endParaRPr>
          </a:p>
          <a:p>
            <a:pPr marL="0" lvl="0" indent="0" algn="l" rtl="0">
              <a:lnSpc>
                <a:spcPct val="90000"/>
              </a:lnSpc>
              <a:spcBef>
                <a:spcPts val="1000"/>
              </a:spcBef>
              <a:spcAft>
                <a:spcPts val="0"/>
              </a:spcAft>
              <a:buClr>
                <a:srgbClr val="4C4C4C"/>
              </a:buClr>
              <a:buSzPts val="2800"/>
              <a:buNone/>
            </a:pPr>
            <a:endParaRPr dirty="0"/>
          </a:p>
          <a:p>
            <a:pPr marL="0" lvl="0" indent="0" algn="l" rtl="0">
              <a:lnSpc>
                <a:spcPct val="90000"/>
              </a:lnSpc>
              <a:spcBef>
                <a:spcPts val="1000"/>
              </a:spcBef>
              <a:spcAft>
                <a:spcPts val="0"/>
              </a:spcAft>
              <a:buClr>
                <a:srgbClr val="4C4C4C"/>
              </a:buClr>
              <a:buSzPts val="2800"/>
              <a:buNone/>
            </a:pPr>
            <a:endParaRPr dirty="0"/>
          </a:p>
          <a:p>
            <a:pPr marL="0" lvl="0" indent="0" algn="l" rtl="0">
              <a:lnSpc>
                <a:spcPct val="90000"/>
              </a:lnSpc>
              <a:spcBef>
                <a:spcPts val="1000"/>
              </a:spcBef>
              <a:spcAft>
                <a:spcPts val="0"/>
              </a:spcAft>
              <a:buClr>
                <a:srgbClr val="4C4C4C"/>
              </a:buClr>
              <a:buSzPts val="2800"/>
              <a:buNone/>
            </a:pPr>
            <a:endParaRPr dirty="0"/>
          </a:p>
          <a:p>
            <a:pPr marL="0" lvl="0" indent="0" algn="l" rtl="0">
              <a:lnSpc>
                <a:spcPct val="90000"/>
              </a:lnSpc>
              <a:spcBef>
                <a:spcPts val="1000"/>
              </a:spcBef>
              <a:spcAft>
                <a:spcPts val="0"/>
              </a:spcAft>
              <a:buClr>
                <a:srgbClr val="4C4C4C"/>
              </a:buClr>
              <a:buSzPts val="2800"/>
              <a:buNone/>
            </a:pPr>
            <a:endParaRPr dirty="0"/>
          </a:p>
          <a:p>
            <a:pPr marL="0" lvl="0" indent="0" algn="l" rtl="0">
              <a:lnSpc>
                <a:spcPct val="90000"/>
              </a:lnSpc>
              <a:spcBef>
                <a:spcPts val="1000"/>
              </a:spcBef>
              <a:spcAft>
                <a:spcPts val="0"/>
              </a:spcAft>
              <a:buClr>
                <a:srgbClr val="4C4C4C"/>
              </a:buClr>
              <a:buSzPts val="2800"/>
              <a:buNone/>
            </a:pPr>
            <a:endParaRPr dirty="0"/>
          </a:p>
          <a:p>
            <a:pPr marL="0" lvl="0" indent="0" algn="l" rtl="0">
              <a:lnSpc>
                <a:spcPct val="90000"/>
              </a:lnSpc>
              <a:spcBef>
                <a:spcPts val="1000"/>
              </a:spcBef>
              <a:spcAft>
                <a:spcPts val="0"/>
              </a:spcAft>
              <a:buClr>
                <a:srgbClr val="4C4C4C"/>
              </a:buClr>
              <a:buSzPts val="2800"/>
              <a:buNone/>
            </a:pPr>
            <a:endParaRPr dirty="0"/>
          </a:p>
        </p:txBody>
      </p:sp>
      <p:pic>
        <p:nvPicPr>
          <p:cNvPr id="145" name="Google Shape;145;p7" descr="C:\Users\Glenn Tecker\AppData\Local\Microsoft\Windows\INetCache\IE\UFB1WIQY\Behavior-Principles[1].jpg"/>
          <p:cNvPicPr preferRelativeResize="0"/>
          <p:nvPr/>
        </p:nvPicPr>
        <p:blipFill rotWithShape="1">
          <a:blip r:embed="rId3">
            <a:alphaModFix/>
          </a:blip>
          <a:srcRect/>
          <a:stretch/>
        </p:blipFill>
        <p:spPr>
          <a:xfrm>
            <a:off x="797025" y="4128069"/>
            <a:ext cx="2792364" cy="1546736"/>
          </a:xfrm>
          <a:prstGeom prst="rect">
            <a:avLst/>
          </a:prstGeom>
          <a:noFill/>
          <a:ln>
            <a:noFill/>
          </a:ln>
        </p:spPr>
      </p:pic>
      <p:pic>
        <p:nvPicPr>
          <p:cNvPr id="146" name="Google Shape;146;p7" descr="C:\Users\Glenn Tecker\AppData\Local\Microsoft\Windows\INetCache\IE\BK3Z0A2D\culture-250px[1].png"/>
          <p:cNvPicPr preferRelativeResize="0"/>
          <p:nvPr/>
        </p:nvPicPr>
        <p:blipFill rotWithShape="1">
          <a:blip r:embed="rId4">
            <a:alphaModFix/>
          </a:blip>
          <a:srcRect/>
          <a:stretch/>
        </p:blipFill>
        <p:spPr>
          <a:xfrm>
            <a:off x="5712280" y="3708439"/>
            <a:ext cx="2812596" cy="2232219"/>
          </a:xfrm>
          <a:prstGeom prst="rect">
            <a:avLst/>
          </a:prstGeom>
          <a:noFill/>
          <a:ln>
            <a:noFill/>
          </a:ln>
        </p:spPr>
      </p:pic>
      <p:sp>
        <p:nvSpPr>
          <p:cNvPr id="147" name="Google Shape;147;p7"/>
          <p:cNvSpPr/>
          <p:nvPr/>
        </p:nvSpPr>
        <p:spPr>
          <a:xfrm>
            <a:off x="4283529" y="4365010"/>
            <a:ext cx="1197578" cy="751445"/>
          </a:xfrm>
          <a:prstGeom prst="rightArrow">
            <a:avLst>
              <a:gd name="adj1" fmla="val 50000"/>
              <a:gd name="adj2" fmla="val 50000"/>
            </a:avLst>
          </a:prstGeom>
          <a:gradFill>
            <a:gsLst>
              <a:gs pos="0">
                <a:srgbClr val="5F82CA"/>
              </a:gs>
              <a:gs pos="50000">
                <a:srgbClr val="3C70CA"/>
              </a:gs>
              <a:gs pos="100000">
                <a:srgbClr val="2E60B9"/>
              </a:gs>
            </a:gsLst>
            <a:lin ang="5400000" scaled="0"/>
          </a:grad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55176190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8"/>
          <p:cNvSpPr txBox="1">
            <a:spLocks noGrp="1"/>
          </p:cNvSpPr>
          <p:nvPr>
            <p:ph type="title"/>
          </p:nvPr>
        </p:nvSpPr>
        <p:spPr>
          <a:xfrm>
            <a:off x="457200" y="63624"/>
            <a:ext cx="8229600" cy="1143000"/>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rgbClr val="547FCA"/>
              </a:buClr>
              <a:buSzPts val="4400"/>
              <a:buFont typeface="Calibri"/>
              <a:buNone/>
            </a:pPr>
            <a:r>
              <a:rPr lang="en-US" dirty="0"/>
              <a:t>Culture Change</a:t>
            </a:r>
            <a:endParaRPr dirty="0"/>
          </a:p>
        </p:txBody>
      </p:sp>
      <p:sp>
        <p:nvSpPr>
          <p:cNvPr id="154" name="Google Shape;154;p8"/>
          <p:cNvSpPr txBox="1">
            <a:spLocks noGrp="1"/>
          </p:cNvSpPr>
          <p:nvPr>
            <p:ph type="body" idx="1"/>
          </p:nvPr>
        </p:nvSpPr>
        <p:spPr>
          <a:xfrm>
            <a:off x="610052" y="1049791"/>
            <a:ext cx="8229600" cy="416083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4C4C4C"/>
              </a:buClr>
              <a:buSzPts val="3600"/>
              <a:buNone/>
            </a:pPr>
            <a:r>
              <a:rPr lang="en-US" sz="3600" dirty="0">
                <a:solidFill>
                  <a:schemeClr val="tx1"/>
                </a:solidFill>
              </a:rPr>
              <a:t>Select one “decision or work group” where you have the ability to initiate cultural change.</a:t>
            </a:r>
            <a:endParaRPr dirty="0">
              <a:solidFill>
                <a:schemeClr val="tx1"/>
              </a:solidFill>
            </a:endParaRPr>
          </a:p>
          <a:p>
            <a:pPr marL="0" lvl="0" indent="0" algn="l" rtl="0">
              <a:lnSpc>
                <a:spcPct val="90000"/>
              </a:lnSpc>
              <a:spcBef>
                <a:spcPts val="1000"/>
              </a:spcBef>
              <a:spcAft>
                <a:spcPts val="0"/>
              </a:spcAft>
              <a:buClr>
                <a:srgbClr val="4C4C4C"/>
              </a:buClr>
              <a:buSzPts val="3600"/>
              <a:buNone/>
            </a:pPr>
            <a:r>
              <a:rPr lang="en-US" sz="3600" dirty="0">
                <a:solidFill>
                  <a:srgbClr val="C00000"/>
                </a:solidFill>
              </a:rPr>
              <a:t>How will you use the leadership and organizational mechanisms to facilitate that change?</a:t>
            </a:r>
            <a:endParaRPr dirty="0">
              <a:solidFill>
                <a:srgbClr val="C00000"/>
              </a:solidFill>
            </a:endParaRPr>
          </a:p>
          <a:p>
            <a:pPr marL="0" lvl="0" indent="0" algn="l" rtl="0">
              <a:lnSpc>
                <a:spcPct val="90000"/>
              </a:lnSpc>
              <a:spcBef>
                <a:spcPts val="1000"/>
              </a:spcBef>
              <a:spcAft>
                <a:spcPts val="0"/>
              </a:spcAft>
              <a:buClr>
                <a:srgbClr val="4C4C4C"/>
              </a:buClr>
              <a:buSzPts val="2800"/>
              <a:buNone/>
            </a:pPr>
            <a:endParaRPr dirty="0"/>
          </a:p>
        </p:txBody>
      </p:sp>
      <p:pic>
        <p:nvPicPr>
          <p:cNvPr id="155" name="Google Shape;155;p8" descr="C:\Users\Glenn Tecker\AppData\Local\Microsoft\Windows\INetCache\IE\U2M1UEKF\change[1].jpg"/>
          <p:cNvPicPr preferRelativeResize="0"/>
          <p:nvPr/>
        </p:nvPicPr>
        <p:blipFill rotWithShape="1">
          <a:blip r:embed="rId3">
            <a:alphaModFix/>
          </a:blip>
          <a:srcRect/>
          <a:stretch/>
        </p:blipFill>
        <p:spPr>
          <a:xfrm>
            <a:off x="4146698" y="3974423"/>
            <a:ext cx="2927950" cy="2195963"/>
          </a:xfrm>
          <a:prstGeom prst="rect">
            <a:avLst/>
          </a:prstGeom>
          <a:noFill/>
          <a:ln>
            <a:noFill/>
          </a:ln>
        </p:spPr>
      </p:pic>
    </p:spTree>
    <p:extLst>
      <p:ext uri="{BB962C8B-B14F-4D97-AF65-F5344CB8AC3E}">
        <p14:creationId xmlns:p14="http://schemas.microsoft.com/office/powerpoint/2010/main" val="34088910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9" descr="https://www.strategy-business.com/media/image/35275027_ex1b.gif"/>
          <p:cNvPicPr preferRelativeResize="0"/>
          <p:nvPr/>
        </p:nvPicPr>
        <p:blipFill rotWithShape="1">
          <a:blip r:embed="rId3">
            <a:alphaModFix/>
          </a:blip>
          <a:srcRect l="-486" t="30739" b="35096"/>
          <a:stretch/>
        </p:blipFill>
        <p:spPr>
          <a:xfrm>
            <a:off x="1063356" y="1812597"/>
            <a:ext cx="7364110" cy="3267797"/>
          </a:xfrm>
          <a:prstGeom prst="rect">
            <a:avLst/>
          </a:prstGeom>
          <a:noFill/>
          <a:ln>
            <a:noFill/>
          </a:ln>
        </p:spPr>
      </p:pic>
      <p:sp>
        <p:nvSpPr>
          <p:cNvPr id="162" name="Google Shape;162;p9"/>
          <p:cNvSpPr txBox="1"/>
          <p:nvPr/>
        </p:nvSpPr>
        <p:spPr>
          <a:xfrm>
            <a:off x="887893" y="696184"/>
            <a:ext cx="7368214" cy="861734"/>
          </a:xfrm>
          <a:prstGeom prst="rect">
            <a:avLst/>
          </a:prstGeom>
          <a:solidFill>
            <a:srgbClr val="DDEAF6"/>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3200" dirty="0">
                <a:solidFill>
                  <a:schemeClr val="dk1"/>
                </a:solidFill>
                <a:latin typeface="Calibri"/>
                <a:ea typeface="Calibri"/>
                <a:cs typeface="Calibri"/>
                <a:sym typeface="Calibri"/>
              </a:rPr>
              <a:t>Leading and championing cultural change:</a:t>
            </a:r>
            <a:endParaRPr sz="1800" dirty="0">
              <a:solidFill>
                <a:schemeClr val="dk1"/>
              </a:solidFill>
              <a:latin typeface="Calibri"/>
              <a:ea typeface="Calibri"/>
              <a:cs typeface="Calibri"/>
              <a:sym typeface="Calibri"/>
            </a:endParaRPr>
          </a:p>
        </p:txBody>
      </p:sp>
      <p:sp>
        <p:nvSpPr>
          <p:cNvPr id="163" name="Google Shape;163;p9"/>
          <p:cNvSpPr txBox="1"/>
          <p:nvPr/>
        </p:nvSpPr>
        <p:spPr>
          <a:xfrm>
            <a:off x="716534" y="5290681"/>
            <a:ext cx="2374817"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i="1">
                <a:solidFill>
                  <a:schemeClr val="dk1"/>
                </a:solidFill>
                <a:latin typeface="Calibri"/>
                <a:ea typeface="Calibri"/>
                <a:cs typeface="Calibri"/>
                <a:sym typeface="Calibri"/>
              </a:rPr>
              <a:t>Source: The Katzenbach Center</a:t>
            </a:r>
            <a:endParaRPr/>
          </a:p>
        </p:txBody>
      </p:sp>
    </p:spTree>
    <p:extLst>
      <p:ext uri="{BB962C8B-B14F-4D97-AF65-F5344CB8AC3E}">
        <p14:creationId xmlns:p14="http://schemas.microsoft.com/office/powerpoint/2010/main" val="21246249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9998FA-2974-4250-908D-30301324D0E3}"/>
              </a:ext>
            </a:extLst>
          </p:cNvPr>
          <p:cNvSpPr>
            <a:spLocks noGrp="1"/>
          </p:cNvSpPr>
          <p:nvPr>
            <p:ph type="body" sz="quarter" idx="12"/>
          </p:nvPr>
        </p:nvSpPr>
        <p:spPr/>
        <p:txBody>
          <a:bodyPr>
            <a:normAutofit lnSpcReduction="10000"/>
          </a:bodyPr>
          <a:lstStyle/>
          <a:p>
            <a:pPr marL="0" indent="0">
              <a:buNone/>
            </a:pPr>
            <a:r>
              <a:rPr lang="en-US" sz="2800" i="1" dirty="0">
                <a:solidFill>
                  <a:schemeClr val="tx1"/>
                </a:solidFill>
              </a:rPr>
              <a:t>“Social media is the most immediate threat to your company’s reputation.  If not taken seriously it can and will directly impact your company financially and culturally.”</a:t>
            </a:r>
          </a:p>
          <a:p>
            <a:pPr marL="0" indent="0">
              <a:buNone/>
            </a:pPr>
            <a:endParaRPr lang="en-US" dirty="0">
              <a:solidFill>
                <a:schemeClr val="tx1"/>
              </a:solidFill>
            </a:endParaRPr>
          </a:p>
          <a:p>
            <a:pPr marL="0" indent="0">
              <a:buNone/>
            </a:pPr>
            <a:r>
              <a:rPr lang="en-US" dirty="0">
                <a:solidFill>
                  <a:schemeClr val="tx1"/>
                </a:solidFill>
              </a:rPr>
              <a:t>Pete Knott, digital consultant at reputation management consultancy </a:t>
            </a:r>
            <a:r>
              <a:rPr lang="en-US" dirty="0" err="1">
                <a:solidFill>
                  <a:schemeClr val="tx1"/>
                </a:solidFill>
              </a:rPr>
              <a:t>Lansons</a:t>
            </a:r>
            <a:r>
              <a:rPr lang="en-US" dirty="0">
                <a:solidFill>
                  <a:schemeClr val="tx1"/>
                </a:solidFill>
              </a:rPr>
              <a:t>.</a:t>
            </a:r>
          </a:p>
        </p:txBody>
      </p:sp>
      <p:sp>
        <p:nvSpPr>
          <p:cNvPr id="2" name="Title 1">
            <a:extLst>
              <a:ext uri="{FF2B5EF4-FFF2-40B4-BE49-F238E27FC236}">
                <a16:creationId xmlns:a16="http://schemas.microsoft.com/office/drawing/2014/main" id="{60186EB7-8F85-4D1D-91B4-62DC1447EB4A}"/>
              </a:ext>
            </a:extLst>
          </p:cNvPr>
          <p:cNvSpPr>
            <a:spLocks noGrp="1"/>
          </p:cNvSpPr>
          <p:nvPr>
            <p:ph type="title"/>
          </p:nvPr>
        </p:nvSpPr>
        <p:spPr/>
        <p:txBody>
          <a:bodyPr/>
          <a:lstStyle/>
          <a:p>
            <a:r>
              <a:rPr lang="en-US" dirty="0"/>
              <a:t>“One Voice”</a:t>
            </a:r>
          </a:p>
        </p:txBody>
      </p:sp>
      <p:pic>
        <p:nvPicPr>
          <p:cNvPr id="8" name="Picture 7" descr="A picture containing text, clipart&#10;&#10;Description automatically generated">
            <a:extLst>
              <a:ext uri="{FF2B5EF4-FFF2-40B4-BE49-F238E27FC236}">
                <a16:creationId xmlns:a16="http://schemas.microsoft.com/office/drawing/2014/main" id="{90E8EF5D-2D2D-4403-A558-0866EB07ABA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72000" y="2475214"/>
            <a:ext cx="4390837" cy="2468880"/>
          </a:xfrm>
          <a:prstGeom prst="rect">
            <a:avLst/>
          </a:prstGeom>
        </p:spPr>
      </p:pic>
    </p:spTree>
    <p:extLst>
      <p:ext uri="{BB962C8B-B14F-4D97-AF65-F5344CB8AC3E}">
        <p14:creationId xmlns:p14="http://schemas.microsoft.com/office/powerpoint/2010/main" val="5532401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0AB23-E6C1-4FED-9CDC-A434CA76332E}"/>
              </a:ext>
            </a:extLst>
          </p:cNvPr>
          <p:cNvSpPr>
            <a:spLocks noGrp="1"/>
          </p:cNvSpPr>
          <p:nvPr>
            <p:ph type="title"/>
          </p:nvPr>
        </p:nvSpPr>
        <p:spPr>
          <a:xfrm>
            <a:off x="628650" y="-283124"/>
            <a:ext cx="7886700" cy="1325563"/>
          </a:xfrm>
        </p:spPr>
        <p:txBody>
          <a:bodyPr/>
          <a:lstStyle/>
          <a:p>
            <a:r>
              <a:rPr lang="en-US" dirty="0"/>
              <a:t>Leadership Landmines to Avoid</a:t>
            </a:r>
          </a:p>
        </p:txBody>
      </p:sp>
      <p:sp>
        <p:nvSpPr>
          <p:cNvPr id="3" name="Text Placeholder 2">
            <a:extLst>
              <a:ext uri="{FF2B5EF4-FFF2-40B4-BE49-F238E27FC236}">
                <a16:creationId xmlns:a16="http://schemas.microsoft.com/office/drawing/2014/main" id="{DAD7B353-F7EE-42CD-8420-4CB2357F4AAA}"/>
              </a:ext>
            </a:extLst>
          </p:cNvPr>
          <p:cNvSpPr>
            <a:spLocks noGrp="1"/>
          </p:cNvSpPr>
          <p:nvPr>
            <p:ph type="body" sz="quarter" idx="12"/>
          </p:nvPr>
        </p:nvSpPr>
        <p:spPr>
          <a:xfrm>
            <a:off x="457200" y="1042439"/>
            <a:ext cx="8229600" cy="4186238"/>
          </a:xfrm>
        </p:spPr>
        <p:txBody>
          <a:bodyPr/>
          <a:lstStyle/>
          <a:p>
            <a:pPr marL="514350" indent="-514350">
              <a:buFont typeface="+mj-lt"/>
              <a:buAutoNum type="arabicPeriod"/>
            </a:pPr>
            <a:r>
              <a:rPr lang="en-US" dirty="0">
                <a:solidFill>
                  <a:schemeClr val="tx1"/>
                </a:solidFill>
              </a:rPr>
              <a:t>Failing to communicate reasons behind decisions.</a:t>
            </a:r>
          </a:p>
          <a:p>
            <a:pPr marL="514350" indent="-514350">
              <a:buFont typeface="+mj-lt"/>
              <a:buAutoNum type="arabicPeriod"/>
            </a:pPr>
            <a:r>
              <a:rPr lang="en-US" dirty="0">
                <a:solidFill>
                  <a:schemeClr val="tx1"/>
                </a:solidFill>
              </a:rPr>
              <a:t>Failing to communicate consistently and frequently.</a:t>
            </a:r>
          </a:p>
          <a:p>
            <a:pPr marL="514350" indent="-514350">
              <a:buFont typeface="+mj-lt"/>
              <a:buAutoNum type="arabicPeriod"/>
            </a:pPr>
            <a:r>
              <a:rPr lang="en-US" dirty="0">
                <a:solidFill>
                  <a:schemeClr val="tx1"/>
                </a:solidFill>
              </a:rPr>
              <a:t>Failing to communicate with empathy.</a:t>
            </a:r>
          </a:p>
          <a:p>
            <a:pPr marL="514350" indent="-514350">
              <a:buFont typeface="+mj-lt"/>
              <a:buAutoNum type="arabicPeriod"/>
            </a:pPr>
            <a:r>
              <a:rPr lang="en-US" dirty="0">
                <a:solidFill>
                  <a:schemeClr val="tx1"/>
                </a:solidFill>
              </a:rPr>
              <a:t>Failing to consider the impact of perception.</a:t>
            </a:r>
          </a:p>
          <a:p>
            <a:pPr marL="514350" indent="-514350">
              <a:buFont typeface="+mj-lt"/>
              <a:buAutoNum type="arabicPeriod"/>
            </a:pPr>
            <a:endParaRPr lang="en-US" dirty="0"/>
          </a:p>
          <a:p>
            <a:pPr marL="0" indent="0" algn="ctr">
              <a:buNone/>
            </a:pPr>
            <a:r>
              <a:rPr lang="en-US" dirty="0">
                <a:solidFill>
                  <a:srgbClr val="C00000"/>
                </a:solidFill>
              </a:rPr>
              <a:t>Would I want this on the front page of the </a:t>
            </a:r>
            <a:r>
              <a:rPr lang="en-US" i="1" dirty="0">
                <a:solidFill>
                  <a:srgbClr val="C00000"/>
                </a:solidFill>
              </a:rPr>
              <a:t>New York Times</a:t>
            </a:r>
            <a:r>
              <a:rPr lang="en-US" dirty="0">
                <a:solidFill>
                  <a:srgbClr val="C00000"/>
                </a:solidFill>
              </a:rPr>
              <a:t>?  Does this support my organization’s brand and reputation?  Why are you posting this at all?</a:t>
            </a:r>
          </a:p>
          <a:p>
            <a:endParaRPr lang="en-US" dirty="0"/>
          </a:p>
        </p:txBody>
      </p:sp>
    </p:spTree>
    <p:extLst>
      <p:ext uri="{BB962C8B-B14F-4D97-AF65-F5344CB8AC3E}">
        <p14:creationId xmlns:p14="http://schemas.microsoft.com/office/powerpoint/2010/main" val="30943005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490E-A545-42A8-AA5A-C4BCF38695F9}"/>
              </a:ext>
            </a:extLst>
          </p:cNvPr>
          <p:cNvSpPr>
            <a:spLocks noGrp="1"/>
          </p:cNvSpPr>
          <p:nvPr>
            <p:ph type="title"/>
          </p:nvPr>
        </p:nvSpPr>
        <p:spPr>
          <a:xfrm>
            <a:off x="628650" y="132052"/>
            <a:ext cx="7886700" cy="466147"/>
          </a:xfrm>
        </p:spPr>
        <p:txBody>
          <a:bodyPr>
            <a:normAutofit fontScale="90000"/>
          </a:bodyPr>
          <a:lstStyle/>
          <a:p>
            <a:r>
              <a:rPr lang="en-US" dirty="0"/>
              <a:t>Discussion</a:t>
            </a:r>
          </a:p>
        </p:txBody>
      </p:sp>
      <p:sp>
        <p:nvSpPr>
          <p:cNvPr id="3" name="Text Placeholder 2">
            <a:extLst>
              <a:ext uri="{FF2B5EF4-FFF2-40B4-BE49-F238E27FC236}">
                <a16:creationId xmlns:a16="http://schemas.microsoft.com/office/drawing/2014/main" id="{89071D85-5E98-4DB4-A4BC-E4BA47CFBD7C}"/>
              </a:ext>
            </a:extLst>
          </p:cNvPr>
          <p:cNvSpPr>
            <a:spLocks noGrp="1"/>
          </p:cNvSpPr>
          <p:nvPr>
            <p:ph type="body" sz="quarter" idx="12"/>
          </p:nvPr>
        </p:nvSpPr>
        <p:spPr>
          <a:xfrm>
            <a:off x="628650" y="1994101"/>
            <a:ext cx="8229600" cy="4186238"/>
          </a:xfrm>
        </p:spPr>
        <p:txBody>
          <a:bodyPr>
            <a:normAutofit fontScale="85000" lnSpcReduction="20000"/>
          </a:bodyPr>
          <a:lstStyle/>
          <a:p>
            <a:r>
              <a:rPr lang="en-US" dirty="0">
                <a:solidFill>
                  <a:schemeClr val="tx1"/>
                </a:solidFill>
              </a:rPr>
              <a:t>How familiar are you with your association’s social media channels and online communities to engage with customers, members and the public? </a:t>
            </a:r>
          </a:p>
          <a:p>
            <a:r>
              <a:rPr lang="en-US" dirty="0">
                <a:solidFill>
                  <a:schemeClr val="tx1"/>
                </a:solidFill>
              </a:rPr>
              <a:t>How often, and who, is responsible for monitoring? How are volunteer leaders trained on social media use and policy?</a:t>
            </a:r>
          </a:p>
          <a:p>
            <a:r>
              <a:rPr lang="en-US" dirty="0">
                <a:solidFill>
                  <a:schemeClr val="tx1"/>
                </a:solidFill>
              </a:rPr>
              <a:t>What written guidelines (and unwritten expectations) do you have for participation?  Are they followed?</a:t>
            </a:r>
          </a:p>
          <a:p>
            <a:r>
              <a:rPr lang="en-US" dirty="0">
                <a:solidFill>
                  <a:schemeClr val="tx1"/>
                </a:solidFill>
              </a:rPr>
              <a:t>What are we doing to build a burgeoning community of support in the social media space?</a:t>
            </a:r>
          </a:p>
          <a:p>
            <a:r>
              <a:rPr lang="en-US" dirty="0">
                <a:solidFill>
                  <a:schemeClr val="tx1"/>
                </a:solidFill>
              </a:rPr>
              <a:t>What is our strategy for identifying and reaching out to the most influential social media voices covering our industry? Are we treating them with the same respect we would show </a:t>
            </a:r>
            <a:r>
              <a:rPr lang="en-US" i="1" dirty="0">
                <a:solidFill>
                  <a:schemeClr val="tx1"/>
                </a:solidFill>
              </a:rPr>
              <a:t>60 Minutes </a:t>
            </a:r>
            <a:r>
              <a:rPr lang="en-US" dirty="0">
                <a:solidFill>
                  <a:schemeClr val="tx1"/>
                </a:solidFill>
              </a:rPr>
              <a:t>or the </a:t>
            </a:r>
            <a:r>
              <a:rPr lang="en-US" i="1" dirty="0">
                <a:solidFill>
                  <a:schemeClr val="tx1"/>
                </a:solidFill>
              </a:rPr>
              <a:t>New York Times</a:t>
            </a:r>
            <a:r>
              <a:rPr lang="en-US" dirty="0">
                <a:solidFill>
                  <a:schemeClr val="tx1"/>
                </a:solidFill>
              </a:rPr>
              <a:t>?</a:t>
            </a:r>
          </a:p>
          <a:p>
            <a:endParaRPr lang="en-US" dirty="0"/>
          </a:p>
        </p:txBody>
      </p:sp>
      <p:pic>
        <p:nvPicPr>
          <p:cNvPr id="2052" name="Picture 4" descr="Kiev Ukraine April 07 2019 Set Stock Photo (Edit Now) 1369979807">
            <a:extLst>
              <a:ext uri="{FF2B5EF4-FFF2-40B4-BE49-F238E27FC236}">
                <a16:creationId xmlns:a16="http://schemas.microsoft.com/office/drawing/2014/main" id="{426D8CF9-73E3-47EB-A8C9-DDB385406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366" y="365125"/>
            <a:ext cx="2919549" cy="1371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E1C20F6-E168-49FC-B005-580577D3AF79}"/>
              </a:ext>
            </a:extLst>
          </p:cNvPr>
          <p:cNvPicPr>
            <a:picLocks noChangeAspect="1"/>
          </p:cNvPicPr>
          <p:nvPr/>
        </p:nvPicPr>
        <p:blipFill>
          <a:blip r:embed="rId3"/>
          <a:stretch>
            <a:fillRect/>
          </a:stretch>
        </p:blipFill>
        <p:spPr>
          <a:xfrm>
            <a:off x="6267796" y="234885"/>
            <a:ext cx="2057400" cy="1371600"/>
          </a:xfrm>
          <a:prstGeom prst="rect">
            <a:avLst/>
          </a:prstGeom>
        </p:spPr>
      </p:pic>
    </p:spTree>
    <p:extLst>
      <p:ext uri="{BB962C8B-B14F-4D97-AF65-F5344CB8AC3E}">
        <p14:creationId xmlns:p14="http://schemas.microsoft.com/office/powerpoint/2010/main" val="27407001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shape&#10;&#10;Description automatically generated">
            <a:extLst>
              <a:ext uri="{FF2B5EF4-FFF2-40B4-BE49-F238E27FC236}">
                <a16:creationId xmlns:a16="http://schemas.microsoft.com/office/drawing/2014/main" id="{80021910-62EB-4FD1-8B02-D3DBD36A054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23567" y="3469469"/>
            <a:ext cx="3563232" cy="2286000"/>
          </a:xfrm>
          <a:prstGeom prst="rect">
            <a:avLst/>
          </a:prstGeom>
        </p:spPr>
      </p:pic>
      <p:sp>
        <p:nvSpPr>
          <p:cNvPr id="2" name="Title 1"/>
          <p:cNvSpPr>
            <a:spLocks noGrp="1"/>
          </p:cNvSpPr>
          <p:nvPr>
            <p:ph type="title"/>
          </p:nvPr>
        </p:nvSpPr>
        <p:spPr>
          <a:xfrm>
            <a:off x="457199" y="128862"/>
            <a:ext cx="8229600" cy="1143000"/>
          </a:xfrm>
        </p:spPr>
        <p:txBody>
          <a:bodyPr/>
          <a:lstStyle/>
          <a:p>
            <a:r>
              <a:rPr lang="en-US" dirty="0"/>
              <a:t>Discussion Thread VI</a:t>
            </a:r>
          </a:p>
        </p:txBody>
      </p:sp>
      <p:sp>
        <p:nvSpPr>
          <p:cNvPr id="3" name="Content Placeholder 2"/>
          <p:cNvSpPr>
            <a:spLocks noGrp="1"/>
          </p:cNvSpPr>
          <p:nvPr>
            <p:ph sz="quarter" idx="4294967295"/>
          </p:nvPr>
        </p:nvSpPr>
        <p:spPr>
          <a:xfrm>
            <a:off x="1003983" y="2040603"/>
            <a:ext cx="6005513" cy="3630612"/>
          </a:xfrm>
        </p:spPr>
        <p:txBody>
          <a:bodyPr/>
          <a:lstStyle/>
          <a:p>
            <a:pPr lvl="0">
              <a:buFont typeface="Arial" panose="020B0604020202020204" pitchFamily="34" charset="0"/>
              <a:buChar char="•"/>
            </a:pPr>
            <a:r>
              <a:rPr lang="en-US" sz="3000" dirty="0"/>
              <a:t>Change and Transition</a:t>
            </a:r>
          </a:p>
          <a:p>
            <a:pPr lvl="0">
              <a:buFont typeface="Arial" panose="020B0604020202020204" pitchFamily="34" charset="0"/>
              <a:buChar char="•"/>
            </a:pPr>
            <a:r>
              <a:rPr lang="en-US" sz="3000" dirty="0"/>
              <a:t>What Will We Do Differently?</a:t>
            </a:r>
          </a:p>
          <a:p>
            <a:pPr lvl="0">
              <a:buFont typeface="Arial" panose="020B0604020202020204" pitchFamily="34" charset="0"/>
              <a:buChar char="•"/>
            </a:pPr>
            <a:endParaRPr lang="en-US" sz="3000" dirty="0">
              <a:solidFill>
                <a:schemeClr val="tx1">
                  <a:lumMod val="85000"/>
                  <a:lumOff val="15000"/>
                </a:schemeClr>
              </a:solidFill>
            </a:endParaRPr>
          </a:p>
          <a:p>
            <a:pPr lvl="0">
              <a:buFont typeface="Arial" panose="020B0604020202020204" pitchFamily="34" charset="0"/>
              <a:buChar char="•"/>
            </a:pPr>
            <a:endParaRPr lang="en-US" sz="3000" dirty="0">
              <a:solidFill>
                <a:schemeClr val="tx1">
                  <a:lumMod val="85000"/>
                  <a:lumOff val="15000"/>
                </a:schemeClr>
              </a:solidFill>
            </a:endParaRPr>
          </a:p>
        </p:txBody>
      </p:sp>
      <p:sp>
        <p:nvSpPr>
          <p:cNvPr id="4" name="TextBox 3"/>
          <p:cNvSpPr txBox="1"/>
          <p:nvPr/>
        </p:nvSpPr>
        <p:spPr>
          <a:xfrm>
            <a:off x="483859" y="1117624"/>
            <a:ext cx="8019541" cy="584775"/>
          </a:xfrm>
          <a:prstGeom prst="rect">
            <a:avLst/>
          </a:prstGeom>
          <a:noFill/>
        </p:spPr>
        <p:txBody>
          <a:bodyPr wrap="square" rtlCol="0" anchor="t">
            <a:spAutoFit/>
          </a:bodyPr>
          <a:lstStyle/>
          <a:p>
            <a:pPr algn="ctr"/>
            <a:r>
              <a:rPr lang="en-US" sz="3200" b="1" dirty="0">
                <a:latin typeface="+mj-lt"/>
              </a:rPr>
              <a:t>Leading Change</a:t>
            </a:r>
            <a:endParaRPr lang="en-US" sz="3200" dirty="0">
              <a:latin typeface="+mj-lt"/>
            </a:endParaRPr>
          </a:p>
        </p:txBody>
      </p:sp>
    </p:spTree>
    <p:extLst>
      <p:ext uri="{BB962C8B-B14F-4D97-AF65-F5344CB8AC3E}">
        <p14:creationId xmlns:p14="http://schemas.microsoft.com/office/powerpoint/2010/main" val="258401698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348705" y="2301148"/>
            <a:ext cx="11833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dirty="0">
                <a:latin typeface="Calibri" panose="020F0502020204030204" pitchFamily="34" charset="0"/>
              </a:rPr>
              <a:t>Support</a:t>
            </a:r>
          </a:p>
        </p:txBody>
      </p:sp>
      <p:sp>
        <p:nvSpPr>
          <p:cNvPr id="5123" name="Text Box 3"/>
          <p:cNvSpPr txBox="1">
            <a:spLocks noChangeArrowheads="1"/>
          </p:cNvSpPr>
          <p:nvPr/>
        </p:nvSpPr>
        <p:spPr bwMode="auto">
          <a:xfrm>
            <a:off x="2141537" y="2758620"/>
            <a:ext cx="1744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dirty="0">
                <a:latin typeface="Calibri" panose="020F0502020204030204" pitchFamily="34" charset="0"/>
              </a:rPr>
              <a:t> Neutrality</a:t>
            </a:r>
          </a:p>
        </p:txBody>
      </p:sp>
      <p:sp>
        <p:nvSpPr>
          <p:cNvPr id="5124" name="Text Box 4"/>
          <p:cNvSpPr txBox="1">
            <a:spLocks noChangeArrowheads="1"/>
          </p:cNvSpPr>
          <p:nvPr/>
        </p:nvSpPr>
        <p:spPr bwMode="auto">
          <a:xfrm>
            <a:off x="304800" y="3271025"/>
            <a:ext cx="77724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latin typeface="+mn-lt"/>
              </a:rPr>
              <a:t>Change</a:t>
            </a:r>
            <a:r>
              <a:rPr lang="en-US" dirty="0">
                <a:latin typeface="+mj-lt"/>
              </a:rPr>
              <a:t>         </a:t>
            </a:r>
            <a:r>
              <a:rPr lang="en-US" b="1" dirty="0">
                <a:latin typeface="+mj-lt"/>
              </a:rPr>
              <a:t> 	  </a:t>
            </a:r>
            <a:r>
              <a:rPr lang="en-US" b="1" dirty="0">
                <a:solidFill>
                  <a:srgbClr val="C00000"/>
                </a:solidFill>
                <a:latin typeface="Calibri" panose="020F0502020204030204" pitchFamily="34" charset="0"/>
              </a:rPr>
              <a:t>Resistance              Anxiety        </a:t>
            </a:r>
            <a:r>
              <a:rPr lang="en-US" dirty="0">
                <a:solidFill>
                  <a:srgbClr val="C00000"/>
                </a:solidFill>
                <a:latin typeface="Calibri" panose="020F0502020204030204" pitchFamily="34" charset="0"/>
              </a:rPr>
              <a:t>        </a:t>
            </a:r>
            <a:r>
              <a:rPr lang="en-US" sz="3200" b="1" dirty="0">
                <a:solidFill>
                  <a:srgbClr val="C00000"/>
                </a:solidFill>
                <a:latin typeface="Calibri" panose="020F0502020204030204" pitchFamily="34" charset="0"/>
              </a:rPr>
              <a:t>Fear</a:t>
            </a:r>
            <a:r>
              <a:rPr lang="en-US" sz="3200" dirty="0">
                <a:solidFill>
                  <a:srgbClr val="C00000"/>
                </a:solidFill>
                <a:latin typeface="Calibri" panose="020F0502020204030204" pitchFamily="34" charset="0"/>
              </a:rPr>
              <a:t>  </a:t>
            </a:r>
            <a:r>
              <a:rPr lang="en-US" dirty="0">
                <a:solidFill>
                  <a:srgbClr val="C00000"/>
                </a:solidFill>
                <a:latin typeface="Calibri" panose="020F0502020204030204" pitchFamily="34" charset="0"/>
              </a:rPr>
              <a:t>         </a:t>
            </a:r>
          </a:p>
        </p:txBody>
      </p:sp>
      <p:sp>
        <p:nvSpPr>
          <p:cNvPr id="5125" name="Text Box 5"/>
          <p:cNvSpPr txBox="1">
            <a:spLocks noChangeArrowheads="1"/>
          </p:cNvSpPr>
          <p:nvPr/>
        </p:nvSpPr>
        <p:spPr bwMode="auto">
          <a:xfrm>
            <a:off x="4699000" y="2285188"/>
            <a:ext cx="142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latin typeface="Calibri" panose="020F0502020204030204" pitchFamily="34" charset="0"/>
              </a:rPr>
              <a:t>Unknown</a:t>
            </a:r>
          </a:p>
        </p:txBody>
      </p:sp>
      <p:sp>
        <p:nvSpPr>
          <p:cNvPr id="456710" name="Text Box 6"/>
          <p:cNvSpPr txBox="1">
            <a:spLocks noChangeArrowheads="1"/>
          </p:cNvSpPr>
          <p:nvPr/>
        </p:nvSpPr>
        <p:spPr bwMode="auto">
          <a:xfrm>
            <a:off x="5537200" y="1171841"/>
            <a:ext cx="280160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99"/>
                </a:solidFill>
                <a:latin typeface="Calibri" panose="020F0502020204030204" pitchFamily="34" charset="0"/>
              </a:rPr>
              <a:t>What will it be like?</a:t>
            </a:r>
          </a:p>
          <a:p>
            <a:pPr marL="502920" indent="-342900">
              <a:buFont typeface="Arial" panose="020B0604020202020204" pitchFamily="34" charset="0"/>
              <a:buChar char="•"/>
            </a:pPr>
            <a:r>
              <a:rPr lang="en-US" dirty="0">
                <a:latin typeface="Calibri" panose="020F0502020204030204" pitchFamily="34" charset="0"/>
              </a:rPr>
              <a:t>Increase comfort</a:t>
            </a:r>
          </a:p>
          <a:p>
            <a:pPr marL="502920" indent="-342900">
              <a:buFont typeface="Arial" panose="020B0604020202020204" pitchFamily="34" charset="0"/>
              <a:buChar char="•"/>
            </a:pPr>
            <a:r>
              <a:rPr lang="en-US" dirty="0">
                <a:latin typeface="Calibri" panose="020F0502020204030204" pitchFamily="34" charset="0"/>
              </a:rPr>
              <a:t>Create a vision</a:t>
            </a:r>
          </a:p>
        </p:txBody>
      </p:sp>
      <p:sp>
        <p:nvSpPr>
          <p:cNvPr id="5127" name="Text Box 7"/>
          <p:cNvSpPr txBox="1">
            <a:spLocks noChangeArrowheads="1"/>
          </p:cNvSpPr>
          <p:nvPr/>
        </p:nvSpPr>
        <p:spPr bwMode="auto">
          <a:xfrm>
            <a:off x="4826000" y="4178813"/>
            <a:ext cx="142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latin typeface="Calibri" panose="020F0502020204030204" pitchFamily="34" charset="0"/>
              </a:rPr>
              <a:t>Unknown</a:t>
            </a:r>
          </a:p>
        </p:txBody>
      </p:sp>
      <p:sp>
        <p:nvSpPr>
          <p:cNvPr id="456712" name="Text Box 8"/>
          <p:cNvSpPr txBox="1">
            <a:spLocks noChangeArrowheads="1"/>
          </p:cNvSpPr>
          <p:nvPr/>
        </p:nvSpPr>
        <p:spPr bwMode="auto">
          <a:xfrm>
            <a:off x="4424916" y="4636013"/>
            <a:ext cx="45487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000099"/>
                </a:solidFill>
                <a:latin typeface="Calibri" panose="020F0502020204030204" pitchFamily="34" charset="0"/>
              </a:rPr>
              <a:t>Will I be able to handle it?</a:t>
            </a:r>
          </a:p>
          <a:p>
            <a:pPr marL="342900" indent="-342900">
              <a:buFont typeface="Arial" panose="020B0604020202020204" pitchFamily="34" charset="0"/>
              <a:buChar char="•"/>
            </a:pPr>
            <a:r>
              <a:rPr lang="en-US" dirty="0">
                <a:latin typeface="Calibri" panose="020F0502020204030204" pitchFamily="34" charset="0"/>
              </a:rPr>
              <a:t>Increase self esteem</a:t>
            </a:r>
          </a:p>
          <a:p>
            <a:pPr marL="342900" indent="-342900">
              <a:buFont typeface="Arial" panose="020B0604020202020204" pitchFamily="34" charset="0"/>
              <a:buChar char="•"/>
            </a:pPr>
            <a:r>
              <a:rPr lang="en-US" dirty="0">
                <a:latin typeface="Calibri" panose="020F0502020204030204" pitchFamily="34" charset="0"/>
              </a:rPr>
              <a:t>Demonstrate confidence in their competence</a:t>
            </a:r>
          </a:p>
        </p:txBody>
      </p:sp>
      <p:sp>
        <p:nvSpPr>
          <p:cNvPr id="456713" name="Text Box 9"/>
          <p:cNvSpPr txBox="1">
            <a:spLocks noChangeArrowheads="1"/>
          </p:cNvSpPr>
          <p:nvPr/>
        </p:nvSpPr>
        <p:spPr bwMode="auto">
          <a:xfrm>
            <a:off x="2348705" y="414213"/>
            <a:ext cx="577347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4400" b="1" dirty="0">
                <a:latin typeface="Calibri" panose="020F0502020204030204" pitchFamily="34" charset="0"/>
              </a:rPr>
              <a:t>Resistance to Change</a:t>
            </a:r>
          </a:p>
        </p:txBody>
      </p:sp>
      <p:sp>
        <p:nvSpPr>
          <p:cNvPr id="5130" name="Line 10"/>
          <p:cNvSpPr>
            <a:spLocks noChangeShapeType="1"/>
          </p:cNvSpPr>
          <p:nvPr/>
        </p:nvSpPr>
        <p:spPr bwMode="auto">
          <a:xfrm flipV="1">
            <a:off x="1447799" y="2513787"/>
            <a:ext cx="900906" cy="944557"/>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35" name="Line 15"/>
          <p:cNvSpPr>
            <a:spLocks noChangeShapeType="1"/>
          </p:cNvSpPr>
          <p:nvPr/>
        </p:nvSpPr>
        <p:spPr bwMode="auto">
          <a:xfrm flipH="1" flipV="1">
            <a:off x="5757813" y="2780027"/>
            <a:ext cx="891669" cy="50175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5137" name="Line 17"/>
          <p:cNvSpPr>
            <a:spLocks noChangeShapeType="1"/>
          </p:cNvSpPr>
          <p:nvPr/>
        </p:nvSpPr>
        <p:spPr bwMode="auto">
          <a:xfrm flipH="1">
            <a:off x="5947681" y="3760072"/>
            <a:ext cx="701802" cy="50175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8" name="Line 10"/>
          <p:cNvSpPr>
            <a:spLocks noChangeShapeType="1"/>
          </p:cNvSpPr>
          <p:nvPr/>
        </p:nvSpPr>
        <p:spPr bwMode="auto">
          <a:xfrm flipV="1">
            <a:off x="1482383" y="2987219"/>
            <a:ext cx="727418" cy="471125"/>
          </a:xfrm>
          <a:prstGeom prst="line">
            <a:avLst/>
          </a:prstGeom>
          <a:noFill/>
          <a:ln w="9525">
            <a:solidFill>
              <a:schemeClr val="tx1"/>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 name="Text Box 2"/>
          <p:cNvSpPr txBox="1">
            <a:spLocks noChangeArrowheads="1"/>
          </p:cNvSpPr>
          <p:nvPr/>
        </p:nvSpPr>
        <p:spPr bwMode="auto">
          <a:xfrm>
            <a:off x="2244383" y="3881711"/>
            <a:ext cx="15616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dirty="0">
                <a:latin typeface="Calibri" panose="020F0502020204030204" pitchFamily="34" charset="0"/>
              </a:rPr>
              <a:t>Opposition</a:t>
            </a:r>
          </a:p>
        </p:txBody>
      </p:sp>
      <p:sp>
        <p:nvSpPr>
          <p:cNvPr id="20" name="Line 10"/>
          <p:cNvSpPr>
            <a:spLocks noChangeShapeType="1"/>
          </p:cNvSpPr>
          <p:nvPr/>
        </p:nvSpPr>
        <p:spPr bwMode="auto">
          <a:xfrm>
            <a:off x="1447801" y="3499623"/>
            <a:ext cx="761999" cy="690564"/>
          </a:xfrm>
          <a:prstGeom prst="line">
            <a:avLst/>
          </a:prstGeom>
          <a:noFill/>
          <a:ln w="9525">
            <a:solidFill>
              <a:schemeClr val="tx1"/>
            </a:solidFill>
            <a:prstDash val="sys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cxnSp>
        <p:nvCxnSpPr>
          <p:cNvPr id="3" name="Straight Arrow Connector 2"/>
          <p:cNvCxnSpPr/>
          <p:nvPr/>
        </p:nvCxnSpPr>
        <p:spPr>
          <a:xfrm>
            <a:off x="3771446" y="3499625"/>
            <a:ext cx="773258" cy="0"/>
          </a:xfrm>
          <a:prstGeom prst="straightConnector1">
            <a:avLst/>
          </a:prstGeom>
          <a:ln w="9525" cap="flat" cmpd="sng" algn="ctr">
            <a:solidFill>
              <a:schemeClr val="tx1">
                <a:lumMod val="95000"/>
                <a:lumOff val="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p:cNvCxnSpPr/>
          <p:nvPr/>
        </p:nvCxnSpPr>
        <p:spPr>
          <a:xfrm>
            <a:off x="5692092" y="3515548"/>
            <a:ext cx="773258" cy="0"/>
          </a:xfrm>
          <a:prstGeom prst="straightConnector1">
            <a:avLst/>
          </a:prstGeom>
          <a:ln w="952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Arrow Connector 22"/>
          <p:cNvCxnSpPr/>
          <p:nvPr/>
        </p:nvCxnSpPr>
        <p:spPr>
          <a:xfrm>
            <a:off x="1511623" y="3515548"/>
            <a:ext cx="773258"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14338" name="Picture 2" descr="C:\Users\Glenn Tecker\AppData\Local\Microsoft\Windows\INetCache\IE\XSADSDL1\together_friend_partner_service[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73433"/>
            <a:ext cx="2257647" cy="2011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67352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520260" y="2159333"/>
            <a:ext cx="3845169" cy="3397405"/>
          </a:xfrm>
        </p:spPr>
        <p:txBody>
          <a:bodyPr>
            <a:normAutofit/>
          </a:bodyPr>
          <a:lstStyle/>
          <a:p>
            <a:r>
              <a:rPr lang="en-US" sz="2800" dirty="0">
                <a:solidFill>
                  <a:schemeClr val="tx1"/>
                </a:solidFill>
              </a:rPr>
              <a:t>An event</a:t>
            </a:r>
          </a:p>
          <a:p>
            <a:pPr lvl="1"/>
            <a:r>
              <a:rPr lang="en-US" sz="2800" dirty="0">
                <a:solidFill>
                  <a:schemeClr val="tx1"/>
                </a:solidFill>
              </a:rPr>
              <a:t>Either anticipated or unanticipated</a:t>
            </a:r>
          </a:p>
          <a:p>
            <a:pPr lvl="1"/>
            <a:r>
              <a:rPr lang="en-US" sz="2800" dirty="0">
                <a:solidFill>
                  <a:schemeClr val="tx1"/>
                </a:solidFill>
              </a:rPr>
              <a:t>Either chosen or imposed from somewhere else</a:t>
            </a:r>
          </a:p>
          <a:p>
            <a:r>
              <a:rPr lang="en-US" sz="2800" dirty="0">
                <a:solidFill>
                  <a:schemeClr val="tx1"/>
                </a:solidFill>
              </a:rPr>
              <a:t>Change is </a:t>
            </a:r>
            <a:r>
              <a:rPr lang="en-US" sz="2800" b="1" u="sng" dirty="0">
                <a:solidFill>
                  <a:schemeClr val="tx1"/>
                </a:solidFill>
              </a:rPr>
              <a:t>external</a:t>
            </a:r>
          </a:p>
        </p:txBody>
      </p:sp>
      <p:sp>
        <p:nvSpPr>
          <p:cNvPr id="3" name="Text Placeholder 2"/>
          <p:cNvSpPr>
            <a:spLocks noGrp="1"/>
          </p:cNvSpPr>
          <p:nvPr>
            <p:ph type="body" sz="quarter" idx="13"/>
          </p:nvPr>
        </p:nvSpPr>
        <p:spPr>
          <a:xfrm>
            <a:off x="4662960" y="2244393"/>
            <a:ext cx="4072466" cy="3397405"/>
          </a:xfrm>
        </p:spPr>
        <p:txBody>
          <a:bodyPr>
            <a:normAutofit/>
          </a:bodyPr>
          <a:lstStyle/>
          <a:p>
            <a:r>
              <a:rPr lang="en-US" sz="2800" dirty="0">
                <a:solidFill>
                  <a:schemeClr val="tx1"/>
                </a:solidFill>
              </a:rPr>
              <a:t>A personal reaction</a:t>
            </a:r>
          </a:p>
          <a:p>
            <a:pPr lvl="1"/>
            <a:r>
              <a:rPr lang="en-US" sz="2800" dirty="0">
                <a:solidFill>
                  <a:schemeClr val="tx1"/>
                </a:solidFill>
              </a:rPr>
              <a:t>How we alter behavior and perspective to come to terms with the change</a:t>
            </a:r>
          </a:p>
          <a:p>
            <a:r>
              <a:rPr lang="en-US" sz="2800" dirty="0">
                <a:solidFill>
                  <a:schemeClr val="tx1"/>
                </a:solidFill>
              </a:rPr>
              <a:t>Transition is </a:t>
            </a:r>
            <a:r>
              <a:rPr lang="en-US" sz="2800" b="1" u="sng" dirty="0">
                <a:solidFill>
                  <a:schemeClr val="tx1"/>
                </a:solidFill>
              </a:rPr>
              <a:t>internal</a:t>
            </a:r>
          </a:p>
        </p:txBody>
      </p:sp>
      <p:sp>
        <p:nvSpPr>
          <p:cNvPr id="4" name="Title 3"/>
          <p:cNvSpPr>
            <a:spLocks noGrp="1"/>
          </p:cNvSpPr>
          <p:nvPr>
            <p:ph type="title"/>
          </p:nvPr>
        </p:nvSpPr>
        <p:spPr/>
        <p:txBody>
          <a:bodyPr/>
          <a:lstStyle/>
          <a:p>
            <a:r>
              <a:rPr lang="en-US" dirty="0">
                <a:solidFill>
                  <a:schemeClr val="tx1"/>
                </a:solidFill>
              </a:rPr>
              <a:t>Nature of </a:t>
            </a:r>
            <a:r>
              <a:rPr lang="en-US" dirty="0">
                <a:solidFill>
                  <a:schemeClr val="accent6">
                    <a:lumMod val="75000"/>
                  </a:schemeClr>
                </a:solidFill>
              </a:rPr>
              <a:t>Change</a:t>
            </a:r>
            <a:r>
              <a:rPr lang="en-US" dirty="0">
                <a:solidFill>
                  <a:srgbClr val="3A8B46"/>
                </a:solidFill>
              </a:rPr>
              <a:t> </a:t>
            </a:r>
            <a:r>
              <a:rPr lang="en-US" dirty="0">
                <a:solidFill>
                  <a:schemeClr val="tx1"/>
                </a:solidFill>
              </a:rPr>
              <a:t>and</a:t>
            </a:r>
            <a:r>
              <a:rPr lang="en-US" dirty="0">
                <a:solidFill>
                  <a:srgbClr val="3A8B46"/>
                </a:solidFill>
              </a:rPr>
              <a:t> </a:t>
            </a:r>
            <a:r>
              <a:rPr lang="en-US" dirty="0">
                <a:solidFill>
                  <a:srgbClr val="0070C0"/>
                </a:solidFill>
              </a:rPr>
              <a:t>Transition</a:t>
            </a:r>
          </a:p>
        </p:txBody>
      </p:sp>
      <p:sp>
        <p:nvSpPr>
          <p:cNvPr id="5" name="Rectangle 4"/>
          <p:cNvSpPr/>
          <p:nvPr/>
        </p:nvSpPr>
        <p:spPr>
          <a:xfrm>
            <a:off x="520260" y="1496295"/>
            <a:ext cx="3845169" cy="641267"/>
          </a:xfrm>
          <a:prstGeom prst="rect">
            <a:avLst/>
          </a:prstGeom>
          <a:solidFill>
            <a:srgbClr val="3A8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chemeClr val="bg1"/>
                </a:solidFill>
              </a:rPr>
              <a:t>Change</a:t>
            </a:r>
          </a:p>
        </p:txBody>
      </p:sp>
      <p:sp>
        <p:nvSpPr>
          <p:cNvPr id="6" name="Rectangle 5"/>
          <p:cNvSpPr/>
          <p:nvPr/>
        </p:nvSpPr>
        <p:spPr>
          <a:xfrm>
            <a:off x="4776609" y="1494316"/>
            <a:ext cx="3845169" cy="641267"/>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chemeClr val="bg1"/>
                </a:solidFill>
              </a:rPr>
              <a:t>Transition</a:t>
            </a:r>
          </a:p>
        </p:txBody>
      </p:sp>
    </p:spTree>
    <p:extLst>
      <p:ext uri="{BB962C8B-B14F-4D97-AF65-F5344CB8AC3E}">
        <p14:creationId xmlns:p14="http://schemas.microsoft.com/office/powerpoint/2010/main" val="158022719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8977" y="1104578"/>
            <a:ext cx="8718698" cy="628529"/>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The Transition Process*</a:t>
            </a:r>
          </a:p>
        </p:txBody>
      </p:sp>
      <p:sp>
        <p:nvSpPr>
          <p:cNvPr id="3" name="Content Placeholder 2"/>
          <p:cNvSpPr>
            <a:spLocks noGrp="1"/>
          </p:cNvSpPr>
          <p:nvPr>
            <p:ph sz="quarter" idx="12"/>
          </p:nvPr>
        </p:nvSpPr>
        <p:spPr>
          <a:xfrm>
            <a:off x="377456" y="1149187"/>
            <a:ext cx="8601740" cy="4160837"/>
          </a:xfrm>
        </p:spPr>
        <p:txBody>
          <a:bodyPr>
            <a:normAutofit/>
          </a:bodyPr>
          <a:lstStyle/>
          <a:p>
            <a:pPr marL="0" indent="0">
              <a:buNone/>
            </a:pPr>
            <a:r>
              <a:rPr lang="en-US" sz="3500" b="1" dirty="0">
                <a:solidFill>
                  <a:schemeClr val="tx1"/>
                </a:solidFill>
              </a:rPr>
              <a:t>Endings </a:t>
            </a:r>
            <a:r>
              <a:rPr lang="en-US" b="1" dirty="0">
                <a:solidFill>
                  <a:schemeClr val="tx1"/>
                </a:solidFill>
              </a:rPr>
              <a:t>   </a:t>
            </a:r>
            <a:r>
              <a:rPr lang="en-US" sz="3600" b="1" dirty="0">
                <a:solidFill>
                  <a:schemeClr val="tx1"/>
                </a:solidFill>
              </a:rPr>
              <a:t>→    Chaos   →    New Beginnings </a:t>
            </a:r>
          </a:p>
          <a:p>
            <a:pPr marL="0" indent="0">
              <a:buNone/>
            </a:pPr>
            <a:r>
              <a:rPr lang="en-US" sz="3600" dirty="0">
                <a:solidFill>
                  <a:schemeClr val="tx1"/>
                </a:solidFill>
              </a:rPr>
              <a:t>(Stop)             (Wait)                 (Start)</a:t>
            </a:r>
          </a:p>
          <a:p>
            <a:pPr marL="0" indent="0">
              <a:buNone/>
            </a:pPr>
            <a:endParaRPr lang="en-US" sz="1400" dirty="0">
              <a:solidFill>
                <a:schemeClr val="tx1"/>
              </a:solidFill>
            </a:endParaRPr>
          </a:p>
          <a:p>
            <a:r>
              <a:rPr lang="en-US" sz="3600" dirty="0">
                <a:solidFill>
                  <a:schemeClr val="tx1"/>
                </a:solidFill>
              </a:rPr>
              <a:t>The starting point for transition is not the change.</a:t>
            </a:r>
          </a:p>
          <a:p>
            <a:r>
              <a:rPr lang="en-US" sz="3600" b="1" dirty="0">
                <a:solidFill>
                  <a:schemeClr val="tx1"/>
                </a:solidFill>
              </a:rPr>
              <a:t>ENDINGS</a:t>
            </a:r>
            <a:r>
              <a:rPr lang="en-US" sz="3600" dirty="0">
                <a:solidFill>
                  <a:schemeClr val="tx1"/>
                </a:solidFill>
              </a:rPr>
              <a:t> are required to leave the old behind.</a:t>
            </a:r>
          </a:p>
          <a:p>
            <a:pPr marL="0" indent="0" algn="ctr">
              <a:buNone/>
            </a:pPr>
            <a:r>
              <a:rPr lang="en-US" sz="1800" i="1" dirty="0">
                <a:solidFill>
                  <a:schemeClr val="tx1"/>
                </a:solidFill>
              </a:rPr>
              <a:t>*William Bridges, Managing Transitions: Making the Most of Change</a:t>
            </a:r>
          </a:p>
        </p:txBody>
      </p:sp>
    </p:spTree>
    <p:extLst>
      <p:ext uri="{BB962C8B-B14F-4D97-AF65-F5344CB8AC3E}">
        <p14:creationId xmlns:p14="http://schemas.microsoft.com/office/powerpoint/2010/main" val="863331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183" y="1294733"/>
            <a:ext cx="7886700" cy="1325563"/>
          </a:xfrm>
        </p:spPr>
        <p:txBody>
          <a:bodyPr>
            <a:normAutofit fontScale="90000"/>
          </a:bodyPr>
          <a:lstStyle/>
          <a:p>
            <a:r>
              <a:rPr lang="en-US" sz="2700" dirty="0">
                <a:solidFill>
                  <a:srgbClr val="C00000"/>
                </a:solidFill>
              </a:rPr>
              <a:t>“Successful change initiatives share two key characteristics: effective persuasion and a clear understanding of organizational change as a long-term, multi-step process rather than a singular event.”</a:t>
            </a:r>
            <a:endParaRPr lang="en-US" dirty="0">
              <a:solidFill>
                <a:srgbClr val="C00000"/>
              </a:solidFill>
            </a:endParaRPr>
          </a:p>
        </p:txBody>
      </p:sp>
      <p:sp>
        <p:nvSpPr>
          <p:cNvPr id="3" name="Text Placeholder 2"/>
          <p:cNvSpPr>
            <a:spLocks noGrp="1"/>
          </p:cNvSpPr>
          <p:nvPr>
            <p:ph type="body" sz="quarter" idx="12"/>
          </p:nvPr>
        </p:nvSpPr>
        <p:spPr>
          <a:xfrm>
            <a:off x="321734" y="2897718"/>
            <a:ext cx="8059003" cy="4186238"/>
          </a:xfrm>
        </p:spPr>
        <p:txBody>
          <a:bodyPr>
            <a:normAutofit/>
          </a:bodyPr>
          <a:lstStyle/>
          <a:p>
            <a:pPr marL="514350" indent="-514350">
              <a:buFont typeface="+mj-lt"/>
              <a:buAutoNum type="arabicPeriod"/>
            </a:pPr>
            <a:r>
              <a:rPr lang="en-US" sz="3200" dirty="0">
                <a:solidFill>
                  <a:schemeClr val="tx1"/>
                </a:solidFill>
              </a:rPr>
              <a:t>What will we do differently as a result of the conversations over the last two days?</a:t>
            </a:r>
          </a:p>
          <a:p>
            <a:pPr marL="514350" indent="-514350">
              <a:buFont typeface="+mj-lt"/>
              <a:buAutoNum type="arabicPeriod"/>
            </a:pPr>
            <a:endParaRPr lang="en-US" sz="3200" dirty="0">
              <a:solidFill>
                <a:schemeClr val="tx1"/>
              </a:solidFill>
            </a:endParaRPr>
          </a:p>
          <a:p>
            <a:pPr marL="514350" indent="-514350">
              <a:buFont typeface="+mj-lt"/>
              <a:buAutoNum type="arabicPeriod"/>
            </a:pPr>
            <a:r>
              <a:rPr lang="en-US" sz="3200" dirty="0">
                <a:solidFill>
                  <a:schemeClr val="tx1"/>
                </a:solidFill>
              </a:rPr>
              <a:t>What will we direct/assist others to do differently as a result of these conversations?</a:t>
            </a:r>
          </a:p>
        </p:txBody>
      </p:sp>
      <p:grpSp>
        <p:nvGrpSpPr>
          <p:cNvPr id="4" name="Group 3">
            <a:extLst>
              <a:ext uri="{FF2B5EF4-FFF2-40B4-BE49-F238E27FC236}">
                <a16:creationId xmlns:a16="http://schemas.microsoft.com/office/drawing/2014/main" id="{48916C8A-091E-4A71-AC96-41DC3FEA6CBE}"/>
              </a:ext>
            </a:extLst>
          </p:cNvPr>
          <p:cNvGrpSpPr/>
          <p:nvPr/>
        </p:nvGrpSpPr>
        <p:grpSpPr>
          <a:xfrm>
            <a:off x="1400378" y="210173"/>
            <a:ext cx="6200137" cy="647700"/>
            <a:chOff x="435735" y="953123"/>
            <a:chExt cx="6200137" cy="647700"/>
          </a:xfrm>
        </p:grpSpPr>
        <p:sp>
          <p:nvSpPr>
            <p:cNvPr id="5" name="Rectangle 1">
              <a:extLst>
                <a:ext uri="{FF2B5EF4-FFF2-40B4-BE49-F238E27FC236}">
                  <a16:creationId xmlns:a16="http://schemas.microsoft.com/office/drawing/2014/main" id="{A9FF36AA-4B04-4F1E-817F-3ECBFCA8A8DF}"/>
                </a:ext>
              </a:extLst>
            </p:cNvPr>
            <p:cNvSpPr>
              <a:spLocks noChangeArrowheads="1"/>
            </p:cNvSpPr>
            <p:nvPr/>
          </p:nvSpPr>
          <p:spPr bwMode="auto">
            <a:xfrm>
              <a:off x="2448059" y="1030752"/>
              <a:ext cx="418781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3200" b="0" i="0" u="sng" strike="noStrike" cap="none" normalizeH="0" baseline="0" dirty="0">
                  <a:ln>
                    <a:noFill/>
                  </a:ln>
                  <a:effectLst/>
                  <a:latin typeface="Helvetica" panose="020B0604020202020204" pitchFamily="34" charset="0"/>
                  <a:cs typeface="Helvetica" panose="020B0604020202020204" pitchFamily="34" charset="0"/>
                </a:rPr>
                <a:t>HBR ON TRANSITION</a:t>
              </a:r>
            </a:p>
          </p:txBody>
        </p:sp>
        <p:pic>
          <p:nvPicPr>
            <p:cNvPr id="6" name="Picture 5" descr="https://ci4.googleusercontent.com/proxy/n71hPaaQ6Rl2OhBL2JxEhAgQgEdD0UcMdEZ3JaAms1RKl5cfNJ8cleMTjumCIgDhimniYZ6QociKA0EYEfbW3sWY_dXG9twQWrj_MQipYie4cv50nn1qTXAJMCMcCTP5GXeB1cNDVPkNLw=s0-d-e1-ft#https://hbr.org/resources/images/marketing/email/HBR_logo_black-with-shield_405x164.png">
              <a:hlinkClick r:id="rId3"/>
              <a:extLst>
                <a:ext uri="{FF2B5EF4-FFF2-40B4-BE49-F238E27FC236}">
                  <a16:creationId xmlns:a16="http://schemas.microsoft.com/office/drawing/2014/main" id="{8F70EB09-F6A6-4944-BEC8-D23ECF11EBB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35735" y="953123"/>
              <a:ext cx="1619250" cy="6477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835556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04799" y="199414"/>
            <a:ext cx="8584019" cy="59233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rgbClr val="4C4C4C"/>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rgbClr val="4C4C4C"/>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rgbClr val="4C4C4C"/>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4C4C4C"/>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4C4C4C"/>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eaLnBrk="1" hangingPunct="1">
              <a:lnSpc>
                <a:spcPct val="80000"/>
              </a:lnSpc>
              <a:buFontTx/>
              <a:buNone/>
              <a:defRPr/>
            </a:pPr>
            <a:r>
              <a:rPr lang="en-US" sz="2400" dirty="0">
                <a:solidFill>
                  <a:schemeClr val="tx1"/>
                </a:solidFill>
              </a:rPr>
              <a:t>About Tecker International, LLC</a:t>
            </a:r>
          </a:p>
          <a:p>
            <a:pPr marL="0" indent="0">
              <a:buNone/>
            </a:pPr>
            <a:r>
              <a:rPr lang="en-US" sz="1060" dirty="0">
                <a:solidFill>
                  <a:schemeClr val="tx1"/>
                </a:solidFill>
              </a:rPr>
              <a:t>For more than 30 years, Tecker International (LLC) has helped thousands of clients meet goals, impact lives and change the world. TI is a client-focused, mission-driven international consulting practice offering a broad range of services tailored to fit our clients’ unique needs. In partnership with our clients, we identify opportunities, overcome challenges and create structures and processes nimble enough to adapt to environments of rapid change. Our knowledge-based, outcomes-oriented approach has helped to transform associations, not-for-profit organizations, institutions and businesses of all kinds.</a:t>
            </a:r>
          </a:p>
          <a:p>
            <a:pPr marL="0" indent="0">
              <a:buNone/>
            </a:pPr>
            <a:r>
              <a:rPr lang="en-US" sz="1060" dirty="0">
                <a:solidFill>
                  <a:schemeClr val="tx1"/>
                </a:solidFill>
              </a:rPr>
              <a:t> </a:t>
            </a:r>
          </a:p>
          <a:p>
            <a:pPr marL="0" indent="0">
              <a:buNone/>
            </a:pPr>
            <a:r>
              <a:rPr lang="en-US" sz="1060" dirty="0">
                <a:solidFill>
                  <a:schemeClr val="tx1"/>
                </a:solidFill>
              </a:rPr>
              <a:t>The collective competencies of the Tecker team enable us to provide the talent, skills and expertise to achieve the goals of each of our clients. Drawing on the firm’s knowledge base and experiential resources, we employ a friendly, collaborative approach to empower organizations to succeed. In additional to being expert strategists, skillful facilitators and subject-matter experts, Tecker consultants are also top-notch educators who are always willing to share fresh ideas and proven methods of success. When you engage with Tecker, you choose a team of friendly, responsive, respected professionals, with extensive knowledge of personal and organizational dynamics. Their passion and enthusiasm inspires and motivates leaders to take action and tackle challenges head on. </a:t>
            </a:r>
          </a:p>
          <a:p>
            <a:pPr marL="0" indent="0">
              <a:buNone/>
            </a:pPr>
            <a:r>
              <a:rPr lang="en-US" sz="1060" dirty="0">
                <a:solidFill>
                  <a:schemeClr val="tx1"/>
                </a:solidFill>
              </a:rPr>
              <a:t> </a:t>
            </a:r>
          </a:p>
          <a:p>
            <a:pPr marL="0" indent="0">
              <a:buNone/>
            </a:pPr>
            <a:r>
              <a:rPr lang="en-US" sz="1060" dirty="0">
                <a:solidFill>
                  <a:schemeClr val="tx1"/>
                </a:solidFill>
              </a:rPr>
              <a:t>TI specializes in managing change, strategic planning, governance remodeling, repositioning companies and programs, strategic alliances and consolidations, market and member research, executive coaching, parliamentary procedure and a variety of other disciplines. We offer in-depth subject matter knowledge of specific industries, businesses and professions. TI builds a sustaining culture of innovation to support an organization’s ability not only to survive but to thrive. Our clients return to us again and again because they experience the measurable, positive outcomes our knowledge-based strategic thinking and planning creates. We guide volunteer and staff leaders to lead with confidence and clarity. </a:t>
            </a:r>
          </a:p>
          <a:p>
            <a:pPr marL="0" indent="0">
              <a:buNone/>
            </a:pPr>
            <a:r>
              <a:rPr lang="en-US" sz="1060" dirty="0">
                <a:solidFill>
                  <a:schemeClr val="tx1"/>
                </a:solidFill>
              </a:rPr>
              <a:t> </a:t>
            </a:r>
          </a:p>
          <a:p>
            <a:pPr marL="0" indent="0">
              <a:buNone/>
            </a:pPr>
            <a:r>
              <a:rPr lang="en-US" sz="1060" dirty="0">
                <a:solidFill>
                  <a:schemeClr val="tx1"/>
                </a:solidFill>
              </a:rPr>
              <a:t>With so many consultants to choose from, what factors set the Tecker team apart? </a:t>
            </a:r>
          </a:p>
          <a:p>
            <a:r>
              <a:rPr lang="en-US" sz="1060" dirty="0">
                <a:solidFill>
                  <a:schemeClr val="tx1"/>
                </a:solidFill>
              </a:rPr>
              <a:t>We are committed to superior thinking achieved by a team that is constantly learning and sharing through client engagements, original research, full community participation and by serving as faculty for the ASAE CEO Symposium.</a:t>
            </a:r>
          </a:p>
          <a:p>
            <a:r>
              <a:rPr lang="en-US" sz="1060" dirty="0">
                <a:solidFill>
                  <a:schemeClr val="tx1"/>
                </a:solidFill>
              </a:rPr>
              <a:t>We listen to our clients and their needs are our first priority.</a:t>
            </a:r>
          </a:p>
          <a:p>
            <a:r>
              <a:rPr lang="en-US" sz="1060" dirty="0">
                <a:solidFill>
                  <a:schemeClr val="tx1"/>
                </a:solidFill>
              </a:rPr>
              <a:t>For each engagement, we build a shared vision of the future based on knowledge, not opinion.</a:t>
            </a:r>
          </a:p>
          <a:p>
            <a:r>
              <a:rPr lang="en-US" sz="1060" dirty="0">
                <a:solidFill>
                  <a:schemeClr val="tx1"/>
                </a:solidFill>
              </a:rPr>
              <a:t>We provide practical tools to achieve the shared vision of the future.</a:t>
            </a:r>
          </a:p>
          <a:p>
            <a:r>
              <a:rPr lang="en-US" sz="1060" dirty="0">
                <a:solidFill>
                  <a:schemeClr val="tx1"/>
                </a:solidFill>
              </a:rPr>
              <a:t>We ensure implementation by including all key stakeholders in building and supporting change.</a:t>
            </a:r>
          </a:p>
          <a:p>
            <a:r>
              <a:rPr lang="en-US" sz="1060" dirty="0">
                <a:solidFill>
                  <a:schemeClr val="tx1"/>
                </a:solidFill>
              </a:rPr>
              <a:t>We understand that there are no best practices, only good practices customized to the unique needs and cultures of each of our clients.</a:t>
            </a:r>
          </a:p>
          <a:p>
            <a:r>
              <a:rPr lang="en-US" sz="1060" dirty="0">
                <a:solidFill>
                  <a:schemeClr val="tx1"/>
                </a:solidFill>
              </a:rPr>
              <a:t>We develop successful volunteer/staff teams based on their unique roles and their importance to the success of the organization.</a:t>
            </a:r>
          </a:p>
          <a:p>
            <a:r>
              <a:rPr lang="en-US" sz="1060" dirty="0">
                <a:solidFill>
                  <a:schemeClr val="tx1"/>
                </a:solidFill>
              </a:rPr>
              <a:t>We help staff create plans for communication, action and evaluation to ensure successful follow through on decisions made.</a:t>
            </a:r>
          </a:p>
          <a:p>
            <a:r>
              <a:rPr lang="en-US" sz="1060" dirty="0">
                <a:solidFill>
                  <a:schemeClr val="tx1"/>
                </a:solidFill>
              </a:rPr>
              <a:t>We have a genuine love of what we do and a deep appreciation of the value diverse perspectives bring to analytic and creative discussions. </a:t>
            </a:r>
          </a:p>
          <a:p>
            <a:pPr marL="0" indent="0">
              <a:buNone/>
            </a:pPr>
            <a:r>
              <a:rPr lang="en-US" sz="1100" dirty="0"/>
              <a:t> </a:t>
            </a:r>
          </a:p>
        </p:txBody>
      </p:sp>
      <p:sp>
        <p:nvSpPr>
          <p:cNvPr id="3" name="Rectangle 2">
            <a:extLst>
              <a:ext uri="{FF2B5EF4-FFF2-40B4-BE49-F238E27FC236}">
                <a16:creationId xmlns:a16="http://schemas.microsoft.com/office/drawing/2014/main" id="{30778345-2529-254A-B6E6-EBC3FC0E4636}"/>
              </a:ext>
            </a:extLst>
          </p:cNvPr>
          <p:cNvSpPr/>
          <p:nvPr/>
        </p:nvSpPr>
        <p:spPr>
          <a:xfrm>
            <a:off x="2272936" y="6122802"/>
            <a:ext cx="4049487" cy="735198"/>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Tree>
    <p:extLst>
      <p:ext uri="{BB962C8B-B14F-4D97-AF65-F5344CB8AC3E}">
        <p14:creationId xmlns:p14="http://schemas.microsoft.com/office/powerpoint/2010/main" val="329353072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27504" y="0"/>
            <a:ext cx="8724900" cy="628837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rgbClr val="4C4C4C"/>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rgbClr val="4C4C4C"/>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rgbClr val="4C4C4C"/>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rgbClr val="4C4C4C"/>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rgbClr val="4C4C4C"/>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eaLnBrk="1" hangingPunct="1">
              <a:lnSpc>
                <a:spcPct val="80000"/>
              </a:lnSpc>
              <a:buFontTx/>
              <a:buNone/>
              <a:defRPr/>
            </a:pPr>
            <a:r>
              <a:rPr lang="en-US" sz="1200" b="1" dirty="0">
                <a:solidFill>
                  <a:schemeClr val="tx1"/>
                </a:solidFill>
              </a:rPr>
              <a:t> </a:t>
            </a:r>
          </a:p>
          <a:p>
            <a:pPr algn="ctr" eaLnBrk="1" hangingPunct="1">
              <a:lnSpc>
                <a:spcPct val="80000"/>
              </a:lnSpc>
              <a:buFontTx/>
              <a:buNone/>
              <a:defRPr/>
            </a:pPr>
            <a:r>
              <a:rPr lang="en-US" sz="2400" b="1" dirty="0">
                <a:solidFill>
                  <a:schemeClr val="tx1"/>
                </a:solidFill>
              </a:rPr>
              <a:t>Glenn Tecker</a:t>
            </a:r>
          </a:p>
          <a:p>
            <a:pPr algn="ctr" eaLnBrk="1" hangingPunct="1">
              <a:lnSpc>
                <a:spcPct val="80000"/>
              </a:lnSpc>
              <a:buFontTx/>
              <a:buNone/>
              <a:defRPr/>
            </a:pPr>
            <a:endParaRPr lang="en-US" sz="800" dirty="0">
              <a:solidFill>
                <a:schemeClr val="tx1"/>
              </a:solidFill>
            </a:endParaRPr>
          </a:p>
          <a:p>
            <a:pPr marL="0" indent="0">
              <a:buNone/>
            </a:pPr>
            <a:r>
              <a:rPr lang="en-US" sz="1100" dirty="0">
                <a:solidFill>
                  <a:schemeClr val="tx1"/>
                </a:solidFill>
              </a:rPr>
              <a:t>Glenn Tecker is Chairman and Co-CEO of Tecker International, LLC, a multinational consulting practice that has completed projects for over 2000 groups in the U.S., Europe, Canada, Asia, Scandinavia, Mexico, and Central America.</a:t>
            </a:r>
          </a:p>
          <a:p>
            <a:pPr marL="0" indent="0">
              <a:buNone/>
            </a:pPr>
            <a:endParaRPr lang="en-US" sz="800" dirty="0">
              <a:solidFill>
                <a:schemeClr val="tx1"/>
              </a:solidFill>
            </a:endParaRPr>
          </a:p>
          <a:p>
            <a:pPr marL="0" indent="0">
              <a:buNone/>
            </a:pPr>
            <a:r>
              <a:rPr lang="en-US" sz="1100" dirty="0">
                <a:solidFill>
                  <a:schemeClr val="tx1"/>
                </a:solidFill>
              </a:rPr>
              <a:t>Glenn is widely acknowledged as one of the world’s foremost experts on leadership and strategy. Having worked in an executive capacity with businesses, public agencies, and non-profit organizations, he has also served as a board member for a number of non-profit and for-profit organizations. Glenn’s particular expertise in the areas of governance, program strategy, organizational design, research analysis and presentation skills will be critical to the effort. Some highlights of his accomplishments include: </a:t>
            </a:r>
          </a:p>
          <a:p>
            <a:r>
              <a:rPr lang="en-US" sz="1100" dirty="0">
                <a:solidFill>
                  <a:schemeClr val="tx1"/>
                </a:solidFill>
              </a:rPr>
              <a:t>Guiding National Collegiate Athletic Association [NCAA] member and staff leadership of the through a participative and transparent process that redefined the organization's core purpose and values, developed vision based strategy and action plans, and realigned the NCAA's priorities to lead a re-focusing of the university athletic experience for the 21st Century. </a:t>
            </a:r>
          </a:p>
          <a:p>
            <a:r>
              <a:rPr lang="en-US" sz="1100" dirty="0">
                <a:solidFill>
                  <a:schemeClr val="tx1"/>
                </a:solidFill>
              </a:rPr>
              <a:t>Developing new organizational, program, and operational strategy with the United States Green Building Council [USGBC] to provide innovative solutions to global ecological concerns in order to successfully navigate a period of multiple opportunities, complex demands and rapid growth. </a:t>
            </a:r>
          </a:p>
          <a:p>
            <a:r>
              <a:rPr lang="en-US" sz="1100" dirty="0">
                <a:solidFill>
                  <a:schemeClr val="tx1"/>
                </a:solidFill>
              </a:rPr>
              <a:t>Designing and conducting an institute for an international philanthropic organization to train representatives from 10 Asian nations with a tradition of conflict.</a:t>
            </a:r>
          </a:p>
          <a:p>
            <a:r>
              <a:rPr lang="en-US" sz="1100" dirty="0">
                <a:solidFill>
                  <a:schemeClr val="tx1"/>
                </a:solidFill>
              </a:rPr>
              <a:t>Devising strategy and developing competencies with school districts, educational agencies, and school board and teacher associations working to improve teaching, learning, and organization.</a:t>
            </a:r>
          </a:p>
          <a:p>
            <a:r>
              <a:rPr lang="en-US" sz="1100" dirty="0">
                <a:solidFill>
                  <a:schemeClr val="tx1"/>
                </a:solidFill>
              </a:rPr>
              <a:t>Assisting the United States Environmental Protection Agency, the American Water Works Association, the Technical Institute of the Pulp and Paper Industry and other environmental advocacy organizations to foster global use of technologies that contribute to quality of life.</a:t>
            </a:r>
          </a:p>
          <a:p>
            <a:r>
              <a:rPr lang="en-US" sz="1100" dirty="0">
                <a:solidFill>
                  <a:schemeClr val="tx1"/>
                </a:solidFill>
              </a:rPr>
              <a:t>Facilitating planning activities of information, telecommunications and entertainment related organizations in high technology industries challenged by tough competition and constant dramatic change.</a:t>
            </a:r>
          </a:p>
          <a:p>
            <a:r>
              <a:rPr lang="en-US" sz="1100" dirty="0">
                <a:solidFill>
                  <a:schemeClr val="tx1"/>
                </a:solidFill>
              </a:rPr>
              <a:t>Supporting research and program planning efforts of agricultural organizations addressing complex issues related to food safety, industry prosperity, and shifts in the demography and economics of agriculture.</a:t>
            </a:r>
            <a:endParaRPr lang="en-US" sz="1100" b="1" u="sng" dirty="0">
              <a:solidFill>
                <a:schemeClr val="tx1"/>
              </a:solidFill>
            </a:endParaRPr>
          </a:p>
          <a:p>
            <a:pPr marL="0" indent="0">
              <a:buNone/>
            </a:pPr>
            <a:endParaRPr lang="en-US" sz="800" dirty="0">
              <a:solidFill>
                <a:schemeClr val="tx1"/>
              </a:solidFill>
            </a:endParaRPr>
          </a:p>
          <a:p>
            <a:pPr marL="0" indent="0">
              <a:buNone/>
            </a:pPr>
            <a:r>
              <a:rPr lang="en-US" sz="1100" dirty="0">
                <a:solidFill>
                  <a:schemeClr val="tx1"/>
                </a:solidFill>
              </a:rPr>
              <a:t>Glenn is also the co-author of three best-selling books – The Will to Govern Well:  Knowledge, Trust and Nimbleness; Building a Knowledge-Based Culture: Using 21st Century Work and Decision-Making Systems in Associations; and Successful Association Leadership: Dimensions of 21st Century Competency for the CEO. Currently he serves as Board Chair of New Hope Academy – a nonprofit multi-campus nontraditional alternative school in Pa. and as a member of the executive committee of the Board of Guide Dogs for the Blind Foundation and America’s Vet Dogs in NY. In 1998, Glenn was honored as the recipient of ASAE’s Academy of Leaders Award - the highest possible recognition awarded by ASAE’s Board of Directors.</a:t>
            </a:r>
          </a:p>
        </p:txBody>
      </p:sp>
      <p:sp>
        <p:nvSpPr>
          <p:cNvPr id="3" name="Rectangle 2">
            <a:extLst>
              <a:ext uri="{FF2B5EF4-FFF2-40B4-BE49-F238E27FC236}">
                <a16:creationId xmlns:a16="http://schemas.microsoft.com/office/drawing/2014/main" id="{4CF6C4B5-6747-4748-80FA-6C7A2F40257B}"/>
              </a:ext>
            </a:extLst>
          </p:cNvPr>
          <p:cNvSpPr/>
          <p:nvPr/>
        </p:nvSpPr>
        <p:spPr>
          <a:xfrm>
            <a:off x="2272936" y="6288370"/>
            <a:ext cx="4049487" cy="569629"/>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Tree>
    <p:extLst>
      <p:ext uri="{BB962C8B-B14F-4D97-AF65-F5344CB8AC3E}">
        <p14:creationId xmlns:p14="http://schemas.microsoft.com/office/powerpoint/2010/main" val="13178581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3525" y="377409"/>
            <a:ext cx="7963787" cy="5232202"/>
          </a:xfrm>
          <a:prstGeom prst="rect">
            <a:avLst/>
          </a:prstGeom>
        </p:spPr>
        <p:txBody>
          <a:bodyPr wrap="square">
            <a:spAutoFit/>
          </a:bodyPr>
          <a:lstStyle/>
          <a:p>
            <a:pPr algn="ctr"/>
            <a:r>
              <a:rPr lang="en-US" sz="2400" b="1" dirty="0">
                <a:latin typeface="+mn-lt"/>
              </a:rPr>
              <a:t>Donna French Dunn, CAE</a:t>
            </a:r>
            <a:endParaRPr lang="en-US" sz="2400" dirty="0">
              <a:latin typeface="+mn-lt"/>
            </a:endParaRPr>
          </a:p>
          <a:p>
            <a:r>
              <a:rPr lang="en-US" sz="1100" dirty="0"/>
              <a:t> </a:t>
            </a:r>
          </a:p>
          <a:p>
            <a:r>
              <a:rPr lang="en-US" sz="1100" dirty="0"/>
              <a:t> </a:t>
            </a:r>
          </a:p>
          <a:p>
            <a:r>
              <a:rPr lang="en-US" sz="1200" dirty="0">
                <a:latin typeface="+mn-lt"/>
                <a:cs typeface="Calibri" panose="020F0502020204030204" pitchFamily="34" charset="0"/>
              </a:rPr>
              <a:t>An association professional, Donna’s work in and with associations spans 30 years. Donna has a passion for helping organizations achieve success and move into their potential. Sometimes called an association architect, Donna has experience working with associations in times of transition and transformation. Strategic planning, organizational design and program evaluation are part of her work with associations.  She has worked with clients for more than 15 years to implement modern board governance techniques that empower staff to achieve results and keep boards focused on the future and strategic thinking; identify and overcome barriers to organizational effectiveness in governance and staffing; secure support for and acceptance of significant organizational change; coach volunteer and staff leaders to be more strategic in focus; linking research to strategic planning. </a:t>
            </a:r>
          </a:p>
          <a:p>
            <a:r>
              <a:rPr lang="en-US" sz="1200" dirty="0">
                <a:latin typeface="+mn-lt"/>
                <a:cs typeface="Calibri" panose="020F0502020204030204" pitchFamily="34" charset="0"/>
              </a:rPr>
              <a:t> </a:t>
            </a:r>
          </a:p>
          <a:p>
            <a:r>
              <a:rPr lang="en-US" sz="1200" dirty="0">
                <a:latin typeface="+mn-lt"/>
                <a:cs typeface="Calibri" panose="020F0502020204030204" pitchFamily="34" charset="0"/>
              </a:rPr>
              <a:t>Donna spent, 14 years as CEO of four associations, including trade, academic, and professional/credentialing organizations.  Prior to becoming an association CEO, she was an association executive in the areas of communication and membership. Her practical and real-world advice to clients is borne out of experience in change management, assisting organizational response to ever-changing environmental forces. She is recognized as a leading resource in the area of organizational assessment and organizational change. </a:t>
            </a:r>
          </a:p>
          <a:p>
            <a:r>
              <a:rPr lang="en-US" sz="1200" dirty="0">
                <a:latin typeface="+mn-lt"/>
                <a:cs typeface="Calibri" panose="020F0502020204030204" pitchFamily="34" charset="0"/>
              </a:rPr>
              <a:t> </a:t>
            </a:r>
          </a:p>
          <a:p>
            <a:r>
              <a:rPr lang="en-US" sz="1200" b="1" dirty="0">
                <a:latin typeface="+mn-lt"/>
                <a:cs typeface="Calibri" panose="020F0502020204030204" pitchFamily="34" charset="0"/>
              </a:rPr>
              <a:t>Education and Professional Involvements</a:t>
            </a:r>
            <a:r>
              <a:rPr lang="en-US" sz="1200" dirty="0">
                <a:latin typeface="+mn-lt"/>
                <a:cs typeface="Calibri" panose="020F0502020204030204" pitchFamily="34" charset="0"/>
              </a:rPr>
              <a:t> </a:t>
            </a:r>
          </a:p>
          <a:p>
            <a:r>
              <a:rPr lang="en-US" sz="1200" dirty="0">
                <a:latin typeface="+mn-lt"/>
                <a:cs typeface="Calibri" panose="020F0502020204030204" pitchFamily="34" charset="0"/>
              </a:rPr>
              <a:t>Donna served on the American Society of Association Executive's board of directors for three years. She chaired ASAE’s executive management section council and served on the ASAE diversity committee. Active in other professional organizations, she has served on the board of directors of the Iowa Society of Association Executives and the New England Society of Association Executives following four years as chair of the NESAE education committee. </a:t>
            </a:r>
          </a:p>
          <a:p>
            <a:r>
              <a:rPr lang="en-US" sz="1200" dirty="0">
                <a:latin typeface="+mn-lt"/>
                <a:cs typeface="Calibri" panose="020F0502020204030204" pitchFamily="34" charset="0"/>
              </a:rPr>
              <a:t> </a:t>
            </a:r>
          </a:p>
          <a:p>
            <a:r>
              <a:rPr lang="en-US" sz="1200" dirty="0">
                <a:latin typeface="+mn-lt"/>
                <a:cs typeface="Calibri" panose="020F0502020204030204" pitchFamily="34" charset="0"/>
              </a:rPr>
              <a:t>Donna is a graduate of the University of Vermont with a bachelor’s degree in plant science and a master’s degree in agricultural and applied economics. Donna also has a Master of Science degree in not-for-profit management from the University of Maryland University College. </a:t>
            </a:r>
          </a:p>
        </p:txBody>
      </p:sp>
      <p:sp>
        <p:nvSpPr>
          <p:cNvPr id="4" name="Rectangle 3">
            <a:extLst>
              <a:ext uri="{FF2B5EF4-FFF2-40B4-BE49-F238E27FC236}">
                <a16:creationId xmlns:a16="http://schemas.microsoft.com/office/drawing/2014/main" id="{3FFC9DF6-B526-214D-9974-FD76939A0184}"/>
              </a:ext>
            </a:extLst>
          </p:cNvPr>
          <p:cNvSpPr/>
          <p:nvPr/>
        </p:nvSpPr>
        <p:spPr>
          <a:xfrm>
            <a:off x="2272936" y="5812970"/>
            <a:ext cx="4049487" cy="1045029"/>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Tree>
    <p:extLst>
      <p:ext uri="{BB962C8B-B14F-4D97-AF65-F5344CB8AC3E}">
        <p14:creationId xmlns:p14="http://schemas.microsoft.com/office/powerpoint/2010/main" val="277197841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4190" y="291439"/>
            <a:ext cx="8175620" cy="5033429"/>
          </a:xfrm>
          <a:prstGeom prst="rect">
            <a:avLst/>
          </a:prstGeom>
        </p:spPr>
        <p:txBody>
          <a:bodyPr wrap="square">
            <a:spAutoFit/>
          </a:bodyPr>
          <a:lstStyle/>
          <a:p>
            <a:pPr marL="342900" indent="-342900" algn="ctr">
              <a:lnSpc>
                <a:spcPct val="80000"/>
              </a:lnSpc>
              <a:spcBef>
                <a:spcPct val="20000"/>
              </a:spcBef>
              <a:defRPr/>
            </a:pPr>
            <a:r>
              <a:rPr lang="en-US" sz="2400" b="1" dirty="0">
                <a:latin typeface="+mn-lt"/>
                <a:ea typeface="ＭＳ Ｐゴシック" charset="-128"/>
              </a:rPr>
              <a:t>Jim </a:t>
            </a:r>
            <a:r>
              <a:rPr lang="en-US" sz="2400" b="1" dirty="0" err="1">
                <a:latin typeface="+mn-lt"/>
                <a:ea typeface="ＭＳ Ｐゴシック" charset="-128"/>
              </a:rPr>
              <a:t>Meffert</a:t>
            </a:r>
            <a:endParaRPr lang="en-US" sz="2400" b="1" dirty="0">
              <a:latin typeface="+mn-lt"/>
              <a:ea typeface="ＭＳ Ｐゴシック" charset="-128"/>
            </a:endParaRPr>
          </a:p>
          <a:p>
            <a:r>
              <a:rPr lang="en-US" sz="1100" dirty="0">
                <a:latin typeface="Calibri" panose="020F0502020204030204" pitchFamily="34" charset="0"/>
                <a:cs typeface="Calibri" panose="020F0502020204030204" pitchFamily="34" charset="0"/>
              </a:rPr>
              <a:t> </a:t>
            </a:r>
          </a:p>
          <a:p>
            <a:r>
              <a:rPr lang="en-US" sz="1200" dirty="0"/>
              <a:t>Jim </a:t>
            </a:r>
            <a:r>
              <a:rPr lang="en-US" sz="1200" dirty="0" err="1"/>
              <a:t>Meffert</a:t>
            </a:r>
            <a:r>
              <a:rPr lang="en-US" sz="1200" dirty="0"/>
              <a:t> brings 25 years of experience to the </a:t>
            </a:r>
            <a:r>
              <a:rPr lang="en-US" sz="1200" dirty="0" err="1"/>
              <a:t>Tecker</a:t>
            </a:r>
            <a:r>
              <a:rPr lang="en-US" sz="1200" dirty="0"/>
              <a:t> team. Dubbed the “organizational psychologist” by some of his clients, Jim focuses on the dynamics among stakeholders by facilitating conversation and listening carefully for underlying motivations. Understanding how to get people to a place of unified action, motivated to support a direction and create impact is the skill that drove </a:t>
            </a:r>
            <a:r>
              <a:rPr lang="en-US" sz="1200" dirty="0" err="1"/>
              <a:t>Meffert</a:t>
            </a:r>
            <a:r>
              <a:rPr lang="en-US" sz="1200" dirty="0"/>
              <a:t> to run for Congress</a:t>
            </a:r>
          </a:p>
          <a:p>
            <a:endParaRPr lang="en-US" sz="1200" dirty="0"/>
          </a:p>
          <a:p>
            <a:r>
              <a:rPr lang="en-US" sz="1200" dirty="0"/>
              <a:t>Throughout his career, Jim has been a catalyst for growth, redesign, and positive change.  Jim has worked with leaders in the public, private, and non-profit sectors and is most skilled at building the bridges between them. He has helped national organizations move beyond their differences and overcome paralysis by helping them see mutual and connected interests. He has rebuilt deeply troubled organizations and created national brand strategy and advocacy frameworks. Jim has served as Executive Director of the Minnesota Optometric Association, the Jefferson Center and Jefferson Action. His experience also includes working with national medical specialty societies in the Office of Federation Relations at the American Medical Association. Prior to that, he was in charge of federal and state government and chapter relations for the American Society of Plastic Surgeons.</a:t>
            </a:r>
          </a:p>
          <a:p>
            <a:pPr marL="0" indent="0" eaLnBrk="0" hangingPunct="0">
              <a:lnSpc>
                <a:spcPct val="112000"/>
              </a:lnSpc>
              <a:spcBef>
                <a:spcPts val="0"/>
              </a:spcBef>
              <a:spcAft>
                <a:spcPts val="0"/>
              </a:spcAft>
              <a:buFont typeface="Arial" charset="0"/>
            </a:pPr>
            <a:endParaRPr lang="en-US" sz="1200" dirty="0">
              <a:latin typeface="+mn-lt"/>
              <a:cs typeface="Arial" panose="020B0604020202020204" pitchFamily="34" charset="0"/>
            </a:endParaRPr>
          </a:p>
          <a:p>
            <a:pPr marL="0" indent="0" eaLnBrk="0" hangingPunct="0">
              <a:lnSpc>
                <a:spcPct val="112000"/>
              </a:lnSpc>
              <a:spcBef>
                <a:spcPts val="0"/>
              </a:spcBef>
              <a:spcAft>
                <a:spcPts val="0"/>
              </a:spcAft>
              <a:buFont typeface="Arial" charset="0"/>
            </a:pPr>
            <a:r>
              <a:rPr lang="en-US" sz="1200" b="1" dirty="0">
                <a:latin typeface="+mn-lt"/>
                <a:cs typeface="Arial" panose="020B0604020202020204" pitchFamily="34" charset="0"/>
              </a:rPr>
              <a:t>Professional Snapshot:</a:t>
            </a:r>
          </a:p>
          <a:p>
            <a:pPr marL="171450" indent="-171450">
              <a:buFont typeface="Arial" panose="020B0604020202020204" pitchFamily="34" charset="0"/>
              <a:buChar char="•"/>
            </a:pPr>
            <a:r>
              <a:rPr lang="en-US" sz="1200" dirty="0"/>
              <a:t>More than 25 years in association and nonprofit management; 14 as Executive Director</a:t>
            </a:r>
          </a:p>
          <a:p>
            <a:pPr marL="171450" indent="-171450">
              <a:buFont typeface="Arial" panose="020B0604020202020204" pitchFamily="34" charset="0"/>
              <a:buChar char="•"/>
            </a:pPr>
            <a:r>
              <a:rPr lang="en-US" sz="1200" dirty="0"/>
              <a:t>Extensive experience with strategic planning, organizational design, leadership training, executive management, leadership transition, advocacy project development and branding.</a:t>
            </a:r>
          </a:p>
          <a:p>
            <a:pPr marL="171450" indent="-171450">
              <a:buFont typeface="Arial" panose="020B0604020202020204" pitchFamily="34" charset="0"/>
              <a:buChar char="•"/>
            </a:pPr>
            <a:r>
              <a:rPr lang="en-US" sz="1200" dirty="0"/>
              <a:t>Experience working with medical specialty societies, professional health care provider associations, education associations and coalitions, education institutions and foundations, and corporations.</a:t>
            </a:r>
          </a:p>
          <a:p>
            <a:pPr marL="171450" indent="-171450">
              <a:buFont typeface="Arial" panose="020B0604020202020204" pitchFamily="34" charset="0"/>
              <a:buChar char="•"/>
            </a:pPr>
            <a:r>
              <a:rPr lang="en-US" sz="1200" dirty="0"/>
              <a:t>Expertise in advocacy campaigns and working with state and federal political action committees</a:t>
            </a:r>
          </a:p>
          <a:p>
            <a:pPr marL="171450" indent="-171450">
              <a:buFont typeface="Arial" panose="020B0604020202020204" pitchFamily="34" charset="0"/>
              <a:buChar char="•"/>
            </a:pPr>
            <a:r>
              <a:rPr lang="en-US" sz="1200" dirty="0"/>
              <a:t>Alumnus of ASAE Future Leaders Program</a:t>
            </a:r>
          </a:p>
          <a:p>
            <a:pPr marL="171450" indent="-171450">
              <a:buFont typeface="Arial" panose="020B0604020202020204" pitchFamily="34" charset="0"/>
              <a:buChar char="•"/>
            </a:pPr>
            <a:r>
              <a:rPr lang="en-US" sz="1200" dirty="0"/>
              <a:t>Bachelor of Arts, Political Science, St. Olaf College</a:t>
            </a:r>
          </a:p>
        </p:txBody>
      </p:sp>
      <p:sp>
        <p:nvSpPr>
          <p:cNvPr id="4" name="Rectangle 3">
            <a:extLst>
              <a:ext uri="{FF2B5EF4-FFF2-40B4-BE49-F238E27FC236}">
                <a16:creationId xmlns:a16="http://schemas.microsoft.com/office/drawing/2014/main" id="{3316A24A-5031-4444-B363-3D40AAA7FCD8}"/>
              </a:ext>
            </a:extLst>
          </p:cNvPr>
          <p:cNvSpPr/>
          <p:nvPr/>
        </p:nvSpPr>
        <p:spPr>
          <a:xfrm>
            <a:off x="2272936" y="5878286"/>
            <a:ext cx="4049487" cy="979714"/>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Tree>
    <p:extLst>
      <p:ext uri="{BB962C8B-B14F-4D97-AF65-F5344CB8AC3E}">
        <p14:creationId xmlns:p14="http://schemas.microsoft.com/office/powerpoint/2010/main" val="33714720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84190" y="291439"/>
            <a:ext cx="8175620" cy="5296835"/>
          </a:xfrm>
          <a:prstGeom prst="rect">
            <a:avLst/>
          </a:prstGeom>
        </p:spPr>
        <p:txBody>
          <a:bodyPr wrap="square">
            <a:spAutoFit/>
          </a:bodyPr>
          <a:lstStyle/>
          <a:p>
            <a:pPr marL="342900" indent="-342900" algn="ctr">
              <a:lnSpc>
                <a:spcPct val="80000"/>
              </a:lnSpc>
              <a:spcBef>
                <a:spcPct val="20000"/>
              </a:spcBef>
              <a:defRPr/>
            </a:pPr>
            <a:r>
              <a:rPr lang="en-US" sz="2400" b="1" dirty="0">
                <a:latin typeface="+mn-lt"/>
                <a:ea typeface="ＭＳ Ｐゴシック" charset="-128"/>
              </a:rPr>
              <a:t>Gregory J. Fine, FASAE, CAE</a:t>
            </a:r>
          </a:p>
          <a:p>
            <a:r>
              <a:rPr lang="en-US" sz="1100" dirty="0">
                <a:latin typeface="Calibri" panose="020F0502020204030204" pitchFamily="34" charset="0"/>
                <a:cs typeface="Calibri" panose="020F0502020204030204" pitchFamily="34" charset="0"/>
              </a:rPr>
              <a:t> </a:t>
            </a:r>
          </a:p>
          <a:p>
            <a:r>
              <a:rPr lang="en-US" sz="1100" dirty="0"/>
              <a:t>Gregory J. Fine is an accomplished association executive and leader with a proven track record of delivering growth, innovation and value. With more than 25 years of experience in the industry, he is a recognized leader, innovator, mentor and association evangelist.</a:t>
            </a:r>
          </a:p>
          <a:p>
            <a:endParaRPr lang="en-US" sz="1100" dirty="0"/>
          </a:p>
          <a:p>
            <a:r>
              <a:rPr lang="en-US" sz="1100" dirty="0"/>
              <a:t>Prior to joining </a:t>
            </a:r>
            <a:r>
              <a:rPr lang="en-US" sz="1100" dirty="0" err="1"/>
              <a:t>Tecker</a:t>
            </a:r>
            <a:r>
              <a:rPr lang="en-US" sz="1100" dirty="0"/>
              <a:t> International he served as executive vice president and CEO of CCIM Institute, a 13,000-member international professional association. Before that, he was global CEO of the Turnaround Management Association.   </a:t>
            </a:r>
          </a:p>
          <a:p>
            <a:r>
              <a:rPr lang="en-US" sz="1100" dirty="0"/>
              <a:t>Greg joined TI in 2022 to work with organizations on the front lines of what is likely to be the most transformational period in our industry's history. </a:t>
            </a:r>
          </a:p>
          <a:p>
            <a:r>
              <a:rPr lang="en-US" sz="1100" dirty="0"/>
              <a:t>​</a:t>
            </a:r>
            <a:br>
              <a:rPr lang="en-US" sz="1100" dirty="0"/>
            </a:br>
            <a:r>
              <a:rPr lang="en-US" sz="1100" dirty="0"/>
              <a:t>An active member of the association community, Greg served as 2021-2022 Chair of ASAE’s Key Professional Association Committee. In addition, he served on the ASAE and ASAE Foundation boards, Association Media &amp; Publishing board (including tenure as president) and the </a:t>
            </a:r>
            <a:r>
              <a:rPr lang="en-US" sz="1100" dirty="0" err="1"/>
              <a:t>DigitalNow</a:t>
            </a:r>
            <a:r>
              <a:rPr lang="en-US" sz="1100" dirty="0"/>
              <a:t> Advisory Group. He is faculty emeritus for the U.S. Chamber's Institute of Organizational Management and was a member of the Chamber’s Association Committee of 100. He was invited to join the ASAE Fellows in 2017 </a:t>
            </a:r>
          </a:p>
          <a:p>
            <a:r>
              <a:rPr lang="en-US" sz="1100" dirty="0"/>
              <a:t>  </a:t>
            </a:r>
          </a:p>
          <a:p>
            <a:r>
              <a:rPr lang="en-US" sz="1100" dirty="0"/>
              <a:t>A prolific writer and speaker, Greg co-authored a chapter in </a:t>
            </a:r>
            <a:r>
              <a:rPr lang="en-US" sz="1100" i="1" dirty="0"/>
              <a:t>Professional Practices in Association Management</a:t>
            </a:r>
            <a:r>
              <a:rPr lang="en-US" sz="1100" dirty="0"/>
              <a:t> (4th edition 2021) and has written for FORUM, Associations Now and Signature magazines. He is a sought-after and highly rated speaker for audiences around the world on the topics of strategy, leadership, the multigenerational workplace, association trends, the value of membership, volunteerism, and the power of associations.</a:t>
            </a:r>
          </a:p>
          <a:p>
            <a:r>
              <a:rPr lang="en-US" sz="1100" dirty="0"/>
              <a:t>  </a:t>
            </a:r>
          </a:p>
          <a:p>
            <a:r>
              <a:rPr lang="en-US" sz="1100" dirty="0"/>
              <a:t>Among many awards, Greg was named the 2017 Association Forum Inspiring Leader; the 2009 Young and Aspiring Association Professional by Association TRENDS; and the </a:t>
            </a:r>
            <a:r>
              <a:rPr lang="en-US" sz="1100" dirty="0" err="1"/>
              <a:t>Angerosa</a:t>
            </a:r>
            <a:r>
              <a:rPr lang="en-US" sz="1100" dirty="0"/>
              <a:t> Research Foundation's inaugural 2008 Publishing Trendsetter, an award recognizing innovation that advances association publishing. CCIM was the inaugural recipient of the Association Forum Welcoming Environment Award in 2018, and he was recognized as one of Crain’s Chicago 2020 Notable LGBTQ Executives.</a:t>
            </a:r>
          </a:p>
          <a:p>
            <a:r>
              <a:rPr lang="en-US" sz="1100" dirty="0"/>
              <a:t>  </a:t>
            </a:r>
          </a:p>
          <a:p>
            <a:r>
              <a:rPr lang="en-US" sz="1100" dirty="0"/>
              <a:t>Growing up in Missoula, Montana, Greg was instilled with an entrepreneurial spirit from his parents who were small business owners. He was a leader from his earliest years. This included becoming one of the state's youngest elected officials in history when, at age 18, he was elected to the Missoula County High Schools Board of Trustees. He was re-elected twice and served as chair. He is a graduate of The University of Montana, currently resides just outside of Chicago in Harbor Country, Michigan, is an avid world traveler, and an award-winning amateur poet. </a:t>
            </a:r>
          </a:p>
        </p:txBody>
      </p:sp>
      <p:sp>
        <p:nvSpPr>
          <p:cNvPr id="4" name="Rectangle 3">
            <a:extLst>
              <a:ext uri="{FF2B5EF4-FFF2-40B4-BE49-F238E27FC236}">
                <a16:creationId xmlns:a16="http://schemas.microsoft.com/office/drawing/2014/main" id="{E80A6B8A-1B52-BD41-8692-5B0E5B0A69A5}"/>
              </a:ext>
            </a:extLst>
          </p:cNvPr>
          <p:cNvSpPr/>
          <p:nvPr/>
        </p:nvSpPr>
        <p:spPr>
          <a:xfrm>
            <a:off x="2272936" y="5588274"/>
            <a:ext cx="4049487" cy="1269726"/>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Tree>
    <p:extLst>
      <p:ext uri="{BB962C8B-B14F-4D97-AF65-F5344CB8AC3E}">
        <p14:creationId xmlns:p14="http://schemas.microsoft.com/office/powerpoint/2010/main" val="76075787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391771" y="4762553"/>
            <a:ext cx="8170356" cy="1243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marL="461963" indent="-461963" eaLnBrk="0" hangingPunct="0"/>
            <a:r>
              <a:rPr lang="en-US" sz="1500" i="1" dirty="0"/>
              <a:t>Question 1: ________________________________________________________________</a:t>
            </a:r>
          </a:p>
          <a:p>
            <a:pPr marL="461963" indent="-461963" eaLnBrk="0" hangingPunct="0"/>
            <a:endParaRPr lang="en-US" sz="1500" i="1" dirty="0"/>
          </a:p>
          <a:p>
            <a:pPr marL="461963" indent="-461963" eaLnBrk="0" hangingPunct="0"/>
            <a:r>
              <a:rPr lang="en-US" sz="1500" i="1" dirty="0"/>
              <a:t>Question 2: ________________________________________________________________</a:t>
            </a:r>
          </a:p>
          <a:p>
            <a:pPr marL="461963" indent="-461963" eaLnBrk="0" hangingPunct="0"/>
            <a:endParaRPr lang="en-US" sz="1500" i="1" dirty="0"/>
          </a:p>
          <a:p>
            <a:pPr marL="461963" indent="-461963" eaLnBrk="0" hangingPunct="0"/>
            <a:r>
              <a:rPr lang="en-US" sz="1500" i="1" dirty="0"/>
              <a:t>Question 3: ________________________________________________________________</a:t>
            </a:r>
          </a:p>
        </p:txBody>
      </p:sp>
      <p:sp>
        <p:nvSpPr>
          <p:cNvPr id="25603" name="Rectangle 3"/>
          <p:cNvSpPr>
            <a:spLocks noChangeArrowheads="1"/>
          </p:cNvSpPr>
          <p:nvPr/>
        </p:nvSpPr>
        <p:spPr bwMode="auto">
          <a:xfrm>
            <a:off x="3150619" y="992188"/>
            <a:ext cx="1600200" cy="1092200"/>
          </a:xfrm>
          <a:prstGeom prst="rect">
            <a:avLst/>
          </a:prstGeom>
          <a:solidFill>
            <a:srgbClr val="00B0F0"/>
          </a:solidFill>
          <a:ln w="28575">
            <a:solidFill>
              <a:schemeClr val="accent2"/>
            </a:solidFill>
            <a:miter lim="800000"/>
            <a:headEnd/>
            <a:tailEnd/>
          </a:ln>
        </p:spPr>
        <p:txBody>
          <a:bodyPr lIns="90488" tIns="44450" rIns="90488" bIns="44450">
            <a:spAutoFit/>
          </a:bodyPr>
          <a:lstStyle/>
          <a:p>
            <a:pPr algn="ctr" eaLnBrk="0" hangingPunct="0">
              <a:spcBef>
                <a:spcPct val="50000"/>
              </a:spcBef>
              <a:defRPr/>
            </a:pPr>
            <a:r>
              <a:rPr lang="en-US" sz="3200" dirty="0">
                <a:solidFill>
                  <a:srgbClr val="002060"/>
                </a:solidFill>
                <a:latin typeface="Arial" charset="0"/>
                <a:ea typeface="ＭＳ Ｐゴシック" charset="-128"/>
              </a:rPr>
              <a:t>Current State</a:t>
            </a:r>
          </a:p>
        </p:txBody>
      </p:sp>
      <p:sp>
        <p:nvSpPr>
          <p:cNvPr id="25604" name="Rectangle 4"/>
          <p:cNvSpPr>
            <a:spLocks noChangeArrowheads="1"/>
          </p:cNvSpPr>
          <p:nvPr/>
        </p:nvSpPr>
        <p:spPr bwMode="auto">
          <a:xfrm>
            <a:off x="2160019" y="2287588"/>
            <a:ext cx="1524000" cy="705321"/>
          </a:xfrm>
          <a:prstGeom prst="rect">
            <a:avLst/>
          </a:prstGeom>
          <a:solidFill>
            <a:srgbClr val="92D050"/>
          </a:solidFill>
          <a:ln w="38100">
            <a:solidFill>
              <a:schemeClr val="tx2"/>
            </a:solidFill>
            <a:miter lim="800000"/>
            <a:headEnd/>
            <a:tailEnd/>
          </a:ln>
        </p:spPr>
        <p:txBody>
          <a:bodyPr lIns="90488" tIns="44450" rIns="90488" bIns="44450">
            <a:spAutoFit/>
          </a:bodyPr>
          <a:lstStyle/>
          <a:p>
            <a:pPr algn="ctr" eaLnBrk="0" hangingPunct="0">
              <a:spcBef>
                <a:spcPct val="50000"/>
              </a:spcBef>
              <a:defRPr/>
            </a:pPr>
            <a:r>
              <a:rPr lang="en-US" sz="2000" dirty="0">
                <a:latin typeface="Arial" charset="0"/>
                <a:ea typeface="ＭＳ Ｐゴシック" charset="-128"/>
              </a:rPr>
              <a:t>Supporting                      Factors (+)</a:t>
            </a:r>
            <a:endParaRPr lang="en-US" sz="2400" dirty="0">
              <a:latin typeface="Arial" charset="0"/>
              <a:ea typeface="ＭＳ Ｐゴシック" charset="-128"/>
            </a:endParaRPr>
          </a:p>
        </p:txBody>
      </p:sp>
      <p:sp>
        <p:nvSpPr>
          <p:cNvPr id="1636357" name="Line 5"/>
          <p:cNvSpPr>
            <a:spLocks noChangeShapeType="1"/>
          </p:cNvSpPr>
          <p:nvPr/>
        </p:nvSpPr>
        <p:spPr bwMode="auto">
          <a:xfrm>
            <a:off x="3836419" y="2058988"/>
            <a:ext cx="0" cy="2590800"/>
          </a:xfrm>
          <a:prstGeom prst="line">
            <a:avLst/>
          </a:prstGeom>
          <a:noFill/>
          <a:ln w="12700">
            <a:solidFill>
              <a:schemeClr val="tx1"/>
            </a:solidFill>
            <a:round/>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25606" name="Rectangle 6"/>
          <p:cNvSpPr>
            <a:spLocks noChangeArrowheads="1"/>
          </p:cNvSpPr>
          <p:nvPr/>
        </p:nvSpPr>
        <p:spPr bwMode="auto">
          <a:xfrm>
            <a:off x="4065019" y="2287588"/>
            <a:ext cx="1663700" cy="705321"/>
          </a:xfrm>
          <a:prstGeom prst="rect">
            <a:avLst/>
          </a:prstGeom>
          <a:solidFill>
            <a:srgbClr val="FF7C80"/>
          </a:solidFill>
          <a:ln w="38100">
            <a:solidFill>
              <a:schemeClr val="tx2"/>
            </a:solidFill>
            <a:miter lim="800000"/>
            <a:headEnd/>
            <a:tailEnd/>
          </a:ln>
        </p:spPr>
        <p:txBody>
          <a:bodyPr lIns="90488" tIns="44450" rIns="90488" bIns="44450">
            <a:spAutoFit/>
          </a:bodyPr>
          <a:lstStyle/>
          <a:p>
            <a:pPr algn="ctr" eaLnBrk="0" hangingPunct="0">
              <a:spcBef>
                <a:spcPct val="50000"/>
              </a:spcBef>
              <a:defRPr/>
            </a:pPr>
            <a:r>
              <a:rPr lang="en-US" sz="2000" dirty="0">
                <a:latin typeface="Arial" charset="0"/>
                <a:ea typeface="ＭＳ Ｐゴシック" charset="-128"/>
              </a:rPr>
              <a:t>Restraining                 Factors (-)</a:t>
            </a:r>
            <a:endParaRPr lang="en-US" sz="2400" dirty="0">
              <a:latin typeface="Arial" charset="0"/>
              <a:ea typeface="ＭＳ Ｐゴシック" charset="-128"/>
            </a:endParaRPr>
          </a:p>
        </p:txBody>
      </p:sp>
      <p:sp>
        <p:nvSpPr>
          <p:cNvPr id="1636359" name="Line 7"/>
          <p:cNvSpPr>
            <a:spLocks noChangeShapeType="1"/>
          </p:cNvSpPr>
          <p:nvPr/>
        </p:nvSpPr>
        <p:spPr bwMode="auto">
          <a:xfrm flipH="1">
            <a:off x="4090579" y="4362467"/>
            <a:ext cx="1554480" cy="0"/>
          </a:xfrm>
          <a:prstGeom prst="line">
            <a:avLst/>
          </a:prstGeom>
          <a:noFill/>
          <a:ln w="25400">
            <a:solidFill>
              <a:schemeClr val="tx1"/>
            </a:solidFill>
            <a:round/>
            <a:headEnd/>
            <a:tailEnd type="triangle" w="med" len="me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60" name="Line 8"/>
          <p:cNvSpPr>
            <a:spLocks noChangeShapeType="1"/>
          </p:cNvSpPr>
          <p:nvPr/>
        </p:nvSpPr>
        <p:spPr bwMode="auto">
          <a:xfrm flipH="1">
            <a:off x="4134074" y="3379029"/>
            <a:ext cx="1554480" cy="0"/>
          </a:xfrm>
          <a:prstGeom prst="line">
            <a:avLst/>
          </a:prstGeom>
          <a:noFill/>
          <a:ln w="25400">
            <a:solidFill>
              <a:schemeClr val="tx1"/>
            </a:solidFill>
            <a:round/>
            <a:headEnd/>
            <a:tailEnd type="triangle" w="med" len="me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61" name="Line 9"/>
          <p:cNvSpPr>
            <a:spLocks noChangeShapeType="1"/>
          </p:cNvSpPr>
          <p:nvPr/>
        </p:nvSpPr>
        <p:spPr bwMode="auto">
          <a:xfrm flipH="1">
            <a:off x="4090579" y="3853176"/>
            <a:ext cx="1554480" cy="0"/>
          </a:xfrm>
          <a:prstGeom prst="line">
            <a:avLst/>
          </a:prstGeom>
          <a:noFill/>
          <a:ln w="25400">
            <a:solidFill>
              <a:schemeClr val="tx1"/>
            </a:solidFill>
            <a:round/>
            <a:headEnd/>
            <a:tailEnd type="triangle" w="med" len="me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12652" name="Rectangle 12"/>
          <p:cNvSpPr>
            <a:spLocks noChangeArrowheads="1"/>
          </p:cNvSpPr>
          <p:nvPr/>
        </p:nvSpPr>
        <p:spPr bwMode="auto">
          <a:xfrm>
            <a:off x="540600" y="181651"/>
            <a:ext cx="753213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p>
            <a:pPr eaLnBrk="0" hangingPunct="0"/>
            <a:r>
              <a:rPr lang="en-US" sz="1600" b="1" dirty="0"/>
              <a:t>Name of Your Organization: ______________________________________</a:t>
            </a:r>
          </a:p>
          <a:p>
            <a:pPr eaLnBrk="0" hangingPunct="0"/>
            <a:r>
              <a:rPr lang="en-US" sz="1200" b="1" dirty="0">
                <a:solidFill>
                  <a:srgbClr val="0345E9"/>
                </a:solidFill>
              </a:rPr>
              <a:t>(Please spell out; no acronyms)</a:t>
            </a:r>
          </a:p>
        </p:txBody>
      </p:sp>
      <p:sp>
        <p:nvSpPr>
          <p:cNvPr id="1636368" name="Line 16"/>
          <p:cNvSpPr>
            <a:spLocks noChangeShapeType="1"/>
          </p:cNvSpPr>
          <p:nvPr/>
        </p:nvSpPr>
        <p:spPr bwMode="auto">
          <a:xfrm flipH="1">
            <a:off x="2083819" y="4549418"/>
            <a:ext cx="1554480" cy="0"/>
          </a:xfrm>
          <a:prstGeom prst="line">
            <a:avLst/>
          </a:prstGeom>
          <a:noFill/>
          <a:ln w="25400">
            <a:solidFill>
              <a:schemeClr val="tx1"/>
            </a:solidFill>
            <a:round/>
            <a:headEnd type="triangle" w="med" len="me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69" name="Line 17"/>
          <p:cNvSpPr>
            <a:spLocks noChangeShapeType="1"/>
          </p:cNvSpPr>
          <p:nvPr/>
        </p:nvSpPr>
        <p:spPr bwMode="auto">
          <a:xfrm flipH="1">
            <a:off x="2083819" y="3506788"/>
            <a:ext cx="1554480" cy="0"/>
          </a:xfrm>
          <a:prstGeom prst="line">
            <a:avLst/>
          </a:prstGeom>
          <a:noFill/>
          <a:ln w="25400">
            <a:solidFill>
              <a:schemeClr val="tx1"/>
            </a:solidFill>
            <a:round/>
            <a:headEnd type="triangle" w="med" len="me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636370" name="Line 18"/>
          <p:cNvSpPr>
            <a:spLocks noChangeShapeType="1"/>
          </p:cNvSpPr>
          <p:nvPr/>
        </p:nvSpPr>
        <p:spPr bwMode="auto">
          <a:xfrm flipH="1">
            <a:off x="2083819" y="4040188"/>
            <a:ext cx="1554480" cy="0"/>
          </a:xfrm>
          <a:prstGeom prst="line">
            <a:avLst/>
          </a:prstGeom>
          <a:noFill/>
          <a:ln w="25400">
            <a:solidFill>
              <a:schemeClr val="tx1"/>
            </a:solidFill>
            <a:round/>
            <a:headEnd type="triangle" w="med" len="me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ea typeface="ＭＳ Ｐゴシック" charset="-128"/>
            </a:endParaRPr>
          </a:p>
        </p:txBody>
      </p:sp>
      <p:sp>
        <p:nvSpPr>
          <p:cNvPr id="17" name="TextBox 16"/>
          <p:cNvSpPr txBox="1"/>
          <p:nvPr/>
        </p:nvSpPr>
        <p:spPr>
          <a:xfrm rot="2294411">
            <a:off x="5690194" y="1099329"/>
            <a:ext cx="3336178" cy="954107"/>
          </a:xfrm>
          <a:prstGeom prst="rect">
            <a:avLst/>
          </a:prstGeom>
          <a:noFill/>
        </p:spPr>
        <p:txBody>
          <a:bodyPr wrap="square">
            <a:spAutoFit/>
          </a:bodyPr>
          <a:lstStyle/>
          <a:p>
            <a:pPr algn="ctr">
              <a:defRPr/>
            </a:pPr>
            <a:r>
              <a:rPr lang="en-US" sz="2800" b="1" dirty="0">
                <a:solidFill>
                  <a:srgbClr val="FF0000"/>
                </a:solidFill>
                <a:latin typeface="Bookman Old Style" pitchFamily="18" charset="0"/>
                <a:ea typeface="ＭＳ Ｐゴシック" charset="-128"/>
              </a:rPr>
              <a:t>Please turn in this page</a:t>
            </a:r>
          </a:p>
        </p:txBody>
      </p:sp>
      <p:sp>
        <p:nvSpPr>
          <p:cNvPr id="2" name="TextBox 1"/>
          <p:cNvSpPr txBox="1"/>
          <p:nvPr/>
        </p:nvSpPr>
        <p:spPr>
          <a:xfrm>
            <a:off x="6393491" y="2640248"/>
            <a:ext cx="1759909" cy="1754326"/>
          </a:xfrm>
          <a:prstGeom prst="rect">
            <a:avLst/>
          </a:prstGeom>
          <a:solidFill>
            <a:srgbClr val="FFFF00"/>
          </a:solidFill>
          <a:ln w="28575">
            <a:solidFill>
              <a:schemeClr val="accent1"/>
            </a:solidFill>
          </a:ln>
        </p:spPr>
        <p:txBody>
          <a:bodyPr wrap="square" rtlCol="0">
            <a:spAutoFit/>
          </a:bodyPr>
          <a:lstStyle/>
          <a:p>
            <a:r>
              <a:rPr lang="en-US" dirty="0"/>
              <a:t>Being fully responsive to your members current and anticipated environment</a:t>
            </a:r>
          </a:p>
        </p:txBody>
      </p:sp>
      <p:sp>
        <p:nvSpPr>
          <p:cNvPr id="18" name="Rectangle 17">
            <a:extLst>
              <a:ext uri="{FF2B5EF4-FFF2-40B4-BE49-F238E27FC236}">
                <a16:creationId xmlns:a16="http://schemas.microsoft.com/office/drawing/2014/main" id="{181C2B29-C034-BA4D-95B2-5C66213D6579}"/>
              </a:ext>
            </a:extLst>
          </p:cNvPr>
          <p:cNvSpPr/>
          <p:nvPr/>
        </p:nvSpPr>
        <p:spPr>
          <a:xfrm>
            <a:off x="2272936" y="6231850"/>
            <a:ext cx="4049487" cy="626150"/>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Tree>
    <p:extLst>
      <p:ext uri="{BB962C8B-B14F-4D97-AF65-F5344CB8AC3E}">
        <p14:creationId xmlns:p14="http://schemas.microsoft.com/office/powerpoint/2010/main" val="3546590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quot;/&gt;&lt;property id=&quot;20307&quot; value=&quot;256&quot;/&gt;&lt;/object&gt;&lt;object type=&quot;3&quot; unique_id=&quot;10004&quot;&gt;&lt;property id=&quot;20148&quot; value=&quot;5&quot;/&gt;&lt;property id=&quot;20300&quot; value=&quot;Slide 2 - &amp;quot;2022 CEO SYMPOSIUM&amp;quot;&quot;/&gt;&lt;property id=&quot;20307&quot; value=&quot;266&quot;/&gt;&lt;/object&gt;&lt;object type=&quot;3&quot; unique_id=&quot;10005&quot;&gt;&lt;property id=&quot;20148&quot; value=&quot;5&quot;/&gt;&lt;property id=&quot;20300&quot; value=&quot;Slide 3 - &amp;quot;2022 CEO SYMPOSIUM&amp;quot;&quot;/&gt;&lt;property id=&quot;20307&quot; value=&quot;1296&quot;/&gt;&lt;/object&gt;&lt;object type=&quot;3&quot; unique_id=&quot;10007&quot;&gt;&lt;property id=&quot;20148&quot; value=&quot;5&quot;/&gt;&lt;property id=&quot;20300&quot; value=&quot;Slide 4 - &amp;quot;Download the Workbook&amp;quot;&quot;/&gt;&lt;property id=&quot;20307&quot; value=&quot;1035&quot;/&gt;&lt;/object&gt;&lt;object type=&quot;3&quot; unique_id=&quot;10008&quot;&gt;&lt;property id=&quot;20148&quot; value=&quot;5&quot;/&gt;&lt;property id=&quot;20300&quot; value=&quot;Slide 6 - &amp;quot;Discussion Thread I&amp;quot;&quot;/&gt;&lt;property id=&quot;20307&quot; value=&quot;270&quot;/&gt;&lt;/object&gt;&lt;object type=&quot;3&quot; unique_id=&quot;10009&quot;&gt;&lt;property id=&quot;20148&quot; value=&quot;5&quot;/&gt;&lt;property id=&quot;20300&quot; value=&quot;Slide 7 - &amp;quot;Your Model of Leadership Behavior?&amp;quot;&quot;/&gt;&lt;property id=&quot;20307&quot; value=&quot;271&quot;/&gt;&lt;/object&gt;&lt;object type=&quot;3&quot; unique_id=&quot;10010&quot;&gt;&lt;property id=&quot;20148&quot; value=&quot;5&quot;/&gt;&lt;property id=&quot;20300&quot; value=&quot;Slide 8 - &amp;quot;Your Model of Leadership Behavior?&amp;quot;&quot;/&gt;&lt;property id=&quot;20307&quot; value=&quot;272&quot;/&gt;&lt;/object&gt;&lt;object type=&quot;3&quot; unique_id=&quot;10011&quot;&gt;&lt;property id=&quot;20148&quot; value=&quot;5&quot;/&gt;&lt;property id=&quot;20300&quot; value=&quot;Slide 9 - &amp;quot;Why People Behave the Way They Do&amp;quot;&quot;/&gt;&lt;property id=&quot;20307&quot; value=&quot;1406&quot;/&gt;&lt;/object&gt;&lt;object type=&quot;3&quot; unique_id=&quot;10012&quot;&gt;&lt;property id=&quot;20148&quot; value=&quot;5&quot;/&gt;&lt;property id=&quot;20300&quot; value=&quot;Slide 10 - &amp;quot;An Association&amp;quot;&quot;/&gt;&lt;property id=&quot;20307&quot; value=&quot;1407&quot;/&gt;&lt;/object&gt;&lt;object type=&quot;3&quot; unique_id=&quot;10013&quot;&gt;&lt;property id=&quot;20148&quot; value=&quot;5&quot;/&gt;&lt;property id=&quot;20300&quot; value=&quot;Slide 11 - &amp;quot;An Association’s DNA&amp;quot;&quot;/&gt;&lt;property id=&quot;20307&quot; value=&quot;544&quot;/&gt;&lt;/object&gt;&lt;object type=&quot;3&quot; unique_id=&quot;10017&quot;&gt;&lt;property id=&quot;20148&quot; value=&quot;5&quot;/&gt;&lt;property id=&quot;20300&quot; value=&quot;Slide 24&quot;/&gt;&lt;property id=&quot;20307&quot; value=&quot;1026&quot;/&gt;&lt;/object&gt;&lt;object type=&quot;3&quot; unique_id=&quot;10018&quot;&gt;&lt;property id=&quot;20148&quot; value=&quot;5&quot;/&gt;&lt;property id=&quot;20300&quot; value=&quot;Slide 17&quot;/&gt;&lt;property id=&quot;20307&quot; value=&quot;1320&quot;/&gt;&lt;/object&gt;&lt;object type=&quot;3&quot; unique_id=&quot;10019&quot;&gt;&lt;property id=&quot;20148&quot; value=&quot;5&quot;/&gt;&lt;property id=&quot;20300&quot; value=&quot;Slide 18&quot;/&gt;&lt;property id=&quot;20307&quot; value=&quot;1069&quot;/&gt;&lt;/object&gt;&lt;object type=&quot;3&quot; unique_id=&quot;10034&quot;&gt;&lt;property id=&quot;20148&quot; value=&quot;5&quot;/&gt;&lt;property id=&quot;20300&quot; value=&quot;Slide 19 - &amp;quot;Key Driver of Change: a trend or dynamic that will make our relevant tomorrow very different than today. &amp;quot;&quot;/&gt;&lt;property id=&quot;20307&quot; value=&quot;1570&quot;/&gt;&lt;/object&gt;&lt;object type=&quot;3&quot; unique_id=&quot;10044&quot;&gt;&lt;property id=&quot;20148&quot; value=&quot;5&quot;/&gt;&lt;property id=&quot;20300&quot; value=&quot;Slide 63 - &amp;quot;Building Trust in Governance &amp;quot;&quot;/&gt;&lt;property id=&quot;20307&quot; value=&quot;1269&quot;/&gt;&lt;/object&gt;&lt;object type=&quot;3&quot; unique_id=&quot;10046&quot;&gt;&lt;property id=&quot;20148&quot; value=&quot;5&quot;/&gt;&lt;property id=&quot;20300&quot; value=&quot;Slide 62 - &amp;quot;Principles of Good Governance Process High Level Self-Assessment  &amp;quot;&quot;/&gt;&lt;property id=&quot;20307&quot; value=&quot;1082&quot;/&gt;&lt;/object&gt;&lt;object type=&quot;3&quot; unique_id=&quot;10055&quot;&gt;&lt;property id=&quot;20148&quot; value=&quot;5&quot;/&gt;&lt;property id=&quot;20300&quot; value=&quot;Slide 36 - &amp;quot;Board Responsibilities&amp;quot;&quot;/&gt;&lt;property id=&quot;20307&quot; value=&quot;1408&quot;/&gt;&lt;/object&gt;&lt;object type=&quot;3&quot; unique_id=&quot;10056&quot;&gt;&lt;property id=&quot;20148&quot; value=&quot;5&quot;/&gt;&lt;property id=&quot;20300&quot; value=&quot;Slide 37 - &amp;quot;Set Organization’s Direction&amp;quot;&quot;/&gt;&lt;property id=&quot;20307&quot; value=&quot;1413&quot;/&gt;&lt;/object&gt;&lt;object type=&quot;3&quot; unique_id=&quot;10057&quot;&gt;&lt;property id=&quot;20148&quot; value=&quot;5&quot;/&gt;&lt;property id=&quot;20300&quot; value=&quot;Slide 38 - &amp;quot;Ensure Necessary Resources&amp;quot;&quot;/&gt;&lt;property id=&quot;20307&quot; value=&quot;1410&quot;/&gt;&lt;/object&gt;&lt;object type=&quot;3&quot; unique_id=&quot;10058&quot;&gt;&lt;property id=&quot;20148&quot; value=&quot;5&quot;/&gt;&lt;property id=&quot;20300&quot; value=&quot;Slide 39 - &amp;quot;Provide Oversight&amp;quot;&quot;/&gt;&lt;property id=&quot;20307&quot; value=&quot;1411&quot;/&gt;&lt;/object&gt;&lt;object type=&quot;3&quot; unique_id=&quot;10059&quot;&gt;&lt;property id=&quot;20148&quot; value=&quot;5&quot;/&gt;&lt;property id=&quot;20300&quot; value=&quot;Slide 40&quot;/&gt;&lt;property id=&quot;20307&quot; value=&quot;1102&quot;/&gt;&lt;/object&gt;&lt;object type=&quot;3&quot; unique_id=&quot;10060&quot;&gt;&lt;property id=&quot;20148&quot; value=&quot;5&quot;/&gt;&lt;property id=&quot;20300&quot; value=&quot;Slide 41 - &amp;quot;Board Fiduciary Responsibilities&amp;quot;&quot;/&gt;&lt;property id=&quot;20307&quot; value=&quot;1104&quot;/&gt;&lt;/object&gt;&lt;object type=&quot;3&quot; unique_id=&quot;10061&quot;&gt;&lt;property id=&quot;20148&quot; value=&quot;5&quot;/&gt;&lt;property id=&quot;20300&quot; value=&quot;Slide 42 - &amp;quot;Duty of Care&amp;quot;&quot;/&gt;&lt;property id=&quot;20307&quot; value=&quot;1105&quot;/&gt;&lt;/object&gt;&lt;object type=&quot;3&quot; unique_id=&quot;10062&quot;&gt;&lt;property id=&quot;20148&quot; value=&quot;5&quot;/&gt;&lt;property id=&quot;20300&quot; value=&quot;Slide 43 - &amp;quot;Duty of Obedience&amp;quot;&quot;/&gt;&lt;property id=&quot;20307&quot; value=&quot;1107&quot;/&gt;&lt;/object&gt;&lt;object type=&quot;3&quot; unique_id=&quot;10063&quot;&gt;&lt;property id=&quot;20148&quot; value=&quot;5&quot;/&gt;&lt;property id=&quot;20300&quot; value=&quot;Slide 44 - &amp;quot;Duty of Loyalty&amp;quot;&quot;/&gt;&lt;property id=&quot;20307&quot; value=&quot;1106&quot;/&gt;&lt;/object&gt;&lt;object type=&quot;3&quot; unique_id=&quot;10088&quot;&gt;&lt;property id=&quot;20148&quot; value=&quot;5&quot;/&gt;&lt;property id=&quot;20300&quot; value=&quot;Slide 50 - &amp;quot;The Performance Partnership&amp;quot;&quot;/&gt;&lt;property id=&quot;20307&quot; value=&quot;1141&quot;/&gt;&lt;/object&gt;&lt;object type=&quot;3&quot; unique_id=&quot;10089&quot;&gt;&lt;property id=&quot;20148&quot; value=&quot;5&quot;/&gt;&lt;property id=&quot;20300&quot; value=&quot;Slide 51&quot;/&gt;&lt;property id=&quot;20307&quot; value=&quot;1144&quot;/&gt;&lt;/object&gt;&lt;object type=&quot;3&quot; unique_id=&quot;10096&quot;&gt;&lt;property id=&quot;20148&quot; value=&quot;5&quot;/&gt;&lt;property id=&quot;20300&quot; value=&quot;Slide 47&quot;/&gt;&lt;property id=&quot;20307&quot; value=&quot;1108&quot;/&gt;&lt;/object&gt;&lt;object type=&quot;3&quot; unique_id=&quot;10097&quot;&gt;&lt;property id=&quot;20148&quot; value=&quot;5&quot;/&gt;&lt;property id=&quot;20300&quot; value=&quot;Slide 48&quot;/&gt;&lt;property id=&quot;20307&quot; value=&quot;1543&quot;/&gt;&lt;/object&gt;&lt;object type=&quot;3&quot; unique_id=&quot;10122&quot;&gt;&lt;property id=&quot;20148&quot; value=&quot;5&quot;/&gt;&lt;property id=&quot;20300&quot; value=&quot;Slide 123&quot;/&gt;&lt;property id=&quot;20307&quot; value=&quot;1536&quot;/&gt;&lt;/object&gt;&lt;object type=&quot;3&quot; unique_id=&quot;10123&quot;&gt;&lt;property id=&quot;20148&quot; value=&quot;5&quot;/&gt;&lt;property id=&quot;20300&quot; value=&quot;Slide 122&quot;/&gt;&lt;property id=&quot;20307&quot; value=&quot;1511&quot;/&gt;&lt;/object&gt;&lt;object type=&quot;3&quot; unique_id=&quot;10157&quot;&gt;&lt;property id=&quot;20148&quot; value=&quot;5&quot;/&gt;&lt;property id=&quot;20300&quot; value=&quot;Slide 140&quot;/&gt;&lt;property id=&quot;20307&quot; value=&quot;1405&quot;/&gt;&lt;/object&gt;&lt;object type=&quot;3&quot; unique_id=&quot;10158&quot;&gt;&lt;property id=&quot;20148&quot; value=&quot;5&quot;/&gt;&lt;property id=&quot;20300&quot; value=&quot;Slide 141 - &amp;quot;Nature of Change and Transition&amp;quot;&quot;/&gt;&lt;property id=&quot;20307&quot; value=&quot;791&quot;/&gt;&lt;/object&gt;&lt;object type=&quot;3&quot; unique_id=&quot;10159&quot;&gt;&lt;property id=&quot;20148&quot; value=&quot;5&quot;/&gt;&lt;property id=&quot;20300&quot; value=&quot;Slide 142 - &amp;quot;The Transition Process*&amp;quot;&quot;/&gt;&lt;property id=&quot;20307&quot; value=&quot;793&quot;/&gt;&lt;/object&gt;&lt;object type=&quot;3&quot; unique_id=&quot;10160&quot;&gt;&lt;property id=&quot;20148&quot; value=&quot;5&quot;/&gt;&lt;property id=&quot;20300&quot; value=&quot;Slide 143 - &amp;quot;“Successful change initiatives share two key characteristics: effective persuasion and a clear understanding of o&quot;/&gt;&lt;property id=&quot;20307&quot; value=&quot;411&quot;/&gt;&lt;/object&gt;&lt;object type=&quot;3&quot; unique_id=&quot;10161&quot;&gt;&lt;property id=&quot;20148&quot; value=&quot;5&quot;/&gt;&lt;property id=&quot;20300&quot; value=&quot;Slide 145&quot;/&gt;&lt;property id=&quot;20307&quot; value=&quot;1256&quot;/&gt;&lt;/object&gt;&lt;object type=&quot;3&quot; unique_id=&quot;10163&quot;&gt;&lt;property id=&quot;20148&quot; value=&quot;5&quot;/&gt;&lt;property id=&quot;20300&quot; value=&quot;Slide 147&quot;/&gt;&lt;property id=&quot;20307&quot; value=&quot;1355&quot;/&gt;&lt;/object&gt;&lt;object type=&quot;3&quot; unique_id=&quot;10164&quot;&gt;&lt;property id=&quot;20148&quot; value=&quot;5&quot;/&gt;&lt;property id=&quot;20300&quot; value=&quot;Slide 144&quot;/&gt;&lt;property id=&quot;20307&quot; value=&quot;1259&quot;/&gt;&lt;/object&gt;&lt;object type=&quot;3&quot; unique_id=&quot;13032&quot;&gt;&lt;property id=&quot;20148&quot; value=&quot;5&quot;/&gt;&lt;property id=&quot;20300&quot; value=&quot;Slide 85 - &amp;quot;Flaws in Decision Making (Adapted from “Hidden Flaws in Strategy” by Charles Roxburgh, 2003)&amp;quot;&quot;/&gt;&lt;property id=&quot;20307&quot; value=&quot;2124&quot;/&gt;&lt;/object&gt;&lt;object type=&quot;3&quot; unique_id=&quot;13033&quot;&gt;&lt;property id=&quot;20148&quot; value=&quot;5&quot;/&gt;&lt;property id=&quot;20300&quot; value=&quot;Slide 83&quot;/&gt;&lt;property id=&quot;20307&quot; value=&quot;2156&quot;/&gt;&lt;/object&gt;&lt;object type=&quot;3&quot; unique_id=&quot;13048&quot;&gt;&lt;property id=&quot;20148&quot; value=&quot;5&quot;/&gt;&lt;property id=&quot;20300&quot; value=&quot;Slide 70 - &amp;quot;Board Effectiveness&amp;quot;&quot;/&gt;&lt;property id=&quot;20307&quot; value=&quot;1125&quot;/&gt;&lt;/object&gt;&lt;object type=&quot;3&quot; unique_id=&quot;13049&quot;&gt;&lt;property id=&quot;20148&quot; value=&quot;5&quot;/&gt;&lt;property id=&quot;20300&quot; value=&quot;Slide 74 - &amp;quot;Six Key Attributes of Board Members&amp;quot;&quot;/&gt;&lt;property id=&quot;20307&quot; value=&quot;2116&quot;/&gt;&lt;/object&gt;&lt;object type=&quot;3&quot; unique_id=&quot;13050&quot;&gt;&lt;property id=&quot;20148&quot; value=&quot;5&quot;/&gt;&lt;property id=&quot;20300&quot; value=&quot;Slide 72 - &amp;quot;Role of the Balanced Board Nominating Committee: An Analogy&amp;quot;&quot;/&gt;&lt;property id=&quot;20307&quot; value=&quot;2117&quot;/&gt;&lt;/object&gt;&lt;object type=&quot;3&quot; unique_id=&quot;13051&quot;&gt;&lt;property id=&quot;20148&quot; value=&quot;5&quot;/&gt;&lt;property id=&quot;20300&quot; value=&quot;Slide 73 - &amp;quot;Vetting Candidates for a Balanced Board&amp;quot;&quot;/&gt;&lt;property id=&quot;20307&quot; value=&quot;2118&quot;/&gt;&lt;/object&gt;&lt;object type=&quot;3&quot; unique_id=&quot;13053&quot;&gt;&lt;property id=&quot;20148&quot; value=&quot;5&quot;/&gt;&lt;property id=&quot;20300&quot; value=&quot;Slide 75 - &amp;quot;Board Member Skill Sets – Key Attributes&amp;quot;&quot;/&gt;&lt;property id=&quot;20307&quot; value=&quot;1746&quot;/&gt;&lt;/object&gt;&lt;object type=&quot;3&quot; unique_id=&quot;13054&quot;&gt;&lt;property id=&quot;20148&quot; value=&quot;5&quot;/&gt;&lt;property id=&quot;20300&quot; value=&quot;Slide 77&quot;/&gt;&lt;property id=&quot;20307&quot; value=&quot;1744&quot;/&gt;&lt;/object&gt;&lt;object type=&quot;3&quot; unique_id=&quot;13055&quot;&gt;&lt;property id=&quot;20148&quot; value=&quot;5&quot;/&gt;&lt;property id=&quot;20300&quot; value=&quot;Slide 76&quot;/&gt;&lt;property id=&quot;20307&quot; value=&quot;1129&quot;/&gt;&lt;/object&gt;&lt;object type=&quot;3&quot; unique_id=&quot;13057&quot;&gt;&lt;property id=&quot;20148&quot; value=&quot;5&quot;/&gt;&lt;property id=&quot;20300&quot; value=&quot;Slide 86 - &amp;quot; The Strategic Board Agenda&amp;quot;&quot;/&gt;&lt;property id=&quot;20307&quot; value=&quot;2114&quot;/&gt;&lt;/object&gt;&lt;object type=&quot;3&quot; unique_id=&quot;13058&quot;&gt;&lt;property id=&quot;20148&quot; value=&quot;5&quot;/&gt;&lt;property id=&quot;20300&quot; value=&quot;Slide 49&quot;/&gt;&lt;property id=&quot;20307&quot; value=&quot;2029&quot;/&gt;&lt;/object&gt;&lt;object type=&quot;3&quot; unique_id=&quot;13059&quot;&gt;&lt;property id=&quot;20148&quot; value=&quot;5&quot;/&gt;&lt;property id=&quot;20300&quot; value=&quot;Slide 120 - &amp;quot;BOARD/SENIOR STAFF OPTIMAL LEVELS OF ENGAGEMENT&amp;quot;&quot;/&gt;&lt;property id=&quot;20307&quot; value=&quot;2107&quot;/&gt;&lt;/object&gt;&lt;object type=&quot;3&quot; unique_id=&quot;13060&quot;&gt;&lt;property id=&quot;20148&quot; value=&quot;5&quot;/&gt;&lt;property id=&quot;20300&quot; value=&quot;Slide 121 - &amp;quot;BOARD/SENIOR STAFF OPTIMAL LEVELS OF ENGAGEMENT&amp;quot;&quot;/&gt;&lt;property id=&quot;20307&quot; value=&quot;2108&quot;/&gt;&lt;/object&gt;&lt;object type=&quot;3&quot; unique_id=&quot;13061&quot;&gt;&lt;property id=&quot;20148&quot; value=&quot;5&quot;/&gt;&lt;property id=&quot;20300&quot; value=&quot;Slide 60&quot;/&gt;&lt;property id=&quot;20307&quot; value=&quot;2026&quot;/&gt;&lt;/object&gt;&lt;object type=&quot;3&quot; unique_id=&quot;13062&quot;&gt;&lt;property id=&quot;20148&quot; value=&quot;5&quot;/&gt;&lt;property id=&quot;20300&quot; value=&quot;Slide 52 - &amp;quot;Board Self Evaluation&amp;quot;&quot;/&gt;&lt;property id=&quot;20307&quot; value=&quot;2100&quot;/&gt;&lt;/object&gt;&lt;object type=&quot;3&quot; unique_id=&quot;13063&quot;&gt;&lt;property id=&quot;20148&quot; value=&quot;5&quot;/&gt;&lt;property id=&quot;20300&quot; value=&quot;Slide 53&quot;/&gt;&lt;property id=&quot;20307&quot; value=&quot;2101&quot;/&gt;&lt;/object&gt;&lt;object type=&quot;3&quot; unique_id=&quot;13064&quot;&gt;&lt;property id=&quot;20148&quot; value=&quot;5&quot;/&gt;&lt;property id=&quot;20300&quot; value=&quot;Slide 54&quot;/&gt;&lt;property id=&quot;20307&quot; value=&quot;2102&quot;/&gt;&lt;/object&gt;&lt;object type=&quot;3&quot; unique_id=&quot;13065&quot;&gt;&lt;property id=&quot;20148&quot; value=&quot;5&quot;/&gt;&lt;property id=&quot;20300&quot; value=&quot;Slide 55&quot;/&gt;&lt;property id=&quot;20307&quot; value=&quot;2103&quot;/&gt;&lt;/object&gt;&lt;object type=&quot;3&quot; unique_id=&quot;13066&quot;&gt;&lt;property id=&quot;20148&quot; value=&quot;5&quot;/&gt;&lt;property id=&quot;20300&quot; value=&quot;Slide 56&quot;/&gt;&lt;property id=&quot;20307&quot; value=&quot;2104&quot;/&gt;&lt;/object&gt;&lt;object type=&quot;3&quot; unique_id=&quot;13067&quot;&gt;&lt;property id=&quot;20148&quot; value=&quot;5&quot;/&gt;&lt;property id=&quot;20300&quot; value=&quot;Slide 57&quot;/&gt;&lt;property id=&quot;20307&quot; value=&quot;2105&quot;/&gt;&lt;/object&gt;&lt;object type=&quot;3&quot; unique_id=&quot;13068&quot;&gt;&lt;property id=&quot;20148&quot; value=&quot;5&quot;/&gt;&lt;property id=&quot;20300&quot; value=&quot;Slide 58&quot;/&gt;&lt;property id=&quot;20307&quot; value=&quot;2106&quot;/&gt;&lt;/object&gt;&lt;object type=&quot;3&quot; unique_id=&quot;13069&quot;&gt;&lt;property id=&quot;20148&quot; value=&quot;5&quot;/&gt;&lt;property id=&quot;20300&quot; value=&quot;Slide 96 - &amp;quot;Strategy vs. Operational Planning&amp;quot;&quot;/&gt;&lt;property id=&quot;20307&quot; value=&quot;2109&quot;/&gt;&lt;/object&gt;&lt;object type=&quot;3&quot; unique_id=&quot;13070&quot;&gt;&lt;property id=&quot;20148&quot; value=&quot;5&quot;/&gt;&lt;property id=&quot;20300&quot; value=&quot;Slide 94 - &amp;quot;Sustaining Relevance - Strategy as a GPS&amp;quot;&quot;/&gt;&lt;property id=&quot;20307&quot; value=&quot;2099&quot;/&gt;&lt;/object&gt;&lt;object type=&quot;3&quot; unique_id=&quot;13071&quot;&gt;&lt;property id=&quot;20148&quot; value=&quot;5&quot;/&gt;&lt;property id=&quot;20300&quot; value=&quot;Slide 95&quot;/&gt;&lt;property id=&quot;20307&quot; value=&quot;2110&quot;/&gt;&lt;/object&gt;&lt;object type=&quot;3&quot; unique_id=&quot;13072&quot;&gt;&lt;property id=&quot;20148&quot; value=&quot;5&quot;/&gt;&lt;property id=&quot;20300&quot; value=&quot;Slide 97&quot;/&gt;&lt;property id=&quot;20307&quot; value=&quot;2111&quot;/&gt;&lt;/object&gt;&lt;object type=&quot;3&quot; unique_id=&quot;13075&quot;&gt;&lt;property id=&quot;20148&quot; value=&quot;5&quot;/&gt;&lt;property id=&quot;20300&quot; value=&quot;Slide 104 - &amp;quot;A Framework for Dialogue and  Deliberation&amp;quot;&quot;/&gt;&lt;property id=&quot;20307&quot; value=&quot;2128&quot;/&gt;&lt;/object&gt;&lt;object type=&quot;3&quot; unique_id=&quot;13076&quot;&gt;&lt;property id=&quot;20148&quot; value=&quot;5&quot;/&gt;&lt;property id=&quot;20300&quot; value=&quot;Slide 105 - &amp;quot;Four Knowledge Bases&amp;quot;&quot;/&gt;&lt;property id=&quot;20307&quot; value=&quot;2129&quot;/&gt;&lt;/object&gt;&lt;object type=&quot;3&quot; unique_id=&quot;13077&quot;&gt;&lt;property id=&quot;20148&quot; value=&quot;5&quot;/&gt;&lt;property id=&quot;20300&quot; value=&quot;Slide 106 - &amp;quot;Question 1: Needs, Wants &amp;amp; Preferences&amp;quot;&quot;/&gt;&lt;property id=&quot;20307&quot; value=&quot;2130&quot;/&gt;&lt;/object&gt;&lt;object type=&quot;3&quot; unique_id=&quot;13079&quot;&gt;&lt;property id=&quot;20148&quot; value=&quot;5&quot;/&gt;&lt;property id=&quot;20300&quot; value=&quot;Slide 108 - &amp;quot;Question 2: Current Realities and Evolving Dynamics&amp;quot;&quot;/&gt;&lt;property id=&quot;20307&quot; value=&quot;2132&quot;/&gt;&lt;/object&gt;&lt;object type=&quot;3&quot; unique_id=&quot;13080&quot;&gt;&lt;property id=&quot;20148&quot; value=&quot;5&quot;/&gt;&lt;property id=&quot;20300&quot; value=&quot;Slide 109 - &amp;quot;Four Knowledge Bases&amp;quot;&quot;/&gt;&lt;property id=&quot;20307&quot; value=&quot;2133&quot;/&gt;&lt;/object&gt;&lt;object type=&quot;3&quot; unique_id=&quot;13081&quot;&gt;&lt;property id=&quot;20148&quot; value=&quot;5&quot;/&gt;&lt;property id=&quot;20300&quot; value=&quot;Slide 110 - &amp;quot;Capacity and Strategic Position&amp;quot;&quot;/&gt;&lt;property id=&quot;20307&quot; value=&quot;2134&quot;/&gt;&lt;/object&gt;&lt;object type=&quot;3&quot; unique_id=&quot;13082&quot;&gt;&lt;property id=&quot;20148&quot; value=&quot;5&quot;/&gt;&lt;property id=&quot;20300&quot; value=&quot;Slide 111 - &amp;quot;Four Knowledge Bases&amp;quot;&quot;/&gt;&lt;property id=&quot;20307&quot; value=&quot;2135&quot;/&gt;&lt;/object&gt;&lt;object type=&quot;3&quot; unique_id=&quot;13083&quot;&gt;&lt;property id=&quot;20148&quot; value=&quot;5&quot;/&gt;&lt;property id=&quot;20300&quot; value=&quot;Slide 112 - &amp;quot;Mega-Issue&amp;quot;&quot;/&gt;&lt;property id=&quot;20307&quot; value=&quot;2136&quot;/&gt;&lt;/object&gt;&lt;object type=&quot;3&quot; unique_id=&quot;13084&quot;&gt;&lt;property id=&quot;20148&quot; value=&quot;5&quot;/&gt;&lt;property id=&quot;20300&quot; value=&quot;Slide 113 - &amp;quot;Choice&amp;quot;&quot;/&gt;&lt;property id=&quot;20307&quot; value=&quot;2137&quot;/&gt;&lt;/object&gt;&lt;object type=&quot;3&quot; unique_id=&quot;13085&quot;&gt;&lt;property id=&quot;20148&quot; value=&quot;5&quot;/&gt;&lt;property id=&quot;20300&quot; value=&quot;Slide 114 - &amp;quot;Our Choices Choice: a discrete, but not necessarily exclusive, alternative&amp;quot;&quot;/&gt;&lt;property id=&quot;20307&quot; value=&quot;2138&quot;/&gt;&lt;/object&gt;&lt;object type=&quot;3&quot; unique_id=&quot;13086&quot;&gt;&lt;property id=&quot;20148&quot; value=&quot;5&quot;/&gt;&lt;property id=&quot;20300&quot; value=&quot;Slide 115 - &amp;quot;Determining Areas of Consensus&amp;quot;&quot;/&gt;&lt;property id=&quot;20307&quot; value=&quot;2139&quot;/&gt;&lt;/object&gt;&lt;object type=&quot;3&quot; unique_id=&quot;13087&quot;&gt;&lt;property id=&quot;20148&quot; value=&quot;5&quot;/&gt;&lt;property id=&quot;20300&quot; value=&quot;Slide 116 - &amp;quot;Craft a Motion&amp;quot;&quot;/&gt;&lt;property id=&quot;20307&quot; value=&quot;2140&quot;/&gt;&lt;/object&gt;&lt;object type=&quot;3&quot; unique_id=&quot;13088&quot;&gt;&lt;property id=&quot;20148&quot; value=&quot;5&quot;/&gt;&lt;property id=&quot;20300&quot; value=&quot;Slide 117 - &amp;quot;Deliberate on the Motion&amp;quot;&quot;/&gt;&lt;property id=&quot;20307&quot; value=&quot;2141&quot;/&gt;&lt;/object&gt;&lt;object type=&quot;3&quot; unique_id=&quot;13092&quot;&gt;&lt;property id=&quot;20148&quot; value=&quot;5&quot;/&gt;&lt;property id=&quot;20300&quot; value=&quot;Slide 125 - &amp;quot;Engagement Preferences&amp;quot;&quot;/&gt;&lt;property id=&quot;20307&quot; value=&quot;2153&quot;/&gt;&lt;/object&gt;&lt;object type=&quot;3&quot; unique_id=&quot;13093&quot;&gt;&lt;property id=&quot;20148&quot; value=&quot;5&quot;/&gt;&lt;property id=&quot;20300&quot; value=&quot;Slide 127 - &amp;quot;Engagement Preferences&amp;quot;&quot;/&gt;&lt;property id=&quot;20307&quot; value=&quot;2155&quot;/&gt;&lt;/object&gt;&lt;object type=&quot;3&quot; unique_id=&quot;15826&quot;&gt;&lt;property id=&quot;20148&quot; value=&quot;5&quot;/&gt;&lt;property id=&quot;20300&quot; value=&quot;Slide 21 - &amp;quot;Model of Association Infrastructure&amp;quot;&quot;/&gt;&lt;property id=&quot;20307&quot; value=&quot;2159&quot;/&gt;&lt;/object&gt;&lt;object type=&quot;3&quot; unique_id=&quot;15830&quot;&gt;&lt;property id=&quot;20148&quot; value=&quot;5&quot;/&gt;&lt;property id=&quot;20300&quot; value=&quot;Slide 20 - &amp;quot;Organizing and Aligning&amp;quot;&quot;/&gt;&lt;property id=&quot;20307&quot; value=&quot;2168&quot;/&gt;&lt;/object&gt;&lt;object type=&quot;3&quot; unique_id=&quot;15837&quot;&gt;&lt;property id=&quot;20148&quot; value=&quot;5&quot;/&gt;&lt;property id=&quot;20300&quot; value=&quot;Slide 71 - &amp;quot;Balanced Board&amp;quot;&quot;/&gt;&lt;property id=&quot;20307&quot; value=&quot;2162&quot;/&gt;&lt;/object&gt;&lt;object type=&quot;3&quot; unique_id=&quot;15838&quot;&gt;&lt;property id=&quot;20148&quot; value=&quot;5&quot;/&gt;&lt;property id=&quot;20300&quot; value=&quot;Slide 78 - &amp;quot;Achieving a Balanced Board&amp;quot;&quot;/&gt;&lt;property id=&quot;20307&quot; value=&quot;2172&quot;/&gt;&lt;/object&gt;&lt;object type=&quot;3&quot; unique_id=&quot;15840&quot;&gt;&lt;property id=&quot;20148&quot; value=&quot;5&quot;/&gt;&lt;property id=&quot;20300&quot; value=&quot;Slide 59&quot;/&gt;&lt;property id=&quot;20307&quot; value=&quot;1148&quot;/&gt;&lt;/object&gt;&lt;object type=&quot;3&quot; unique_id=&quot;15842&quot;&gt;&lt;property id=&quot;20148&quot; value=&quot;5&quot;/&gt;&lt;property id=&quot;20300&quot; value=&quot;Slide 16&quot;/&gt;&lt;property id=&quot;20307&quot; value=&quot;2176&quot;/&gt;&lt;/object&gt;&lt;object type=&quot;3&quot; unique_id=&quot;15843&quot;&gt;&lt;property id=&quot;20148&quot; value=&quot;5&quot;/&gt;&lt;property id=&quot;20300&quot; value=&quot;Slide 124 - &amp;quot;Personal Rewards&amp;quot;&quot;/&gt;&lt;property id=&quot;20307&quot; value=&quot;2177&quot;/&gt;&lt;/object&gt;&lt;object type=&quot;3&quot; unique_id=&quot;15844&quot;&gt;&lt;property id=&quot;20148&quot; value=&quot;5&quot;/&gt;&lt;property id=&quot;20300&quot; value=&quot;Slide 126&quot;/&gt;&lt;property id=&quot;20307&quot; value=&quot;2164&quot;/&gt;&lt;/object&gt;&lt;object type=&quot;3&quot; unique_id=&quot;15845&quot;&gt;&lt;property id=&quot;20148&quot; value=&quot;5&quot;/&gt;&lt;property id=&quot;20300&quot; value=&quot;Slide 148&quot;/&gt;&lt;property id=&quot;20307&quot; value=&quot;2169&quot;/&gt;&lt;/object&gt;&lt;object type=&quot;3&quot; unique_id=&quot;18169&quot;&gt;&lt;property id=&quot;20148&quot; value=&quot;5&quot;/&gt;&lt;property id=&quot;20300&quot; value=&quot;Slide 5 - &amp;quot;CEO Symposium Overview&amp;quot;&quot;/&gt;&lt;property id=&quot;20307&quot; value=&quot;4225&quot;/&gt;&lt;/object&gt;&lt;object type=&quot;3&quot; unique_id=&quot;18170&quot;&gt;&lt;property id=&quot;20148&quot; value=&quot;5&quot;/&gt;&lt;property id=&quot;20300&quot; value=&quot;Slide 12 - &amp;quot;Every Association Was Created for the Same Reason&amp;quot;&quot;/&gt;&lt;property id=&quot;20307&quot; value=&quot;4257&quot;/&gt;&lt;/object&gt;&lt;object type=&quot;3&quot; unique_id=&quot;18171&quot;&gt;&lt;property id=&quot;20148&quot; value=&quot;5&quot;/&gt;&lt;property id=&quot;20300&quot; value=&quot;Slide 13 - &amp;quot;Strategic Thinking Boards&amp;quot;&quot;/&gt;&lt;property id=&quot;20307&quot; value=&quot;4197&quot;/&gt;&lt;/object&gt;&lt;object type=&quot;3&quot; unique_id=&quot;18172&quot;&gt;&lt;property id=&quot;20148&quot; value=&quot;5&quot;/&gt;&lt;property id=&quot;20300&quot; value=&quot;Slide 14 - &amp;quot;How to Lead in a World Reshaped by COVID, July 13, 2021  by Jenny Nelson, ASAE director, content, and knowledge re&quot;/&gt;&lt;property id=&quot;20307&quot; value=&quot;4281&quot;/&gt;&lt;/object&gt;&lt;object type=&quot;3&quot; unique_id=&quot;18173&quot;&gt;&lt;property id=&quot;20148&quot; value=&quot;5&quot;/&gt;&lt;property id=&quot;20300&quot; value=&quot;Slide 64 - &amp;quot;Thinking Strategically Earns Confidence&amp;quot;&quot;/&gt;&lt;property id=&quot;20307&quot; value=&quot;4222&quot;/&gt;&lt;/object&gt;&lt;object type=&quot;3&quot; unique_id=&quot;18174&quot;&gt;&lt;property id=&quot;20148&quot; value=&quot;5&quot;/&gt;&lt;property id=&quot;20300&quot; value=&quot;Slide 25 - &amp;quot;Discussion Thread II&amp;quot;&quot;/&gt;&lt;property id=&quot;20307&quot; value=&quot;4260&quot;/&gt;&lt;/object&gt;&lt;object type=&quot;3&quot; unique_id=&quot;18175&quot;&gt;&lt;property id=&quot;20148&quot; value=&quot;5&quot;/&gt;&lt;property id=&quot;20300&quot; value=&quot;Slide 26 - &amp;quot;Jung Typology Test&amp;quot;&quot;/&gt;&lt;property id=&quot;20307&quot; value=&quot;4241&quot;/&gt;&lt;/object&gt;&lt;object type=&quot;3&quot; unique_id=&quot;18176&quot;&gt;&lt;property id=&quot;20148&quot; value=&quot;5&quot;/&gt;&lt;property id=&quot;20300&quot; value=&quot;Slide 27 - &amp;quot;Extrovert &amp;amp; Introvert Preferences&amp;quot;&quot;/&gt;&lt;property id=&quot;20307&quot; value=&quot;4232&quot;/&gt;&lt;/object&gt;&lt;object type=&quot;3&quot; unique_id=&quot;18177&quot;&gt;&lt;property id=&quot;20148&quot; value=&quot;5&quot;/&gt;&lt;property id=&quot;20300&quot; value=&quot;Slide 28 - &amp;quot;Sensing &amp;amp; iNtuiting Preferences&amp;quot;&quot;/&gt;&lt;property id=&quot;20307&quot; value=&quot;4233&quot;/&gt;&lt;/object&gt;&lt;object type=&quot;3&quot; unique_id=&quot;18178&quot;&gt;&lt;property id=&quot;20148&quot; value=&quot;5&quot;/&gt;&lt;property id=&quot;20300&quot; value=&quot;Slide 29 - &amp;quot;Thinking &amp;amp; Feeling Preferences&amp;quot;&quot;/&gt;&lt;property id=&quot;20307&quot; value=&quot;4234&quot;/&gt;&lt;/object&gt;&lt;object type=&quot;3&quot; unique_id=&quot;18179&quot;&gt;&lt;property id=&quot;20148&quot; value=&quot;5&quot;/&gt;&lt;property id=&quot;20300&quot; value=&quot;Slide 30 - &amp;quot;Judging &amp;amp; Perceiving Preferences&amp;quot;&quot;/&gt;&lt;property id=&quot;20307&quot; value=&quot;4235&quot;/&gt;&lt;/object&gt;&lt;object type=&quot;3&quot; unique_id=&quot;18180&quot;&gt;&lt;property id=&quot;20148&quot; value=&quot;5&quot;/&gt;&lt;property id=&quot;20300&quot; value=&quot;Slide 31 - &amp;quot;Understanding One Another’s  Thinking &amp;amp; Working Style Preferences&amp;quot;&quot;/&gt;&lt;property id=&quot;20307&quot; value=&quot;4230&quot;/&gt;&lt;/object&gt;&lt;object type=&quot;3&quot; unique_id=&quot;18181&quot;&gt;&lt;property id=&quot;20148&quot; value=&quot;5&quot;/&gt;&lt;property id=&quot;20300&quot; value=&quot;Slide 32 - &amp;quot;Using your preferences for progress&amp;quot;&quot;/&gt;&lt;property id=&quot;20307&quot; value=&quot;4248&quot;/&gt;&lt;/object&gt;&lt;object type=&quot;3&quot; unique_id=&quot;18182&quot;&gt;&lt;property id=&quot;20148&quot; value=&quot;5&quot;/&gt;&lt;property id=&quot;20300&quot; value=&quot;Slide 33 - &amp;quot;Leadership Agreement Chief Staff Officers Promise&amp;quot;&quot;/&gt;&lt;property id=&quot;20307&quot; value=&quot;4239&quot;/&gt;&lt;/object&gt;&lt;object type=&quot;3&quot; unique_id=&quot;18183&quot;&gt;&lt;property id=&quot;20148&quot; value=&quot;5&quot;/&gt;&lt;property id=&quot;20300&quot; value=&quot;Slide 34 - &amp;quot;Leadership Agreement Chief Elected Officer’s Promise&amp;quot;&quot;/&gt;&lt;property id=&quot;20307&quot; value=&quot;4238&quot;/&gt;&lt;/object&gt;&lt;object type=&quot;3&quot; unique_id=&quot;18184&quot;&gt;&lt;property id=&quot;20148&quot; value=&quot;5&quot;/&gt;&lt;property id=&quot;20300&quot; value=&quot;Slide 35 - &amp;quot;Discussion Thread III&amp;quot;&quot;/&gt;&lt;property id=&quot;20307&quot; value=&quot;4285&quot;/&gt;&lt;/object&gt;&lt;object type=&quot;3&quot; unique_id=&quot;18186&quot;&gt;&lt;property id=&quot;20148&quot; value=&quot;5&quot;/&gt;&lt;property id=&quot;20300&quot; value=&quot;Slide 61 - &amp;quot;Governance&amp;quot;&quot;/&gt;&lt;property id=&quot;20307&quot; value=&quot;4220&quot;/&gt;&lt;/object&gt;&lt;object type=&quot;3&quot; unique_id=&quot;18187&quot;&gt;&lt;property id=&quot;20148&quot; value=&quot;5&quot;/&gt;&lt;property id=&quot;20300&quot; value=&quot;Slide 65 - &amp;quot;Do you have a culture of Trust?&amp;quot;&quot;/&gt;&lt;property id=&quot;20307&quot; value=&quot;280&quot;/&gt;&lt;/object&gt;&lt;object type=&quot;3&quot; unique_id=&quot;18188&quot;&gt;&lt;property id=&quot;20148&quot; value=&quot;5&quot;/&gt;&lt;property id=&quot;20300&quot; value=&quot;Slide 66 - &amp;quot;Building a Culture of Trust in Governance&amp;quot;&quot;/&gt;&lt;property id=&quot;20307&quot; value=&quot;4226&quot;/&gt;&lt;/object&gt;&lt;object type=&quot;3&quot; unique_id=&quot;18189&quot;&gt;&lt;property id=&quot;20148&quot; value=&quot;5&quot;/&gt;&lt;property id=&quot;20300&quot; value=&quot;Slide 67 - &amp;quot;Focus on Board Culture&amp;quot;&quot;/&gt;&lt;property id=&quot;20307&quot; value=&quot;259&quot;/&gt;&lt;/object&gt;&lt;object type=&quot;3&quot; unique_id=&quot;18190&quot;&gt;&lt;property id=&quot;20148&quot; value=&quot;5&quot;/&gt;&lt;property id=&quot;20300&quot; value=&quot;Slide 133 - &amp;quot;Culture Change&amp;quot;&quot;/&gt;&lt;property id=&quot;20307&quot; value=&quot;262&quot;/&gt;&lt;/object&gt;&lt;object type=&quot;3&quot; unique_id=&quot;18191&quot;&gt;&lt;property id=&quot;20148&quot; value=&quot;5&quot;/&gt;&lt;property id=&quot;20300&quot; value=&quot;Slide 134 - &amp;quot;Culture Change&amp;quot;&quot;/&gt;&lt;property id=&quot;20307&quot; value=&quot;263&quot;/&gt;&lt;/object&gt;&lt;object type=&quot;3&quot; unique_id=&quot;18192&quot;&gt;&lt;property id=&quot;20148&quot; value=&quot;5&quot;/&gt;&lt;property id=&quot;20300&quot; value=&quot;Slide 135&quot;/&gt;&lt;property id=&quot;20307&quot; value=&quot;264&quot;/&gt;&lt;/object&gt;&lt;object type=&quot;3&quot; unique_id=&quot;18193&quot;&gt;&lt;property id=&quot;20148&quot; value=&quot;5&quot;/&gt;&lt;property id=&quot;20300&quot; value=&quot;Slide 68 - &amp;quot;Sustaining Trust&amp;quot;&quot;/&gt;&lt;property id=&quot;20307&quot; value=&quot;269&quot;/&gt;&lt;/object&gt;&lt;object type=&quot;3&quot; unique_id=&quot;18194&quot;&gt;&lt;property id=&quot;20148&quot; value=&quot;5&quot;/&gt;&lt;property id=&quot;20300&quot; value=&quot;Slide 69 - &amp;quot;Assessing Your Trust-Building Behaviors  If we asked the Board what they thought about your leadership partnership&quot;/&gt;&lt;property id=&quot;20307&quot; value=&quot;281&quot;/&gt;&lt;/object&gt;&lt;object type=&quot;3&quot; unique_id=&quot;18195&quot;&gt;&lt;property id=&quot;20148&quot; value=&quot;5&quot;/&gt;&lt;property id=&quot;20300&quot; value=&quot;Slide 79 - &amp;quot;Successful Board Orientation Focus on Governance and Strategic Plan&amp;quot;&quot;/&gt;&lt;property id=&quot;20307&quot; value=&quot;4262&quot;/&gt;&lt;/object&gt;&lt;object type=&quot;3&quot; unique_id=&quot;18196&quot;&gt;&lt;property id=&quot;20148&quot; value=&quot;5&quot;/&gt;&lt;property id=&quot;20300&quot; value=&quot;Slide 80 - &amp;quot;Designing Your Board Orientation&amp;quot;&quot;/&gt;&lt;property id=&quot;20307&quot; value=&quot;4268&quot;/&gt;&lt;/object&gt;&lt;object type=&quot;3&quot; unique_id=&quot;18197&quot;&gt;&lt;property id=&quot;20148&quot; value=&quot;5&quot;/&gt;&lt;property id=&quot;20300&quot; value=&quot;Slide 81 - &amp;quot;Decision-Making&amp;quot;&quot;/&gt;&lt;property id=&quot;20307&quot; value=&quot;4228&quot;/&gt;&lt;/object&gt;&lt;object type=&quot;3&quot; unique_id=&quot;18198&quot;&gt;&lt;property id=&quot;20148&quot; value=&quot;5&quot;/&gt;&lt;property id=&quot;20300&quot; value=&quot;Slide 82 - &amp;quot;Principles of Consensus&amp;quot;&quot;/&gt;&lt;property id=&quot;20307&quot; value=&quot;638&quot;/&gt;&lt;/object&gt;&lt;object type=&quot;3&quot; unique_id=&quot;18199&quot;&gt;&lt;property id=&quot;20148&quot; value=&quot;5&quot;/&gt;&lt;property id=&quot;20300&quot; value=&quot;Slide 84 - &amp;quot;Rate Your Decision Effectiveness&amp;quot;&quot;/&gt;&lt;property id=&quot;20307&quot; value=&quot;4229&quot;/&gt;&lt;/object&gt;&lt;object type=&quot;3&quot; unique_id=&quot;18200&quot;&gt;&lt;property id=&quot;20148&quot; value=&quot;5&quot;/&gt;&lt;property id=&quot;20300&quot; value=&quot;Slide 89 - &amp;quot;Discussion Thread IV&amp;quot;&quot;/&gt;&lt;property id=&quot;20307&quot; value=&quot;4266&quot;/&gt;&lt;/object&gt;&lt;object type=&quot;3&quot; unique_id=&quot;18201&quot;&gt;&lt;property id=&quot;20148&quot; value=&quot;5&quot;/&gt;&lt;property id=&quot;20300&quot; value=&quot;Slide 90 - &amp;quot;Sustaining Relevance - Strategy as a GPS&amp;quot;&quot;/&gt;&lt;property id=&quot;20307&quot; value=&quot;4258&quot;/&gt;&lt;/object&gt;&lt;object type=&quot;3&quot; unique_id=&quot;18202&quot;&gt;&lt;property id=&quot;20148&quot; value=&quot;5&quot;/&gt;&lt;property id=&quot;20300&quot; value=&quot;Slide 91 - &amp;quot;How Is Your &amp;amp;#x09;   Sight?&amp;quot;&quot;/&gt;&lt;property id=&quot;20307&quot; value=&quot;4255&quot;/&gt;&lt;/object&gt;&lt;object type=&quot;3&quot; unique_id=&quot;18203&quot;&gt;&lt;property id=&quot;20148&quot; value=&quot;5&quot;/&gt;&lt;property id=&quot;20300&quot; value=&quot;Slide 92 - &amp;quot;Sustaining Relevance - Strategy as a GPS&amp;quot;&quot;/&gt;&lt;property id=&quot;20307&quot; value=&quot;4256&quot;/&gt;&lt;/object&gt;&lt;object type=&quot;3&quot; unique_id=&quot;18204&quot;&gt;&lt;property id=&quot;20148&quot; value=&quot;5&quot;/&gt;&lt;property id=&quot;20300&quot; value=&quot;Slide 93 - &amp;quot;How Ready is Your Organization to Sustain Relevance?&amp;quot;&quot;/&gt;&lt;property id=&quot;20307&quot; value=&quot;4254&quot;/&gt;&lt;/object&gt;&lt;object type=&quot;3&quot; unique_id=&quot;18207&quot;&gt;&lt;property id=&quot;20148&quot; value=&quot;5&quot;/&gt;&lt;property id=&quot;20300&quot; value=&quot;Slide 99 - &amp;quot;Getting Work Done in a Hybrid World Match Purpose to Platform&amp;quot;&quot;/&gt;&lt;property id=&quot;20307&quot; value=&quot;4217&quot;/&gt;&lt;/object&gt;&lt;object type=&quot;3&quot; unique_id=&quot;18208&quot;&gt;&lt;property id=&quot;20148&quot; value=&quot;5&quot;/&gt;&lt;property id=&quot;20300&quot; value=&quot;Slide 100&quot;/&gt;&lt;property id=&quot;20307&quot; value=&quot;4287&quot;/&gt;&lt;/object&gt;&lt;object type=&quot;3&quot; unique_id=&quot;18209&quot;&gt;&lt;property id=&quot;20148&quot; value=&quot;5&quot;/&gt;&lt;property id=&quot;20300&quot; value=&quot;Slide 101 - &amp;quot;Association of Board Chairs (ABC)&amp;quot;&quot;/&gt;&lt;property id=&quot;20307&quot; value=&quot;4291&quot;/&gt;&lt;/object&gt;&lt;object type=&quot;3&quot; unique_id=&quot;18210&quot;&gt;&lt;property id=&quot;20148&quot; value=&quot;5&quot;/&gt;&lt;property id=&quot;20300&quot; value=&quot;Slide 102 - &amp;quot;ABC Major Service Lines&amp;quot;&quot;/&gt;&lt;property id=&quot;20307&quot; value=&quot;4292&quot;/&gt;&lt;/object&gt;&lt;object type=&quot;3&quot; unique_id=&quot;18211&quot;&gt;&lt;property id=&quot;20148&quot; value=&quot;5&quot;/&gt;&lt;property id=&quot;20300&quot; value=&quot;Slide 103&quot;/&gt;&lt;property id=&quot;20307&quot; value=&quot;4293&quot;/&gt;&lt;/object&gt;&lt;object type=&quot;3&quot; unique_id=&quot;18212&quot;&gt;&lt;property id=&quot;20148&quot; value=&quot;5&quot;/&gt;&lt;property id=&quot;20300&quot; value=&quot;Slide 87 - &amp;quot;Hybrid Approach to a Strategic Board Agenda&amp;quot;&quot;/&gt;&lt;property id=&quot;20307&quot; value=&quot;4219&quot;/&gt;&lt;/object&gt;&lt;object type=&quot;3&quot; unique_id=&quot;18213&quot;&gt;&lt;property id=&quot;20148&quot; value=&quot;5&quot;/&gt;&lt;property id=&quot;20300&quot; value=&quot;Slide 88 - &amp;quot;Designing Your Board’s Agenda&amp;quot;&quot;/&gt;&lt;property id=&quot;20307&quot; value=&quot;4269&quot;/&gt;&lt;/object&gt;&lt;object type=&quot;3&quot; unique_id=&quot;18214&quot;&gt;&lt;property id=&quot;20148&quot; value=&quot;5&quot;/&gt;&lt;property id=&quot;20300&quot; value=&quot;Slide 98&quot;/&gt;&lt;property id=&quot;20307&quot; value=&quot;4259&quot;/&gt;&lt;/object&gt;&lt;object type=&quot;3&quot; unique_id=&quot;18215&quot;&gt;&lt;property id=&quot;20148&quot; value=&quot;5&quot;/&gt;&lt;property id=&quot;20300&quot; value=&quot;Slide 107 - &amp;quot;Four Knowledge Bases&amp;quot;&quot;/&gt;&lt;property id=&quot;20307&quot; value=&quot;4252&quot;/&gt;&lt;/object&gt;&lt;object type=&quot;3&quot; unique_id=&quot;18216&quot;&gt;&lt;property id=&quot;20148&quot; value=&quot;5&quot;/&gt;&lt;property id=&quot;20300&quot; value=&quot;Slide 118 - &amp;quot;Discussion Thread V&amp;quot;&quot;/&gt;&lt;property id=&quot;20307&quot; value=&quot;4270&quot;/&gt;&lt;/object&gt;&lt;object type=&quot;3&quot; unique_id=&quot;18217&quot;&gt;&lt;property id=&quot;20148&quot; value=&quot;5&quot;/&gt;&lt;property id=&quot;20300&quot; value=&quot;Slide 119 - &amp;quot;7 Dimensions of High Performing Teams&amp;quot;&quot;/&gt;&lt;property id=&quot;20307&quot; value=&quot;257&quot;/&gt;&lt;/object&gt;&lt;object type=&quot;3&quot; unique_id=&quot;18219&quot;&gt;&lt;property id=&quot;20148&quot; value=&quot;5&quot;/&gt;&lt;property id=&quot;20300&quot; value=&quot;Slide 128 - &amp;quot;Building Community&amp;quot;&quot;/&gt;&lt;property id=&quot;20307&quot; value=&quot;4272&quot;/&gt;&lt;/object&gt;&lt;object type=&quot;3&quot; unique_id=&quot;18220&quot;&gt;&lt;property id=&quot;20148&quot; value=&quot;5&quot;/&gt;&lt;property id=&quot;20300&quot; value=&quot;Slide 129 - &amp;quot;Advantages and Disadvantages of Community&amp;quot;&quot;/&gt;&lt;property id=&quot;20307&quot; value=&quot;4275&quot;/&gt;&lt;/object&gt;&lt;object type=&quot;3&quot; unique_id=&quot;18221&quot;&gt;&lt;property id=&quot;20148&quot; value=&quot;5&quot;/&gt;&lt;property id=&quot;20300&quot; value=&quot;Slide 130 - &amp;quot;The Informal Organization: Some Definitions&amp;quot;&quot;/&gt;&lt;property id=&quot;20307&quot; value=&quot;938&quot;/&gt;&lt;/object&gt;&lt;object type=&quot;3&quot; unique_id=&quot;18222&quot;&gt;&lt;property id=&quot;20148&quot; value=&quot;5&quot;/&gt;&lt;property id=&quot;20300&quot; value=&quot;Slide 131 - &amp;quot;Discussion&amp;quot;&quot;/&gt;&lt;property id=&quot;20307&quot; value=&quot;4276&quot;/&gt;&lt;/object&gt;&lt;object type=&quot;3&quot; unique_id=&quot;18223&quot;&gt;&lt;property id=&quot;20148&quot; value=&quot;5&quot;/&gt;&lt;property id=&quot;20300&quot; value=&quot;Slide 132 - &amp;quot;Welcome to a Tik Tok Temperament&amp;quot;&quot;/&gt;&lt;property id=&quot;20307&quot; value=&quot;4273&quot;/&gt;&lt;/object&gt;&lt;object type=&quot;3&quot; unique_id=&quot;18224&quot;&gt;&lt;property id=&quot;20148&quot; value=&quot;5&quot;/&gt;&lt;property id=&quot;20300&quot; value=&quot;Slide 136 - &amp;quot;“One Voice”&amp;quot;&quot;/&gt;&lt;property id=&quot;20307&quot; value=&quot;4279&quot;/&gt;&lt;/object&gt;&lt;object type=&quot;3&quot; unique_id=&quot;18225&quot;&gt;&lt;property id=&quot;20148&quot; value=&quot;5&quot;/&gt;&lt;property id=&quot;20300&quot; value=&quot;Slide 137 - &amp;quot;Leadership Landmines to Avoid&amp;quot;&quot;/&gt;&lt;property id=&quot;20307&quot; value=&quot;4278&quot;/&gt;&lt;/object&gt;&lt;object type=&quot;3&quot; unique_id=&quot;18226&quot;&gt;&lt;property id=&quot;20148&quot; value=&quot;5&quot;/&gt;&lt;property id=&quot;20300&quot; value=&quot;Slide 138 - &amp;quot;Discussion&amp;quot;&quot;/&gt;&lt;property id=&quot;20307&quot; value=&quot;4277&quot;/&gt;&lt;/object&gt;&lt;object type=&quot;3&quot; unique_id=&quot;18227&quot;&gt;&lt;property id=&quot;20148&quot; value=&quot;5&quot;/&gt;&lt;property id=&quot;20300&quot; value=&quot;Slide 139 - &amp;quot;Discussion Thread VI&amp;quot;&quot;/&gt;&lt;property id=&quot;20307&quot; value=&quot;4271&quot;/&gt;&lt;/object&gt;&lt;object type=&quot;3&quot; unique_id=&quot;18228&quot;&gt;&lt;property id=&quot;20148&quot; value=&quot;5&quot;/&gt;&lt;property id=&quot;20300&quot; value=&quot;Slide 146&quot;/&gt;&lt;property id=&quot;20307&quot; value=&quot;4237&quot;/&gt;&lt;/object&gt;&lt;object type=&quot;3&quot; unique_id=&quot;19095&quot;&gt;&lt;property id=&quot;20148&quot; value=&quot;5&quot;/&gt;&lt;property id=&quot;20300&quot; value=&quot;Slide 15 - &amp;quot;The Distinguishing Value Proposition(s) of An Association&amp;quot;&quot;/&gt;&lt;property id=&quot;20307&quot; value=&quot;2175&quot;/&gt;&lt;/object&gt;&lt;object type=&quot;3&quot; unique_id=&quot;19096&quot;&gt;&lt;property id=&quot;20148&quot; value=&quot;5&quot;/&gt;&lt;property id=&quot;20300&quot; value=&quot;Slide 22 - &amp;quot;What Needs Attention?&amp;quot;&quot;/&gt;&lt;property id=&quot;20307&quot; value=&quot;4383&quot;/&gt;&lt;/object&gt;&lt;object type=&quot;3&quot; unique_id=&quot;19097&quot;&gt;&lt;property id=&quot;20148&quot; value=&quot;5&quot;/&gt;&lt;property id=&quot;20300&quot; value=&quot;Slide 23 - &amp;quot;What Needs Attention?&amp;quot;&quot;/&gt;&lt;property id=&quot;20307&quot; value=&quot;4384&quot;/&gt;&lt;/object&gt;&lt;object type=&quot;3&quot; unique_id=&quot;19098&quot;&gt;&lt;property id=&quot;20148&quot; value=&quot;5&quot;/&gt;&lt;property id=&quot;20300&quot; value=&quot;Slide 45 - &amp;quot;Transparency &amp;amp; Trust in Governance&amp;quot;&quot;/&gt;&lt;property id=&quot;20307&quot; value=&quot;4295&quot;/&gt;&lt;/object&gt;&lt;object type=&quot;3&quot; unique_id=&quot;19099&quot;&gt;&lt;property id=&quot;20148&quot; value=&quot;5&quot;/&gt;&lt;property id=&quot;20300&quot; value=&quot;Slide 46 - &amp;quot;Representative For&amp;quot;&quot;/&gt;&lt;property id=&quot;20307&quot; value=&quot;4296&quot;/&gt;&lt;/object&gt;&lt;/object&gt;&lt;object type=&quot;8&quot; unique_id=&quot;10330&quo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14593</Words>
  <Application>Microsoft Macintosh PowerPoint</Application>
  <PresentationFormat>On-screen Show (4:3)</PresentationFormat>
  <Paragraphs>2003</Paragraphs>
  <Slides>149</Slides>
  <Notes>138</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149</vt:i4>
      </vt:variant>
    </vt:vector>
  </HeadingPairs>
  <TitlesOfParts>
    <vt:vector size="165" baseType="lpstr">
      <vt:lpstr>Arial</vt:lpstr>
      <vt:lpstr>Arial Black</vt:lpstr>
      <vt:lpstr>Bookman Old Style</vt:lpstr>
      <vt:lpstr>Calibri</vt:lpstr>
      <vt:lpstr>Calibri Light</vt:lpstr>
      <vt:lpstr>Comic Sans MS</vt:lpstr>
      <vt:lpstr>Courier New</vt:lpstr>
      <vt:lpstr>Georgia</vt:lpstr>
      <vt:lpstr>Helvetica</vt:lpstr>
      <vt:lpstr>Noto Sans Symbols</vt:lpstr>
      <vt:lpstr>Open Sans</vt:lpstr>
      <vt:lpstr>Times New Roman</vt:lpstr>
      <vt:lpstr>Wingdings</vt:lpstr>
      <vt:lpstr>Wingdings 3</vt:lpstr>
      <vt:lpstr>Office Theme</vt:lpstr>
      <vt:lpstr>Clip</vt:lpstr>
      <vt:lpstr>PowerPoint Presentation</vt:lpstr>
      <vt:lpstr>2022 CEO SYMPOSIUM</vt:lpstr>
      <vt:lpstr>2022 CEO SYMPOSIUM</vt:lpstr>
      <vt:lpstr>Download the Workbook</vt:lpstr>
      <vt:lpstr>CEO Symposium Overview</vt:lpstr>
      <vt:lpstr>Discussion Thread I</vt:lpstr>
      <vt:lpstr>Your Model of Leadership Behavior?</vt:lpstr>
      <vt:lpstr>Your Model of Leadership Behavior?</vt:lpstr>
      <vt:lpstr>Why People Behave the Way They Do</vt:lpstr>
      <vt:lpstr>An Association</vt:lpstr>
      <vt:lpstr>An Association’s DNA</vt:lpstr>
      <vt:lpstr>Every Association Was Created for the Same Reason</vt:lpstr>
      <vt:lpstr>Strategic Thinking Boards</vt:lpstr>
      <vt:lpstr>How to Lead in a World Reshaped by COVID, July 13, 2021  by Jenny Nelson, ASAE director, content, and knowledge resources</vt:lpstr>
      <vt:lpstr>The Distinguishing Value Proposition(s) of An Association</vt:lpstr>
      <vt:lpstr>PowerPoint Presentation</vt:lpstr>
      <vt:lpstr>PowerPoint Presentation</vt:lpstr>
      <vt:lpstr>PowerPoint Presentation</vt:lpstr>
      <vt:lpstr>Key Driver of Change: a trend or dynamic that will make our relevant tomorrow very different than today. </vt:lpstr>
      <vt:lpstr>Organizing and Aligning</vt:lpstr>
      <vt:lpstr>Model of Association Infrastructure</vt:lpstr>
      <vt:lpstr>What Needs Attention?</vt:lpstr>
      <vt:lpstr>What Needs Attention?</vt:lpstr>
      <vt:lpstr>PowerPoint Presentation</vt:lpstr>
      <vt:lpstr>Discussion Thread II</vt:lpstr>
      <vt:lpstr>Jung Typology Test</vt:lpstr>
      <vt:lpstr>Extrovert &amp; Introvert Preferences</vt:lpstr>
      <vt:lpstr>Sensing &amp; iNtuiting Preferences</vt:lpstr>
      <vt:lpstr>Thinking &amp; Feeling Preferences</vt:lpstr>
      <vt:lpstr>Judging &amp; Perceiving Preferences</vt:lpstr>
      <vt:lpstr>Understanding One Another’s  Thinking &amp; Working Style Preferences</vt:lpstr>
      <vt:lpstr>Using your preferences for progress</vt:lpstr>
      <vt:lpstr>Leadership Agreement Chief Staff Officers Promise</vt:lpstr>
      <vt:lpstr>Leadership Agreement Chief Elected Officer’s Promise</vt:lpstr>
      <vt:lpstr>Discussion Thread III</vt:lpstr>
      <vt:lpstr>Board Responsibilities</vt:lpstr>
      <vt:lpstr>Set Organization’s Direction</vt:lpstr>
      <vt:lpstr>Ensure Necessary Resources</vt:lpstr>
      <vt:lpstr>Provide Oversight</vt:lpstr>
      <vt:lpstr>PowerPoint Presentation</vt:lpstr>
      <vt:lpstr>Board Fiduciary Responsibilities</vt:lpstr>
      <vt:lpstr>Duty of Care</vt:lpstr>
      <vt:lpstr>Duty of Obedience</vt:lpstr>
      <vt:lpstr>Duty of Loyalty</vt:lpstr>
      <vt:lpstr>Transparency &amp; Trust in Governance</vt:lpstr>
      <vt:lpstr>Representative For</vt:lpstr>
      <vt:lpstr>PowerPoint Presentation</vt:lpstr>
      <vt:lpstr>PowerPoint Presentation</vt:lpstr>
      <vt:lpstr>PowerPoint Presentation</vt:lpstr>
      <vt:lpstr>The Performance Partnership</vt:lpstr>
      <vt:lpstr>PowerPoint Presentation</vt:lpstr>
      <vt:lpstr>Board Self Evaluation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Governance</vt:lpstr>
      <vt:lpstr>Principles of Good Governance Process High Level Self-Assessment  </vt:lpstr>
      <vt:lpstr>Building Trust in Governance </vt:lpstr>
      <vt:lpstr>Thinking Strategically Earns Confidence</vt:lpstr>
      <vt:lpstr>Do you have a culture of Trust?</vt:lpstr>
      <vt:lpstr>Building a Culture of Trust in Governance</vt:lpstr>
      <vt:lpstr>Focus on Board Culture</vt:lpstr>
      <vt:lpstr>Sustaining Trust</vt:lpstr>
      <vt:lpstr>Assessing Your Trust-Building Behaviors  If we asked the Board what they thought about your leadership partnership - what would they say?</vt:lpstr>
      <vt:lpstr>Board Effectiveness</vt:lpstr>
      <vt:lpstr>Balanced Board</vt:lpstr>
      <vt:lpstr>Role of the Balanced Board Nominating Committee: An Analogy</vt:lpstr>
      <vt:lpstr>Vetting Candidates for a Balanced Board</vt:lpstr>
      <vt:lpstr>Six Key Attributes of Board Members</vt:lpstr>
      <vt:lpstr>Board Member Skill Sets – Key Attributes</vt:lpstr>
      <vt:lpstr>PowerPoint Presentation</vt:lpstr>
      <vt:lpstr>PowerPoint Presentation</vt:lpstr>
      <vt:lpstr>Achieving a Balanced Board</vt:lpstr>
      <vt:lpstr>Successful Board Orientation Focus on Governance and Strategic Plan</vt:lpstr>
      <vt:lpstr>Designing Your Board Orientation</vt:lpstr>
      <vt:lpstr>Decision-Making</vt:lpstr>
      <vt:lpstr>Principles of Consensus</vt:lpstr>
      <vt:lpstr>PowerPoint Presentation</vt:lpstr>
      <vt:lpstr>Rate Your Decision Effectiveness</vt:lpstr>
      <vt:lpstr>Flaws in Decision Making (Adapted from “Hidden Flaws in Strategy” by Charles Roxburgh, 2003)</vt:lpstr>
      <vt:lpstr> The Strategic Board Agenda</vt:lpstr>
      <vt:lpstr>Hybrid Approach to a Strategic Board Agenda</vt:lpstr>
      <vt:lpstr>Designing Your Board’s Agenda</vt:lpstr>
      <vt:lpstr>Discussion Thread IV</vt:lpstr>
      <vt:lpstr>Sustaining Relevance - Strategy as a GPS</vt:lpstr>
      <vt:lpstr>How Is Your     Sight?</vt:lpstr>
      <vt:lpstr>Sustaining Relevance - Strategy as a GPS</vt:lpstr>
      <vt:lpstr>How Ready is Your Organization to Sustain Relevance?</vt:lpstr>
      <vt:lpstr>Sustaining Relevance - Strategy as a GPS</vt:lpstr>
      <vt:lpstr>PowerPoint Presentation</vt:lpstr>
      <vt:lpstr>Strategy vs. Operational Planning</vt:lpstr>
      <vt:lpstr>PowerPoint Presentation</vt:lpstr>
      <vt:lpstr>PowerPoint Presentation</vt:lpstr>
      <vt:lpstr>Getting Work Done in a Hybrid World Match Purpose to Platform</vt:lpstr>
      <vt:lpstr>PowerPoint Presentation</vt:lpstr>
      <vt:lpstr>Association of Board Chairs (ABC)</vt:lpstr>
      <vt:lpstr>ABC Major Service Lines</vt:lpstr>
      <vt:lpstr>PowerPoint Presentation</vt:lpstr>
      <vt:lpstr>A Framework for Dialogue and  Deliberation</vt:lpstr>
      <vt:lpstr>Four Knowledge Bases</vt:lpstr>
      <vt:lpstr>Question 1: Needs, Wants &amp; Preferences</vt:lpstr>
      <vt:lpstr>Four Knowledge Bases</vt:lpstr>
      <vt:lpstr>Question 2: Current Realities and Evolving Dynamics</vt:lpstr>
      <vt:lpstr>Four Knowledge Bases</vt:lpstr>
      <vt:lpstr>Capacity and Strategic Position</vt:lpstr>
      <vt:lpstr>Four Knowledge Bases</vt:lpstr>
      <vt:lpstr>Mega-Issue</vt:lpstr>
      <vt:lpstr>Choice</vt:lpstr>
      <vt:lpstr>Our Choices Choice: a discrete, but not necessarily exclusive, alternative</vt:lpstr>
      <vt:lpstr>Determining Areas of Consensus</vt:lpstr>
      <vt:lpstr>Craft a Motion</vt:lpstr>
      <vt:lpstr>Deliberate on the Motion</vt:lpstr>
      <vt:lpstr>Discussion Thread V</vt:lpstr>
      <vt:lpstr>7 Dimensions of High Performing Teams</vt:lpstr>
      <vt:lpstr>BOARD/SENIOR STAFF OPTIMAL LEVELS OF ENGAGEMENT</vt:lpstr>
      <vt:lpstr>BOARD/SENIOR STAFF OPTIMAL LEVELS OF ENGAGEMENT</vt:lpstr>
      <vt:lpstr>PowerPoint Presentation</vt:lpstr>
      <vt:lpstr>PowerPoint Presentation</vt:lpstr>
      <vt:lpstr>Personal Rewards</vt:lpstr>
      <vt:lpstr>Engagement Preferences</vt:lpstr>
      <vt:lpstr>PowerPoint Presentation</vt:lpstr>
      <vt:lpstr>Engagement Preferences</vt:lpstr>
      <vt:lpstr>Building Community</vt:lpstr>
      <vt:lpstr>Advantages and Disadvantages of Community</vt:lpstr>
      <vt:lpstr>The Informal Organization: Some Definitions</vt:lpstr>
      <vt:lpstr>Discussion</vt:lpstr>
      <vt:lpstr>Welcome to a Tik Tok Temperament</vt:lpstr>
      <vt:lpstr>Culture Change</vt:lpstr>
      <vt:lpstr>Culture Change</vt:lpstr>
      <vt:lpstr>PowerPoint Presentation</vt:lpstr>
      <vt:lpstr>“One Voice”</vt:lpstr>
      <vt:lpstr>Leadership Landmines to Avoid</vt:lpstr>
      <vt:lpstr>Discussion</vt:lpstr>
      <vt:lpstr>Discussion Thread VI</vt:lpstr>
      <vt:lpstr>PowerPoint Presentation</vt:lpstr>
      <vt:lpstr>Nature of Change and Transition</vt:lpstr>
      <vt:lpstr>The Transition Process*</vt:lpstr>
      <vt:lpstr>“Successful change initiatives share two key characteristics: effective persuasion and a clear understanding of organizational change as a long-term, multi-step process rather than a singular event.”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JAN-2022 CEO Symposium</dc:title>
  <dc:creator/>
  <cp:lastModifiedBy/>
  <cp:revision>1</cp:revision>
  <dcterms:created xsi:type="dcterms:W3CDTF">2019-10-23T18:54:49Z</dcterms:created>
  <dcterms:modified xsi:type="dcterms:W3CDTF">2022-01-27T20:41:17Z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0x010100EB1D6B14E095E1419BB9D8BDB6F91C0B</vt:lpwstr>
  </property>
</Properties>
</file>