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media/image38.jpg" ContentType="image/jpeg"/>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media/image61.jpg" ContentType="image/jpeg"/>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46"/>
  </p:notesMasterIdLst>
  <p:sldIdLst>
    <p:sldId id="256" r:id="rId2"/>
    <p:sldId id="257" r:id="rId3"/>
    <p:sldId id="258" r:id="rId4"/>
    <p:sldId id="259" r:id="rId5"/>
    <p:sldId id="4453" r:id="rId6"/>
    <p:sldId id="261" r:id="rId7"/>
    <p:sldId id="262" r:id="rId8"/>
    <p:sldId id="263" r:id="rId9"/>
    <p:sldId id="264" r:id="rId10"/>
    <p:sldId id="265" r:id="rId11"/>
    <p:sldId id="266" r:id="rId12"/>
    <p:sldId id="267" r:id="rId13"/>
    <p:sldId id="4459" r:id="rId14"/>
    <p:sldId id="4504" r:id="rId15"/>
    <p:sldId id="339" r:id="rId16"/>
    <p:sldId id="544" r:id="rId17"/>
    <p:sldId id="333" r:id="rId18"/>
    <p:sldId id="4479" r:id="rId19"/>
    <p:sldId id="276" r:id="rId20"/>
    <p:sldId id="4471" r:id="rId21"/>
    <p:sldId id="1792" r:id="rId22"/>
    <p:sldId id="1793" r:id="rId23"/>
    <p:sldId id="1794" r:id="rId24"/>
    <p:sldId id="1795" r:id="rId25"/>
    <p:sldId id="4460" r:id="rId26"/>
    <p:sldId id="4457" r:id="rId27"/>
    <p:sldId id="274" r:id="rId28"/>
    <p:sldId id="277" r:id="rId29"/>
    <p:sldId id="278" r:id="rId30"/>
    <p:sldId id="279" r:id="rId31"/>
    <p:sldId id="283" r:id="rId32"/>
    <p:sldId id="4461" r:id="rId33"/>
    <p:sldId id="4454" r:id="rId34"/>
    <p:sldId id="288" r:id="rId35"/>
    <p:sldId id="290" r:id="rId36"/>
    <p:sldId id="291" r:id="rId37"/>
    <p:sldId id="292" r:id="rId38"/>
    <p:sldId id="293" r:id="rId39"/>
    <p:sldId id="294" r:id="rId40"/>
    <p:sldId id="4406" r:id="rId41"/>
    <p:sldId id="4407" r:id="rId42"/>
    <p:sldId id="4450" r:id="rId43"/>
    <p:sldId id="295" r:id="rId44"/>
    <p:sldId id="313" r:id="rId45"/>
    <p:sldId id="314" r:id="rId46"/>
    <p:sldId id="315" r:id="rId47"/>
    <p:sldId id="316" r:id="rId48"/>
    <p:sldId id="317" r:id="rId49"/>
    <p:sldId id="4462" r:id="rId50"/>
    <p:sldId id="4491" r:id="rId51"/>
    <p:sldId id="318" r:id="rId52"/>
    <p:sldId id="319" r:id="rId53"/>
    <p:sldId id="320" r:id="rId54"/>
    <p:sldId id="321" r:id="rId55"/>
    <p:sldId id="322" r:id="rId56"/>
    <p:sldId id="323" r:id="rId57"/>
    <p:sldId id="324" r:id="rId58"/>
    <p:sldId id="4458" r:id="rId59"/>
    <p:sldId id="4463" r:id="rId60"/>
    <p:sldId id="4435" r:id="rId61"/>
    <p:sldId id="4437" r:id="rId62"/>
    <p:sldId id="4438" r:id="rId63"/>
    <p:sldId id="4439" r:id="rId64"/>
    <p:sldId id="4412" r:id="rId65"/>
    <p:sldId id="2975" r:id="rId66"/>
    <p:sldId id="2974" r:id="rId67"/>
    <p:sldId id="2969" r:id="rId68"/>
    <p:sldId id="4428" r:id="rId69"/>
    <p:sldId id="4464" r:id="rId70"/>
    <p:sldId id="300" r:id="rId71"/>
    <p:sldId id="4239" r:id="rId72"/>
    <p:sldId id="4485" r:id="rId73"/>
    <p:sldId id="4238" r:id="rId74"/>
    <p:sldId id="4486" r:id="rId75"/>
    <p:sldId id="4445" r:id="rId76"/>
    <p:sldId id="4446" r:id="rId77"/>
    <p:sldId id="4475" r:id="rId78"/>
    <p:sldId id="4447" r:id="rId79"/>
    <p:sldId id="4449" r:id="rId80"/>
    <p:sldId id="312" r:id="rId81"/>
    <p:sldId id="327" r:id="rId82"/>
    <p:sldId id="329" r:id="rId83"/>
    <p:sldId id="330" r:id="rId84"/>
    <p:sldId id="331" r:id="rId85"/>
    <p:sldId id="4465" r:id="rId86"/>
    <p:sldId id="4481" r:id="rId87"/>
    <p:sldId id="4451" r:id="rId88"/>
    <p:sldId id="4472" r:id="rId89"/>
    <p:sldId id="4482" r:id="rId90"/>
    <p:sldId id="4489" r:id="rId91"/>
    <p:sldId id="340" r:id="rId92"/>
    <p:sldId id="341" r:id="rId93"/>
    <p:sldId id="342" r:id="rId94"/>
    <p:sldId id="343" r:id="rId95"/>
    <p:sldId id="344" r:id="rId96"/>
    <p:sldId id="345" r:id="rId97"/>
    <p:sldId id="346" r:id="rId98"/>
    <p:sldId id="4468" r:id="rId99"/>
    <p:sldId id="347" r:id="rId100"/>
    <p:sldId id="4466" r:id="rId101"/>
    <p:sldId id="348" r:id="rId102"/>
    <p:sldId id="349" r:id="rId103"/>
    <p:sldId id="350" r:id="rId104"/>
    <p:sldId id="351" r:id="rId105"/>
    <p:sldId id="353" r:id="rId106"/>
    <p:sldId id="366" r:id="rId107"/>
    <p:sldId id="367" r:id="rId108"/>
    <p:sldId id="368" r:id="rId109"/>
    <p:sldId id="369" r:id="rId110"/>
    <p:sldId id="370" r:id="rId111"/>
    <p:sldId id="371" r:id="rId112"/>
    <p:sldId id="372" r:id="rId113"/>
    <p:sldId id="373" r:id="rId114"/>
    <p:sldId id="374" r:id="rId115"/>
    <p:sldId id="4494" r:id="rId116"/>
    <p:sldId id="270" r:id="rId117"/>
    <p:sldId id="4495" r:id="rId118"/>
    <p:sldId id="4499" r:id="rId119"/>
    <p:sldId id="338" r:id="rId120"/>
    <p:sldId id="335" r:id="rId121"/>
    <p:sldId id="337" r:id="rId122"/>
    <p:sldId id="375" r:id="rId123"/>
    <p:sldId id="376" r:id="rId124"/>
    <p:sldId id="4119" r:id="rId125"/>
    <p:sldId id="4497" r:id="rId126"/>
    <p:sldId id="332" r:id="rId127"/>
    <p:sldId id="260" r:id="rId128"/>
    <p:sldId id="4498" r:id="rId129"/>
    <p:sldId id="4467" r:id="rId130"/>
    <p:sldId id="383" r:id="rId131"/>
    <p:sldId id="384" r:id="rId132"/>
    <p:sldId id="379" r:id="rId133"/>
    <p:sldId id="4487" r:id="rId134"/>
    <p:sldId id="397" r:id="rId135"/>
    <p:sldId id="4493" r:id="rId136"/>
    <p:sldId id="398" r:id="rId137"/>
    <p:sldId id="399" r:id="rId138"/>
    <p:sldId id="400" r:id="rId139"/>
    <p:sldId id="401" r:id="rId140"/>
    <p:sldId id="402" r:id="rId141"/>
    <p:sldId id="4386" r:id="rId142"/>
    <p:sldId id="449" r:id="rId143"/>
    <p:sldId id="4490" r:id="rId144"/>
    <p:sldId id="405" r:id="rId145"/>
  </p:sldIdLst>
  <p:sldSz cx="12192000" cy="6858000"/>
  <p:notesSz cx="12192000" cy="68580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17624"/>
    <a:srgbClr val="565656"/>
    <a:srgbClr val="3F6723"/>
    <a:srgbClr val="605F10"/>
    <a:srgbClr val="009900"/>
    <a:srgbClr val="5A70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D30CBC-8330-4EE8-BFDC-F0533A6DCD0F}" v="16" dt="2026-03-04T16:27:23.664"/>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1348" autoAdjust="0"/>
    <p:restoredTop sz="93887" autoAdjust="0"/>
  </p:normalViewPr>
  <p:slideViewPr>
    <p:cSldViewPr>
      <p:cViewPr varScale="1">
        <p:scale>
          <a:sx n="96" d="100"/>
          <a:sy n="96" d="100"/>
        </p:scale>
        <p:origin x="176" y="656"/>
      </p:cViewPr>
      <p:guideLst>
        <p:guide orient="horz" pos="2880"/>
        <p:guide pos="216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50" d="100"/>
        <a:sy n="150" d="100"/>
      </p:scale>
      <p:origin x="0" y="-129260"/>
    </p:cViewPr>
  </p:sorter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theme" Target="theme/theme1.xml"/><Relationship Id="rId5" Type="http://schemas.openxmlformats.org/officeDocument/2006/relationships/slide" Target="slides/slide4.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tableStyles" Target="tableStyles.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microsoft.com/office/2015/10/relationships/revisionInfo" Target="revisionInfo.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BC2B8903-52B7-4CAF-B948-2E215A751058}" type="datetimeFigureOut">
              <a:rPr lang="en-US" smtClean="0"/>
              <a:t>4/16/26</a:t>
            </a:fld>
            <a:endParaRPr lang="en-US"/>
          </a:p>
        </p:txBody>
      </p:sp>
      <p:sp>
        <p:nvSpPr>
          <p:cNvPr id="4" name="Slide Image Placeholder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9742C291-5E56-47FF-8CA3-A207000D7896}" type="slidenum">
              <a:rPr lang="en-US" smtClean="0"/>
              <a:t>‹#›</a:t>
            </a:fld>
            <a:endParaRPr lang="en-US"/>
          </a:p>
        </p:txBody>
      </p:sp>
    </p:spTree>
    <p:extLst>
      <p:ext uri="{BB962C8B-B14F-4D97-AF65-F5344CB8AC3E}">
        <p14:creationId xmlns:p14="http://schemas.microsoft.com/office/powerpoint/2010/main" val="31166133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742C291-5E56-47FF-8CA3-A207000D7896}" type="slidenum">
              <a:rPr lang="en-US" smtClean="0"/>
              <a:t>6</a:t>
            </a:fld>
            <a:endParaRPr lang="en-US"/>
          </a:p>
        </p:txBody>
      </p:sp>
    </p:spTree>
    <p:extLst>
      <p:ext uri="{BB962C8B-B14F-4D97-AF65-F5344CB8AC3E}">
        <p14:creationId xmlns:p14="http://schemas.microsoft.com/office/powerpoint/2010/main" val="30709687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742C291-5E56-47FF-8CA3-A207000D7896}" type="slidenum">
              <a:rPr lang="en-US" smtClean="0"/>
              <a:t>8</a:t>
            </a:fld>
            <a:endParaRPr lang="en-US"/>
          </a:p>
        </p:txBody>
      </p:sp>
    </p:spTree>
    <p:extLst>
      <p:ext uri="{BB962C8B-B14F-4D97-AF65-F5344CB8AC3E}">
        <p14:creationId xmlns:p14="http://schemas.microsoft.com/office/powerpoint/2010/main" val="31830453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6D00D0-B9D6-4DAF-5F85-40E0739FBC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10B7CF-9504-B610-33FF-E9A101FA78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270F26-BD45-4FA4-B410-06C8A7C3C9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E95CBCE-DC7E-4F86-2346-DAF4E2965392}"/>
              </a:ext>
            </a:extLst>
          </p:cNvPr>
          <p:cNvSpPr>
            <a:spLocks noGrp="1"/>
          </p:cNvSpPr>
          <p:nvPr>
            <p:ph type="sldNum" sz="quarter" idx="5"/>
          </p:nvPr>
        </p:nvSpPr>
        <p:spPr/>
        <p:txBody>
          <a:bodyPr/>
          <a:lstStyle/>
          <a:p>
            <a:fld id="{408DCCE0-6FD8-4143-94EF-134056379075}" type="slidenum">
              <a:rPr lang="en-US" smtClean="0"/>
              <a:t>14</a:t>
            </a:fld>
            <a:endParaRPr lang="en-US"/>
          </a:p>
        </p:txBody>
      </p:sp>
    </p:spTree>
    <p:extLst>
      <p:ext uri="{BB962C8B-B14F-4D97-AF65-F5344CB8AC3E}">
        <p14:creationId xmlns:p14="http://schemas.microsoft.com/office/powerpoint/2010/main" val="27073412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7"/>
          <p:cNvSpPr>
            <a:spLocks noGrp="1" noChangeArrowheads="1"/>
          </p:cNvSpPr>
          <p:nvPr>
            <p:ph type="sldNum" sz="quarter" idx="5"/>
          </p:nvPr>
        </p:nvSpPr>
        <p:spPr>
          <a:noFill/>
        </p:spPr>
        <p:txBody>
          <a:bodyPr/>
          <a:lstStyle/>
          <a:p>
            <a:fld id="{20A96BAB-2143-485B-A1CD-B1F1C3CA2B70}" type="slidenum">
              <a:rPr lang="en-US" smtClean="0">
                <a:cs typeface="Arial" pitchFamily="34" charset="0"/>
              </a:rPr>
              <a:pPr/>
              <a:t>16</a:t>
            </a:fld>
            <a:endParaRPr lang="en-US">
              <a:cs typeface="Arial" pitchFamily="34" charset="0"/>
            </a:endParaRPr>
          </a:p>
        </p:txBody>
      </p:sp>
      <p:sp>
        <p:nvSpPr>
          <p:cNvPr id="193539" name="Rectangle 2"/>
          <p:cNvSpPr>
            <a:spLocks noGrp="1" noRot="1" noChangeAspect="1" noChangeArrowheads="1" noTextEdit="1"/>
          </p:cNvSpPr>
          <p:nvPr>
            <p:ph type="sldImg"/>
          </p:nvPr>
        </p:nvSpPr>
        <p:spPr>
          <a:ln/>
        </p:spPr>
      </p:sp>
      <p:sp>
        <p:nvSpPr>
          <p:cNvPr id="3" name="Notes Placeholder 2">
            <a:extLst>
              <a:ext uri="{FF2B5EF4-FFF2-40B4-BE49-F238E27FC236}">
                <a16:creationId xmlns:a16="http://schemas.microsoft.com/office/drawing/2014/main" id="{9FDA426D-6F21-C645-BF71-190D0361BF85}"/>
              </a:ext>
            </a:extLst>
          </p:cNvPr>
          <p:cNvSpPr>
            <a:spLocks noGrp="1"/>
          </p:cNvSpPr>
          <p:nvPr>
            <p:ph type="body" sz="quarter" idx="3"/>
          </p:nvPr>
        </p:nvSpPr>
        <p:spPr/>
        <p:txBody>
          <a:bodyPr/>
          <a:lstStyle/>
          <a:p>
            <a:endParaRPr lang="en-US"/>
          </a:p>
        </p:txBody>
      </p:sp>
    </p:spTree>
    <p:extLst>
      <p:ext uri="{BB962C8B-B14F-4D97-AF65-F5344CB8AC3E}">
        <p14:creationId xmlns:p14="http://schemas.microsoft.com/office/powerpoint/2010/main" val="284012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D2B1B194-9CDF-499E-B3B7-A28224DAF855}" type="slidenum">
              <a:rPr lang="en-US" smtClean="0"/>
              <a:pPr>
                <a:defRPr/>
              </a:pPr>
              <a:t>21</a:t>
            </a:fld>
            <a:endParaRPr lang="en-US"/>
          </a:p>
        </p:txBody>
      </p:sp>
    </p:spTree>
    <p:extLst>
      <p:ext uri="{BB962C8B-B14F-4D97-AF65-F5344CB8AC3E}">
        <p14:creationId xmlns:p14="http://schemas.microsoft.com/office/powerpoint/2010/main" val="11147275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D2B1B194-9CDF-499E-B3B7-A28224DAF855}" type="slidenum">
              <a:rPr lang="en-US" smtClean="0"/>
              <a:pPr>
                <a:defRPr/>
              </a:pPr>
              <a:t>22</a:t>
            </a:fld>
            <a:endParaRPr lang="en-US"/>
          </a:p>
        </p:txBody>
      </p:sp>
    </p:spTree>
    <p:extLst>
      <p:ext uri="{BB962C8B-B14F-4D97-AF65-F5344CB8AC3E}">
        <p14:creationId xmlns:p14="http://schemas.microsoft.com/office/powerpoint/2010/main" val="24715644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D2B1B194-9CDF-499E-B3B7-A28224DAF855}" type="slidenum">
              <a:rPr lang="en-US" smtClean="0"/>
              <a:pPr>
                <a:defRPr/>
              </a:pPr>
              <a:t>23</a:t>
            </a:fld>
            <a:endParaRPr lang="en-US"/>
          </a:p>
        </p:txBody>
      </p:sp>
    </p:spTree>
    <p:extLst>
      <p:ext uri="{BB962C8B-B14F-4D97-AF65-F5344CB8AC3E}">
        <p14:creationId xmlns:p14="http://schemas.microsoft.com/office/powerpoint/2010/main" val="25826306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D2B1B194-9CDF-499E-B3B7-A28224DAF855}" type="slidenum">
              <a:rPr lang="en-US" smtClean="0"/>
              <a:pPr>
                <a:defRPr/>
              </a:pPr>
              <a:t>24</a:t>
            </a:fld>
            <a:endParaRPr lang="en-US"/>
          </a:p>
        </p:txBody>
      </p:sp>
    </p:spTree>
    <p:extLst>
      <p:ext uri="{BB962C8B-B14F-4D97-AF65-F5344CB8AC3E}">
        <p14:creationId xmlns:p14="http://schemas.microsoft.com/office/powerpoint/2010/main" val="5662570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D2B1B194-9CDF-499E-B3B7-A28224DAF855}" type="slidenum">
              <a:rPr lang="en-US" smtClean="0"/>
              <a:pPr>
                <a:defRPr/>
              </a:pPr>
              <a:t>26</a:t>
            </a:fld>
            <a:endParaRPr lang="en-US"/>
          </a:p>
        </p:txBody>
      </p:sp>
    </p:spTree>
    <p:extLst>
      <p:ext uri="{BB962C8B-B14F-4D97-AF65-F5344CB8AC3E}">
        <p14:creationId xmlns:p14="http://schemas.microsoft.com/office/powerpoint/2010/main" val="21957446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742C291-5E56-47FF-8CA3-A207000D7896}" type="slidenum">
              <a:rPr lang="en-US" smtClean="0"/>
              <a:t>32</a:t>
            </a:fld>
            <a:endParaRPr lang="en-US"/>
          </a:p>
        </p:txBody>
      </p:sp>
    </p:spTree>
    <p:extLst>
      <p:ext uri="{BB962C8B-B14F-4D97-AF65-F5344CB8AC3E}">
        <p14:creationId xmlns:p14="http://schemas.microsoft.com/office/powerpoint/2010/main" val="13029921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742C291-5E56-47FF-8CA3-A207000D7896}" type="slidenum">
              <a:rPr lang="en-US" smtClean="0"/>
              <a:t>39</a:t>
            </a:fld>
            <a:endParaRPr lang="en-US"/>
          </a:p>
        </p:txBody>
      </p:sp>
    </p:spTree>
    <p:extLst>
      <p:ext uri="{BB962C8B-B14F-4D97-AF65-F5344CB8AC3E}">
        <p14:creationId xmlns:p14="http://schemas.microsoft.com/office/powerpoint/2010/main" val="10169716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A4DD77-9F66-157F-1216-4266A56531B2}"/>
            </a:ext>
          </a:extLst>
        </p:cNvPr>
        <p:cNvGrpSpPr/>
        <p:nvPr/>
      </p:nvGrpSpPr>
      <p:grpSpPr>
        <a:xfrm>
          <a:off x="0" y="0"/>
          <a:ext cx="0" cy="0"/>
          <a:chOff x="0" y="0"/>
          <a:chExt cx="0" cy="0"/>
        </a:xfrm>
      </p:grpSpPr>
      <p:sp>
        <p:nvSpPr>
          <p:cNvPr id="48130" name="Rectangle 7">
            <a:extLst>
              <a:ext uri="{FF2B5EF4-FFF2-40B4-BE49-F238E27FC236}">
                <a16:creationId xmlns:a16="http://schemas.microsoft.com/office/drawing/2014/main" id="{08B261D6-D25A-5992-78EA-1E1F637C5062}"/>
              </a:ext>
            </a:extLst>
          </p:cNvPr>
          <p:cNvSpPr>
            <a:spLocks noGrp="1" noChangeArrowheads="1"/>
          </p:cNvSpPr>
          <p:nvPr>
            <p:ph type="sldNum" sz="quarter" idx="5"/>
          </p:nvPr>
        </p:nvSpPr>
        <p:spPr>
          <a:noFill/>
        </p:spPr>
        <p:txBody>
          <a:bodyPr/>
          <a:lstStyle/>
          <a:p>
            <a:fld id="{1BB73FC5-C14F-4A37-807D-306E5A7E8E6B}" type="slidenum">
              <a:rPr lang="en-US" smtClean="0"/>
              <a:pPr/>
              <a:t>64</a:t>
            </a:fld>
            <a:endParaRPr lang="en-US"/>
          </a:p>
        </p:txBody>
      </p:sp>
      <p:sp>
        <p:nvSpPr>
          <p:cNvPr id="48131" name="Rectangle 2">
            <a:extLst>
              <a:ext uri="{FF2B5EF4-FFF2-40B4-BE49-F238E27FC236}">
                <a16:creationId xmlns:a16="http://schemas.microsoft.com/office/drawing/2014/main" id="{C1E783BF-2451-E1AD-D011-C2CA09CEEBB4}"/>
              </a:ext>
            </a:extLst>
          </p:cNvPr>
          <p:cNvSpPr>
            <a:spLocks noGrp="1" noRot="1" noChangeAspect="1" noChangeArrowheads="1" noTextEdit="1"/>
          </p:cNvSpPr>
          <p:nvPr>
            <p:ph type="sldImg"/>
          </p:nvPr>
        </p:nvSpPr>
        <p:spPr>
          <a:xfrm>
            <a:off x="2743200" y="1000125"/>
            <a:ext cx="4800600" cy="2700338"/>
          </a:xfrm>
          <a:ln/>
        </p:spPr>
      </p:sp>
      <p:sp>
        <p:nvSpPr>
          <p:cNvPr id="48132" name="Rectangle 3">
            <a:extLst>
              <a:ext uri="{FF2B5EF4-FFF2-40B4-BE49-F238E27FC236}">
                <a16:creationId xmlns:a16="http://schemas.microsoft.com/office/drawing/2014/main" id="{03D999E6-C0C4-FE0E-53F6-A5FB9079870B}"/>
              </a:ext>
            </a:extLst>
          </p:cNvPr>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36416397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9">
          <a:extLst>
            <a:ext uri="{FF2B5EF4-FFF2-40B4-BE49-F238E27FC236}">
              <a16:creationId xmlns:a16="http://schemas.microsoft.com/office/drawing/2014/main" id="{32C281E9-F687-A11D-095E-A9C7263706DB}"/>
            </a:ext>
          </a:extLst>
        </p:cNvPr>
        <p:cNvGrpSpPr/>
        <p:nvPr/>
      </p:nvGrpSpPr>
      <p:grpSpPr>
        <a:xfrm>
          <a:off x="0" y="0"/>
          <a:ext cx="0" cy="0"/>
          <a:chOff x="0" y="0"/>
          <a:chExt cx="0" cy="0"/>
        </a:xfrm>
      </p:grpSpPr>
      <p:sp>
        <p:nvSpPr>
          <p:cNvPr id="410" name="Google Shape;410;g2318338fca2_0_39:notes">
            <a:extLst>
              <a:ext uri="{FF2B5EF4-FFF2-40B4-BE49-F238E27FC236}">
                <a16:creationId xmlns:a16="http://schemas.microsoft.com/office/drawing/2014/main" id="{21477595-EC7C-D393-BC5C-05D35B4D1749}"/>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1" name="Google Shape;411;g2318338fca2_0_39:notes">
            <a:extLst>
              <a:ext uri="{FF2B5EF4-FFF2-40B4-BE49-F238E27FC236}">
                <a16:creationId xmlns:a16="http://schemas.microsoft.com/office/drawing/2014/main" id="{B8B0A5D0-9262-23FB-D880-4F9368B9D7FA}"/>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lang="en">
              <a:cs typeface="Calibri"/>
            </a:endParaRPr>
          </a:p>
        </p:txBody>
      </p:sp>
    </p:spTree>
    <p:extLst>
      <p:ext uri="{BB962C8B-B14F-4D97-AF65-F5344CB8AC3E}">
        <p14:creationId xmlns:p14="http://schemas.microsoft.com/office/powerpoint/2010/main" val="33581871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a:extLst>
            <a:ext uri="{FF2B5EF4-FFF2-40B4-BE49-F238E27FC236}">
              <a16:creationId xmlns:a16="http://schemas.microsoft.com/office/drawing/2014/main" id="{B153F24B-A960-2DD2-59C4-AFED06633CB7}"/>
            </a:ext>
          </a:extLst>
        </p:cNvPr>
        <p:cNvGrpSpPr/>
        <p:nvPr/>
      </p:nvGrpSpPr>
      <p:grpSpPr>
        <a:xfrm>
          <a:off x="0" y="0"/>
          <a:ext cx="0" cy="0"/>
          <a:chOff x="0" y="0"/>
          <a:chExt cx="0" cy="0"/>
        </a:xfrm>
      </p:grpSpPr>
      <p:sp>
        <p:nvSpPr>
          <p:cNvPr id="419" name="Google Shape;419;g25c2b2d0604_0_0:notes">
            <a:extLst>
              <a:ext uri="{FF2B5EF4-FFF2-40B4-BE49-F238E27FC236}">
                <a16:creationId xmlns:a16="http://schemas.microsoft.com/office/drawing/2014/main" id="{CEB0DB2D-946C-3F10-CD76-C4668CBE97C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0" name="Google Shape;420;g25c2b2d0604_0_0:notes">
            <a:extLst>
              <a:ext uri="{FF2B5EF4-FFF2-40B4-BE49-F238E27FC236}">
                <a16:creationId xmlns:a16="http://schemas.microsoft.com/office/drawing/2014/main" id="{8C2259DC-7157-8BD8-0387-4E5CDA6F8A60}"/>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endParaRPr/>
          </a:p>
        </p:txBody>
      </p:sp>
    </p:spTree>
    <p:extLst>
      <p:ext uri="{BB962C8B-B14F-4D97-AF65-F5344CB8AC3E}">
        <p14:creationId xmlns:p14="http://schemas.microsoft.com/office/powerpoint/2010/main" val="24612030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a:extLst>
            <a:ext uri="{FF2B5EF4-FFF2-40B4-BE49-F238E27FC236}">
              <a16:creationId xmlns:a16="http://schemas.microsoft.com/office/drawing/2014/main" id="{94BC2A63-162F-1742-B1F9-85E8D7AC35BD}"/>
            </a:ext>
          </a:extLst>
        </p:cNvPr>
        <p:cNvGrpSpPr/>
        <p:nvPr/>
      </p:nvGrpSpPr>
      <p:grpSpPr>
        <a:xfrm>
          <a:off x="0" y="0"/>
          <a:ext cx="0" cy="0"/>
          <a:chOff x="0" y="0"/>
          <a:chExt cx="0" cy="0"/>
        </a:xfrm>
      </p:grpSpPr>
      <p:sp>
        <p:nvSpPr>
          <p:cNvPr id="455" name="Google Shape;455;g2318338fca2_0_59:notes">
            <a:extLst>
              <a:ext uri="{FF2B5EF4-FFF2-40B4-BE49-F238E27FC236}">
                <a16:creationId xmlns:a16="http://schemas.microsoft.com/office/drawing/2014/main" id="{0AA6FA1C-34D3-F195-63B9-B893DF0B81AE}"/>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6" name="Google Shape;456;g2318338fca2_0_59:notes">
            <a:extLst>
              <a:ext uri="{FF2B5EF4-FFF2-40B4-BE49-F238E27FC236}">
                <a16:creationId xmlns:a16="http://schemas.microsoft.com/office/drawing/2014/main" id="{0CD56967-AE0C-7058-0488-6FFCA0C28CC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endParaRPr b="1">
              <a:cs typeface="Calibri"/>
            </a:endParaRPr>
          </a:p>
        </p:txBody>
      </p:sp>
    </p:spTree>
    <p:extLst>
      <p:ext uri="{BB962C8B-B14F-4D97-AF65-F5344CB8AC3E}">
        <p14:creationId xmlns:p14="http://schemas.microsoft.com/office/powerpoint/2010/main" val="28792055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a:extLst>
            <a:ext uri="{FF2B5EF4-FFF2-40B4-BE49-F238E27FC236}">
              <a16:creationId xmlns:a16="http://schemas.microsoft.com/office/drawing/2014/main" id="{420482DA-3DE1-1115-A9A8-B8F0156BDEB5}"/>
            </a:ext>
          </a:extLst>
        </p:cNvPr>
        <p:cNvGrpSpPr/>
        <p:nvPr/>
      </p:nvGrpSpPr>
      <p:grpSpPr>
        <a:xfrm>
          <a:off x="0" y="0"/>
          <a:ext cx="0" cy="0"/>
          <a:chOff x="0" y="0"/>
          <a:chExt cx="0" cy="0"/>
        </a:xfrm>
      </p:grpSpPr>
      <p:sp>
        <p:nvSpPr>
          <p:cNvPr id="455" name="Google Shape;455;g2318338fca2_0_59:notes">
            <a:extLst>
              <a:ext uri="{FF2B5EF4-FFF2-40B4-BE49-F238E27FC236}">
                <a16:creationId xmlns:a16="http://schemas.microsoft.com/office/drawing/2014/main" id="{13EA8F89-3DCF-B67C-B4EE-2CBFD85DBEDF}"/>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6" name="Google Shape;456;g2318338fca2_0_59:notes">
            <a:extLst>
              <a:ext uri="{FF2B5EF4-FFF2-40B4-BE49-F238E27FC236}">
                <a16:creationId xmlns:a16="http://schemas.microsoft.com/office/drawing/2014/main" id="{CB1A232B-432C-3DC0-4657-6988823659A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endParaRPr b="1">
              <a:cs typeface="Calibri"/>
            </a:endParaRPr>
          </a:p>
        </p:txBody>
      </p:sp>
    </p:spTree>
    <p:extLst>
      <p:ext uri="{BB962C8B-B14F-4D97-AF65-F5344CB8AC3E}">
        <p14:creationId xmlns:p14="http://schemas.microsoft.com/office/powerpoint/2010/main" val="27957979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742C291-5E56-47FF-8CA3-A207000D7896}" type="slidenum">
              <a:rPr lang="en-US" smtClean="0"/>
              <a:t>70</a:t>
            </a:fld>
            <a:endParaRPr lang="en-US"/>
          </a:p>
        </p:txBody>
      </p:sp>
    </p:spTree>
    <p:extLst>
      <p:ext uri="{BB962C8B-B14F-4D97-AF65-F5344CB8AC3E}">
        <p14:creationId xmlns:p14="http://schemas.microsoft.com/office/powerpoint/2010/main" val="13018136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D2B1B194-9CDF-499E-B3B7-A28224DAF855}"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73</a:t>
            </a:fld>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40823103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FB4A0-B10A-D12E-9161-6CADB6CEBF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1DE44F-B57E-358B-F536-377D9317F0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8C074F-13C8-36E6-6BAA-95672E477A4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63FD9E2-F749-3578-E8D3-C93F54CBF5F7}"/>
              </a:ext>
            </a:extLst>
          </p:cNvPr>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D2B1B194-9CDF-499E-B3B7-A28224DAF855}"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74</a:t>
            </a:fld>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7183448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742C291-5E56-47FF-8CA3-A207000D7896}" type="slidenum">
              <a:rPr lang="en-US" smtClean="0"/>
              <a:t>91</a:t>
            </a:fld>
            <a:endParaRPr lang="en-US"/>
          </a:p>
        </p:txBody>
      </p:sp>
    </p:spTree>
    <p:extLst>
      <p:ext uri="{BB962C8B-B14F-4D97-AF65-F5344CB8AC3E}">
        <p14:creationId xmlns:p14="http://schemas.microsoft.com/office/powerpoint/2010/main" val="11243531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7"/>
          <p:cNvSpPr txBox="1">
            <a:spLocks noGrp="1" noChangeArrowheads="1"/>
          </p:cNvSpPr>
          <p:nvPr/>
        </p:nvSpPr>
        <p:spPr bwMode="auto">
          <a:xfrm>
            <a:off x="3884613" y="8685787"/>
            <a:ext cx="2971800" cy="456654"/>
          </a:xfrm>
          <a:prstGeom prst="rect">
            <a:avLst/>
          </a:prstGeom>
          <a:noFill/>
          <a:ln>
            <a:miter lim="800000"/>
            <a:headEnd/>
            <a:tailEnd/>
          </a:ln>
        </p:spPr>
        <p:txBody>
          <a:bodyPr anchor="b"/>
          <a:lstStyle/>
          <a:p>
            <a:pPr algn="r">
              <a:defRPr/>
            </a:pPr>
            <a:fld id="{9E3CDF59-5E96-4C05-AAA8-8EE2D1E6C9F9}" type="slidenum">
              <a:rPr lang="en-US" sz="1200">
                <a:latin typeface="+mn-lt"/>
                <a:cs typeface="Arial" pitchFamily="34" charset="0"/>
              </a:rPr>
              <a:pPr algn="r">
                <a:defRPr/>
              </a:pPr>
              <a:t>98</a:t>
            </a:fld>
            <a:endParaRPr lang="en-US" sz="1200">
              <a:latin typeface="+mn-lt"/>
              <a:cs typeface="Arial" pitchFamily="34" charset="0"/>
            </a:endParaRPr>
          </a:p>
        </p:txBody>
      </p:sp>
      <p:sp>
        <p:nvSpPr>
          <p:cNvPr id="297987" name="Rectangle 2"/>
          <p:cNvSpPr>
            <a:spLocks noGrp="1" noRot="1" noChangeAspect="1" noChangeArrowheads="1" noTextEdit="1"/>
          </p:cNvSpPr>
          <p:nvPr>
            <p:ph type="sldImg"/>
          </p:nvPr>
        </p:nvSpPr>
        <p:spPr>
          <a:ln/>
        </p:spPr>
      </p:sp>
      <p:sp>
        <p:nvSpPr>
          <p:cNvPr id="297988" name="Rectangle 3"/>
          <p:cNvSpPr>
            <a:spLocks noGrp="1" noChangeArrowheads="1"/>
          </p:cNvSpPr>
          <p:nvPr>
            <p:ph type="body" idx="1"/>
          </p:nvPr>
        </p:nvSpPr>
        <p:spPr>
          <a:noFill/>
          <a:ln/>
        </p:spPr>
        <p:txBody>
          <a:bodyPr/>
          <a:lstStyle/>
          <a:p>
            <a:pPr eaLnBrk="1" hangingPunct="1">
              <a:spcBef>
                <a:spcPct val="0"/>
              </a:spcBef>
            </a:pPr>
            <a:endParaRPr lang="en-US">
              <a:latin typeface="Arial" charset="0"/>
            </a:endParaRPr>
          </a:p>
        </p:txBody>
      </p:sp>
    </p:spTree>
    <p:extLst>
      <p:ext uri="{BB962C8B-B14F-4D97-AF65-F5344CB8AC3E}">
        <p14:creationId xmlns:p14="http://schemas.microsoft.com/office/powerpoint/2010/main" val="4288073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 deliver impact in a dynamic environment, organizations must master the interrelated processes of thinking, planning, and acting strategically. This integrated approach ensures alignment with the core purpose, adaptability to change, and the capacity to create lasting value.</a:t>
            </a:r>
          </a:p>
          <a:p>
            <a:endParaRPr lang="en-US" dirty="0"/>
          </a:p>
        </p:txBody>
      </p:sp>
      <p:sp>
        <p:nvSpPr>
          <p:cNvPr id="4" name="Slide Number Placeholder 3"/>
          <p:cNvSpPr>
            <a:spLocks noGrp="1"/>
          </p:cNvSpPr>
          <p:nvPr>
            <p:ph type="sldNum" sz="quarter" idx="5"/>
          </p:nvPr>
        </p:nvSpPr>
        <p:spPr/>
        <p:txBody>
          <a:bodyPr/>
          <a:lstStyle/>
          <a:p>
            <a:fld id="{408DCCE0-6FD8-4143-94EF-134056379075}" type="slidenum">
              <a:rPr lang="en-US" smtClean="0"/>
              <a:t>118</a:t>
            </a:fld>
            <a:endParaRPr lang="en-US"/>
          </a:p>
        </p:txBody>
      </p:sp>
    </p:spTree>
    <p:extLst>
      <p:ext uri="{BB962C8B-B14F-4D97-AF65-F5344CB8AC3E}">
        <p14:creationId xmlns:p14="http://schemas.microsoft.com/office/powerpoint/2010/main" val="39498976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D2B1B194-9CDF-499E-B3B7-A28224DAF855}" type="slidenum">
              <a:rPr lang="en-US" smtClean="0"/>
              <a:pPr>
                <a:defRPr/>
              </a:pPr>
              <a:t>141</a:t>
            </a:fld>
            <a:endParaRPr lang="en-US"/>
          </a:p>
        </p:txBody>
      </p:sp>
    </p:spTree>
    <p:extLst>
      <p:ext uri="{BB962C8B-B14F-4D97-AF65-F5344CB8AC3E}">
        <p14:creationId xmlns:p14="http://schemas.microsoft.com/office/powerpoint/2010/main" val="40891609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D2B1B194-9CDF-499E-B3B7-A28224DAF855}" type="slidenum">
              <a:rPr lang="en-US" smtClean="0"/>
              <a:pPr>
                <a:defRPr/>
              </a:pPr>
              <a:t>142</a:t>
            </a:fld>
            <a:endParaRPr lang="en-US"/>
          </a:p>
        </p:txBody>
      </p:sp>
    </p:spTree>
    <p:extLst>
      <p:ext uri="{BB962C8B-B14F-4D97-AF65-F5344CB8AC3E}">
        <p14:creationId xmlns:p14="http://schemas.microsoft.com/office/powerpoint/2010/main" val="23308809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D3EB7C-AA5B-B947-523D-8738184E5E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377F1B-E2CB-A580-883D-A6911225B7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CF2505-A66E-90A9-6767-5C320800581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520DF18-AEF9-1BF6-3DE8-D6531A73215E}"/>
              </a:ext>
            </a:extLst>
          </p:cNvPr>
          <p:cNvSpPr>
            <a:spLocks noGrp="1"/>
          </p:cNvSpPr>
          <p:nvPr>
            <p:ph type="sldNum" sz="quarter" idx="5"/>
          </p:nvPr>
        </p:nvSpPr>
        <p:spPr/>
        <p:txBody>
          <a:bodyPr/>
          <a:lstStyle/>
          <a:p>
            <a:pPr>
              <a:defRPr/>
            </a:pPr>
            <a:fld id="{D2B1B194-9CDF-499E-B3B7-A28224DAF855}" type="slidenum">
              <a:rPr lang="en-US" smtClean="0"/>
              <a:pPr>
                <a:defRPr/>
              </a:pPr>
              <a:t>143</a:t>
            </a:fld>
            <a:endParaRPr lang="en-US"/>
          </a:p>
        </p:txBody>
      </p:sp>
    </p:spTree>
    <p:extLst>
      <p:ext uri="{BB962C8B-B14F-4D97-AF65-F5344CB8AC3E}">
        <p14:creationId xmlns:p14="http://schemas.microsoft.com/office/powerpoint/2010/main" val="21094067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1" i="0">
                <a:solidFill>
                  <a:schemeClr val="tx1"/>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sz="2400" b="0" i="0">
                <a:solidFill>
                  <a:srgbClr val="565656"/>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lIns="0" tIns="0" rIns="0" bIns="0"/>
          <a:lstStyle>
            <a:lvl1pPr algn="l">
              <a:defRPr>
                <a:solidFill>
                  <a:schemeClr val="tx1">
                    <a:tint val="75000"/>
                  </a:schemeClr>
                </a:solidFill>
              </a:defRPr>
            </a:lvl1pPr>
          </a:lstStyle>
          <a:p>
            <a:fld id="{1D8BD707-D9CF-40AE-B4C6-C98DA3205C09}" type="datetimeFigureOut">
              <a:rPr lang="en-US"/>
              <a:t>4/16/26</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lIns="0" tIns="0" rIns="0" bIns="0"/>
          <a:lstStyle>
            <a:lvl1pPr algn="r">
              <a:defRPr>
                <a:solidFill>
                  <a:schemeClr val="tx1">
                    <a:tint val="75000"/>
                  </a:schemeClr>
                </a:solidFill>
              </a:defRPr>
            </a:lvl1pPr>
          </a:lstStyle>
          <a:p>
            <a:fld id="{B6F15528-21DE-4FAA-801E-634DDDAF4B2B}" type="slidenum">
              <a:r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1" i="0">
                <a:solidFill>
                  <a:schemeClr val="tx1"/>
                </a:solidFill>
                <a:latin typeface="Calibri"/>
                <a:cs typeface="Calibri"/>
              </a:defRPr>
            </a:lvl1pPr>
          </a:lstStyle>
          <a:p>
            <a:endParaRPr/>
          </a:p>
        </p:txBody>
      </p:sp>
      <p:sp>
        <p:nvSpPr>
          <p:cNvPr id="3" name="Holder 3"/>
          <p:cNvSpPr>
            <a:spLocks noGrp="1"/>
          </p:cNvSpPr>
          <p:nvPr>
            <p:ph sz="half" idx="2"/>
          </p:nvPr>
        </p:nvSpPr>
        <p:spPr>
          <a:xfrm>
            <a:off x="2124201" y="2320785"/>
            <a:ext cx="3366770" cy="3519804"/>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sz="half" idx="3"/>
          </p:nvPr>
        </p:nvSpPr>
        <p:spPr>
          <a:xfrm>
            <a:off x="6268211" y="2406129"/>
            <a:ext cx="3662045" cy="3430270"/>
          </a:xfrm>
          <a:prstGeom prst="rect">
            <a:avLst/>
          </a:prstGeom>
        </p:spPr>
        <p:txBody>
          <a:bodyPr wrap="square" lIns="0" tIns="0" rIns="0" bIns="0">
            <a:spAutoFit/>
          </a:bodyPr>
          <a:lstStyle>
            <a:lvl1pPr>
              <a:defRPr sz="3200" b="0" i="0">
                <a:solidFill>
                  <a:srgbClr val="494949"/>
                </a:solidFill>
                <a:latin typeface="Calibri"/>
                <a:cs typeface="Calibri"/>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a:xfrm>
            <a:off x="609600" y="6377940"/>
            <a:ext cx="2804160" cy="342900"/>
          </a:xfrm>
          <a:prstGeom prst="rect">
            <a:avLst/>
          </a:prstGeom>
        </p:spPr>
        <p:txBody>
          <a:bodyPr lIns="0" tIns="0" rIns="0" bIns="0"/>
          <a:lstStyle>
            <a:lvl1pPr algn="l">
              <a:defRPr>
                <a:solidFill>
                  <a:schemeClr val="tx1">
                    <a:tint val="75000"/>
                  </a:schemeClr>
                </a:solidFill>
              </a:defRPr>
            </a:lvl1pPr>
          </a:lstStyle>
          <a:p>
            <a:fld id="{1D8BD707-D9CF-40AE-B4C6-C98DA3205C09}" type="datetimeFigureOut">
              <a:rPr lang="en-US"/>
              <a:t>4/16/26</a:t>
            </a:fld>
            <a:endParaRPr lang="en-US"/>
          </a:p>
        </p:txBody>
      </p:sp>
      <p:sp>
        <p:nvSpPr>
          <p:cNvPr id="7" name="Holder 7"/>
          <p:cNvSpPr>
            <a:spLocks noGrp="1"/>
          </p:cNvSpPr>
          <p:nvPr>
            <p:ph type="sldNum" sz="quarter" idx="7"/>
          </p:nvPr>
        </p:nvSpPr>
        <p:spPr>
          <a:xfrm>
            <a:off x="8778240" y="6377940"/>
            <a:ext cx="2804160" cy="342900"/>
          </a:xfrm>
          <a:prstGeom prst="rect">
            <a:avLst/>
          </a:prstGeom>
        </p:spPr>
        <p:txBody>
          <a:bodyPr lIns="0" tIns="0" rIns="0" bIns="0"/>
          <a:lstStyle>
            <a:lvl1pPr algn="r">
              <a:defRPr>
                <a:solidFill>
                  <a:schemeClr val="tx1">
                    <a:tint val="75000"/>
                  </a:schemeClr>
                </a:solidFill>
              </a:defRPr>
            </a:lvl1pPr>
          </a:lstStyle>
          <a:p>
            <a:fld id="{B6F15528-21DE-4FAA-801E-634DDDAF4B2B}" type="slidenum">
              <a:r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1" i="0">
                <a:solidFill>
                  <a:schemeClr val="tx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a:xfrm>
            <a:off x="609600" y="6377940"/>
            <a:ext cx="2804160" cy="342900"/>
          </a:xfrm>
          <a:prstGeom prst="rect">
            <a:avLst/>
          </a:prstGeom>
        </p:spPr>
        <p:txBody>
          <a:bodyPr lIns="0" tIns="0" rIns="0" bIns="0"/>
          <a:lstStyle>
            <a:lvl1pPr algn="l">
              <a:defRPr>
                <a:solidFill>
                  <a:schemeClr val="tx1">
                    <a:tint val="75000"/>
                  </a:schemeClr>
                </a:solidFill>
              </a:defRPr>
            </a:lvl1pPr>
          </a:lstStyle>
          <a:p>
            <a:fld id="{1D8BD707-D9CF-40AE-B4C6-C98DA3205C09}" type="datetimeFigureOut">
              <a:rPr lang="en-US"/>
              <a:t>4/16/26</a:t>
            </a:fld>
            <a:endParaRPr lang="en-US"/>
          </a:p>
        </p:txBody>
      </p:sp>
      <p:sp>
        <p:nvSpPr>
          <p:cNvPr id="5" name="Holder 5"/>
          <p:cNvSpPr>
            <a:spLocks noGrp="1"/>
          </p:cNvSpPr>
          <p:nvPr>
            <p:ph type="sldNum" sz="quarter" idx="7"/>
          </p:nvPr>
        </p:nvSpPr>
        <p:spPr>
          <a:xfrm>
            <a:off x="8778240" y="6377940"/>
            <a:ext cx="2804160" cy="342900"/>
          </a:xfrm>
          <a:prstGeom prst="rect">
            <a:avLst/>
          </a:prstGeom>
        </p:spPr>
        <p:txBody>
          <a:bodyPr lIns="0" tIns="0" rIns="0" bIns="0"/>
          <a:lstStyle>
            <a:lvl1pPr algn="r">
              <a:defRPr>
                <a:solidFill>
                  <a:schemeClr val="tx1">
                    <a:tint val="75000"/>
                  </a:schemeClr>
                </a:solidFill>
              </a:defRPr>
            </a:lvl1pPr>
          </a:lstStyle>
          <a:p>
            <a:fld id="{B6F15528-21DE-4FAA-801E-634DDDAF4B2B}" type="slidenum">
              <a:r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a:xfrm>
            <a:off x="609600" y="6377940"/>
            <a:ext cx="2804160" cy="342900"/>
          </a:xfrm>
          <a:prstGeom prst="rect">
            <a:avLst/>
          </a:prstGeom>
        </p:spPr>
        <p:txBody>
          <a:bodyPr lIns="0" tIns="0" rIns="0" bIns="0"/>
          <a:lstStyle>
            <a:lvl1pPr algn="l">
              <a:defRPr>
                <a:solidFill>
                  <a:schemeClr val="tx1">
                    <a:tint val="75000"/>
                  </a:schemeClr>
                </a:solidFill>
              </a:defRPr>
            </a:lvl1pPr>
          </a:lstStyle>
          <a:p>
            <a:fld id="{1D8BD707-D9CF-40AE-B4C6-C98DA3205C09}" type="datetimeFigureOut">
              <a:rPr lang="en-US"/>
              <a:t>4/16/26</a:t>
            </a:fld>
            <a:endParaRPr lang="en-US"/>
          </a:p>
        </p:txBody>
      </p:sp>
      <p:sp>
        <p:nvSpPr>
          <p:cNvPr id="4" name="Holder 4"/>
          <p:cNvSpPr>
            <a:spLocks noGrp="1"/>
          </p:cNvSpPr>
          <p:nvPr>
            <p:ph type="sldNum" sz="quarter" idx="7"/>
          </p:nvPr>
        </p:nvSpPr>
        <p:spPr>
          <a:xfrm>
            <a:off x="8778240" y="6377940"/>
            <a:ext cx="2804160" cy="342900"/>
          </a:xfrm>
          <a:prstGeom prst="rect">
            <a:avLst/>
          </a:prstGeom>
        </p:spPr>
        <p:txBody>
          <a:bodyPr lIns="0" tIns="0" rIns="0" bIns="0"/>
          <a:lstStyle>
            <a:lvl1pPr algn="r">
              <a:defRPr>
                <a:solidFill>
                  <a:schemeClr val="tx1">
                    <a:tint val="75000"/>
                  </a:schemeClr>
                </a:solidFill>
              </a:defRPr>
            </a:lvl1pPr>
          </a:lstStyle>
          <a:p>
            <a:fld id="{B6F15528-21DE-4FAA-801E-634DDDAF4B2B}" type="slidenum">
              <a:r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3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1592754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609600" y="63624"/>
            <a:ext cx="10972800" cy="369332"/>
          </a:xfrm>
          <a:prstGeom prst="rect">
            <a:avLst/>
          </a:prstGeom>
        </p:spPr>
        <p:txBody>
          <a:bodyPr/>
          <a:lstStyle>
            <a:lvl1pPr>
              <a:defRPr>
                <a:solidFill>
                  <a:srgbClr val="00418D"/>
                </a:solidFill>
              </a:defRPr>
            </a:lvl1pPr>
          </a:lstStyle>
          <a:p>
            <a:r>
              <a:rPr lang="en-US" dirty="0"/>
              <a:t>Click to edit Master title style</a:t>
            </a:r>
          </a:p>
        </p:txBody>
      </p:sp>
      <p:sp>
        <p:nvSpPr>
          <p:cNvPr id="8" name="Content Placeholder 7"/>
          <p:cNvSpPr>
            <a:spLocks noGrp="1"/>
          </p:cNvSpPr>
          <p:nvPr>
            <p:ph sz="quarter" idx="12"/>
          </p:nvPr>
        </p:nvSpPr>
        <p:spPr>
          <a:xfrm>
            <a:off x="609600" y="1547813"/>
            <a:ext cx="10972800" cy="1477328"/>
          </a:xfrm>
          <a:prstGeom prst="rect">
            <a:avLst/>
          </a:prstGeom>
        </p:spPr>
        <p:txBody>
          <a:bodyPr/>
          <a:lstStyle>
            <a:lvl1pPr>
              <a:defRPr>
                <a:solidFill>
                  <a:srgbClr val="4C4C4C"/>
                </a:solidFill>
              </a:defRPr>
            </a:lvl1pPr>
            <a:lvl2pPr>
              <a:defRPr>
                <a:solidFill>
                  <a:srgbClr val="4C4C4C"/>
                </a:solidFill>
              </a:defRPr>
            </a:lvl2pPr>
            <a:lvl3pPr>
              <a:defRPr>
                <a:solidFill>
                  <a:srgbClr val="4C4C4C"/>
                </a:solidFill>
              </a:defRPr>
            </a:lvl3pPr>
            <a:lvl4pPr>
              <a:defRPr>
                <a:solidFill>
                  <a:srgbClr val="4C4C4C"/>
                </a:solidFill>
              </a:defRPr>
            </a:lvl4pPr>
            <a:lvl5pPr>
              <a:defRPr>
                <a:solidFill>
                  <a:srgbClr val="4C4C4C"/>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8583680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592988" y="10922"/>
            <a:ext cx="11006023" cy="369332"/>
          </a:xfrm>
        </p:spPr>
        <p:txBody>
          <a:bodyPr/>
          <a:lstStyle>
            <a:lvl1pPr algn="ctr">
              <a:defRPr/>
            </a:lvl1pPr>
          </a:lstStyle>
          <a:p>
            <a:r>
              <a:rPr lang="en-US" dirty="0"/>
              <a:t>Click to edit Master title style</a:t>
            </a:r>
          </a:p>
        </p:txBody>
      </p:sp>
      <p:sp>
        <p:nvSpPr>
          <p:cNvPr id="6" name="Text Placeholder 5"/>
          <p:cNvSpPr>
            <a:spLocks noGrp="1"/>
          </p:cNvSpPr>
          <p:nvPr>
            <p:ph type="body" sz="quarter" idx="12"/>
          </p:nvPr>
        </p:nvSpPr>
        <p:spPr>
          <a:xfrm>
            <a:off x="609600" y="1441450"/>
            <a:ext cx="10972800" cy="2154436"/>
          </a:xfrm>
        </p:spPr>
        <p:txBody>
          <a:bodyPr/>
          <a:lstStyle>
            <a:lvl1pPr>
              <a:defRPr sz="2800">
                <a:solidFill>
                  <a:srgbClr val="4C4C4C"/>
                </a:solidFill>
              </a:defRPr>
            </a:lvl1pPr>
            <a:lvl2pPr>
              <a:defRPr sz="2800">
                <a:solidFill>
                  <a:srgbClr val="4C4C4C"/>
                </a:solidFill>
              </a:defRPr>
            </a:lvl2pPr>
            <a:lvl3pPr>
              <a:defRPr sz="2800">
                <a:solidFill>
                  <a:srgbClr val="4C4C4C"/>
                </a:solidFill>
              </a:defRPr>
            </a:lvl3pPr>
            <a:lvl4pPr>
              <a:defRPr sz="2800">
                <a:solidFill>
                  <a:srgbClr val="4C4C4C"/>
                </a:solidFill>
              </a:defRPr>
            </a:lvl4pPr>
            <a:lvl5pPr>
              <a:defRPr sz="2800">
                <a:solidFill>
                  <a:srgbClr val="4C4C4C"/>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149314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2139567" y="1326896"/>
            <a:ext cx="7674609" cy="147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bg object 16">
            <a:extLst>
              <a:ext uri="{FF2B5EF4-FFF2-40B4-BE49-F238E27FC236}">
                <a16:creationId xmlns:a16="http://schemas.microsoft.com/office/drawing/2014/main" id="{E715D10F-347F-C900-F44B-EC6FFD6E3A24}"/>
              </a:ext>
            </a:extLst>
          </p:cNvPr>
          <p:cNvSpPr/>
          <p:nvPr userDrawn="1"/>
        </p:nvSpPr>
        <p:spPr>
          <a:xfrm>
            <a:off x="0" y="6207252"/>
            <a:ext cx="12192000" cy="650875"/>
          </a:xfrm>
          <a:custGeom>
            <a:avLst/>
            <a:gdLst/>
            <a:ahLst/>
            <a:cxnLst/>
            <a:rect l="l" t="t" r="r" b="b"/>
            <a:pathLst>
              <a:path w="12192000" h="650875">
                <a:moveTo>
                  <a:pt x="12192000" y="0"/>
                </a:moveTo>
                <a:lnTo>
                  <a:pt x="0" y="0"/>
                </a:lnTo>
                <a:lnTo>
                  <a:pt x="0" y="650621"/>
                </a:lnTo>
                <a:lnTo>
                  <a:pt x="12192000" y="650621"/>
                </a:lnTo>
                <a:lnTo>
                  <a:pt x="12192000" y="0"/>
                </a:lnTo>
                <a:close/>
              </a:path>
            </a:pathLst>
          </a:custGeom>
          <a:solidFill>
            <a:srgbClr val="D9D9D9"/>
          </a:solidFill>
        </p:spPr>
        <p:txBody>
          <a:bodyPr wrap="square" lIns="0" tIns="0" rIns="0" bIns="0" rtlCol="0"/>
          <a:lstStyle/>
          <a:p>
            <a:endParaRPr/>
          </a:p>
        </p:txBody>
      </p:sp>
      <p:pic>
        <p:nvPicPr>
          <p:cNvPr id="5" name="bg object 17">
            <a:extLst>
              <a:ext uri="{FF2B5EF4-FFF2-40B4-BE49-F238E27FC236}">
                <a16:creationId xmlns:a16="http://schemas.microsoft.com/office/drawing/2014/main" id="{6676E6D1-4717-A8FE-96C3-ECC81418383F}"/>
              </a:ext>
            </a:extLst>
          </p:cNvPr>
          <p:cNvPicPr/>
          <p:nvPr userDrawn="1"/>
        </p:nvPicPr>
        <p:blipFill>
          <a:blip r:embed="rId2" cstate="print"/>
          <a:stretch>
            <a:fillRect/>
          </a:stretch>
        </p:blipFill>
        <p:spPr>
          <a:xfrm>
            <a:off x="914400" y="6289548"/>
            <a:ext cx="1536191" cy="504443"/>
          </a:xfrm>
          <a:prstGeom prst="rect">
            <a:avLst/>
          </a:prstGeom>
        </p:spPr>
      </p:pic>
      <p:pic>
        <p:nvPicPr>
          <p:cNvPr id="6" name="bg object 18">
            <a:extLst>
              <a:ext uri="{FF2B5EF4-FFF2-40B4-BE49-F238E27FC236}">
                <a16:creationId xmlns:a16="http://schemas.microsoft.com/office/drawing/2014/main" id="{BD9FCEA5-DCD7-10F1-7960-B587C1C51BF9}"/>
              </a:ext>
            </a:extLst>
          </p:cNvPr>
          <p:cNvPicPr/>
          <p:nvPr userDrawn="1"/>
        </p:nvPicPr>
        <p:blipFill>
          <a:blip r:embed="rId3" cstate="print">
            <a:extLst>
              <a:ext uri="{28A0092B-C50C-407E-A947-70E740481C1C}">
                <a14:useLocalDpi xmlns:a14="http://schemas.microsoft.com/office/drawing/2010/main"/>
              </a:ext>
            </a:extLst>
          </a:blip>
          <a:stretch>
            <a:fillRect/>
          </a:stretch>
        </p:blipFill>
        <p:spPr>
          <a:xfrm>
            <a:off x="9703307" y="6198108"/>
            <a:ext cx="1694686" cy="650747"/>
          </a:xfrm>
          <a:prstGeom prst="rect">
            <a:avLst/>
          </a:prstGeom>
        </p:spPr>
      </p:pic>
      <p:sp>
        <p:nvSpPr>
          <p:cNvPr id="8" name="Holder 4">
            <a:extLst>
              <a:ext uri="{FF2B5EF4-FFF2-40B4-BE49-F238E27FC236}">
                <a16:creationId xmlns:a16="http://schemas.microsoft.com/office/drawing/2014/main" id="{529F2A2C-90B2-BF6C-48AD-E7FAE1B05318}"/>
              </a:ext>
            </a:extLst>
          </p:cNvPr>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Tree>
    <p:extLst>
      <p:ext uri="{BB962C8B-B14F-4D97-AF65-F5344CB8AC3E}">
        <p14:creationId xmlns:p14="http://schemas.microsoft.com/office/powerpoint/2010/main" val="36389778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6" name="Text Placeholder 5"/>
          <p:cNvSpPr>
            <a:spLocks noGrp="1"/>
          </p:cNvSpPr>
          <p:nvPr>
            <p:ph type="body" sz="quarter" idx="12"/>
          </p:nvPr>
        </p:nvSpPr>
        <p:spPr>
          <a:xfrm>
            <a:off x="609601" y="1571624"/>
            <a:ext cx="5126892" cy="1477328"/>
          </a:xfrm>
          <a:prstGeom prst="rect">
            <a:avLst/>
          </a:prstGeom>
        </p:spPr>
        <p:txBody>
          <a:bodyPr/>
          <a:lstStyle>
            <a:lvl1pPr>
              <a:defRPr>
                <a:solidFill>
                  <a:srgbClr val="4C4C4C"/>
                </a:solidFill>
              </a:defRPr>
            </a:lvl1pPr>
            <a:lvl2pPr>
              <a:defRPr>
                <a:solidFill>
                  <a:srgbClr val="4C4C4C"/>
                </a:solidFill>
              </a:defRPr>
            </a:lvl2pPr>
            <a:lvl3pPr>
              <a:defRPr>
                <a:solidFill>
                  <a:srgbClr val="4C4C4C"/>
                </a:solidFill>
              </a:defRPr>
            </a:lvl3pPr>
            <a:lvl4pPr>
              <a:defRPr>
                <a:solidFill>
                  <a:srgbClr val="4C4C4C"/>
                </a:solidFill>
              </a:defRPr>
            </a:lvl4pPr>
            <a:lvl5pPr>
              <a:defRPr>
                <a:solidFill>
                  <a:srgbClr val="4C4C4C"/>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ext Placeholder 5"/>
          <p:cNvSpPr>
            <a:spLocks noGrp="1"/>
          </p:cNvSpPr>
          <p:nvPr>
            <p:ph type="body" sz="quarter" idx="13"/>
          </p:nvPr>
        </p:nvSpPr>
        <p:spPr>
          <a:xfrm>
            <a:off x="6461205" y="1571624"/>
            <a:ext cx="5126892" cy="1477328"/>
          </a:xfrm>
          <a:prstGeom prst="rect">
            <a:avLst/>
          </a:prstGeom>
        </p:spPr>
        <p:txBody>
          <a:bodyPr/>
          <a:lstStyle>
            <a:lvl1pPr>
              <a:defRPr>
                <a:solidFill>
                  <a:srgbClr val="4C4C4C"/>
                </a:solidFill>
              </a:defRPr>
            </a:lvl1pPr>
            <a:lvl2pPr>
              <a:defRPr>
                <a:solidFill>
                  <a:srgbClr val="4C4C4C"/>
                </a:solidFill>
              </a:defRPr>
            </a:lvl2pPr>
            <a:lvl3pPr>
              <a:defRPr>
                <a:solidFill>
                  <a:srgbClr val="4C4C4C"/>
                </a:solidFill>
              </a:defRPr>
            </a:lvl3pPr>
            <a:lvl4pPr>
              <a:defRPr>
                <a:solidFill>
                  <a:srgbClr val="4C4C4C"/>
                </a:solidFill>
              </a:defRPr>
            </a:lvl4pPr>
            <a:lvl5pPr>
              <a:defRPr>
                <a:solidFill>
                  <a:srgbClr val="4C4C4C"/>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itle 1"/>
          <p:cNvSpPr>
            <a:spLocks noGrp="1"/>
          </p:cNvSpPr>
          <p:nvPr>
            <p:ph type="title"/>
          </p:nvPr>
        </p:nvSpPr>
        <p:spPr>
          <a:xfrm>
            <a:off x="609600" y="111125"/>
            <a:ext cx="10972800" cy="369332"/>
          </a:xfrm>
        </p:spPr>
        <p:txBody>
          <a:bodyPr/>
          <a:lstStyle>
            <a:lvl1pPr algn="ctr">
              <a:defRPr/>
            </a:lvl1pPr>
          </a:lstStyle>
          <a:p>
            <a:r>
              <a:rPr lang="en-US" dirty="0"/>
              <a:t>Click to edit Master title style</a:t>
            </a:r>
          </a:p>
        </p:txBody>
      </p:sp>
    </p:spTree>
    <p:extLst>
      <p:ext uri="{BB962C8B-B14F-4D97-AF65-F5344CB8AC3E}">
        <p14:creationId xmlns:p14="http://schemas.microsoft.com/office/powerpoint/2010/main" val="27852934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888D4-D38C-505E-EDF8-FBDD238CD9E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9399FF1-EEEE-49C4-7637-0E6AFD7B9FA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287124-0205-9A01-962B-B4614F6CA5A6}"/>
              </a:ext>
            </a:extLst>
          </p:cNvPr>
          <p:cNvSpPr>
            <a:spLocks noGrp="1"/>
          </p:cNvSpPr>
          <p:nvPr>
            <p:ph type="dt" sz="half" idx="10"/>
          </p:nvPr>
        </p:nvSpPr>
        <p:spPr/>
        <p:txBody>
          <a:bodyPr/>
          <a:lstStyle/>
          <a:p>
            <a:fld id="{A45DF2F1-D6A2-1449-8B67-71992D8DD498}" type="datetimeFigureOut">
              <a:rPr lang="en-US" smtClean="0"/>
              <a:t>4/16/26</a:t>
            </a:fld>
            <a:endParaRPr lang="en-US"/>
          </a:p>
        </p:txBody>
      </p:sp>
      <p:sp>
        <p:nvSpPr>
          <p:cNvPr id="5" name="Footer Placeholder 4">
            <a:extLst>
              <a:ext uri="{FF2B5EF4-FFF2-40B4-BE49-F238E27FC236}">
                <a16:creationId xmlns:a16="http://schemas.microsoft.com/office/drawing/2014/main" id="{3277996B-6B34-574C-67FF-78A1D86019F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C1B51E7-2F6F-CFC8-97D6-E6300877F44D}"/>
              </a:ext>
            </a:extLst>
          </p:cNvPr>
          <p:cNvSpPr>
            <a:spLocks noGrp="1"/>
          </p:cNvSpPr>
          <p:nvPr>
            <p:ph type="sldNum" sz="quarter" idx="12"/>
          </p:nvPr>
        </p:nvSpPr>
        <p:spPr/>
        <p:txBody>
          <a:bodyPr/>
          <a:lstStyle/>
          <a:p>
            <a:fld id="{4A8EDA59-A633-1445-A5DC-18930C620DFC}" type="slidenum">
              <a:rPr lang="en-US" smtClean="0"/>
              <a:t>‹#›</a:t>
            </a:fld>
            <a:endParaRPr lang="en-US"/>
          </a:p>
        </p:txBody>
      </p:sp>
    </p:spTree>
    <p:extLst>
      <p:ext uri="{BB962C8B-B14F-4D97-AF65-F5344CB8AC3E}">
        <p14:creationId xmlns:p14="http://schemas.microsoft.com/office/powerpoint/2010/main" val="1968234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userDrawn="1">
  <p:cSld name="4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E5AA26-F528-8A09-4AC1-50B1A2AC7A0A}"/>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1850A276-E504-81AB-B75E-08A7740D7FD7}"/>
              </a:ext>
            </a:extLst>
          </p:cNvPr>
          <p:cNvSpPr>
            <a:spLocks noGrp="1"/>
          </p:cNvSpPr>
          <p:nvPr>
            <p:ph type="sldNum" sz="quarter" idx="10"/>
          </p:nvPr>
        </p:nvSpPr>
        <p:spPr/>
        <p:txBody>
          <a:bodyPr/>
          <a:lstStyle/>
          <a:p>
            <a:fld id="{86CB4B4D-7CA3-9044-876B-883B54F8677D}" type="slidenum">
              <a:rPr lang="en-US" smtClean="0"/>
              <a:t>‹#›</a:t>
            </a:fld>
            <a:endParaRPr lang="en-US"/>
          </a:p>
        </p:txBody>
      </p:sp>
    </p:spTree>
    <p:extLst>
      <p:ext uri="{BB962C8B-B14F-4D97-AF65-F5344CB8AC3E}">
        <p14:creationId xmlns:p14="http://schemas.microsoft.com/office/powerpoint/2010/main" val="990424990"/>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6207252"/>
            <a:ext cx="12192000" cy="650875"/>
          </a:xfrm>
          <a:custGeom>
            <a:avLst/>
            <a:gdLst/>
            <a:ahLst/>
            <a:cxnLst/>
            <a:rect l="l" t="t" r="r" b="b"/>
            <a:pathLst>
              <a:path w="12192000" h="650875">
                <a:moveTo>
                  <a:pt x="12192000" y="0"/>
                </a:moveTo>
                <a:lnTo>
                  <a:pt x="0" y="0"/>
                </a:lnTo>
                <a:lnTo>
                  <a:pt x="0" y="650621"/>
                </a:lnTo>
                <a:lnTo>
                  <a:pt x="12192000" y="650621"/>
                </a:lnTo>
                <a:lnTo>
                  <a:pt x="12192000" y="0"/>
                </a:lnTo>
                <a:close/>
              </a:path>
            </a:pathLst>
          </a:custGeom>
          <a:solidFill>
            <a:srgbClr val="D9D9D9"/>
          </a:solidFill>
        </p:spPr>
        <p:txBody>
          <a:bodyPr wrap="square" lIns="0" tIns="0" rIns="0" bIns="0" rtlCol="0"/>
          <a:lstStyle/>
          <a:p>
            <a:endParaRPr/>
          </a:p>
        </p:txBody>
      </p:sp>
      <p:pic>
        <p:nvPicPr>
          <p:cNvPr id="17" name="bg object 17"/>
          <p:cNvPicPr/>
          <p:nvPr/>
        </p:nvPicPr>
        <p:blipFill>
          <a:blip r:embed="rId13" cstate="print"/>
          <a:stretch>
            <a:fillRect/>
          </a:stretch>
        </p:blipFill>
        <p:spPr>
          <a:xfrm>
            <a:off x="914400" y="6289548"/>
            <a:ext cx="1536191" cy="504443"/>
          </a:xfrm>
          <a:prstGeom prst="rect">
            <a:avLst/>
          </a:prstGeom>
        </p:spPr>
      </p:pic>
      <p:pic>
        <p:nvPicPr>
          <p:cNvPr id="18" name="bg object 18"/>
          <p:cNvPicPr/>
          <p:nvPr/>
        </p:nvPicPr>
        <p:blipFill>
          <a:blip r:embed="rId14" cstate="print">
            <a:extLst>
              <a:ext uri="{28A0092B-C50C-407E-A947-70E740481C1C}">
                <a14:useLocalDpi xmlns:a14="http://schemas.microsoft.com/office/drawing/2010/main"/>
              </a:ext>
            </a:extLst>
          </a:blip>
          <a:stretch>
            <a:fillRect/>
          </a:stretch>
        </p:blipFill>
        <p:spPr>
          <a:xfrm>
            <a:off x="9703307" y="6198108"/>
            <a:ext cx="1694686" cy="650747"/>
          </a:xfrm>
          <a:prstGeom prst="rect">
            <a:avLst/>
          </a:prstGeom>
        </p:spPr>
      </p:pic>
      <p:sp>
        <p:nvSpPr>
          <p:cNvPr id="2" name="Holder 2"/>
          <p:cNvSpPr>
            <a:spLocks noGrp="1"/>
          </p:cNvSpPr>
          <p:nvPr>
            <p:ph type="title"/>
          </p:nvPr>
        </p:nvSpPr>
        <p:spPr>
          <a:xfrm>
            <a:off x="592988" y="10922"/>
            <a:ext cx="11006023" cy="635635"/>
          </a:xfrm>
          <a:prstGeom prst="rect">
            <a:avLst/>
          </a:prstGeom>
        </p:spPr>
        <p:txBody>
          <a:bodyPr wrap="square" lIns="0" tIns="0" rIns="0" bIns="0">
            <a:spAutoFit/>
          </a:bodyPr>
          <a:lstStyle>
            <a:lvl1pPr>
              <a:defRPr sz="2400" b="1" i="0">
                <a:solidFill>
                  <a:schemeClr val="tx1"/>
                </a:solidFill>
                <a:latin typeface="Calibri"/>
                <a:cs typeface="Calibri"/>
              </a:defRPr>
            </a:lvl1pPr>
          </a:lstStyle>
          <a:p>
            <a:endParaRPr/>
          </a:p>
        </p:txBody>
      </p:sp>
      <p:sp>
        <p:nvSpPr>
          <p:cNvPr id="3" name="Holder 3"/>
          <p:cNvSpPr>
            <a:spLocks noGrp="1"/>
          </p:cNvSpPr>
          <p:nvPr>
            <p:ph type="body" idx="1"/>
          </p:nvPr>
        </p:nvSpPr>
        <p:spPr>
          <a:xfrm>
            <a:off x="2139567" y="1326896"/>
            <a:ext cx="7674609" cy="4153535"/>
          </a:xfrm>
          <a:prstGeom prst="rect">
            <a:avLst/>
          </a:prstGeom>
        </p:spPr>
        <p:txBody>
          <a:bodyPr wrap="square" lIns="0" tIns="0" rIns="0" bIns="0">
            <a:spAutoFit/>
          </a:bodyPr>
          <a:lstStyle>
            <a:lvl1pPr>
              <a:defRPr sz="2400" b="0" i="0">
                <a:solidFill>
                  <a:srgbClr val="565656"/>
                </a:solidFill>
                <a:latin typeface="Calibri"/>
                <a:cs typeface="Calibri"/>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asaecenter.org/" TargetMode="External"/><Relationship Id="rId7" Type="http://schemas.openxmlformats.org/officeDocument/2006/relationships/image" Target="../media/image4.png"/><Relationship Id="rId2" Type="http://schemas.openxmlformats.org/officeDocument/2006/relationships/hyperlink" Target="http://www.tecker.com/" TargetMode="External"/><Relationship Id="rId1" Type="http://schemas.openxmlformats.org/officeDocument/2006/relationships/slideLayout" Target="../slideLayouts/slideLayout4.xml"/><Relationship Id="rId6" Type="http://schemas.openxmlformats.org/officeDocument/2006/relationships/image" Target="../media/image3.png"/><Relationship Id="rId5" Type="http://schemas.openxmlformats.org/officeDocument/2006/relationships/hyperlink" Target="https://tecker.com/" TargetMode="Externa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hyperlink" Target="https://www.tecker.com/" TargetMode="External"/><Relationship Id="rId2" Type="http://schemas.openxmlformats.org/officeDocument/2006/relationships/hyperlink" Target="http://www.tecker.com/" TargetMode="External"/><Relationship Id="rId1" Type="http://schemas.openxmlformats.org/officeDocument/2006/relationships/slideLayout" Target="../slideLayouts/slideLayout1.xml"/><Relationship Id="rId4" Type="http://schemas.openxmlformats.org/officeDocument/2006/relationships/hyperlink" Target="mailto:info@tecker.com" TargetMode="External"/></Relationships>
</file>

<file path=ppt/slides/_rels/slide3.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mailto:questions@tecker.com" TargetMode="External"/><Relationship Id="rId2" Type="http://schemas.openxmlformats.org/officeDocument/2006/relationships/image" Target="../media/image6.jpg"/><Relationship Id="rId1" Type="http://schemas.openxmlformats.org/officeDocument/2006/relationships/slideLayout" Target="../slideLayouts/slideLayout4.xml"/><Relationship Id="rId5" Type="http://schemas.openxmlformats.org/officeDocument/2006/relationships/image" Target="../media/image7.png"/><Relationship Id="rId4" Type="http://schemas.openxmlformats.org/officeDocument/2006/relationships/hyperlink" Target="http://www.tecker.com/" TargetMode="External"/></Relationships>
</file>

<file path=ppt/slides/_rels/slide5.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www.tecker.com/" TargetMode="Externa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hyperlink" Target="http://www.tecker.com/" TargetMode="External"/><Relationship Id="rId5" Type="http://schemas.openxmlformats.org/officeDocument/2006/relationships/image" Target="../media/image16.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3.xml"/><Relationship Id="rId4" Type="http://schemas.openxmlformats.org/officeDocument/2006/relationships/hyperlink" Target="http://www.tecker.com/" TargetMode="External"/></Relationships>
</file>

<file path=ppt/slides/_rels/slide18.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hyperlink" Target="http://www.tecker.com/"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png"/><Relationship Id="rId1" Type="http://schemas.openxmlformats.org/officeDocument/2006/relationships/slideLayout" Target="../slideLayouts/slideLayout1.xml"/><Relationship Id="rId5" Type="http://schemas.openxmlformats.org/officeDocument/2006/relationships/hyperlink" Target="http://www.tecker.com/" TargetMode="External"/><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8" Type="http://schemas.openxmlformats.org/officeDocument/2006/relationships/hyperlink" Target="http://www.tecker.com/" TargetMode="External"/><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43.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3.png"/><Relationship Id="rId1" Type="http://schemas.openxmlformats.org/officeDocument/2006/relationships/slideLayout" Target="../slideLayouts/slideLayout1.xml"/><Relationship Id="rId4" Type="http://schemas.openxmlformats.org/officeDocument/2006/relationships/hyperlink" Target="http://www.tecker.com/" TargetMode="External"/></Relationships>
</file>

<file path=ppt/slides/_rels/slide47.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xml"/><Relationship Id="rId4" Type="http://schemas.openxmlformats.org/officeDocument/2006/relationships/hyperlink" Target="http://www.tecker.com/" TargetMode="External"/></Relationships>
</file>

<file path=ppt/slides/_rels/slide49.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 Id="rId4" Type="http://schemas.openxmlformats.org/officeDocument/2006/relationships/hyperlink" Target="http://www.tecker.com/" TargetMode="External"/></Relationships>
</file>

<file path=ppt/slides/_rels/slide60.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hyperlink" Target="http://www.tecker.com/" TargetMode="External"/></Relationships>
</file>

<file path=ppt/slides/_rels/slide67.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9.xml"/></Relationships>
</file>

<file path=ppt/slides/_rels/slide72.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9.xml"/></Relationships>
</file>

<file path=ppt/slides/_rels/slide73.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74.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75.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png"/><Relationship Id="rId1" Type="http://schemas.openxmlformats.org/officeDocument/2006/relationships/slideLayout" Target="../slideLayouts/slideLayout1.xml"/><Relationship Id="rId5" Type="http://schemas.openxmlformats.org/officeDocument/2006/relationships/hyperlink" Target="http://www.tecker.com/" TargetMode="External"/><Relationship Id="rId4" Type="http://schemas.openxmlformats.org/officeDocument/2006/relationships/image" Target="../media/image10.png"/></Relationships>
</file>

<file path=ppt/slides/_rels/slide81.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image" Target="../media/image44.svg"/><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99.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g"/><Relationship Id="rId1" Type="http://schemas.openxmlformats.org/officeDocument/2006/relationships/slideLayout" Target="../slideLayouts/slideLayout4.xml"/><Relationship Id="rId4" Type="http://schemas.openxmlformats.org/officeDocument/2006/relationships/hyperlink" Target="http://www.tecker.com/" TargetMode="External"/></Relationships>
</file>

<file path=ppt/slides/_rels/slide108.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hyperlink" Target="http://www.tecker.com/" TargetMode="External"/><Relationship Id="rId2" Type="http://schemas.openxmlformats.org/officeDocument/2006/relationships/image" Target="../media/image49.png"/><Relationship Id="rId1" Type="http://schemas.openxmlformats.org/officeDocument/2006/relationships/slideLayout" Target="../slideLayouts/slideLayout3.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11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g"/><Relationship Id="rId1" Type="http://schemas.openxmlformats.org/officeDocument/2006/relationships/slideLayout" Target="../slideLayouts/slideLayout4.xml"/><Relationship Id="rId4" Type="http://schemas.openxmlformats.org/officeDocument/2006/relationships/hyperlink" Target="http://www.tecker.com/" TargetMode="External"/></Relationships>
</file>

<file path=ppt/slides/_rels/slide114.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image" Target="../media/image56.png"/><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5.xml"/></Relationships>
</file>

<file path=ppt/slides/_rels/slide116.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1.xml"/><Relationship Id="rId6" Type="http://schemas.openxmlformats.org/officeDocument/2006/relationships/hyperlink" Target="http://www.tecker.com/" TargetMode="External"/><Relationship Id="rId5" Type="http://schemas.openxmlformats.org/officeDocument/2006/relationships/image" Target="../media/image60.jpeg"/><Relationship Id="rId4" Type="http://schemas.openxmlformats.org/officeDocument/2006/relationships/image" Target="../media/image59.jpeg"/></Relationships>
</file>

<file path=ppt/slides/_rels/slide1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hyperlink" Target="http://www.tecker.com/" TargetMode="External"/><Relationship Id="rId5" Type="http://schemas.openxmlformats.org/officeDocument/2006/relationships/image" Target="../media/image16.png"/><Relationship Id="rId4" Type="http://schemas.openxmlformats.org/officeDocument/2006/relationships/image" Target="../media/image15.png"/></Relationships>
</file>

<file path=ppt/slides/_rels/slide119.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3" Type="http://schemas.openxmlformats.org/officeDocument/2006/relationships/hyperlink" Target="https://sorskonyvnelkul.blog.hu/tags/sorsk%C3%B6nyv" TargetMode="External"/><Relationship Id="rId2" Type="http://schemas.openxmlformats.org/officeDocument/2006/relationships/image" Target="../media/image61.jpg"/><Relationship Id="rId1" Type="http://schemas.openxmlformats.org/officeDocument/2006/relationships/slideLayout" Target="../slideLayouts/slideLayout1.xml"/><Relationship Id="rId4" Type="http://schemas.openxmlformats.org/officeDocument/2006/relationships/hyperlink" Target="http://www.tecker.com/" TargetMode="External"/></Relationships>
</file>

<file path=ppt/slides/_rels/slide123.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8" Type="http://schemas.openxmlformats.org/officeDocument/2006/relationships/image" Target="../media/image69.svg"/><Relationship Id="rId3" Type="http://schemas.openxmlformats.org/officeDocument/2006/relationships/image" Target="../media/image64.svg"/><Relationship Id="rId7" Type="http://schemas.openxmlformats.org/officeDocument/2006/relationships/image" Target="../media/image68.svg"/><Relationship Id="rId2" Type="http://schemas.openxmlformats.org/officeDocument/2006/relationships/image" Target="../media/image63.svg"/><Relationship Id="rId1" Type="http://schemas.openxmlformats.org/officeDocument/2006/relationships/slideLayout" Target="../slideLayouts/slideLayout11.xml"/><Relationship Id="rId6" Type="http://schemas.openxmlformats.org/officeDocument/2006/relationships/image" Target="../media/image67.svg"/><Relationship Id="rId5" Type="http://schemas.openxmlformats.org/officeDocument/2006/relationships/image" Target="../media/image66.svg"/><Relationship Id="rId4" Type="http://schemas.openxmlformats.org/officeDocument/2006/relationships/image" Target="../media/image65.svg"/></Relationships>
</file>

<file path=ppt/slides/_rels/slide125.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0.xml"/></Relationships>
</file>

<file path=ppt/slides/_rels/slide126.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4.xml"/></Relationships>
</file>

<file path=ppt/slides/_rels/slide130.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1.xml"/><Relationship Id="rId5" Type="http://schemas.openxmlformats.org/officeDocument/2006/relationships/hyperlink" Target="http://www.tecker.com/" TargetMode="External"/><Relationship Id="rId4" Type="http://schemas.openxmlformats.org/officeDocument/2006/relationships/image" Target="../media/image72.png"/></Relationships>
</file>

<file path=ppt/slides/_rels/slide135.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4.xml"/></Relationships>
</file>

<file path=ppt/slides/_rels/slide140.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142.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143.xml.rels><?xml version="1.0" encoding="UTF-8" standalone="yes"?>
<Relationships xmlns="http://schemas.openxmlformats.org/package/2006/relationships"><Relationship Id="rId3" Type="http://schemas.openxmlformats.org/officeDocument/2006/relationships/hyperlink" Target="http://www.tecker.com/" TargetMode="External"/><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144.xml.rels><?xml version="1.0" encoding="UTF-8" standalone="yes"?>
<Relationships xmlns="http://schemas.openxmlformats.org/package/2006/relationships"><Relationship Id="rId2" Type="http://schemas.openxmlformats.org/officeDocument/2006/relationships/hyperlink" Target="http://www.tecker.com/"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4516088" y="6425792"/>
            <a:ext cx="3164840" cy="330200"/>
          </a:xfrm>
          <a:prstGeom prst="rect">
            <a:avLst/>
          </a:prstGeom>
        </p:spPr>
        <p:txBody>
          <a:bodyPr vert="horz" wrap="square" lIns="0" tIns="0" rIns="0" bIns="0" rtlCol="0">
            <a:spAutoFit/>
          </a:bodyPr>
          <a:lstStyle/>
          <a:p>
            <a:pPr marL="3175" algn="ctr">
              <a:lnSpc>
                <a:spcPts val="1120"/>
              </a:lnSpc>
            </a:pPr>
            <a:r>
              <a:rPr sz="1200" b="0" dirty="0">
                <a:solidFill>
                  <a:srgbClr val="4A4A4A"/>
                </a:solidFill>
                <a:latin typeface="Calibri Light"/>
                <a:cs typeface="Calibri Light"/>
              </a:rPr>
              <a:t>CEO</a:t>
            </a:r>
            <a:r>
              <a:rPr sz="1200" b="0" spc="5" dirty="0">
                <a:solidFill>
                  <a:srgbClr val="4A4A4A"/>
                </a:solidFill>
                <a:latin typeface="Calibri Light"/>
                <a:cs typeface="Calibri Light"/>
              </a:rPr>
              <a:t> </a:t>
            </a:r>
            <a:r>
              <a:rPr sz="1200" b="0" spc="-30" dirty="0">
                <a:solidFill>
                  <a:srgbClr val="4A4A4A"/>
                </a:solidFill>
                <a:latin typeface="Calibri Light"/>
                <a:cs typeface="Calibri Light"/>
              </a:rPr>
              <a:t>Symposium</a:t>
            </a:r>
            <a:r>
              <a:rPr sz="1200" b="0" spc="-65" dirty="0">
                <a:solidFill>
                  <a:srgbClr val="4A4A4A"/>
                </a:solidFill>
                <a:latin typeface="Calibri Light"/>
                <a:cs typeface="Calibri Light"/>
              </a:rPr>
              <a:t> </a:t>
            </a:r>
            <a:r>
              <a:rPr sz="1200" b="0" spc="-20" dirty="0">
                <a:solidFill>
                  <a:srgbClr val="4A4A4A"/>
                </a:solidFill>
                <a:latin typeface="Calibri Light"/>
                <a:cs typeface="Calibri Light"/>
              </a:rPr>
              <a:t>Page</a:t>
            </a:r>
            <a:r>
              <a:rPr sz="1200" b="0" spc="-30" dirty="0">
                <a:solidFill>
                  <a:srgbClr val="4A4A4A"/>
                </a:solidFill>
                <a:latin typeface="Calibri Light"/>
                <a:cs typeface="Calibri Light"/>
              </a:rPr>
              <a:t> </a:t>
            </a:r>
            <a:r>
              <a:rPr sz="1200" b="0" spc="-50" dirty="0">
                <a:solidFill>
                  <a:srgbClr val="4A4A4A"/>
                </a:solidFill>
                <a:latin typeface="Calibri Light"/>
                <a:cs typeface="Calibri Light"/>
              </a:rPr>
              <a:t>1</a:t>
            </a:r>
            <a:endParaRPr sz="1200" dirty="0">
              <a:latin typeface="Calibri Light"/>
              <a:cs typeface="Calibri Light"/>
            </a:endParaRPr>
          </a:p>
          <a:p>
            <a:pPr algn="ctr">
              <a:lnSpc>
                <a:spcPts val="142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spc="-25" dirty="0">
                <a:solidFill>
                  <a:srgbClr val="0000FF"/>
                </a:solidFill>
                <a:latin typeface="Calibri Light"/>
                <a:cs typeface="Calibri Light"/>
                <a:hlinkClick r:id="rId2"/>
              </a:rPr>
              <a:t>www.tecker.com</a:t>
            </a:r>
            <a:endParaRPr sz="1200" dirty="0">
              <a:latin typeface="Calibri Light"/>
              <a:cs typeface="Calibri Light"/>
            </a:endParaRPr>
          </a:p>
        </p:txBody>
      </p:sp>
      <p:pic>
        <p:nvPicPr>
          <p:cNvPr id="3" name="object 3">
            <a:hlinkClick r:id="rId3"/>
          </p:cNvPr>
          <p:cNvPicPr/>
          <p:nvPr/>
        </p:nvPicPr>
        <p:blipFill>
          <a:blip r:embed="rId4" cstate="print"/>
          <a:stretch>
            <a:fillRect/>
          </a:stretch>
        </p:blipFill>
        <p:spPr>
          <a:xfrm>
            <a:off x="914400" y="6289547"/>
            <a:ext cx="1536191" cy="504443"/>
          </a:xfrm>
          <a:prstGeom prst="rect">
            <a:avLst/>
          </a:prstGeom>
        </p:spPr>
      </p:pic>
      <p:grpSp>
        <p:nvGrpSpPr>
          <p:cNvPr id="4" name="object 4"/>
          <p:cNvGrpSpPr/>
          <p:nvPr/>
        </p:nvGrpSpPr>
        <p:grpSpPr>
          <a:xfrm>
            <a:off x="0" y="5913120"/>
            <a:ext cx="12192000" cy="944880"/>
            <a:chOff x="0" y="5913120"/>
            <a:chExt cx="12192000" cy="944880"/>
          </a:xfrm>
        </p:grpSpPr>
        <p:pic>
          <p:nvPicPr>
            <p:cNvPr id="5" name="object 5">
              <a:hlinkClick r:id="rId5"/>
            </p:cNvPr>
            <p:cNvPicPr/>
            <p:nvPr/>
          </p:nvPicPr>
          <p:blipFill>
            <a:blip r:embed="rId6" cstate="print">
              <a:extLst>
                <a:ext uri="{28A0092B-C50C-407E-A947-70E740481C1C}">
                  <a14:useLocalDpi xmlns:a14="http://schemas.microsoft.com/office/drawing/2010/main"/>
                </a:ext>
              </a:extLst>
            </a:blip>
            <a:stretch>
              <a:fillRect/>
            </a:stretch>
          </p:blipFill>
          <p:spPr>
            <a:xfrm>
              <a:off x="9822180" y="6242304"/>
              <a:ext cx="1456943" cy="562355"/>
            </a:xfrm>
            <a:prstGeom prst="rect">
              <a:avLst/>
            </a:prstGeom>
          </p:spPr>
        </p:pic>
        <p:sp>
          <p:nvSpPr>
            <p:cNvPr id="6" name="object 6"/>
            <p:cNvSpPr/>
            <p:nvPr/>
          </p:nvSpPr>
          <p:spPr>
            <a:xfrm>
              <a:off x="0" y="5913120"/>
              <a:ext cx="12192000" cy="944880"/>
            </a:xfrm>
            <a:custGeom>
              <a:avLst/>
              <a:gdLst/>
              <a:ahLst/>
              <a:cxnLst/>
              <a:rect l="l" t="t" r="r" b="b"/>
              <a:pathLst>
                <a:path w="12192000" h="944879">
                  <a:moveTo>
                    <a:pt x="12192000" y="0"/>
                  </a:moveTo>
                  <a:lnTo>
                    <a:pt x="0" y="0"/>
                  </a:lnTo>
                  <a:lnTo>
                    <a:pt x="0" y="944879"/>
                  </a:lnTo>
                  <a:lnTo>
                    <a:pt x="12192000" y="944879"/>
                  </a:lnTo>
                  <a:lnTo>
                    <a:pt x="12192000" y="0"/>
                  </a:lnTo>
                  <a:close/>
                </a:path>
              </a:pathLst>
            </a:custGeom>
            <a:solidFill>
              <a:srgbClr val="FFFFFF"/>
            </a:solidFill>
          </p:spPr>
          <p:txBody>
            <a:bodyPr wrap="square" lIns="0" tIns="0" rIns="0" bIns="0" rtlCol="0"/>
            <a:lstStyle/>
            <a:p>
              <a:endParaRPr/>
            </a:p>
          </p:txBody>
        </p:sp>
      </p:grpSp>
      <p:pic>
        <p:nvPicPr>
          <p:cNvPr id="7" name="object 7"/>
          <p:cNvPicPr/>
          <p:nvPr/>
        </p:nvPicPr>
        <p:blipFill>
          <a:blip r:embed="rId7" cstate="print"/>
          <a:stretch>
            <a:fillRect/>
          </a:stretch>
        </p:blipFill>
        <p:spPr>
          <a:xfrm>
            <a:off x="912877" y="4856988"/>
            <a:ext cx="4369307" cy="1434083"/>
          </a:xfrm>
          <a:prstGeom prst="rect">
            <a:avLst/>
          </a:prstGeom>
        </p:spPr>
      </p:pic>
      <p:pic>
        <p:nvPicPr>
          <p:cNvPr id="8" name="object 8"/>
          <p:cNvPicPr/>
          <p:nvPr/>
        </p:nvPicPr>
        <p:blipFill>
          <a:blip r:embed="rId8" cstate="print"/>
          <a:stretch>
            <a:fillRect/>
          </a:stretch>
        </p:blipFill>
        <p:spPr>
          <a:xfrm>
            <a:off x="6909818" y="4535837"/>
            <a:ext cx="4369307" cy="1760219"/>
          </a:xfrm>
          <a:prstGeom prst="rect">
            <a:avLst/>
          </a:prstGeom>
        </p:spPr>
      </p:pic>
      <p:sp>
        <p:nvSpPr>
          <p:cNvPr id="15" name="TextBox 14">
            <a:extLst>
              <a:ext uri="{FF2B5EF4-FFF2-40B4-BE49-F238E27FC236}">
                <a16:creationId xmlns:a16="http://schemas.microsoft.com/office/drawing/2014/main" id="{61C5E922-5076-62EA-C3A3-2106D84388B3}"/>
              </a:ext>
            </a:extLst>
          </p:cNvPr>
          <p:cNvSpPr txBox="1"/>
          <p:nvPr/>
        </p:nvSpPr>
        <p:spPr>
          <a:xfrm>
            <a:off x="685038" y="1120676"/>
            <a:ext cx="10821923" cy="2308324"/>
          </a:xfrm>
          <a:prstGeom prst="rect">
            <a:avLst/>
          </a:prstGeom>
          <a:noFill/>
        </p:spPr>
        <p:txBody>
          <a:bodyPr wrap="square" rtlCol="0">
            <a:spAutoFit/>
          </a:bodyPr>
          <a:lstStyle/>
          <a:p>
            <a:pPr algn="ctr"/>
            <a:r>
              <a:rPr lang="en-US" sz="4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2026 Symposium for </a:t>
            </a:r>
          </a:p>
          <a:p>
            <a:pPr algn="ctr"/>
            <a:r>
              <a:rPr lang="en-US" sz="4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Chief Staff Executives and </a:t>
            </a:r>
            <a:br>
              <a:rPr lang="en-US" sz="4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br>
            <a:r>
              <a:rPr lang="en-US" sz="4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Chief Elected Officers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295400" y="976463"/>
            <a:ext cx="9441181" cy="1852430"/>
          </a:xfrm>
          <a:prstGeom prst="rect">
            <a:avLst/>
          </a:prstGeom>
          <a:ln w="12192">
            <a:solidFill>
              <a:srgbClr val="000000"/>
            </a:solidFill>
          </a:ln>
        </p:spPr>
        <p:txBody>
          <a:bodyPr vert="horz" wrap="square" lIns="0" tIns="5715" rIns="0" bIns="0" rtlCol="0">
            <a:spAutoFit/>
          </a:bodyPr>
          <a:lstStyle/>
          <a:p>
            <a:pPr marL="7620" algn="ctr">
              <a:lnSpc>
                <a:spcPct val="100000"/>
              </a:lnSpc>
              <a:spcBef>
                <a:spcPts val="45"/>
              </a:spcBef>
            </a:pPr>
            <a:r>
              <a:rPr sz="2000" b="1"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Copyright@202</a:t>
            </a:r>
            <a:r>
              <a:rPr lang="en-US" sz="2000" b="1"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6</a:t>
            </a:r>
            <a:r>
              <a:rPr sz="2000" b="1" spc="-1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by</a:t>
            </a:r>
            <a:r>
              <a:rPr sz="2000" b="1" spc="-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spc="-6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Tecker</a:t>
            </a:r>
            <a:r>
              <a:rPr sz="2000" b="1" spc="-16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International,</a:t>
            </a:r>
            <a:r>
              <a:rPr sz="2000" b="1"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LLC</a:t>
            </a:r>
            <a:endParaRPr sz="20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11430" algn="ctr">
              <a:lnSpc>
                <a:spcPct val="100000"/>
              </a:lnSpc>
            </a:pP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t>
            </a:r>
            <a:r>
              <a:rPr sz="2000" b="1" spc="-9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All</a:t>
            </a:r>
            <a:r>
              <a:rPr sz="2000" b="1" spc="-1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Rights</a:t>
            </a:r>
            <a:r>
              <a:rPr sz="2000" b="1" spc="-7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Reserved</a:t>
            </a:r>
            <a:r>
              <a:rPr sz="2000" b="1" spc="-5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spc="-5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t>
            </a:r>
            <a:endParaRPr sz="20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368935" marR="352425" algn="ctr">
              <a:lnSpc>
                <a:spcPct val="100000"/>
              </a:lnSpc>
            </a:pPr>
            <a:r>
              <a:rPr sz="2000" b="1"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These</a:t>
            </a:r>
            <a:r>
              <a:rPr sz="2000" b="1" spc="-9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materials</a:t>
            </a:r>
            <a:r>
              <a:rPr sz="2000" b="1" spc="-8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were</a:t>
            </a:r>
            <a:r>
              <a:rPr sz="2000" b="1" spc="-7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specially</a:t>
            </a:r>
            <a:r>
              <a:rPr sz="2000" b="1" spc="-1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prepared</a:t>
            </a:r>
            <a:r>
              <a:rPr sz="2000" b="1" spc="-1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for</a:t>
            </a:r>
            <a:r>
              <a:rPr sz="2000" b="1" spc="-8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instructional</a:t>
            </a:r>
            <a:r>
              <a:rPr sz="2000" b="1" spc="-7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use</a:t>
            </a:r>
            <a:r>
              <a:rPr sz="2000" b="1" spc="-6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by</a:t>
            </a:r>
            <a:r>
              <a:rPr sz="2000" b="1" spc="-1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Tecker International,</a:t>
            </a:r>
            <a:r>
              <a:rPr sz="2000" b="1"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LLC.</a:t>
            </a:r>
            <a:r>
              <a:rPr sz="2000" b="1" spc="-9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No</a:t>
            </a:r>
            <a:r>
              <a:rPr sz="2000" b="1" spc="-8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portion</a:t>
            </a:r>
            <a:r>
              <a:rPr sz="2000" b="1" spc="-6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of</a:t>
            </a:r>
            <a:r>
              <a:rPr sz="2000" b="1" spc="-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these</a:t>
            </a:r>
            <a:r>
              <a:rPr sz="2000" b="1"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materials,</a:t>
            </a:r>
            <a:r>
              <a:rPr sz="2000" b="1" spc="-6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a:t>
            </a:r>
            <a:r>
              <a:rPr sz="2000" b="1" spc="-7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whole</a:t>
            </a:r>
            <a:r>
              <a:rPr sz="2000" b="1" spc="-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or</a:t>
            </a:r>
            <a:r>
              <a:rPr sz="2000" b="1" spc="-7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a:t>
            </a:r>
            <a:r>
              <a:rPr sz="2000" b="1" spc="-8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part, </a:t>
            </a:r>
            <a:r>
              <a:rPr sz="2000" b="1" spc="-4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may</a:t>
            </a:r>
            <a:r>
              <a:rPr sz="2000" b="1" spc="-1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be</a:t>
            </a:r>
            <a:r>
              <a:rPr sz="2000" b="1" spc="-1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used</a:t>
            </a:r>
            <a:r>
              <a:rPr sz="2000" b="1" spc="-10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a:t>
            </a:r>
            <a:r>
              <a:rPr sz="2000" b="1" spc="-9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any</a:t>
            </a:r>
            <a:r>
              <a:rPr sz="2000" b="1" spc="-9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fashion,</a:t>
            </a:r>
            <a:r>
              <a:rPr sz="2000" b="1" spc="-7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or</a:t>
            </a:r>
            <a:r>
              <a:rPr sz="2000" b="1" spc="-114"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reproduced</a:t>
            </a:r>
            <a:r>
              <a:rPr sz="2000" b="1" spc="-1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by</a:t>
            </a:r>
            <a:r>
              <a:rPr sz="2000" b="1" spc="-10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any</a:t>
            </a:r>
            <a:r>
              <a:rPr sz="2000" b="1" spc="-8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means,</a:t>
            </a:r>
            <a:r>
              <a:rPr sz="2000" b="1" spc="-7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without</a:t>
            </a:r>
            <a:r>
              <a:rPr lang="en-US" sz="2000" b="1" spc="-9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the </a:t>
            </a:r>
            <a:r>
              <a:rPr sz="2000" b="1"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written</a:t>
            </a:r>
            <a:r>
              <a:rPr sz="2000" b="1" spc="-6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permission</a:t>
            </a:r>
            <a:r>
              <a:rPr sz="2000" b="1" spc="-6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of</a:t>
            </a:r>
            <a:r>
              <a:rPr sz="2000" b="1" spc="-6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spc="-6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Tecker</a:t>
            </a:r>
            <a:r>
              <a:rPr sz="2000" b="1" spc="-1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International,</a:t>
            </a:r>
            <a:r>
              <a:rPr sz="2000" b="1" spc="-1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1"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LLC.</a:t>
            </a:r>
            <a:endParaRPr sz="20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p:cNvSpPr txBox="1"/>
          <p:nvPr/>
        </p:nvSpPr>
        <p:spPr>
          <a:xfrm>
            <a:off x="4490688" y="6409536"/>
            <a:ext cx="3213100" cy="333425"/>
          </a:xfrm>
          <a:prstGeom prst="rect">
            <a:avLst/>
          </a:prstGeom>
        </p:spPr>
        <p:txBody>
          <a:bodyPr vert="horz" wrap="square" lIns="0" tIns="0" rIns="0" bIns="0" rtlCol="0">
            <a:spAutoFit/>
          </a:bodyPr>
          <a:lstStyle/>
          <a:p>
            <a:pPr marL="3175" algn="ctr">
              <a:lnSpc>
                <a:spcPts val="1230"/>
              </a:lnSpc>
            </a:pPr>
            <a:r>
              <a:rPr sz="1400" dirty="0">
                <a:solidFill>
                  <a:srgbClr val="4A4A4A"/>
                </a:solidFill>
                <a:latin typeface="Calibri Light"/>
                <a:cs typeface="Calibri Light"/>
              </a:rPr>
              <a:t>CEO</a:t>
            </a:r>
            <a:r>
              <a:rPr sz="1400" spc="5" dirty="0">
                <a:solidFill>
                  <a:srgbClr val="4A4A4A"/>
                </a:solidFill>
                <a:latin typeface="Calibri Light"/>
                <a:cs typeface="Calibri Light"/>
              </a:rPr>
              <a:t> </a:t>
            </a:r>
            <a:r>
              <a:rPr sz="1400" spc="-30" dirty="0">
                <a:solidFill>
                  <a:srgbClr val="4A4A4A"/>
                </a:solidFill>
                <a:latin typeface="Calibri Light"/>
                <a:cs typeface="Calibri Light"/>
              </a:rPr>
              <a:t>Symposium</a:t>
            </a:r>
            <a:r>
              <a:rPr sz="1400" spc="-65" dirty="0">
                <a:solidFill>
                  <a:srgbClr val="4A4A4A"/>
                </a:solidFill>
                <a:latin typeface="Calibri Light"/>
                <a:cs typeface="Calibri Light"/>
              </a:rPr>
              <a:t> </a:t>
            </a:r>
            <a:r>
              <a:rPr sz="1400" spc="-20" dirty="0">
                <a:solidFill>
                  <a:srgbClr val="4A4A4A"/>
                </a:solidFill>
                <a:latin typeface="Calibri Light"/>
                <a:cs typeface="Calibri Light"/>
              </a:rPr>
              <a:t>Page</a:t>
            </a:r>
            <a:r>
              <a:rPr sz="1400" spc="-30" dirty="0">
                <a:solidFill>
                  <a:srgbClr val="4A4A4A"/>
                </a:solidFill>
                <a:latin typeface="Calibri Light"/>
                <a:cs typeface="Calibri Light"/>
              </a:rPr>
              <a:t> </a:t>
            </a:r>
            <a:r>
              <a:rPr sz="1400" spc="-50" dirty="0">
                <a:solidFill>
                  <a:srgbClr val="4A4A4A"/>
                </a:solidFill>
                <a:latin typeface="Calibri Light"/>
                <a:cs typeface="Calibri Light"/>
              </a:rPr>
              <a:t>2</a:t>
            </a:r>
            <a:endParaRPr sz="1400" dirty="0">
              <a:latin typeface="Calibri Light"/>
              <a:cs typeface="Calibri Light"/>
            </a:endParaRPr>
          </a:p>
          <a:p>
            <a:pPr algn="ctr">
              <a:lnSpc>
                <a:spcPts val="1430"/>
              </a:lnSpc>
            </a:pPr>
            <a:r>
              <a:rPr sz="1200" b="0" dirty="0">
                <a:solidFill>
                  <a:srgbClr val="4A4A4A"/>
                </a:solidFill>
                <a:latin typeface="Calibri Light"/>
                <a:cs typeface="Calibri Light"/>
              </a:rPr>
              <a:t>©</a:t>
            </a:r>
            <a:r>
              <a:rPr lang="en-US" sz="1200" b="0" dirty="0">
                <a:solidFill>
                  <a:srgbClr val="4A4A4A"/>
                </a:solidFill>
                <a:latin typeface="Calibri Light"/>
                <a:cs typeface="Calibri Light"/>
              </a:rPr>
              <a:t>2026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
        <p:nvSpPr>
          <p:cNvPr id="3" name="object 3"/>
          <p:cNvSpPr txBox="1"/>
          <p:nvPr/>
        </p:nvSpPr>
        <p:spPr>
          <a:xfrm>
            <a:off x="3610610" y="3495317"/>
            <a:ext cx="4970780" cy="2247795"/>
          </a:xfrm>
          <a:prstGeom prst="rect">
            <a:avLst/>
          </a:prstGeom>
        </p:spPr>
        <p:txBody>
          <a:bodyPr vert="horz" wrap="square" lIns="0" tIns="12700" rIns="0" bIns="0" rtlCol="0">
            <a:spAutoFit/>
          </a:bodyPr>
          <a:lstStyle/>
          <a:p>
            <a:pPr marL="12700" marR="5080" algn="ctr">
              <a:lnSpc>
                <a:spcPct val="120000"/>
              </a:lnSpc>
              <a:spcBef>
                <a:spcPts val="100"/>
              </a:spcBef>
            </a:pPr>
            <a:r>
              <a:rPr sz="16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For</a:t>
            </a:r>
            <a:r>
              <a:rPr sz="1600" spc="-10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more</a:t>
            </a:r>
            <a:r>
              <a:rPr sz="1600" spc="-9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information</a:t>
            </a:r>
            <a:r>
              <a:rPr sz="1600" spc="-7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and</a:t>
            </a:r>
            <a:r>
              <a:rPr sz="1600" spc="-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valuable</a:t>
            </a:r>
            <a:r>
              <a:rPr sz="1600" spc="-6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links</a:t>
            </a:r>
            <a:r>
              <a:rPr sz="1600"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to</a:t>
            </a:r>
            <a:r>
              <a:rPr sz="1600" spc="-9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other sources</a:t>
            </a:r>
            <a:r>
              <a:rPr sz="1600" spc="-7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of</a:t>
            </a:r>
            <a:r>
              <a:rPr sz="1600" spc="-9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information</a:t>
            </a:r>
            <a:r>
              <a:rPr sz="1600" spc="-7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and</a:t>
            </a:r>
            <a:r>
              <a:rPr sz="1600" spc="-9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insight,</a:t>
            </a:r>
            <a:r>
              <a:rPr sz="1600" spc="-6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please</a:t>
            </a:r>
            <a:r>
              <a:rPr sz="1600" spc="-4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visit</a:t>
            </a:r>
            <a:endParaRPr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R="1270" algn="ctr">
              <a:lnSpc>
                <a:spcPct val="100000"/>
              </a:lnSpc>
              <a:spcBef>
                <a:spcPts val="815"/>
              </a:spcBef>
            </a:pPr>
            <a:r>
              <a:rPr sz="2400" u="sng" spc="-10" dirty="0">
                <a:solidFill>
                  <a:schemeClr val="tx1">
                    <a:lumMod val="75000"/>
                    <a:lumOff val="25000"/>
                  </a:schemeClr>
                </a:solidFill>
                <a:uFill>
                  <a:solidFill>
                    <a:srgbClr val="000000"/>
                  </a:solidFill>
                </a:uFill>
                <a:latin typeface="Open Sans" panose="020B0606030504020204" pitchFamily="34" charset="0"/>
                <a:ea typeface="Open Sans" panose="020B0606030504020204" pitchFamily="34" charset="0"/>
                <a:cs typeface="Open Sans" panose="020B0606030504020204" pitchFamily="34" charset="0"/>
                <a:hlinkClick r:id="rId3">
                  <a:extLst>
                    <a:ext uri="{A12FA001-AC4F-418D-AE19-62706E023703}">
                      <ahyp:hlinkClr xmlns:ahyp="http://schemas.microsoft.com/office/drawing/2018/hyperlinkcolor" val="tx"/>
                    </a:ext>
                  </a:extLst>
                </a:hlinkClick>
              </a:rPr>
              <a:t>www.tecker.com</a:t>
            </a:r>
            <a:endParaRPr sz="2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00000"/>
              </a:lnSpc>
              <a:spcBef>
                <a:spcPts val="590"/>
              </a:spcBef>
            </a:pPr>
            <a:r>
              <a:rPr sz="1400" spc="-6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Tecker </a:t>
            </a:r>
            <a:r>
              <a:rPr sz="14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International,</a:t>
            </a:r>
            <a:r>
              <a:rPr sz="14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4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LLC</a:t>
            </a:r>
            <a:endParaRPr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274955" marR="283845" algn="ctr">
              <a:lnSpc>
                <a:spcPts val="2560"/>
              </a:lnSpc>
              <a:spcBef>
                <a:spcPts val="55"/>
              </a:spcBef>
            </a:pPr>
            <a:r>
              <a:rPr sz="14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301</a:t>
            </a:r>
            <a:r>
              <a:rPr sz="1400" spc="-9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400"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Oxford</a:t>
            </a:r>
            <a:r>
              <a:rPr sz="1400" spc="-1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400"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Valley</a:t>
            </a:r>
            <a:r>
              <a:rPr sz="1400" spc="-6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4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Road,</a:t>
            </a:r>
            <a:r>
              <a:rPr sz="1400" spc="-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4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Suite</a:t>
            </a:r>
            <a:r>
              <a:rPr sz="1400" spc="-6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4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1504</a:t>
            </a:r>
            <a:r>
              <a:rPr sz="1400" spc="-6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B,</a:t>
            </a:r>
            <a:r>
              <a:rPr sz="1400" spc="-7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400" spc="-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Yardley,</a:t>
            </a:r>
            <a:r>
              <a:rPr sz="1400" spc="-9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4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PA </a:t>
            </a:r>
            <a:r>
              <a:rPr sz="14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19064</a:t>
            </a:r>
            <a:endParaRPr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R="1270" algn="ctr">
              <a:lnSpc>
                <a:spcPct val="100000"/>
              </a:lnSpc>
              <a:spcBef>
                <a:spcPts val="244"/>
              </a:spcBef>
            </a:pPr>
            <a:r>
              <a:rPr sz="1400" spc="-7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215-</a:t>
            </a:r>
            <a:r>
              <a:rPr sz="1400" spc="-5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493-</a:t>
            </a:r>
            <a:r>
              <a:rPr sz="14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8120</a:t>
            </a:r>
            <a:endParaRPr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R="1270" algn="ctr">
              <a:lnSpc>
                <a:spcPct val="100000"/>
              </a:lnSpc>
              <a:spcBef>
                <a:spcPts val="595"/>
              </a:spcBef>
            </a:pPr>
            <a:r>
              <a:rPr sz="1400" u="sng" spc="-10" dirty="0">
                <a:solidFill>
                  <a:schemeClr val="tx1">
                    <a:lumMod val="75000"/>
                    <a:lumOff val="25000"/>
                  </a:schemeClr>
                </a:solidFill>
                <a:uFill>
                  <a:solidFill>
                    <a:srgbClr val="0561C1"/>
                  </a:solidFill>
                </a:uFill>
                <a:latin typeface="Open Sans" panose="020B0606030504020204" pitchFamily="34" charset="0"/>
                <a:ea typeface="Open Sans" panose="020B0606030504020204" pitchFamily="34" charset="0"/>
                <a:cs typeface="Open Sans" panose="020B0606030504020204" pitchFamily="34" charset="0"/>
                <a:hlinkClick r:id="rId4">
                  <a:extLst>
                    <a:ext uri="{A12FA001-AC4F-418D-AE19-62706E023703}">
                      <ahyp:hlinkClr xmlns:ahyp="http://schemas.microsoft.com/office/drawing/2018/hyperlinkcolor" val="tx"/>
                    </a:ext>
                  </a:extLst>
                </a:hlinkClick>
              </a:rPr>
              <a:t>info@tecker.com</a:t>
            </a:r>
            <a:endParaRPr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4"/>
          <p:cNvSpPr txBox="1">
            <a:spLocks noGrp="1"/>
          </p:cNvSpPr>
          <p:nvPr>
            <p:ph type="title"/>
          </p:nvPr>
        </p:nvSpPr>
        <p:spPr>
          <a:xfrm>
            <a:off x="3410840" y="24454"/>
            <a:ext cx="5370320" cy="566822"/>
          </a:xfrm>
          <a:prstGeom prst="rect">
            <a:avLst/>
          </a:prstGeom>
        </p:spPr>
        <p:txBody>
          <a:bodyPr vert="horz" wrap="square" lIns="0" tIns="12700" rIns="0" bIns="0" rtlCol="0">
            <a:spAutoFit/>
          </a:bodyPr>
          <a:lstStyle/>
          <a:p>
            <a:pPr marL="12700">
              <a:lnSpc>
                <a:spcPct val="100000"/>
              </a:lnSpc>
              <a:spcBef>
                <a:spcPts val="100"/>
              </a:spcBef>
            </a:pPr>
            <a:r>
              <a:rPr sz="3600" dirty="0">
                <a:solidFill>
                  <a:srgbClr val="117627"/>
                </a:solidFill>
                <a:latin typeface="Open Sans" panose="020B0606030504020204" pitchFamily="34" charset="0"/>
                <a:ea typeface="Open Sans" panose="020B0606030504020204" pitchFamily="34" charset="0"/>
                <a:cs typeface="Open Sans" panose="020B0606030504020204" pitchFamily="34" charset="0"/>
              </a:rPr>
              <a:t>202</a:t>
            </a:r>
            <a:r>
              <a:rPr lang="en-US" sz="3600" dirty="0">
                <a:solidFill>
                  <a:srgbClr val="117627"/>
                </a:solidFill>
                <a:latin typeface="Open Sans" panose="020B0606030504020204" pitchFamily="34" charset="0"/>
                <a:ea typeface="Open Sans" panose="020B0606030504020204" pitchFamily="34" charset="0"/>
                <a:cs typeface="Open Sans" panose="020B0606030504020204" pitchFamily="34" charset="0"/>
              </a:rPr>
              <a:t>6</a:t>
            </a:r>
            <a:r>
              <a:rPr sz="3600" spc="-160" dirty="0">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7"/>
                </a:solidFill>
                <a:latin typeface="Open Sans" panose="020B0606030504020204" pitchFamily="34" charset="0"/>
                <a:ea typeface="Open Sans" panose="020B0606030504020204" pitchFamily="34" charset="0"/>
                <a:cs typeface="Open Sans" panose="020B0606030504020204" pitchFamily="34" charset="0"/>
              </a:rPr>
              <a:t>CEO</a:t>
            </a:r>
            <a:r>
              <a:rPr sz="3600" spc="-170" dirty="0">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117627"/>
                </a:solidFill>
                <a:latin typeface="Open Sans" panose="020B0606030504020204" pitchFamily="34" charset="0"/>
                <a:ea typeface="Open Sans" panose="020B0606030504020204" pitchFamily="34" charset="0"/>
                <a:cs typeface="Open Sans" panose="020B0606030504020204" pitchFamily="34" charset="0"/>
              </a:rPr>
              <a:t>SYMPOSIUM</a:t>
            </a:r>
            <a:endParaRPr sz="3600" dirty="0">
              <a:latin typeface="Open Sans" panose="020B0606030504020204" pitchFamily="34" charset="0"/>
              <a:ea typeface="Open Sans" panose="020B0606030504020204" pitchFamily="34" charset="0"/>
              <a:cs typeface="Open Sans" panose="020B0606030504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3</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
        <p:nvSpPr>
          <p:cNvPr id="3" name="object 3"/>
          <p:cNvSpPr txBox="1"/>
          <p:nvPr/>
        </p:nvSpPr>
        <p:spPr>
          <a:xfrm>
            <a:off x="1485900" y="381000"/>
            <a:ext cx="9220200" cy="5811847"/>
          </a:xfrm>
          <a:prstGeom prst="rect">
            <a:avLst/>
          </a:prstGeom>
        </p:spPr>
        <p:txBody>
          <a:bodyPr vert="horz" wrap="square" lIns="0" tIns="12700" rIns="0" bIns="0" rtlCol="0">
            <a:spAutoFit/>
          </a:bodyPr>
          <a:lstStyle/>
          <a:p>
            <a:pPr marL="12700">
              <a:spcBef>
                <a:spcPts val="100"/>
              </a:spcBef>
            </a:pPr>
            <a:r>
              <a:rPr lang="en-US" dirty="0">
                <a:solidFill>
                  <a:srgbClr val="398846"/>
                </a:solidFill>
                <a:latin typeface="Open Sans" panose="020B0606030504020204" pitchFamily="34" charset="0"/>
                <a:ea typeface="Open Sans" panose="020B0606030504020204" pitchFamily="34" charset="0"/>
                <a:cs typeface="Open Sans" panose="020B0606030504020204" pitchFamily="34" charset="0"/>
              </a:rPr>
              <a:t>2026 </a:t>
            </a:r>
            <a:r>
              <a:rPr dirty="0">
                <a:solidFill>
                  <a:srgbClr val="398846"/>
                </a:solidFill>
                <a:latin typeface="Open Sans" panose="020B0606030504020204" pitchFamily="34" charset="0"/>
                <a:ea typeface="Open Sans" panose="020B0606030504020204" pitchFamily="34" charset="0"/>
                <a:cs typeface="Open Sans" panose="020B0606030504020204" pitchFamily="34" charset="0"/>
              </a:rPr>
              <a:t>CEO</a:t>
            </a:r>
            <a:r>
              <a:rPr spc="-30" dirty="0">
                <a:solidFill>
                  <a:srgbClr val="398846"/>
                </a:solidFill>
                <a:latin typeface="Open Sans" panose="020B0606030504020204" pitchFamily="34" charset="0"/>
                <a:ea typeface="Open Sans" panose="020B0606030504020204" pitchFamily="34" charset="0"/>
                <a:cs typeface="Open Sans" panose="020B0606030504020204" pitchFamily="34" charset="0"/>
              </a:rPr>
              <a:t> </a:t>
            </a:r>
            <a:r>
              <a:rPr spc="-25" dirty="0">
                <a:solidFill>
                  <a:srgbClr val="398846"/>
                </a:solidFill>
                <a:latin typeface="Open Sans" panose="020B0606030504020204" pitchFamily="34" charset="0"/>
                <a:ea typeface="Open Sans" panose="020B0606030504020204" pitchFamily="34" charset="0"/>
                <a:cs typeface="Open Sans" panose="020B0606030504020204" pitchFamily="34" charset="0"/>
              </a:rPr>
              <a:t>SYMPOSIUM</a:t>
            </a:r>
            <a:r>
              <a:rPr spc="-70" dirty="0">
                <a:solidFill>
                  <a:srgbClr val="398846"/>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398846"/>
                </a:solidFill>
                <a:latin typeface="Open Sans" panose="020B0606030504020204" pitchFamily="34" charset="0"/>
                <a:ea typeface="Open Sans" panose="020B0606030504020204" pitchFamily="34" charset="0"/>
                <a:cs typeface="Open Sans" panose="020B0606030504020204" pitchFamily="34" charset="0"/>
              </a:rPr>
              <a:t>FACULTY</a:t>
            </a:r>
            <a:endParaRPr dirty="0">
              <a:latin typeface="Open Sans" panose="020B0606030504020204" pitchFamily="34" charset="0"/>
              <a:ea typeface="Open Sans" panose="020B0606030504020204" pitchFamily="34" charset="0"/>
              <a:cs typeface="Open Sans" panose="020B0606030504020204" pitchFamily="34" charset="0"/>
            </a:endParaRPr>
          </a:p>
          <a:p>
            <a:pPr marL="298450" indent="-285750">
              <a:buFont typeface="Arial" panose="020B0604020202020204" pitchFamily="34" charset="0"/>
              <a:buChar char="•"/>
            </a:pPr>
            <a:r>
              <a:rPr sz="20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Glenn</a:t>
            </a:r>
            <a:r>
              <a:rPr sz="20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spc="-1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Tecker,</a:t>
            </a:r>
            <a:r>
              <a:rPr sz="2000" spc="-14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Chair</a:t>
            </a:r>
            <a:r>
              <a:rPr sz="2000"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&amp;</a:t>
            </a:r>
            <a:r>
              <a:rPr sz="2000"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spc="-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a:t>
            </a:r>
            <a:r>
              <a:rPr sz="20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CEO,</a:t>
            </a:r>
            <a:r>
              <a:rPr sz="2000" spc="-1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spc="-7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Tecker</a:t>
            </a:r>
            <a:r>
              <a:rPr sz="2000" spc="-1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International,</a:t>
            </a:r>
            <a:r>
              <a:rPr sz="2000" spc="-8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LLC</a:t>
            </a:r>
            <a:endParaRPr sz="20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298450" marR="778510" indent="-285750">
              <a:spcBef>
                <a:spcPts val="90"/>
              </a:spcBef>
              <a:buFont typeface="Arial" panose="020B0604020202020204" pitchFamily="34" charset="0"/>
              <a:buChar char="•"/>
            </a:pPr>
            <a:r>
              <a:rPr sz="20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Donna</a:t>
            </a:r>
            <a:r>
              <a:rPr sz="2000" spc="-6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spc="-7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F.</a:t>
            </a:r>
            <a:r>
              <a:rPr sz="2000" spc="-2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Dunn,</a:t>
            </a:r>
            <a:r>
              <a:rPr sz="20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spc="-5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CAE,</a:t>
            </a:r>
            <a:r>
              <a:rPr sz="2000" spc="-17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Principal</a:t>
            </a:r>
            <a:r>
              <a:rPr sz="2000" spc="-1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Consultant,</a:t>
            </a:r>
            <a:r>
              <a:rPr sz="2000" spc="-1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spc="-7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Tecker</a:t>
            </a:r>
            <a:r>
              <a:rPr sz="2000" spc="-1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International,</a:t>
            </a:r>
            <a:r>
              <a:rPr sz="2000" spc="-4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LLC</a:t>
            </a:r>
            <a:endParaRPr lang="en-US" sz="20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298450" marR="778510" indent="-285750">
              <a:spcBef>
                <a:spcPts val="90"/>
              </a:spcBef>
              <a:buFont typeface="Arial" panose="020B0604020202020204" pitchFamily="34" charset="0"/>
              <a:buChar char="•"/>
            </a:pPr>
            <a:r>
              <a:rPr sz="20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Jim</a:t>
            </a:r>
            <a:r>
              <a:rPr sz="2000" spc="-5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Meffert,</a:t>
            </a:r>
            <a:r>
              <a:rPr sz="2000" spc="-5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Principal</a:t>
            </a:r>
            <a:r>
              <a:rPr sz="2000" spc="1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Consultant,</a:t>
            </a:r>
            <a:r>
              <a:rPr sz="2000" spc="-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spc="-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Tecker</a:t>
            </a:r>
            <a:r>
              <a:rPr sz="2000" spc="-15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International, </a:t>
            </a:r>
            <a:r>
              <a:rPr sz="20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LLC</a:t>
            </a:r>
            <a:endParaRPr sz="20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298450" indent="-285750">
              <a:buFont typeface="Arial" panose="020B0604020202020204" pitchFamily="34" charset="0"/>
              <a:buChar char="•"/>
            </a:pPr>
            <a:r>
              <a:rPr sz="20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Greg</a:t>
            </a:r>
            <a:r>
              <a:rPr sz="2000"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Fine,</a:t>
            </a:r>
            <a:r>
              <a:rPr sz="20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spc="-5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FASAE,</a:t>
            </a:r>
            <a:r>
              <a:rPr sz="2000" spc="-1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CAE,</a:t>
            </a:r>
            <a:r>
              <a:rPr sz="2000" spc="-5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Principal </a:t>
            </a:r>
            <a:r>
              <a:rPr sz="2000"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Consultant,</a:t>
            </a:r>
            <a:r>
              <a:rPr sz="2000" spc="-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spc="-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Tecker</a:t>
            </a:r>
            <a:r>
              <a:rPr sz="2000" spc="-16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International,</a:t>
            </a:r>
            <a:r>
              <a:rPr sz="2000" spc="-7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LLC</a:t>
            </a:r>
            <a:endParaRPr sz="20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298450" marR="1312545" indent="-285750">
              <a:spcBef>
                <a:spcPts val="120"/>
              </a:spcBef>
              <a:buFont typeface="Arial" panose="020B0604020202020204" pitchFamily="34" charset="0"/>
              <a:buChar char="•"/>
            </a:pPr>
            <a:r>
              <a:rPr lang="en-US" sz="20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Cheryl</a:t>
            </a:r>
            <a:r>
              <a:rPr lang="en-US" sz="2000" spc="-1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20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Williams,</a:t>
            </a:r>
            <a:r>
              <a:rPr lang="en-US" sz="2000" spc="-6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20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Senior</a:t>
            </a:r>
            <a:r>
              <a:rPr lang="en-US" sz="2000" spc="-1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2000"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Consultant,</a:t>
            </a:r>
            <a:r>
              <a:rPr lang="en-US" sz="2000" spc="-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2000" spc="-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Tecker</a:t>
            </a:r>
            <a:r>
              <a:rPr lang="en-US" sz="2000" spc="-17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2000"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International,</a:t>
            </a:r>
            <a:r>
              <a:rPr lang="en-US" sz="2000" spc="-7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20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LLC</a:t>
            </a:r>
          </a:p>
          <a:p>
            <a:pPr marL="298450" marR="1312545" indent="-285750">
              <a:spcBef>
                <a:spcPts val="120"/>
              </a:spcBef>
              <a:buFont typeface="Arial" panose="020B0604020202020204" pitchFamily="34" charset="0"/>
              <a:buChar char="•"/>
            </a:pPr>
            <a:r>
              <a:rPr lang="en-US" sz="20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Dan</a:t>
            </a:r>
            <a:r>
              <a:rPr lang="en-US" sz="20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2000" spc="-9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Tecker,</a:t>
            </a:r>
            <a:r>
              <a:rPr lang="en-US" sz="2000" spc="-1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20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Senior </a:t>
            </a:r>
            <a:r>
              <a:rPr lang="en-US" sz="2000" spc="-4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Consultant,</a:t>
            </a:r>
            <a:r>
              <a:rPr lang="en-US" sz="2000"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2000" spc="-7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Tecker</a:t>
            </a:r>
            <a:r>
              <a:rPr lang="en-US" sz="2000" spc="-7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2000" spc="-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International,</a:t>
            </a:r>
            <a:r>
              <a:rPr lang="en-US" sz="2000"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20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LLC </a:t>
            </a:r>
          </a:p>
          <a:p>
            <a:pPr marL="298450" marR="1312545" indent="-285750">
              <a:spcBef>
                <a:spcPts val="120"/>
              </a:spcBef>
              <a:buFont typeface="Arial" panose="020B0604020202020204" pitchFamily="34" charset="0"/>
              <a:buChar char="•"/>
            </a:pPr>
            <a:endParaRPr lang="en-US" sz="20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298450" marR="1312545" indent="-285750">
              <a:spcBef>
                <a:spcPts val="120"/>
              </a:spcBef>
              <a:buFont typeface="Arial" panose="020B0604020202020204" pitchFamily="34" charset="0"/>
              <a:buChar char="•"/>
            </a:pPr>
            <a:endParaRPr lang="en-US" spc="-10" dirty="0">
              <a:solidFill>
                <a:srgbClr val="398846"/>
              </a:solidFill>
              <a:latin typeface="Open Sans" panose="020B0606030504020204" pitchFamily="34" charset="0"/>
              <a:ea typeface="Open Sans" panose="020B0606030504020204" pitchFamily="34" charset="0"/>
              <a:cs typeface="Open Sans" panose="020B0606030504020204" pitchFamily="34" charset="0"/>
            </a:endParaRPr>
          </a:p>
          <a:p>
            <a:pPr marL="12700" marR="1312545">
              <a:spcBef>
                <a:spcPts val="120"/>
              </a:spcBef>
            </a:pPr>
            <a:r>
              <a:rPr lang="en-US" spc="-30" dirty="0">
                <a:solidFill>
                  <a:srgbClr val="398846"/>
                </a:solidFill>
                <a:latin typeface="Open Sans" panose="020B0606030504020204" pitchFamily="34" charset="0"/>
                <a:ea typeface="Open Sans" panose="020B0606030504020204" pitchFamily="34" charset="0"/>
                <a:cs typeface="Open Sans" panose="020B0606030504020204" pitchFamily="34" charset="0"/>
              </a:rPr>
              <a:t>2026 SYMPOSIUM</a:t>
            </a:r>
            <a:r>
              <a:rPr lang="en-US" spc="-70" dirty="0">
                <a:solidFill>
                  <a:srgbClr val="398846"/>
                </a:solidFill>
                <a:latin typeface="Open Sans" panose="020B0606030504020204" pitchFamily="34" charset="0"/>
                <a:ea typeface="Open Sans" panose="020B0606030504020204" pitchFamily="34" charset="0"/>
                <a:cs typeface="Open Sans" panose="020B0606030504020204" pitchFamily="34" charset="0"/>
              </a:rPr>
              <a:t> </a:t>
            </a:r>
            <a:r>
              <a:rPr lang="en-US" spc="-25" dirty="0">
                <a:solidFill>
                  <a:srgbClr val="398846"/>
                </a:solidFill>
                <a:latin typeface="Open Sans" panose="020B0606030504020204" pitchFamily="34" charset="0"/>
                <a:ea typeface="Open Sans" panose="020B0606030504020204" pitchFamily="34" charset="0"/>
                <a:cs typeface="Open Sans" panose="020B0606030504020204" pitchFamily="34" charset="0"/>
              </a:rPr>
              <a:t>PROGRAM</a:t>
            </a:r>
            <a:r>
              <a:rPr lang="en-US" spc="-45" dirty="0">
                <a:solidFill>
                  <a:srgbClr val="398846"/>
                </a:solidFill>
                <a:latin typeface="Open Sans" panose="020B0606030504020204" pitchFamily="34" charset="0"/>
                <a:ea typeface="Open Sans" panose="020B0606030504020204" pitchFamily="34" charset="0"/>
                <a:cs typeface="Open Sans" panose="020B0606030504020204" pitchFamily="34" charset="0"/>
              </a:rPr>
              <a:t> </a:t>
            </a:r>
            <a:r>
              <a:rPr lang="en-US" spc="-25" dirty="0">
                <a:solidFill>
                  <a:srgbClr val="398846"/>
                </a:solidFill>
                <a:latin typeface="Open Sans" panose="020B0606030504020204" pitchFamily="34" charset="0"/>
                <a:ea typeface="Open Sans" panose="020B0606030504020204" pitchFamily="34" charset="0"/>
                <a:cs typeface="Open Sans" panose="020B0606030504020204" pitchFamily="34" charset="0"/>
              </a:rPr>
              <a:t>DEVELOPMENT</a:t>
            </a:r>
            <a:r>
              <a:rPr lang="en-US" spc="5" dirty="0">
                <a:solidFill>
                  <a:srgbClr val="398846"/>
                </a:solidFill>
                <a:latin typeface="Open Sans" panose="020B0606030504020204" pitchFamily="34" charset="0"/>
                <a:ea typeface="Open Sans" panose="020B0606030504020204" pitchFamily="34" charset="0"/>
                <a:cs typeface="Open Sans" panose="020B0606030504020204" pitchFamily="34" charset="0"/>
              </a:rPr>
              <a:t> </a:t>
            </a:r>
            <a:r>
              <a:rPr lang="en-US" spc="-20" dirty="0">
                <a:solidFill>
                  <a:srgbClr val="398846"/>
                </a:solidFill>
                <a:latin typeface="Open Sans" panose="020B0606030504020204" pitchFamily="34" charset="0"/>
                <a:ea typeface="Open Sans" panose="020B0606030504020204" pitchFamily="34" charset="0"/>
                <a:cs typeface="Open Sans" panose="020B0606030504020204" pitchFamily="34" charset="0"/>
              </a:rPr>
              <a:t>TEAM</a:t>
            </a:r>
            <a:endParaRPr lang="en-US" dirty="0">
              <a:latin typeface="Open Sans" panose="020B0606030504020204" pitchFamily="34" charset="0"/>
              <a:ea typeface="Open Sans" panose="020B0606030504020204" pitchFamily="34" charset="0"/>
              <a:cs typeface="Open Sans" panose="020B0606030504020204" pitchFamily="34" charset="0"/>
            </a:endParaRPr>
          </a:p>
          <a:p>
            <a:pPr marL="298450" indent="-285750">
              <a:spcBef>
                <a:spcPts val="95"/>
              </a:spcBef>
              <a:buFont typeface="Arial" panose="020B0604020202020204" pitchFamily="34" charset="0"/>
              <a:buChar char="•"/>
            </a:pPr>
            <a:r>
              <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Glenn</a:t>
            </a:r>
            <a:r>
              <a:rPr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1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Tecker,</a:t>
            </a:r>
            <a:r>
              <a:rPr spc="-204"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Chairman</a:t>
            </a:r>
            <a:r>
              <a:rPr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&amp;</a:t>
            </a:r>
            <a:r>
              <a:rPr spc="-5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5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a:t>
            </a:r>
            <a:r>
              <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CEO,</a:t>
            </a:r>
            <a:r>
              <a:rPr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7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Tecker</a:t>
            </a:r>
            <a:r>
              <a:rPr spc="-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International,</a:t>
            </a:r>
            <a:r>
              <a:rPr spc="-1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LLC</a:t>
            </a:r>
            <a:endPar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298450" marR="1614805" indent="-285750">
              <a:spcBef>
                <a:spcPts val="5"/>
              </a:spcBef>
              <a:buFont typeface="Arial" panose="020B0604020202020204" pitchFamily="34" charset="0"/>
              <a:buChar char="•"/>
            </a:pPr>
            <a:r>
              <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Donna</a:t>
            </a:r>
            <a:r>
              <a:rPr spc="1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Dunn,</a:t>
            </a:r>
            <a:r>
              <a:rPr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5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CAE,</a:t>
            </a:r>
            <a:r>
              <a:rPr spc="-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Principal</a:t>
            </a:r>
            <a:r>
              <a:rPr spc="-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Consultant, </a:t>
            </a:r>
            <a:r>
              <a:rPr spc="-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Tecker</a:t>
            </a:r>
            <a:r>
              <a:rPr spc="-15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International,</a:t>
            </a:r>
            <a:r>
              <a:rPr spc="-5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LLC </a:t>
            </a:r>
            <a:endParaRPr lang="en-US"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298450" marR="1614805" indent="-285750">
              <a:spcBef>
                <a:spcPts val="5"/>
              </a:spcBef>
              <a:buFont typeface="Arial" panose="020B0604020202020204" pitchFamily="34" charset="0"/>
              <a:buChar char="•"/>
            </a:pPr>
            <a:r>
              <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Jim</a:t>
            </a:r>
            <a:r>
              <a:rPr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Meffert,</a:t>
            </a:r>
            <a:r>
              <a:rPr spc="-1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Principal</a:t>
            </a:r>
            <a:r>
              <a:rPr spc="-1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Consultant, </a:t>
            </a:r>
            <a:r>
              <a:rPr spc="-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Tecker </a:t>
            </a:r>
            <a:r>
              <a:rPr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International,</a:t>
            </a:r>
            <a:r>
              <a:rPr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LLC</a:t>
            </a:r>
            <a:endPar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298450" indent="-285750">
              <a:spcBef>
                <a:spcPts val="180"/>
              </a:spcBef>
              <a:buFont typeface="Arial" panose="020B0604020202020204" pitchFamily="34" charset="0"/>
              <a:buChar char="•"/>
            </a:pPr>
            <a:r>
              <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Greg</a:t>
            </a:r>
            <a:r>
              <a:rPr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Fine,</a:t>
            </a:r>
            <a:r>
              <a:rPr spc="-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6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FASAE, </a:t>
            </a:r>
            <a:r>
              <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CAE,</a:t>
            </a:r>
            <a:r>
              <a:rPr spc="-1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Principal</a:t>
            </a:r>
            <a:r>
              <a:rPr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Consultant,</a:t>
            </a:r>
            <a:r>
              <a:rPr spc="-6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Tecker </a:t>
            </a:r>
            <a:r>
              <a:rPr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International,</a:t>
            </a:r>
            <a:r>
              <a:rPr spc="-8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LLC</a:t>
            </a:r>
            <a:endPar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298450" marR="5080" indent="-285750">
              <a:spcBef>
                <a:spcPts val="505"/>
              </a:spcBef>
              <a:buFont typeface="Arial" panose="020B0604020202020204" pitchFamily="34" charset="0"/>
              <a:buChar char="•"/>
            </a:pPr>
            <a:r>
              <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Michael</a:t>
            </a:r>
            <a:r>
              <a:rPr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Anderson,</a:t>
            </a:r>
            <a:r>
              <a:rPr spc="1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Principal</a:t>
            </a:r>
            <a:r>
              <a:rPr spc="-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Consultant,</a:t>
            </a:r>
            <a:r>
              <a:rPr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Tecker</a:t>
            </a:r>
            <a:r>
              <a:rPr spc="-9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International,</a:t>
            </a:r>
            <a:r>
              <a:rPr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LLC </a:t>
            </a:r>
            <a:r>
              <a:rPr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FASAE,</a:t>
            </a:r>
            <a:r>
              <a:rPr spc="-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FAUSAE </a:t>
            </a:r>
            <a:endParaRPr lang="en-US"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298450" marR="5080" indent="-285750">
              <a:spcBef>
                <a:spcPts val="505"/>
              </a:spcBef>
              <a:buFont typeface="Arial" panose="020B0604020202020204" pitchFamily="34" charset="0"/>
              <a:buChar char="•"/>
            </a:pPr>
            <a:r>
              <a:rPr spc="-5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Trace </a:t>
            </a:r>
            <a:r>
              <a:rPr spc="-4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Haythorn</a:t>
            </a:r>
            <a:r>
              <a:rPr spc="-4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t>
            </a:r>
            <a:r>
              <a:rPr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4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Ph.D.,</a:t>
            </a:r>
            <a:r>
              <a:rPr spc="-6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PCC,</a:t>
            </a:r>
            <a:r>
              <a:rPr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Senior</a:t>
            </a:r>
            <a:r>
              <a:rPr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Consultant,</a:t>
            </a:r>
            <a:r>
              <a:rPr spc="-5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6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Tecker</a:t>
            </a:r>
            <a:r>
              <a:rPr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International,</a:t>
            </a:r>
            <a:r>
              <a:rPr spc="-7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LLC</a:t>
            </a:r>
            <a:r>
              <a:rPr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endParaRPr lang="en-US"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298450" marR="5080" indent="-285750">
              <a:spcBef>
                <a:spcPts val="505"/>
              </a:spcBef>
              <a:buFont typeface="Arial" panose="020B0604020202020204" pitchFamily="34" charset="0"/>
              <a:buChar char="•"/>
            </a:pPr>
            <a:r>
              <a:rPr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Jennifer</a:t>
            </a:r>
            <a:r>
              <a:rPr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Kelly, </a:t>
            </a:r>
            <a:r>
              <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Senior</a:t>
            </a:r>
            <a:r>
              <a:rPr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Consultant,</a:t>
            </a:r>
            <a:r>
              <a:rPr spc="-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Tecker</a:t>
            </a:r>
            <a:r>
              <a:rPr spc="-16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International,</a:t>
            </a:r>
            <a:r>
              <a:rPr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LLC</a:t>
            </a:r>
            <a:endPar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298450" marR="1345565" indent="-285750">
              <a:spcBef>
                <a:spcPts val="80"/>
              </a:spcBef>
              <a:buFont typeface="Arial" panose="020B0604020202020204" pitchFamily="34" charset="0"/>
              <a:buChar char="•"/>
            </a:pPr>
            <a:r>
              <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Dan</a:t>
            </a:r>
            <a:r>
              <a:rPr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1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Tecker,</a:t>
            </a:r>
            <a:r>
              <a:rPr spc="-14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Senior</a:t>
            </a:r>
            <a:r>
              <a:rPr spc="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Consultant,</a:t>
            </a:r>
            <a:r>
              <a:rPr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Tecker</a:t>
            </a:r>
            <a:r>
              <a:rPr spc="-7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International, </a:t>
            </a:r>
            <a:r>
              <a:rPr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LLC</a:t>
            </a:r>
            <a:endPar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298450" indent="-285750">
              <a:buFont typeface="Arial" panose="020B0604020202020204" pitchFamily="34" charset="0"/>
              <a:buChar char="•"/>
            </a:pPr>
            <a:r>
              <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Cheryl</a:t>
            </a:r>
            <a:r>
              <a:rPr spc="-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Williams,</a:t>
            </a:r>
            <a:r>
              <a:rPr spc="-5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Senior</a:t>
            </a:r>
            <a:r>
              <a:rPr spc="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Consultant, </a:t>
            </a:r>
            <a:r>
              <a:rPr spc="-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Tecker</a:t>
            </a:r>
            <a:r>
              <a:rPr spc="-18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International,</a:t>
            </a:r>
            <a:r>
              <a:rPr spc="-5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LLC</a:t>
            </a:r>
            <a:endParaRPr lang="en-US"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4490688" y="4007377"/>
            <a:ext cx="2875787" cy="1388363"/>
          </a:xfrm>
          <a:prstGeom prst="rect">
            <a:avLst/>
          </a:prstGeom>
        </p:spPr>
      </p:pic>
      <p:sp>
        <p:nvSpPr>
          <p:cNvPr id="3" name="object 3"/>
          <p:cNvSpPr txBox="1"/>
          <p:nvPr/>
        </p:nvSpPr>
        <p:spPr>
          <a:xfrm>
            <a:off x="4695609" y="5409855"/>
            <a:ext cx="2465933" cy="289823"/>
          </a:xfrm>
          <a:prstGeom prst="rect">
            <a:avLst/>
          </a:prstGeom>
        </p:spPr>
        <p:txBody>
          <a:bodyPr vert="horz" wrap="square" lIns="0" tIns="12700" rIns="0" bIns="0" rtlCol="0">
            <a:spAutoFit/>
          </a:bodyPr>
          <a:lstStyle/>
          <a:p>
            <a:pPr marL="12700">
              <a:lnSpc>
                <a:spcPct val="100000"/>
              </a:lnSpc>
              <a:spcBef>
                <a:spcPts val="100"/>
              </a:spcBef>
            </a:pPr>
            <a:r>
              <a:rPr sz="1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hlinkClick r:id="rId3">
                  <a:extLst>
                    <a:ext uri="{A12FA001-AC4F-418D-AE19-62706E023703}">
                      <ahyp:hlinkClr xmlns:ahyp="http://schemas.microsoft.com/office/drawing/2018/hyperlinkcolor" val="tx"/>
                    </a:ext>
                  </a:extLst>
                </a:hlinkClick>
              </a:rPr>
              <a:t>questions@tecker.com</a:t>
            </a:r>
            <a:endParaRPr sz="1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4"/>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4</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4"/>
              </a:rPr>
              <a:t>www.tecker.com</a:t>
            </a:r>
            <a:endParaRPr sz="1200" dirty="0">
              <a:latin typeface="Calibri Light"/>
              <a:cs typeface="Calibri Light"/>
            </a:endParaRPr>
          </a:p>
        </p:txBody>
      </p:sp>
      <p:sp>
        <p:nvSpPr>
          <p:cNvPr id="5" name="TextBox 4">
            <a:extLst>
              <a:ext uri="{FF2B5EF4-FFF2-40B4-BE49-F238E27FC236}">
                <a16:creationId xmlns:a16="http://schemas.microsoft.com/office/drawing/2014/main" id="{27F28D74-8589-E1B6-CF5E-B6AC05B7BC44}"/>
              </a:ext>
            </a:extLst>
          </p:cNvPr>
          <p:cNvSpPr txBox="1"/>
          <p:nvPr/>
        </p:nvSpPr>
        <p:spPr>
          <a:xfrm>
            <a:off x="2546882" y="469082"/>
            <a:ext cx="6763390" cy="3139321"/>
          </a:xfrm>
          <a:prstGeom prst="rect">
            <a:avLst/>
          </a:prstGeom>
          <a:noFill/>
        </p:spPr>
        <p:txBody>
          <a:bodyPr wrap="none" rtlCol="0">
            <a:spAutoFit/>
          </a:bodyPr>
          <a:lstStyle/>
          <a:p>
            <a:pPr algn="ctr"/>
            <a:r>
              <a:rPr lang="en-US" b="1" i="1" dirty="0">
                <a:solidFill>
                  <a:schemeClr val="tx1">
                    <a:lumMod val="75000"/>
                    <a:lumOff val="25000"/>
                  </a:schemeClr>
                </a:solidFill>
                <a:effectLst/>
                <a:latin typeface="Open Sans" panose="020B0606030504020204" pitchFamily="34" charset="0"/>
                <a:ea typeface="Open Sans" panose="020B0606030504020204" pitchFamily="34" charset="0"/>
                <a:cs typeface="Open Sans" panose="020B0606030504020204" pitchFamily="34" charset="0"/>
              </a:rPr>
              <a:t>Download the Workbook</a:t>
            </a:r>
          </a:p>
          <a:p>
            <a:pPr algn="ctr"/>
            <a:endParaRPr lang="en-US" b="1" i="1" dirty="0">
              <a:latin typeface="Open Sans" panose="020B0606030504020204" pitchFamily="34" charset="0"/>
              <a:ea typeface="Open Sans" panose="020B0606030504020204" pitchFamily="34" charset="0"/>
              <a:cs typeface="Open Sans" panose="020B0606030504020204" pitchFamily="34" charset="0"/>
            </a:endParaRPr>
          </a:p>
          <a:p>
            <a:pPr algn="ctr"/>
            <a:endParaRPr lang="en-US" b="1" i="1" dirty="0">
              <a:latin typeface="Open Sans" panose="020B0606030504020204" pitchFamily="34" charset="0"/>
              <a:ea typeface="Open Sans" panose="020B0606030504020204" pitchFamily="34" charset="0"/>
              <a:cs typeface="Open Sans" panose="020B0606030504020204" pitchFamily="34" charset="0"/>
            </a:endParaRPr>
          </a:p>
          <a:p>
            <a:pPr algn="ctr"/>
            <a:endParaRPr lang="en-US" b="1" i="1" dirty="0">
              <a:effectLst/>
              <a:latin typeface="Open Sans" panose="020B0606030504020204" pitchFamily="34" charset="0"/>
              <a:ea typeface="Open Sans" panose="020B0606030504020204" pitchFamily="34" charset="0"/>
              <a:cs typeface="Open Sans" panose="020B0606030504020204" pitchFamily="34" charset="0"/>
            </a:endParaRPr>
          </a:p>
          <a:p>
            <a:pPr algn="ctr"/>
            <a:endParaRPr lang="en-US" b="1" i="1" dirty="0">
              <a:latin typeface="Open Sans" panose="020B0606030504020204" pitchFamily="34" charset="0"/>
              <a:ea typeface="Open Sans" panose="020B0606030504020204" pitchFamily="34" charset="0"/>
              <a:cs typeface="Open Sans" panose="020B0606030504020204" pitchFamily="34" charset="0"/>
            </a:endParaRPr>
          </a:p>
          <a:p>
            <a:pPr algn="ctr"/>
            <a:endParaRPr lang="en-US" b="1" i="1" dirty="0">
              <a:effectLst/>
              <a:latin typeface="Open Sans" panose="020B0606030504020204" pitchFamily="34" charset="0"/>
              <a:ea typeface="Open Sans" panose="020B0606030504020204" pitchFamily="34" charset="0"/>
              <a:cs typeface="Open Sans" panose="020B0606030504020204" pitchFamily="34" charset="0"/>
            </a:endParaRPr>
          </a:p>
          <a:p>
            <a:pPr algn="ctr"/>
            <a:endParaRPr lang="en-US" b="1" dirty="0">
              <a:effectLst/>
              <a:latin typeface="Open Sans" panose="020B0606030504020204" pitchFamily="34" charset="0"/>
              <a:ea typeface="Open Sans" panose="020B0606030504020204" pitchFamily="34" charset="0"/>
              <a:cs typeface="Open Sans" panose="020B0606030504020204" pitchFamily="34" charset="0"/>
            </a:endParaRPr>
          </a:p>
          <a:p>
            <a:pPr algn="ctr"/>
            <a:endParaRPr lang="en-US" i="1" dirty="0">
              <a:solidFill>
                <a:srgbClr val="0000FF"/>
              </a:solidFill>
              <a:effectLst/>
              <a:latin typeface="Open Sans" panose="020B0606030504020204" pitchFamily="34" charset="0"/>
              <a:ea typeface="Open Sans" panose="020B0606030504020204" pitchFamily="34" charset="0"/>
              <a:cs typeface="Open Sans" panose="020B0606030504020204" pitchFamily="34" charset="0"/>
            </a:endParaRPr>
          </a:p>
          <a:p>
            <a:pPr algn="ctr"/>
            <a:r>
              <a:rPr lang="en-US" i="1" dirty="0">
                <a:solidFill>
                  <a:schemeClr val="tx1">
                    <a:lumMod val="75000"/>
                    <a:lumOff val="25000"/>
                  </a:schemeClr>
                </a:solidFill>
                <a:effectLst/>
                <a:latin typeface="Open Sans" panose="020B0606030504020204" pitchFamily="34" charset="0"/>
                <a:ea typeface="Open Sans" panose="020B0606030504020204" pitchFamily="34" charset="0"/>
                <a:cs typeface="Open Sans" panose="020B0606030504020204" pitchFamily="34" charset="0"/>
              </a:rPr>
              <a:t>https://</a:t>
            </a:r>
            <a:r>
              <a:rPr lang="en-US" i="1" dirty="0" err="1">
                <a:solidFill>
                  <a:schemeClr val="tx1">
                    <a:lumMod val="75000"/>
                    <a:lumOff val="25000"/>
                  </a:schemeClr>
                </a:solidFill>
                <a:effectLst/>
                <a:latin typeface="Open Sans" panose="020B0606030504020204" pitchFamily="34" charset="0"/>
                <a:ea typeface="Open Sans" panose="020B0606030504020204" pitchFamily="34" charset="0"/>
                <a:cs typeface="Open Sans" panose="020B0606030504020204" pitchFamily="34" charset="0"/>
              </a:rPr>
              <a:t>ceosym.tecker.com</a:t>
            </a:r>
            <a:endParaRPr lang="en-US" dirty="0">
              <a:solidFill>
                <a:schemeClr val="tx1">
                  <a:lumMod val="75000"/>
                  <a:lumOff val="25000"/>
                </a:schemeClr>
              </a:solidFill>
              <a:effectLst/>
              <a:latin typeface="Open Sans" panose="020B0606030504020204" pitchFamily="34" charset="0"/>
              <a:ea typeface="Open Sans" panose="020B0606030504020204" pitchFamily="34" charset="0"/>
              <a:cs typeface="Open Sans" panose="020B0606030504020204" pitchFamily="34" charset="0"/>
            </a:endParaRPr>
          </a:p>
          <a:p>
            <a:pPr algn="ctr"/>
            <a:r>
              <a:rPr lang="en-US" i="1" dirty="0">
                <a:solidFill>
                  <a:schemeClr val="tx1">
                    <a:lumMod val="75000"/>
                    <a:lumOff val="25000"/>
                  </a:schemeClr>
                </a:solidFill>
                <a:effectLst/>
                <a:latin typeface="Open Sans" panose="020B0606030504020204" pitchFamily="34" charset="0"/>
                <a:ea typeface="Open Sans" panose="020B0606030504020204" pitchFamily="34" charset="0"/>
                <a:cs typeface="Open Sans" panose="020B0606030504020204" pitchFamily="34" charset="0"/>
              </a:rPr>
              <a:t>Download digital versions of the workbook (PowerPoint and PDF)</a:t>
            </a:r>
          </a:p>
          <a:p>
            <a:pPr algn="ctr"/>
            <a:r>
              <a:rPr lang="en-US" i="1" dirty="0">
                <a:solidFill>
                  <a:schemeClr val="tx1">
                    <a:lumMod val="75000"/>
                    <a:lumOff val="25000"/>
                  </a:schemeClr>
                </a:solidFill>
                <a:effectLst/>
                <a:latin typeface="Open Sans" panose="020B0606030504020204" pitchFamily="34" charset="0"/>
                <a:ea typeface="Open Sans" panose="020B0606030504020204" pitchFamily="34" charset="0"/>
                <a:cs typeface="Open Sans" panose="020B0606030504020204" pitchFamily="34" charset="0"/>
              </a:rPr>
              <a:t>Access</a:t>
            </a:r>
            <a:r>
              <a:rPr lang="en-US"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i="1" dirty="0">
                <a:solidFill>
                  <a:schemeClr val="tx1">
                    <a:lumMod val="75000"/>
                    <a:lumOff val="25000"/>
                  </a:schemeClr>
                </a:solidFill>
                <a:effectLst/>
                <a:latin typeface="Open Sans" panose="020B0606030504020204" pitchFamily="34" charset="0"/>
                <a:ea typeface="Open Sans" panose="020B0606030504020204" pitchFamily="34" charset="0"/>
                <a:cs typeface="Open Sans" panose="020B0606030504020204" pitchFamily="34" charset="0"/>
              </a:rPr>
              <a:t>supplemental materials referenced during the program</a:t>
            </a:r>
            <a:endParaRPr lang="en-US" dirty="0">
              <a:solidFill>
                <a:schemeClr val="tx1">
                  <a:lumMod val="75000"/>
                  <a:lumOff val="25000"/>
                </a:schemeClr>
              </a:solidFill>
              <a:effectLst/>
              <a:latin typeface="Open Sans" panose="020B0606030504020204" pitchFamily="34" charset="0"/>
              <a:ea typeface="Open Sans" panose="020B0606030504020204" pitchFamily="34" charset="0"/>
              <a:cs typeface="Open Sans" panose="020B0606030504020204" pitchFamily="34" charset="0"/>
            </a:endParaRPr>
          </a:p>
        </p:txBody>
      </p:sp>
      <p:pic>
        <p:nvPicPr>
          <p:cNvPr id="7" name="Picture 6" descr="A qr code with black dots&#10;&#10;Description automatically generated">
            <a:extLst>
              <a:ext uri="{FF2B5EF4-FFF2-40B4-BE49-F238E27FC236}">
                <a16:creationId xmlns:a16="http://schemas.microsoft.com/office/drawing/2014/main" id="{4011B046-11A7-4666-CB54-402A3E6BAE03}"/>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5157133" y="868056"/>
            <a:ext cx="1542887" cy="154288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762000" y="106081"/>
            <a:ext cx="11006023" cy="635635"/>
          </a:xfrm>
          <a:prstGeom prst="rect">
            <a:avLst/>
          </a:prstGeom>
        </p:spPr>
        <p:txBody>
          <a:bodyPr vert="horz" wrap="square" lIns="0" tIns="12700" rIns="0" bIns="0" rtlCol="0">
            <a:spAutoFit/>
          </a:bodyPr>
          <a:lstStyle/>
          <a:p>
            <a:pPr marL="3007360">
              <a:lnSpc>
                <a:spcPct val="100000"/>
              </a:lnSpc>
              <a:spcBef>
                <a:spcPts val="100"/>
              </a:spcBef>
            </a:pPr>
            <a:r>
              <a:rPr sz="3600" dirty="0">
                <a:solidFill>
                  <a:srgbClr val="117624"/>
                </a:solidFill>
              </a:rPr>
              <a:t>CEO</a:t>
            </a:r>
            <a:r>
              <a:rPr sz="3600" spc="-155" dirty="0">
                <a:solidFill>
                  <a:srgbClr val="117624"/>
                </a:solidFill>
              </a:rPr>
              <a:t> </a:t>
            </a:r>
            <a:r>
              <a:rPr sz="3600" spc="-20" dirty="0">
                <a:solidFill>
                  <a:srgbClr val="117624"/>
                </a:solidFill>
              </a:rPr>
              <a:t>Symposium</a:t>
            </a:r>
            <a:r>
              <a:rPr sz="3600" spc="-130" dirty="0">
                <a:solidFill>
                  <a:srgbClr val="117624"/>
                </a:solidFill>
              </a:rPr>
              <a:t> </a:t>
            </a:r>
            <a:r>
              <a:rPr sz="3600" spc="-10" dirty="0">
                <a:solidFill>
                  <a:srgbClr val="117624"/>
                </a:solidFill>
              </a:rPr>
              <a:t>Overview</a:t>
            </a:r>
            <a:endParaRPr sz="3600" dirty="0"/>
          </a:p>
        </p:txBody>
      </p:sp>
      <p:sp>
        <p:nvSpPr>
          <p:cNvPr id="3" name="object 3"/>
          <p:cNvSpPr/>
          <p:nvPr/>
        </p:nvSpPr>
        <p:spPr>
          <a:xfrm>
            <a:off x="3377185" y="1293112"/>
            <a:ext cx="6745605" cy="1042669"/>
          </a:xfrm>
          <a:custGeom>
            <a:avLst/>
            <a:gdLst/>
            <a:ahLst/>
            <a:cxnLst/>
            <a:rect l="l" t="t" r="r" b="b"/>
            <a:pathLst>
              <a:path w="6745605" h="1042669">
                <a:moveTo>
                  <a:pt x="6745605" y="173697"/>
                </a:moveTo>
                <a:lnTo>
                  <a:pt x="6745605" y="868476"/>
                </a:lnTo>
                <a:lnTo>
                  <a:pt x="6739407" y="914666"/>
                </a:lnTo>
                <a:lnTo>
                  <a:pt x="6721894" y="956170"/>
                </a:lnTo>
                <a:lnTo>
                  <a:pt x="6694741" y="991311"/>
                </a:lnTo>
                <a:lnTo>
                  <a:pt x="6659575" y="1018463"/>
                </a:lnTo>
                <a:lnTo>
                  <a:pt x="6618071" y="1035964"/>
                </a:lnTo>
                <a:lnTo>
                  <a:pt x="6571856" y="1042162"/>
                </a:lnTo>
                <a:lnTo>
                  <a:pt x="0" y="1042162"/>
                </a:lnTo>
                <a:lnTo>
                  <a:pt x="0" y="0"/>
                </a:lnTo>
                <a:lnTo>
                  <a:pt x="6571856" y="0"/>
                </a:lnTo>
                <a:lnTo>
                  <a:pt x="6618071" y="6197"/>
                </a:lnTo>
                <a:lnTo>
                  <a:pt x="6659575" y="23698"/>
                </a:lnTo>
                <a:lnTo>
                  <a:pt x="6694741" y="50850"/>
                </a:lnTo>
                <a:lnTo>
                  <a:pt x="6721894" y="86004"/>
                </a:lnTo>
                <a:lnTo>
                  <a:pt x="6739407" y="127508"/>
                </a:lnTo>
                <a:lnTo>
                  <a:pt x="6745605" y="173697"/>
                </a:lnTo>
                <a:close/>
              </a:path>
            </a:pathLst>
          </a:custGeom>
          <a:ln w="12191">
            <a:solidFill>
              <a:srgbClr val="117624"/>
            </a:solidFill>
          </a:ln>
        </p:spPr>
        <p:txBody>
          <a:bodyPr wrap="square" lIns="0" tIns="0" rIns="0" bIns="0" rtlCol="0"/>
          <a:lstStyle/>
          <a:p>
            <a:endParaRPr>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4"/>
          <p:cNvSpPr txBox="1"/>
          <p:nvPr/>
        </p:nvSpPr>
        <p:spPr>
          <a:xfrm>
            <a:off x="3612259" y="1396492"/>
            <a:ext cx="5804535" cy="696922"/>
          </a:xfrm>
          <a:prstGeom prst="rect">
            <a:avLst/>
          </a:prstGeom>
        </p:spPr>
        <p:txBody>
          <a:bodyPr vert="horz" wrap="square" lIns="0" tIns="53340" rIns="0" bIns="0" rtlCol="0">
            <a:spAutoFit/>
          </a:bodyPr>
          <a:lstStyle/>
          <a:p>
            <a:pPr marL="241300" marR="5080" indent="-228600">
              <a:lnSpc>
                <a:spcPts val="2600"/>
              </a:lnSpc>
              <a:spcBef>
                <a:spcPts val="420"/>
              </a:spcBef>
            </a:pPr>
            <a:r>
              <a:rPr b="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Special</a:t>
            </a:r>
            <a:r>
              <a:rPr b="1"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b="1" dirty="0">
                <a:solidFill>
                  <a:srgbClr val="494949"/>
                </a:solidFill>
                <a:latin typeface="Open Sans" panose="020B0606030504020204" pitchFamily="34" charset="0"/>
                <a:ea typeface="Open Sans" panose="020B0606030504020204" pitchFamily="34" charset="0"/>
                <a:cs typeface="Open Sans" panose="020B0606030504020204" pitchFamily="34" charset="0"/>
              </a:rPr>
              <a:t>nature</a:t>
            </a:r>
            <a:r>
              <a:rPr b="1"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b="1"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b="1"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b="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associations</a:t>
            </a:r>
            <a:r>
              <a:rPr b="1"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br>
              <a:rPr lang="en-US" b="1"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b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implications</a:t>
            </a:r>
            <a:r>
              <a:rPr lang="en-US"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for</a:t>
            </a:r>
            <a:r>
              <a:rPr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how</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they</a:t>
            </a:r>
            <a:r>
              <a:rPr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are</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best</a:t>
            </a:r>
            <a:r>
              <a:rPr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led</a:t>
            </a:r>
            <a:endParaRPr dirty="0">
              <a:latin typeface="Open Sans" panose="020B0606030504020204" pitchFamily="34" charset="0"/>
              <a:ea typeface="Open Sans" panose="020B0606030504020204" pitchFamily="34" charset="0"/>
              <a:cs typeface="Open Sans" panose="020B0606030504020204" pitchFamily="34" charset="0"/>
            </a:endParaRPr>
          </a:p>
        </p:txBody>
      </p:sp>
      <p:grpSp>
        <p:nvGrpSpPr>
          <p:cNvPr id="5" name="object 5"/>
          <p:cNvGrpSpPr/>
          <p:nvPr/>
        </p:nvGrpSpPr>
        <p:grpSpPr>
          <a:xfrm>
            <a:off x="2057400" y="1155956"/>
            <a:ext cx="1325880" cy="1317625"/>
            <a:chOff x="2060448" y="716280"/>
            <a:chExt cx="1325880" cy="1317625"/>
          </a:xfrm>
        </p:grpSpPr>
        <p:sp>
          <p:nvSpPr>
            <p:cNvPr id="6" name="object 6"/>
            <p:cNvSpPr/>
            <p:nvPr/>
          </p:nvSpPr>
          <p:spPr>
            <a:xfrm>
              <a:off x="2066540" y="722376"/>
              <a:ext cx="1313815" cy="1304925"/>
            </a:xfrm>
            <a:custGeom>
              <a:avLst/>
              <a:gdLst/>
              <a:ahLst/>
              <a:cxnLst/>
              <a:rect l="l" t="t" r="r" b="b"/>
              <a:pathLst>
                <a:path w="1313814" h="1304925">
                  <a:moveTo>
                    <a:pt x="1096162" y="0"/>
                  </a:moveTo>
                  <a:lnTo>
                    <a:pt x="217411" y="0"/>
                  </a:lnTo>
                  <a:lnTo>
                    <a:pt x="167576" y="5740"/>
                  </a:lnTo>
                  <a:lnTo>
                    <a:pt x="121831" y="22110"/>
                  </a:lnTo>
                  <a:lnTo>
                    <a:pt x="81457" y="47802"/>
                  </a:lnTo>
                  <a:lnTo>
                    <a:pt x="47790" y="81483"/>
                  </a:lnTo>
                  <a:lnTo>
                    <a:pt x="22110" y="121869"/>
                  </a:lnTo>
                  <a:lnTo>
                    <a:pt x="5753" y="167640"/>
                  </a:lnTo>
                  <a:lnTo>
                    <a:pt x="0" y="217487"/>
                  </a:lnTo>
                  <a:lnTo>
                    <a:pt x="0" y="1087437"/>
                  </a:lnTo>
                  <a:lnTo>
                    <a:pt x="5753" y="1137285"/>
                  </a:lnTo>
                  <a:lnTo>
                    <a:pt x="22110" y="1183055"/>
                  </a:lnTo>
                  <a:lnTo>
                    <a:pt x="47790" y="1223441"/>
                  </a:lnTo>
                  <a:lnTo>
                    <a:pt x="81457" y="1257122"/>
                  </a:lnTo>
                  <a:lnTo>
                    <a:pt x="121831" y="1282801"/>
                  </a:lnTo>
                  <a:lnTo>
                    <a:pt x="167576" y="1299171"/>
                  </a:lnTo>
                  <a:lnTo>
                    <a:pt x="217411" y="1304925"/>
                  </a:lnTo>
                  <a:lnTo>
                    <a:pt x="1096162" y="1304925"/>
                  </a:lnTo>
                  <a:lnTo>
                    <a:pt x="1145984" y="1299171"/>
                  </a:lnTo>
                  <a:lnTo>
                    <a:pt x="1191742" y="1282801"/>
                  </a:lnTo>
                  <a:lnTo>
                    <a:pt x="1232103" y="1257122"/>
                  </a:lnTo>
                  <a:lnTo>
                    <a:pt x="1265783" y="1223441"/>
                  </a:lnTo>
                  <a:lnTo>
                    <a:pt x="1291463" y="1183055"/>
                  </a:lnTo>
                  <a:lnTo>
                    <a:pt x="1307820" y="1137285"/>
                  </a:lnTo>
                  <a:lnTo>
                    <a:pt x="1313561" y="1087437"/>
                  </a:lnTo>
                  <a:lnTo>
                    <a:pt x="1313561" y="217487"/>
                  </a:lnTo>
                  <a:lnTo>
                    <a:pt x="1307820" y="167640"/>
                  </a:lnTo>
                  <a:lnTo>
                    <a:pt x="1291463" y="121869"/>
                  </a:lnTo>
                  <a:lnTo>
                    <a:pt x="1265783" y="81483"/>
                  </a:lnTo>
                  <a:lnTo>
                    <a:pt x="1232103" y="47802"/>
                  </a:lnTo>
                  <a:lnTo>
                    <a:pt x="1191742" y="22110"/>
                  </a:lnTo>
                  <a:lnTo>
                    <a:pt x="1145984" y="5740"/>
                  </a:lnTo>
                  <a:lnTo>
                    <a:pt x="1096162" y="0"/>
                  </a:lnTo>
                  <a:close/>
                </a:path>
              </a:pathLst>
            </a:custGeom>
            <a:solidFill>
              <a:srgbClr val="117624"/>
            </a:solidFill>
          </p:spPr>
          <p:txBody>
            <a:bodyPr wrap="square" lIns="0" tIns="0" rIns="0" bIns="0" rtlCol="0"/>
            <a:lstStyle/>
            <a:p>
              <a:endParaRPr>
                <a:highlight>
                  <a:srgbClr val="008000"/>
                </a:highlight>
                <a:latin typeface="Open Sans" panose="020B0606030504020204" pitchFamily="34" charset="0"/>
                <a:ea typeface="Open Sans" panose="020B0606030504020204" pitchFamily="34" charset="0"/>
                <a:cs typeface="Open Sans" panose="020B0606030504020204" pitchFamily="34" charset="0"/>
              </a:endParaRPr>
            </a:p>
          </p:txBody>
        </p:sp>
        <p:sp>
          <p:nvSpPr>
            <p:cNvPr id="7" name="object 7"/>
            <p:cNvSpPr/>
            <p:nvPr/>
          </p:nvSpPr>
          <p:spPr>
            <a:xfrm>
              <a:off x="2066544" y="722376"/>
              <a:ext cx="1313815" cy="1304925"/>
            </a:xfrm>
            <a:custGeom>
              <a:avLst/>
              <a:gdLst/>
              <a:ahLst/>
              <a:cxnLst/>
              <a:rect l="l" t="t" r="r" b="b"/>
              <a:pathLst>
                <a:path w="1313814" h="1304925">
                  <a:moveTo>
                    <a:pt x="0" y="217487"/>
                  </a:moveTo>
                  <a:lnTo>
                    <a:pt x="5740" y="167640"/>
                  </a:lnTo>
                  <a:lnTo>
                    <a:pt x="22110" y="121869"/>
                  </a:lnTo>
                  <a:lnTo>
                    <a:pt x="47777" y="81483"/>
                  </a:lnTo>
                  <a:lnTo>
                    <a:pt x="81457" y="47802"/>
                  </a:lnTo>
                  <a:lnTo>
                    <a:pt x="121818" y="22110"/>
                  </a:lnTo>
                  <a:lnTo>
                    <a:pt x="167576" y="5740"/>
                  </a:lnTo>
                  <a:lnTo>
                    <a:pt x="217398" y="0"/>
                  </a:lnTo>
                  <a:lnTo>
                    <a:pt x="1096162" y="0"/>
                  </a:lnTo>
                  <a:lnTo>
                    <a:pt x="1145984" y="5740"/>
                  </a:lnTo>
                  <a:lnTo>
                    <a:pt x="1191742" y="22110"/>
                  </a:lnTo>
                  <a:lnTo>
                    <a:pt x="1232103" y="47802"/>
                  </a:lnTo>
                  <a:lnTo>
                    <a:pt x="1265783" y="81483"/>
                  </a:lnTo>
                  <a:lnTo>
                    <a:pt x="1291450" y="121869"/>
                  </a:lnTo>
                  <a:lnTo>
                    <a:pt x="1307820" y="167640"/>
                  </a:lnTo>
                  <a:lnTo>
                    <a:pt x="1313561" y="217487"/>
                  </a:lnTo>
                  <a:lnTo>
                    <a:pt x="1313561" y="1087437"/>
                  </a:lnTo>
                  <a:lnTo>
                    <a:pt x="1307820" y="1137285"/>
                  </a:lnTo>
                  <a:lnTo>
                    <a:pt x="1291450" y="1183055"/>
                  </a:lnTo>
                  <a:lnTo>
                    <a:pt x="1265783" y="1223441"/>
                  </a:lnTo>
                  <a:lnTo>
                    <a:pt x="1232103" y="1257122"/>
                  </a:lnTo>
                  <a:lnTo>
                    <a:pt x="1191742" y="1282801"/>
                  </a:lnTo>
                  <a:lnTo>
                    <a:pt x="1145984" y="1299171"/>
                  </a:lnTo>
                  <a:lnTo>
                    <a:pt x="1096162" y="1304925"/>
                  </a:lnTo>
                  <a:lnTo>
                    <a:pt x="217398" y="1304925"/>
                  </a:lnTo>
                  <a:lnTo>
                    <a:pt x="167576" y="1299171"/>
                  </a:lnTo>
                  <a:lnTo>
                    <a:pt x="121818" y="1282801"/>
                  </a:lnTo>
                  <a:lnTo>
                    <a:pt x="81457" y="1257122"/>
                  </a:lnTo>
                  <a:lnTo>
                    <a:pt x="47777" y="1223441"/>
                  </a:lnTo>
                  <a:lnTo>
                    <a:pt x="22110" y="1183055"/>
                  </a:lnTo>
                  <a:lnTo>
                    <a:pt x="5740" y="1137285"/>
                  </a:lnTo>
                  <a:lnTo>
                    <a:pt x="0" y="1087437"/>
                  </a:lnTo>
                  <a:lnTo>
                    <a:pt x="0" y="217487"/>
                  </a:lnTo>
                  <a:close/>
                </a:path>
              </a:pathLst>
            </a:custGeom>
            <a:ln w="12192">
              <a:solidFill>
                <a:srgbClr val="3B67AF"/>
              </a:solidFill>
            </a:ln>
          </p:spPr>
          <p:txBody>
            <a:bodyPr wrap="square" lIns="0" tIns="0" rIns="0" bIns="0" rtlCol="0"/>
            <a:lstStyle/>
            <a:p>
              <a:endParaRPr>
                <a:latin typeface="Open Sans" panose="020B0606030504020204" pitchFamily="34" charset="0"/>
                <a:ea typeface="Open Sans" panose="020B0606030504020204" pitchFamily="34" charset="0"/>
                <a:cs typeface="Open Sans" panose="020B0606030504020204" pitchFamily="34" charset="0"/>
              </a:endParaRPr>
            </a:p>
          </p:txBody>
        </p:sp>
      </p:grpSp>
      <p:sp>
        <p:nvSpPr>
          <p:cNvPr id="8" name="object 8"/>
          <p:cNvSpPr txBox="1"/>
          <p:nvPr/>
        </p:nvSpPr>
        <p:spPr>
          <a:xfrm>
            <a:off x="2195066" y="1484631"/>
            <a:ext cx="1038860" cy="565283"/>
          </a:xfrm>
          <a:prstGeom prst="rect">
            <a:avLst/>
          </a:prstGeom>
        </p:spPr>
        <p:txBody>
          <a:bodyPr vert="horz" wrap="square" lIns="0" tIns="40640" rIns="0" bIns="0" rtlCol="0">
            <a:spAutoFit/>
          </a:bodyPr>
          <a:lstStyle/>
          <a:p>
            <a:pPr marL="91440" marR="5080" indent="-79375">
              <a:lnSpc>
                <a:spcPts val="2100"/>
              </a:lnSpc>
              <a:spcBef>
                <a:spcPts val="320"/>
              </a:spcBef>
            </a:pPr>
            <a:r>
              <a:rPr sz="1600" spc="-20" dirty="0">
                <a:solidFill>
                  <a:srgbClr val="FFFFFF"/>
                </a:solidFill>
                <a:latin typeface="Open Sans" panose="020B0606030504020204" pitchFamily="34" charset="0"/>
                <a:ea typeface="Open Sans" panose="020B0606030504020204" pitchFamily="34" charset="0"/>
                <a:cs typeface="Open Sans" panose="020B0606030504020204" pitchFamily="34" charset="0"/>
              </a:rPr>
              <a:t>Discussion </a:t>
            </a:r>
            <a:r>
              <a:rPr sz="1600"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Thread</a:t>
            </a:r>
            <a:r>
              <a:rPr sz="1600" spc="-8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spc="-50" dirty="0">
                <a:solidFill>
                  <a:srgbClr val="FFFFFF"/>
                </a:solidFill>
                <a:latin typeface="Open Sans" panose="020B0606030504020204" pitchFamily="34" charset="0"/>
                <a:ea typeface="Open Sans" panose="020B0606030504020204" pitchFamily="34" charset="0"/>
                <a:cs typeface="Open Sans" panose="020B0606030504020204" pitchFamily="34" charset="0"/>
              </a:rPr>
              <a:t>1</a:t>
            </a:r>
            <a:endParaRPr sz="1600" dirty="0">
              <a:latin typeface="Open Sans" panose="020B0606030504020204" pitchFamily="34" charset="0"/>
              <a:ea typeface="Open Sans" panose="020B0606030504020204" pitchFamily="34" charset="0"/>
              <a:cs typeface="Open Sans" panose="020B0606030504020204" pitchFamily="34" charset="0"/>
            </a:endParaRPr>
          </a:p>
        </p:txBody>
      </p:sp>
      <p:sp>
        <p:nvSpPr>
          <p:cNvPr id="9" name="object 9"/>
          <p:cNvSpPr/>
          <p:nvPr/>
        </p:nvSpPr>
        <p:spPr>
          <a:xfrm>
            <a:off x="3308548" y="2635441"/>
            <a:ext cx="6745605" cy="1172747"/>
          </a:xfrm>
          <a:custGeom>
            <a:avLst/>
            <a:gdLst/>
            <a:ahLst/>
            <a:cxnLst/>
            <a:rect l="l" t="t" r="r" b="b"/>
            <a:pathLst>
              <a:path w="6745605" h="1043939">
                <a:moveTo>
                  <a:pt x="6745605" y="173989"/>
                </a:moveTo>
                <a:lnTo>
                  <a:pt x="6745605" y="869949"/>
                </a:lnTo>
                <a:lnTo>
                  <a:pt x="6739394" y="916216"/>
                </a:lnTo>
                <a:lnTo>
                  <a:pt x="6721856" y="957783"/>
                </a:lnTo>
                <a:lnTo>
                  <a:pt x="6694652" y="993000"/>
                </a:lnTo>
                <a:lnTo>
                  <a:pt x="6659448" y="1020190"/>
                </a:lnTo>
                <a:lnTo>
                  <a:pt x="6617881" y="1037729"/>
                </a:lnTo>
                <a:lnTo>
                  <a:pt x="6571602" y="1043939"/>
                </a:lnTo>
                <a:lnTo>
                  <a:pt x="0" y="1043939"/>
                </a:lnTo>
                <a:lnTo>
                  <a:pt x="0" y="0"/>
                </a:lnTo>
                <a:lnTo>
                  <a:pt x="6571602" y="0"/>
                </a:lnTo>
                <a:lnTo>
                  <a:pt x="6617881" y="6210"/>
                </a:lnTo>
                <a:lnTo>
                  <a:pt x="6659448" y="23748"/>
                </a:lnTo>
                <a:lnTo>
                  <a:pt x="6694652" y="50939"/>
                </a:lnTo>
                <a:lnTo>
                  <a:pt x="6721856" y="86156"/>
                </a:lnTo>
                <a:lnTo>
                  <a:pt x="6739394" y="127723"/>
                </a:lnTo>
                <a:lnTo>
                  <a:pt x="6745605" y="173989"/>
                </a:lnTo>
                <a:close/>
              </a:path>
            </a:pathLst>
          </a:custGeom>
          <a:ln w="12192">
            <a:solidFill>
              <a:srgbClr val="117624"/>
            </a:solidFill>
          </a:ln>
        </p:spPr>
        <p:txBody>
          <a:bodyPr wrap="square" lIns="0" tIns="0" rIns="0" bIns="0" rtlCol="0"/>
          <a:lstStyle/>
          <a:p>
            <a:endParaRPr>
              <a:latin typeface="Open Sans" panose="020B0606030504020204" pitchFamily="34" charset="0"/>
              <a:ea typeface="Open Sans" panose="020B0606030504020204" pitchFamily="34" charset="0"/>
              <a:cs typeface="Open Sans" panose="020B0606030504020204" pitchFamily="34" charset="0"/>
            </a:endParaRPr>
          </a:p>
        </p:txBody>
      </p:sp>
      <p:sp>
        <p:nvSpPr>
          <p:cNvPr id="10" name="object 10"/>
          <p:cNvSpPr txBox="1"/>
          <p:nvPr/>
        </p:nvSpPr>
        <p:spPr>
          <a:xfrm>
            <a:off x="3654068" y="2873753"/>
            <a:ext cx="6096405" cy="700769"/>
          </a:xfrm>
          <a:prstGeom prst="rect">
            <a:avLst/>
          </a:prstGeom>
        </p:spPr>
        <p:txBody>
          <a:bodyPr vert="horz" wrap="square" lIns="0" tIns="12700" rIns="0" bIns="0" rtlCol="0">
            <a:spAutoFit/>
          </a:bodyPr>
          <a:lstStyle/>
          <a:p>
            <a:pPr marL="12700">
              <a:lnSpc>
                <a:spcPts val="2840"/>
              </a:lnSpc>
              <a:spcBef>
                <a:spcPts val="100"/>
              </a:spcBef>
            </a:pPr>
            <a:r>
              <a:rPr b="1" dirty="0">
                <a:solidFill>
                  <a:srgbClr val="494949"/>
                </a:solidFill>
                <a:latin typeface="Open Sans" panose="020B0606030504020204" pitchFamily="34" charset="0"/>
                <a:ea typeface="Open Sans" panose="020B0606030504020204" pitchFamily="34" charset="0"/>
                <a:cs typeface="Open Sans" panose="020B0606030504020204" pitchFamily="34" charset="0"/>
              </a:rPr>
              <a:t>Chief</a:t>
            </a:r>
            <a:r>
              <a:rPr b="1"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b="1" dirty="0">
                <a:solidFill>
                  <a:srgbClr val="494949"/>
                </a:solidFill>
                <a:latin typeface="Open Sans" panose="020B0606030504020204" pitchFamily="34" charset="0"/>
                <a:ea typeface="Open Sans" panose="020B0606030504020204" pitchFamily="34" charset="0"/>
                <a:cs typeface="Open Sans" panose="020B0606030504020204" pitchFamily="34" charset="0"/>
              </a:rPr>
              <a:t>Staff</a:t>
            </a:r>
            <a:r>
              <a:rPr b="1"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b="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Executive</a:t>
            </a:r>
            <a:r>
              <a:rPr b="1"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b="1"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b="1"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b="1" dirty="0">
                <a:solidFill>
                  <a:srgbClr val="494949"/>
                </a:solidFill>
                <a:latin typeface="Open Sans" panose="020B0606030504020204" pitchFamily="34" charset="0"/>
                <a:ea typeface="Open Sans" panose="020B0606030504020204" pitchFamily="34" charset="0"/>
                <a:cs typeface="Open Sans" panose="020B0606030504020204" pitchFamily="34" charset="0"/>
              </a:rPr>
              <a:t>Chief</a:t>
            </a:r>
            <a:r>
              <a:rPr b="1"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b="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Elected</a:t>
            </a:r>
            <a:r>
              <a:rPr b="1"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b="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Officer</a:t>
            </a:r>
            <a:endParaRPr dirty="0">
              <a:latin typeface="Open Sans" panose="020B0606030504020204" pitchFamily="34" charset="0"/>
              <a:ea typeface="Open Sans" panose="020B0606030504020204" pitchFamily="34" charset="0"/>
              <a:cs typeface="Open Sans" panose="020B0606030504020204" pitchFamily="34" charset="0"/>
            </a:endParaRPr>
          </a:p>
          <a:p>
            <a:pPr marL="240665">
              <a:lnSpc>
                <a:spcPts val="2840"/>
              </a:lnSpc>
            </a:pP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relationships</a:t>
            </a:r>
            <a:r>
              <a:rPr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that</a:t>
            </a:r>
            <a:r>
              <a:rPr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sustain</a:t>
            </a:r>
            <a:r>
              <a:rPr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lang="en-US"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partnership and board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success</a:t>
            </a:r>
            <a:endParaRPr dirty="0">
              <a:latin typeface="Open Sans" panose="020B0606030504020204" pitchFamily="34" charset="0"/>
              <a:ea typeface="Open Sans" panose="020B0606030504020204" pitchFamily="34" charset="0"/>
              <a:cs typeface="Open Sans" panose="020B0606030504020204" pitchFamily="34" charset="0"/>
            </a:endParaRPr>
          </a:p>
        </p:txBody>
      </p:sp>
      <p:grpSp>
        <p:nvGrpSpPr>
          <p:cNvPr id="11" name="object 11"/>
          <p:cNvGrpSpPr/>
          <p:nvPr/>
        </p:nvGrpSpPr>
        <p:grpSpPr>
          <a:xfrm>
            <a:off x="2057400" y="2526031"/>
            <a:ext cx="1325880" cy="1316355"/>
            <a:chOff x="2060448" y="2086355"/>
            <a:chExt cx="1325880" cy="1316355"/>
          </a:xfrm>
        </p:grpSpPr>
        <p:sp>
          <p:nvSpPr>
            <p:cNvPr id="12" name="object 12"/>
            <p:cNvSpPr/>
            <p:nvPr/>
          </p:nvSpPr>
          <p:spPr>
            <a:xfrm>
              <a:off x="2066540" y="2092451"/>
              <a:ext cx="1313815" cy="1304290"/>
            </a:xfrm>
            <a:custGeom>
              <a:avLst/>
              <a:gdLst/>
              <a:ahLst/>
              <a:cxnLst/>
              <a:rect l="l" t="t" r="r" b="b"/>
              <a:pathLst>
                <a:path w="1313814" h="1304289">
                  <a:moveTo>
                    <a:pt x="1096162" y="0"/>
                  </a:moveTo>
                  <a:lnTo>
                    <a:pt x="217411" y="0"/>
                  </a:lnTo>
                  <a:lnTo>
                    <a:pt x="167576" y="5740"/>
                  </a:lnTo>
                  <a:lnTo>
                    <a:pt x="121831" y="22098"/>
                  </a:lnTo>
                  <a:lnTo>
                    <a:pt x="81457" y="47777"/>
                  </a:lnTo>
                  <a:lnTo>
                    <a:pt x="47790" y="81445"/>
                  </a:lnTo>
                  <a:lnTo>
                    <a:pt x="22110" y="121793"/>
                  </a:lnTo>
                  <a:lnTo>
                    <a:pt x="5753" y="167538"/>
                  </a:lnTo>
                  <a:lnTo>
                    <a:pt x="0" y="217360"/>
                  </a:lnTo>
                  <a:lnTo>
                    <a:pt x="0" y="1086802"/>
                  </a:lnTo>
                  <a:lnTo>
                    <a:pt x="5753" y="1136624"/>
                  </a:lnTo>
                  <a:lnTo>
                    <a:pt x="22110" y="1182357"/>
                  </a:lnTo>
                  <a:lnTo>
                    <a:pt x="47790" y="1222717"/>
                  </a:lnTo>
                  <a:lnTo>
                    <a:pt x="81457" y="1256385"/>
                  </a:lnTo>
                  <a:lnTo>
                    <a:pt x="121831" y="1282052"/>
                  </a:lnTo>
                  <a:lnTo>
                    <a:pt x="167576" y="1298422"/>
                  </a:lnTo>
                  <a:lnTo>
                    <a:pt x="217411" y="1304163"/>
                  </a:lnTo>
                  <a:lnTo>
                    <a:pt x="1096162" y="1304163"/>
                  </a:lnTo>
                  <a:lnTo>
                    <a:pt x="1145984" y="1298422"/>
                  </a:lnTo>
                  <a:lnTo>
                    <a:pt x="1191742" y="1282052"/>
                  </a:lnTo>
                  <a:lnTo>
                    <a:pt x="1232103" y="1256385"/>
                  </a:lnTo>
                  <a:lnTo>
                    <a:pt x="1265783" y="1222717"/>
                  </a:lnTo>
                  <a:lnTo>
                    <a:pt x="1291463" y="1182357"/>
                  </a:lnTo>
                  <a:lnTo>
                    <a:pt x="1307820" y="1136624"/>
                  </a:lnTo>
                  <a:lnTo>
                    <a:pt x="1313561" y="1086802"/>
                  </a:lnTo>
                  <a:lnTo>
                    <a:pt x="1313561" y="217360"/>
                  </a:lnTo>
                  <a:lnTo>
                    <a:pt x="1307820" y="167538"/>
                  </a:lnTo>
                  <a:lnTo>
                    <a:pt x="1291463" y="121793"/>
                  </a:lnTo>
                  <a:lnTo>
                    <a:pt x="1265783" y="81445"/>
                  </a:lnTo>
                  <a:lnTo>
                    <a:pt x="1232103" y="47777"/>
                  </a:lnTo>
                  <a:lnTo>
                    <a:pt x="1191742" y="22098"/>
                  </a:lnTo>
                  <a:lnTo>
                    <a:pt x="1145984" y="5740"/>
                  </a:lnTo>
                  <a:lnTo>
                    <a:pt x="1096162" y="0"/>
                  </a:lnTo>
                  <a:close/>
                </a:path>
              </a:pathLst>
            </a:custGeom>
            <a:solidFill>
              <a:srgbClr val="117624"/>
            </a:solidFill>
          </p:spPr>
          <p:txBody>
            <a:bodyPr wrap="square" lIns="0" tIns="0" rIns="0" bIns="0" rtlCol="0"/>
            <a:lstStyle/>
            <a:p>
              <a:endParaRPr>
                <a:latin typeface="Open Sans" panose="020B0606030504020204" pitchFamily="34" charset="0"/>
                <a:ea typeface="Open Sans" panose="020B0606030504020204" pitchFamily="34" charset="0"/>
                <a:cs typeface="Open Sans" panose="020B0606030504020204" pitchFamily="34" charset="0"/>
              </a:endParaRPr>
            </a:p>
          </p:txBody>
        </p:sp>
        <p:sp>
          <p:nvSpPr>
            <p:cNvPr id="13" name="object 13"/>
            <p:cNvSpPr/>
            <p:nvPr/>
          </p:nvSpPr>
          <p:spPr>
            <a:xfrm>
              <a:off x="2066544" y="2092451"/>
              <a:ext cx="1313815" cy="1304290"/>
            </a:xfrm>
            <a:custGeom>
              <a:avLst/>
              <a:gdLst/>
              <a:ahLst/>
              <a:cxnLst/>
              <a:rect l="l" t="t" r="r" b="b"/>
              <a:pathLst>
                <a:path w="1313814" h="1304289">
                  <a:moveTo>
                    <a:pt x="0" y="217360"/>
                  </a:moveTo>
                  <a:lnTo>
                    <a:pt x="5740" y="167538"/>
                  </a:lnTo>
                  <a:lnTo>
                    <a:pt x="22110" y="121793"/>
                  </a:lnTo>
                  <a:lnTo>
                    <a:pt x="47777" y="81445"/>
                  </a:lnTo>
                  <a:lnTo>
                    <a:pt x="81457" y="47777"/>
                  </a:lnTo>
                  <a:lnTo>
                    <a:pt x="121818" y="22098"/>
                  </a:lnTo>
                  <a:lnTo>
                    <a:pt x="167576" y="5740"/>
                  </a:lnTo>
                  <a:lnTo>
                    <a:pt x="217398" y="0"/>
                  </a:lnTo>
                  <a:lnTo>
                    <a:pt x="1096162" y="0"/>
                  </a:lnTo>
                  <a:lnTo>
                    <a:pt x="1145984" y="5740"/>
                  </a:lnTo>
                  <a:lnTo>
                    <a:pt x="1191742" y="22098"/>
                  </a:lnTo>
                  <a:lnTo>
                    <a:pt x="1232103" y="47777"/>
                  </a:lnTo>
                  <a:lnTo>
                    <a:pt x="1265783" y="81445"/>
                  </a:lnTo>
                  <a:lnTo>
                    <a:pt x="1291450" y="121793"/>
                  </a:lnTo>
                  <a:lnTo>
                    <a:pt x="1307820" y="167538"/>
                  </a:lnTo>
                  <a:lnTo>
                    <a:pt x="1313561" y="217360"/>
                  </a:lnTo>
                  <a:lnTo>
                    <a:pt x="1313561" y="1086802"/>
                  </a:lnTo>
                  <a:lnTo>
                    <a:pt x="1307820" y="1136624"/>
                  </a:lnTo>
                  <a:lnTo>
                    <a:pt x="1291450" y="1182357"/>
                  </a:lnTo>
                  <a:lnTo>
                    <a:pt x="1265783" y="1222717"/>
                  </a:lnTo>
                  <a:lnTo>
                    <a:pt x="1232103" y="1256385"/>
                  </a:lnTo>
                  <a:lnTo>
                    <a:pt x="1191742" y="1282065"/>
                  </a:lnTo>
                  <a:lnTo>
                    <a:pt x="1145984" y="1298422"/>
                  </a:lnTo>
                  <a:lnTo>
                    <a:pt x="1096162" y="1304163"/>
                  </a:lnTo>
                  <a:lnTo>
                    <a:pt x="217398" y="1304163"/>
                  </a:lnTo>
                  <a:lnTo>
                    <a:pt x="167576" y="1298422"/>
                  </a:lnTo>
                  <a:lnTo>
                    <a:pt x="121818" y="1282065"/>
                  </a:lnTo>
                  <a:lnTo>
                    <a:pt x="81457" y="1256385"/>
                  </a:lnTo>
                  <a:lnTo>
                    <a:pt x="47777" y="1222717"/>
                  </a:lnTo>
                  <a:lnTo>
                    <a:pt x="22110" y="1182357"/>
                  </a:lnTo>
                  <a:lnTo>
                    <a:pt x="5740" y="1136624"/>
                  </a:lnTo>
                  <a:lnTo>
                    <a:pt x="0" y="1086802"/>
                  </a:lnTo>
                  <a:lnTo>
                    <a:pt x="0" y="217360"/>
                  </a:lnTo>
                  <a:close/>
                </a:path>
              </a:pathLst>
            </a:custGeom>
            <a:ln w="12191">
              <a:solidFill>
                <a:srgbClr val="3B67AF"/>
              </a:solidFill>
            </a:ln>
          </p:spPr>
          <p:txBody>
            <a:bodyPr wrap="square" lIns="0" tIns="0" rIns="0" bIns="0" rtlCol="0"/>
            <a:lstStyle/>
            <a:p>
              <a:endParaRPr>
                <a:latin typeface="Open Sans" panose="020B0606030504020204" pitchFamily="34" charset="0"/>
                <a:ea typeface="Open Sans" panose="020B0606030504020204" pitchFamily="34" charset="0"/>
                <a:cs typeface="Open Sans" panose="020B0606030504020204" pitchFamily="34" charset="0"/>
              </a:endParaRPr>
            </a:p>
          </p:txBody>
        </p:sp>
      </p:grpSp>
      <p:sp>
        <p:nvSpPr>
          <p:cNvPr id="14" name="object 14"/>
          <p:cNvSpPr txBox="1"/>
          <p:nvPr/>
        </p:nvSpPr>
        <p:spPr>
          <a:xfrm>
            <a:off x="2195828" y="2838831"/>
            <a:ext cx="1038860" cy="577466"/>
          </a:xfrm>
          <a:prstGeom prst="rect">
            <a:avLst/>
          </a:prstGeom>
        </p:spPr>
        <p:txBody>
          <a:bodyPr vert="horz" wrap="square" lIns="0" tIns="30480" rIns="0" bIns="0" rtlCol="0">
            <a:spAutoFit/>
          </a:bodyPr>
          <a:lstStyle/>
          <a:p>
            <a:pPr marL="90805" marR="5080" indent="-78740">
              <a:lnSpc>
                <a:spcPts val="2200"/>
              </a:lnSpc>
              <a:spcBef>
                <a:spcPts val="240"/>
              </a:spcBef>
            </a:pPr>
            <a:r>
              <a:rPr sz="1600" spc="-20" dirty="0">
                <a:solidFill>
                  <a:srgbClr val="FFFFFF"/>
                </a:solidFill>
                <a:latin typeface="Open Sans" panose="020B0606030504020204" pitchFamily="34" charset="0"/>
                <a:ea typeface="Open Sans" panose="020B0606030504020204" pitchFamily="34" charset="0"/>
                <a:cs typeface="Open Sans" panose="020B0606030504020204" pitchFamily="34" charset="0"/>
              </a:rPr>
              <a:t>Discussion </a:t>
            </a:r>
            <a:r>
              <a:rPr sz="1600"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Thread</a:t>
            </a:r>
            <a:r>
              <a:rPr sz="1600" spc="-10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spc="-50" dirty="0">
                <a:solidFill>
                  <a:srgbClr val="FFFFFF"/>
                </a:solidFill>
                <a:latin typeface="Open Sans" panose="020B0606030504020204" pitchFamily="34" charset="0"/>
                <a:ea typeface="Open Sans" panose="020B0606030504020204" pitchFamily="34" charset="0"/>
                <a:cs typeface="Open Sans" panose="020B0606030504020204" pitchFamily="34" charset="0"/>
              </a:rPr>
              <a:t>2</a:t>
            </a:r>
            <a:endParaRPr sz="1600" dirty="0">
              <a:latin typeface="Open Sans" panose="020B0606030504020204" pitchFamily="34" charset="0"/>
              <a:ea typeface="Open Sans" panose="020B0606030504020204" pitchFamily="34" charset="0"/>
              <a:cs typeface="Open Sans" panose="020B0606030504020204" pitchFamily="34" charset="0"/>
            </a:endParaRPr>
          </a:p>
        </p:txBody>
      </p:sp>
      <p:sp>
        <p:nvSpPr>
          <p:cNvPr id="15" name="object 15"/>
          <p:cNvSpPr/>
          <p:nvPr/>
        </p:nvSpPr>
        <p:spPr>
          <a:xfrm>
            <a:off x="3329469" y="4071837"/>
            <a:ext cx="6745605" cy="1043940"/>
          </a:xfrm>
          <a:custGeom>
            <a:avLst/>
            <a:gdLst/>
            <a:ahLst/>
            <a:cxnLst/>
            <a:rect l="l" t="t" r="r" b="b"/>
            <a:pathLst>
              <a:path w="6745605" h="1043939">
                <a:moveTo>
                  <a:pt x="6745605" y="173990"/>
                </a:moveTo>
                <a:lnTo>
                  <a:pt x="6745605" y="869950"/>
                </a:lnTo>
                <a:lnTo>
                  <a:pt x="6739394" y="916216"/>
                </a:lnTo>
                <a:lnTo>
                  <a:pt x="6721856" y="957783"/>
                </a:lnTo>
                <a:lnTo>
                  <a:pt x="6694652" y="993000"/>
                </a:lnTo>
                <a:lnTo>
                  <a:pt x="6659448" y="1020191"/>
                </a:lnTo>
                <a:lnTo>
                  <a:pt x="6617881" y="1037729"/>
                </a:lnTo>
                <a:lnTo>
                  <a:pt x="6571602" y="1043940"/>
                </a:lnTo>
                <a:lnTo>
                  <a:pt x="0" y="1043940"/>
                </a:lnTo>
                <a:lnTo>
                  <a:pt x="0" y="0"/>
                </a:lnTo>
                <a:lnTo>
                  <a:pt x="6571602" y="0"/>
                </a:lnTo>
                <a:lnTo>
                  <a:pt x="6617881" y="6210"/>
                </a:lnTo>
                <a:lnTo>
                  <a:pt x="6659448" y="23749"/>
                </a:lnTo>
                <a:lnTo>
                  <a:pt x="6694652" y="50939"/>
                </a:lnTo>
                <a:lnTo>
                  <a:pt x="6721856" y="86156"/>
                </a:lnTo>
                <a:lnTo>
                  <a:pt x="6739394" y="127723"/>
                </a:lnTo>
                <a:lnTo>
                  <a:pt x="6745605" y="173990"/>
                </a:lnTo>
                <a:close/>
              </a:path>
            </a:pathLst>
          </a:custGeom>
          <a:ln w="12192">
            <a:solidFill>
              <a:srgbClr val="117624"/>
            </a:solidFill>
          </a:ln>
        </p:spPr>
        <p:txBody>
          <a:bodyPr wrap="square" lIns="0" tIns="0" rIns="0" bIns="0" rtlCol="0"/>
          <a:lstStyle/>
          <a:p>
            <a:endParaRPr>
              <a:latin typeface="Open Sans" panose="020B0606030504020204" pitchFamily="34" charset="0"/>
              <a:ea typeface="Open Sans" panose="020B0606030504020204" pitchFamily="34" charset="0"/>
              <a:cs typeface="Open Sans" panose="020B0606030504020204" pitchFamily="34" charset="0"/>
            </a:endParaRPr>
          </a:p>
        </p:txBody>
      </p:sp>
      <p:sp>
        <p:nvSpPr>
          <p:cNvPr id="16" name="object 16"/>
          <p:cNvSpPr txBox="1"/>
          <p:nvPr/>
        </p:nvSpPr>
        <p:spPr>
          <a:xfrm>
            <a:off x="3513198" y="4188760"/>
            <a:ext cx="6002655" cy="748218"/>
          </a:xfrm>
          <a:prstGeom prst="rect">
            <a:avLst/>
          </a:prstGeom>
        </p:spPr>
        <p:txBody>
          <a:bodyPr vert="horz" wrap="square" lIns="0" tIns="53340" rIns="0" bIns="0" rtlCol="0">
            <a:spAutoFit/>
          </a:bodyPr>
          <a:lstStyle/>
          <a:p>
            <a:pPr marL="241300" marR="5080" indent="-229235">
              <a:lnSpc>
                <a:spcPts val="2600"/>
              </a:lnSpc>
              <a:spcBef>
                <a:spcPts val="420"/>
              </a:spcBef>
            </a:pPr>
            <a:r>
              <a:rPr b="1" dirty="0">
                <a:solidFill>
                  <a:srgbClr val="494949"/>
                </a:solidFill>
                <a:latin typeface="Open Sans" panose="020B0606030504020204" pitchFamily="34" charset="0"/>
                <a:ea typeface="Open Sans" panose="020B0606030504020204" pitchFamily="34" charset="0"/>
                <a:cs typeface="Open Sans" panose="020B0606030504020204" pitchFamily="34" charset="0"/>
              </a:rPr>
              <a:t>Roles,</a:t>
            </a:r>
            <a:r>
              <a:rPr b="1"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b="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relationships,</a:t>
            </a:r>
            <a:r>
              <a:rPr b="1"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b="1"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b="1"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b="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responsibilities</a:t>
            </a:r>
            <a:r>
              <a:rPr b="1"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endParaRPr lang="en-US" b="1" spc="-80" dirty="0">
              <a:solidFill>
                <a:srgbClr val="494949"/>
              </a:solidFill>
              <a:latin typeface="Open Sans" panose="020B0606030504020204" pitchFamily="34" charset="0"/>
              <a:ea typeface="Open Sans" panose="020B0606030504020204" pitchFamily="34" charset="0"/>
              <a:cs typeface="Open Sans" panose="020B0606030504020204" pitchFamily="34" charset="0"/>
            </a:endParaRPr>
          </a:p>
          <a:p>
            <a:pPr marL="241300" marR="5080" indent="-229235">
              <a:lnSpc>
                <a:spcPts val="2600"/>
              </a:lnSpc>
              <a:spcBef>
                <a:spcPts val="420"/>
              </a:spcBef>
            </a:pPr>
            <a:r>
              <a:rPr lang="en-US" b="1"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related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guiding</a:t>
            </a:r>
            <a:r>
              <a:rPr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governing</a:t>
            </a:r>
            <a:r>
              <a:rPr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board</a:t>
            </a:r>
            <a:endParaRPr dirty="0">
              <a:latin typeface="Open Sans" panose="020B0606030504020204" pitchFamily="34" charset="0"/>
              <a:ea typeface="Open Sans" panose="020B0606030504020204" pitchFamily="34" charset="0"/>
              <a:cs typeface="Open Sans" panose="020B0606030504020204" pitchFamily="34" charset="0"/>
            </a:endParaRPr>
          </a:p>
        </p:txBody>
      </p:sp>
      <p:grpSp>
        <p:nvGrpSpPr>
          <p:cNvPr id="17" name="object 17"/>
          <p:cNvGrpSpPr/>
          <p:nvPr/>
        </p:nvGrpSpPr>
        <p:grpSpPr>
          <a:xfrm>
            <a:off x="2051556" y="3952751"/>
            <a:ext cx="1325880" cy="1317625"/>
            <a:chOff x="2060448" y="3454908"/>
            <a:chExt cx="1325880" cy="1317625"/>
          </a:xfrm>
        </p:grpSpPr>
        <p:sp>
          <p:nvSpPr>
            <p:cNvPr id="18" name="object 18"/>
            <p:cNvSpPr/>
            <p:nvPr/>
          </p:nvSpPr>
          <p:spPr>
            <a:xfrm>
              <a:off x="2066540" y="3461004"/>
              <a:ext cx="1313815" cy="1304925"/>
            </a:xfrm>
            <a:custGeom>
              <a:avLst/>
              <a:gdLst/>
              <a:ahLst/>
              <a:cxnLst/>
              <a:rect l="l" t="t" r="r" b="b"/>
              <a:pathLst>
                <a:path w="1313814" h="1304925">
                  <a:moveTo>
                    <a:pt x="1096162" y="0"/>
                  </a:moveTo>
                  <a:lnTo>
                    <a:pt x="217411" y="0"/>
                  </a:lnTo>
                  <a:lnTo>
                    <a:pt x="167576" y="5740"/>
                  </a:lnTo>
                  <a:lnTo>
                    <a:pt x="121831" y="22110"/>
                  </a:lnTo>
                  <a:lnTo>
                    <a:pt x="81457" y="47802"/>
                  </a:lnTo>
                  <a:lnTo>
                    <a:pt x="47790" y="81483"/>
                  </a:lnTo>
                  <a:lnTo>
                    <a:pt x="22110" y="121869"/>
                  </a:lnTo>
                  <a:lnTo>
                    <a:pt x="5753" y="167640"/>
                  </a:lnTo>
                  <a:lnTo>
                    <a:pt x="0" y="217487"/>
                  </a:lnTo>
                  <a:lnTo>
                    <a:pt x="0" y="1087437"/>
                  </a:lnTo>
                  <a:lnTo>
                    <a:pt x="5753" y="1137285"/>
                  </a:lnTo>
                  <a:lnTo>
                    <a:pt x="22110" y="1183055"/>
                  </a:lnTo>
                  <a:lnTo>
                    <a:pt x="47790" y="1223441"/>
                  </a:lnTo>
                  <a:lnTo>
                    <a:pt x="81457" y="1257122"/>
                  </a:lnTo>
                  <a:lnTo>
                    <a:pt x="121831" y="1282801"/>
                  </a:lnTo>
                  <a:lnTo>
                    <a:pt x="167576" y="1299171"/>
                  </a:lnTo>
                  <a:lnTo>
                    <a:pt x="217411" y="1304925"/>
                  </a:lnTo>
                  <a:lnTo>
                    <a:pt x="1096162" y="1304925"/>
                  </a:lnTo>
                  <a:lnTo>
                    <a:pt x="1145984" y="1299171"/>
                  </a:lnTo>
                  <a:lnTo>
                    <a:pt x="1191742" y="1282801"/>
                  </a:lnTo>
                  <a:lnTo>
                    <a:pt x="1232103" y="1257122"/>
                  </a:lnTo>
                  <a:lnTo>
                    <a:pt x="1265783" y="1223441"/>
                  </a:lnTo>
                  <a:lnTo>
                    <a:pt x="1291463" y="1183055"/>
                  </a:lnTo>
                  <a:lnTo>
                    <a:pt x="1307820" y="1137285"/>
                  </a:lnTo>
                  <a:lnTo>
                    <a:pt x="1313561" y="1087437"/>
                  </a:lnTo>
                  <a:lnTo>
                    <a:pt x="1313561" y="217487"/>
                  </a:lnTo>
                  <a:lnTo>
                    <a:pt x="1307820" y="167640"/>
                  </a:lnTo>
                  <a:lnTo>
                    <a:pt x="1291463" y="121869"/>
                  </a:lnTo>
                  <a:lnTo>
                    <a:pt x="1265783" y="81483"/>
                  </a:lnTo>
                  <a:lnTo>
                    <a:pt x="1232103" y="47802"/>
                  </a:lnTo>
                  <a:lnTo>
                    <a:pt x="1191742" y="22110"/>
                  </a:lnTo>
                  <a:lnTo>
                    <a:pt x="1145984" y="5740"/>
                  </a:lnTo>
                  <a:lnTo>
                    <a:pt x="1096162" y="0"/>
                  </a:lnTo>
                  <a:close/>
                </a:path>
              </a:pathLst>
            </a:custGeom>
            <a:solidFill>
              <a:srgbClr val="117624"/>
            </a:solidFill>
          </p:spPr>
          <p:txBody>
            <a:bodyPr wrap="square" lIns="0" tIns="0" rIns="0" bIns="0" rtlCol="0"/>
            <a:lstStyle/>
            <a:p>
              <a:endParaRPr>
                <a:latin typeface="Open Sans" panose="020B0606030504020204" pitchFamily="34" charset="0"/>
                <a:ea typeface="Open Sans" panose="020B0606030504020204" pitchFamily="34" charset="0"/>
                <a:cs typeface="Open Sans" panose="020B0606030504020204" pitchFamily="34" charset="0"/>
              </a:endParaRPr>
            </a:p>
          </p:txBody>
        </p:sp>
        <p:sp>
          <p:nvSpPr>
            <p:cNvPr id="19" name="object 19"/>
            <p:cNvSpPr/>
            <p:nvPr/>
          </p:nvSpPr>
          <p:spPr>
            <a:xfrm>
              <a:off x="2066544" y="3461004"/>
              <a:ext cx="1313815" cy="1304925"/>
            </a:xfrm>
            <a:custGeom>
              <a:avLst/>
              <a:gdLst/>
              <a:ahLst/>
              <a:cxnLst/>
              <a:rect l="l" t="t" r="r" b="b"/>
              <a:pathLst>
                <a:path w="1313814" h="1304925">
                  <a:moveTo>
                    <a:pt x="0" y="217487"/>
                  </a:moveTo>
                  <a:lnTo>
                    <a:pt x="5740" y="167640"/>
                  </a:lnTo>
                  <a:lnTo>
                    <a:pt x="22110" y="121869"/>
                  </a:lnTo>
                  <a:lnTo>
                    <a:pt x="47777" y="81483"/>
                  </a:lnTo>
                  <a:lnTo>
                    <a:pt x="81457" y="47802"/>
                  </a:lnTo>
                  <a:lnTo>
                    <a:pt x="121818" y="22110"/>
                  </a:lnTo>
                  <a:lnTo>
                    <a:pt x="167576" y="5740"/>
                  </a:lnTo>
                  <a:lnTo>
                    <a:pt x="217398" y="0"/>
                  </a:lnTo>
                  <a:lnTo>
                    <a:pt x="1096162" y="0"/>
                  </a:lnTo>
                  <a:lnTo>
                    <a:pt x="1145984" y="5740"/>
                  </a:lnTo>
                  <a:lnTo>
                    <a:pt x="1191742" y="22110"/>
                  </a:lnTo>
                  <a:lnTo>
                    <a:pt x="1232103" y="47802"/>
                  </a:lnTo>
                  <a:lnTo>
                    <a:pt x="1265783" y="81483"/>
                  </a:lnTo>
                  <a:lnTo>
                    <a:pt x="1291450" y="121869"/>
                  </a:lnTo>
                  <a:lnTo>
                    <a:pt x="1307820" y="167640"/>
                  </a:lnTo>
                  <a:lnTo>
                    <a:pt x="1313561" y="217487"/>
                  </a:lnTo>
                  <a:lnTo>
                    <a:pt x="1313561" y="1087437"/>
                  </a:lnTo>
                  <a:lnTo>
                    <a:pt x="1307820" y="1137285"/>
                  </a:lnTo>
                  <a:lnTo>
                    <a:pt x="1291450" y="1183055"/>
                  </a:lnTo>
                  <a:lnTo>
                    <a:pt x="1265783" y="1223441"/>
                  </a:lnTo>
                  <a:lnTo>
                    <a:pt x="1232103" y="1257122"/>
                  </a:lnTo>
                  <a:lnTo>
                    <a:pt x="1191742" y="1282801"/>
                  </a:lnTo>
                  <a:lnTo>
                    <a:pt x="1145984" y="1299171"/>
                  </a:lnTo>
                  <a:lnTo>
                    <a:pt x="1096162" y="1304925"/>
                  </a:lnTo>
                  <a:lnTo>
                    <a:pt x="217398" y="1304925"/>
                  </a:lnTo>
                  <a:lnTo>
                    <a:pt x="167576" y="1299171"/>
                  </a:lnTo>
                  <a:lnTo>
                    <a:pt x="121818" y="1282801"/>
                  </a:lnTo>
                  <a:lnTo>
                    <a:pt x="81457" y="1257122"/>
                  </a:lnTo>
                  <a:lnTo>
                    <a:pt x="47777" y="1223441"/>
                  </a:lnTo>
                  <a:lnTo>
                    <a:pt x="22110" y="1183055"/>
                  </a:lnTo>
                  <a:lnTo>
                    <a:pt x="5740" y="1137285"/>
                  </a:lnTo>
                  <a:lnTo>
                    <a:pt x="0" y="1087437"/>
                  </a:lnTo>
                  <a:lnTo>
                    <a:pt x="0" y="217487"/>
                  </a:lnTo>
                  <a:close/>
                </a:path>
              </a:pathLst>
            </a:custGeom>
            <a:ln w="12192">
              <a:solidFill>
                <a:srgbClr val="3B67AF"/>
              </a:solidFill>
            </a:ln>
          </p:spPr>
          <p:txBody>
            <a:bodyPr wrap="square" lIns="0" tIns="0" rIns="0" bIns="0" rtlCol="0"/>
            <a:lstStyle/>
            <a:p>
              <a:endParaRPr>
                <a:latin typeface="Open Sans" panose="020B0606030504020204" pitchFamily="34" charset="0"/>
                <a:ea typeface="Open Sans" panose="020B0606030504020204" pitchFamily="34" charset="0"/>
                <a:cs typeface="Open Sans" panose="020B0606030504020204" pitchFamily="34" charset="0"/>
              </a:endParaRPr>
            </a:p>
          </p:txBody>
        </p:sp>
      </p:grpSp>
      <p:sp>
        <p:nvSpPr>
          <p:cNvPr id="20" name="object 20"/>
          <p:cNvSpPr txBox="1"/>
          <p:nvPr/>
        </p:nvSpPr>
        <p:spPr>
          <a:xfrm>
            <a:off x="2195066" y="4225165"/>
            <a:ext cx="1038860" cy="565283"/>
          </a:xfrm>
          <a:prstGeom prst="rect">
            <a:avLst/>
          </a:prstGeom>
        </p:spPr>
        <p:txBody>
          <a:bodyPr vert="horz" wrap="square" lIns="0" tIns="40640" rIns="0" bIns="0" rtlCol="0">
            <a:spAutoFit/>
          </a:bodyPr>
          <a:lstStyle/>
          <a:p>
            <a:pPr marL="91440" marR="5080" indent="-79375">
              <a:lnSpc>
                <a:spcPts val="2100"/>
              </a:lnSpc>
              <a:spcBef>
                <a:spcPts val="320"/>
              </a:spcBef>
            </a:pPr>
            <a:r>
              <a:rPr sz="1600" spc="-20" dirty="0">
                <a:solidFill>
                  <a:srgbClr val="FFFFFF"/>
                </a:solidFill>
                <a:latin typeface="Open Sans" panose="020B0606030504020204" pitchFamily="34" charset="0"/>
                <a:ea typeface="Open Sans" panose="020B0606030504020204" pitchFamily="34" charset="0"/>
                <a:cs typeface="Open Sans" panose="020B0606030504020204" pitchFamily="34" charset="0"/>
              </a:rPr>
              <a:t>Discussion </a:t>
            </a:r>
            <a:r>
              <a:rPr sz="1600"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Thread</a:t>
            </a:r>
            <a:r>
              <a:rPr sz="1600" spc="-8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spc="-50" dirty="0">
                <a:solidFill>
                  <a:srgbClr val="FFFFFF"/>
                </a:solidFill>
                <a:latin typeface="Open Sans" panose="020B0606030504020204" pitchFamily="34" charset="0"/>
                <a:ea typeface="Open Sans" panose="020B0606030504020204" pitchFamily="34" charset="0"/>
                <a:cs typeface="Open Sans" panose="020B0606030504020204" pitchFamily="34" charset="0"/>
              </a:rPr>
              <a:t>3</a:t>
            </a:r>
            <a:endParaRPr sz="1600" dirty="0">
              <a:latin typeface="Open Sans" panose="020B0606030504020204" pitchFamily="34" charset="0"/>
              <a:ea typeface="Open Sans" panose="020B0606030504020204" pitchFamily="34" charset="0"/>
              <a:cs typeface="Open Sans" panose="020B0606030504020204" pitchFamily="34" charset="0"/>
            </a:endParaRPr>
          </a:p>
        </p:txBody>
      </p:sp>
      <p:sp>
        <p:nvSpPr>
          <p:cNvPr id="27" name="object 27"/>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5</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590550"/>
            <a:chOff x="0" y="0"/>
            <a:chExt cx="12192000" cy="590550"/>
          </a:xfrm>
        </p:grpSpPr>
        <p:pic>
          <p:nvPicPr>
            <p:cNvPr id="3" name="object 3"/>
            <p:cNvPicPr/>
            <p:nvPr/>
          </p:nvPicPr>
          <p:blipFill>
            <a:blip r:embed="rId3" cstate="print"/>
            <a:stretch>
              <a:fillRect/>
            </a:stretch>
          </p:blipFill>
          <p:spPr>
            <a:xfrm>
              <a:off x="0" y="0"/>
              <a:ext cx="12191999" cy="590549"/>
            </a:xfrm>
            <a:prstGeom prst="rect">
              <a:avLst/>
            </a:prstGeom>
          </p:spPr>
        </p:pic>
        <p:sp>
          <p:nvSpPr>
            <p:cNvPr id="4" name="object 4"/>
            <p:cNvSpPr/>
            <p:nvPr/>
          </p:nvSpPr>
          <p:spPr>
            <a:xfrm>
              <a:off x="0" y="0"/>
              <a:ext cx="12192000" cy="556260"/>
            </a:xfrm>
            <a:custGeom>
              <a:avLst/>
              <a:gdLst/>
              <a:ahLst/>
              <a:cxnLst/>
              <a:rect l="l" t="t" r="r" b="b"/>
              <a:pathLst>
                <a:path w="12192000" h="556260">
                  <a:moveTo>
                    <a:pt x="12192000" y="0"/>
                  </a:moveTo>
                  <a:lnTo>
                    <a:pt x="0" y="0"/>
                  </a:lnTo>
                  <a:lnTo>
                    <a:pt x="0" y="556260"/>
                  </a:lnTo>
                  <a:lnTo>
                    <a:pt x="12192000" y="556260"/>
                  </a:lnTo>
                  <a:lnTo>
                    <a:pt x="12192000" y="0"/>
                  </a:lnTo>
                  <a:close/>
                </a:path>
              </a:pathLst>
            </a:custGeom>
            <a:solidFill>
              <a:srgbClr val="117624"/>
            </a:solidFill>
          </p:spPr>
          <p:txBody>
            <a:bodyPr wrap="square" lIns="0" tIns="0" rIns="0" bIns="0" rtlCol="0"/>
            <a:lstStyle/>
            <a:p>
              <a:endParaRPr/>
            </a:p>
          </p:txBody>
        </p:sp>
      </p:grpSp>
      <p:sp>
        <p:nvSpPr>
          <p:cNvPr id="5" name="object 5"/>
          <p:cNvSpPr txBox="1">
            <a:spLocks noGrp="1"/>
          </p:cNvSpPr>
          <p:nvPr>
            <p:ph type="title"/>
          </p:nvPr>
        </p:nvSpPr>
        <p:spPr>
          <a:xfrm>
            <a:off x="1762118" y="46388"/>
            <a:ext cx="8667762" cy="443711"/>
          </a:xfrm>
          <a:prstGeom prst="rect">
            <a:avLst/>
          </a:prstGeom>
        </p:spPr>
        <p:txBody>
          <a:bodyPr vert="horz" wrap="square" lIns="0" tIns="12700" rIns="0" bIns="0" rtlCol="0">
            <a:spAutoFit/>
          </a:bodyPr>
          <a:lstStyle/>
          <a:p>
            <a:pPr marL="12700">
              <a:lnSpc>
                <a:spcPct val="100000"/>
              </a:lnSpc>
              <a:spcBef>
                <a:spcPts val="100"/>
              </a:spcBef>
            </a:pPr>
            <a:r>
              <a:rPr sz="28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Discussion</a:t>
            </a:r>
            <a:r>
              <a:rPr sz="2800" b="0" spc="-114"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8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Thread</a:t>
            </a:r>
            <a:r>
              <a:rPr sz="2800" b="0" spc="-14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8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1</a:t>
            </a:r>
            <a:r>
              <a:rPr sz="2800" b="0" spc="-9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8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a:t>
            </a:r>
            <a:r>
              <a:rPr sz="2800" b="0" spc="-12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8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Spec</a:t>
            </a:r>
            <a:r>
              <a:rPr lang="en-US" sz="28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i</a:t>
            </a:r>
            <a:r>
              <a:rPr sz="28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al</a:t>
            </a:r>
            <a:r>
              <a:rPr sz="2800" b="0" spc="-8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8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Nature</a:t>
            </a:r>
            <a:r>
              <a:rPr sz="2800" b="0" spc="-9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8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of</a:t>
            </a:r>
            <a:r>
              <a:rPr sz="2800" b="0" spc="-11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800" b="0"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Associations</a:t>
            </a:r>
            <a:endParaRPr sz="2800" b="0" dirty="0">
              <a:latin typeface="Open Sans" panose="020B0606030504020204" pitchFamily="34" charset="0"/>
              <a:ea typeface="Open Sans" panose="020B0606030504020204" pitchFamily="34" charset="0"/>
              <a:cs typeface="Open Sans" panose="020B0606030504020204" pitchFamily="34" charset="0"/>
            </a:endParaRPr>
          </a:p>
        </p:txBody>
      </p:sp>
      <p:grpSp>
        <p:nvGrpSpPr>
          <p:cNvPr id="7" name="object 7"/>
          <p:cNvGrpSpPr/>
          <p:nvPr/>
        </p:nvGrpSpPr>
        <p:grpSpPr>
          <a:xfrm>
            <a:off x="7978582" y="901938"/>
            <a:ext cx="3317875" cy="4490085"/>
            <a:chOff x="7947085" y="790956"/>
            <a:chExt cx="3317875" cy="4490085"/>
          </a:xfrm>
        </p:grpSpPr>
        <p:pic>
          <p:nvPicPr>
            <p:cNvPr id="8" name="object 8"/>
            <p:cNvPicPr/>
            <p:nvPr/>
          </p:nvPicPr>
          <p:blipFill>
            <a:blip r:embed="rId4" cstate="print"/>
            <a:stretch>
              <a:fillRect/>
            </a:stretch>
          </p:blipFill>
          <p:spPr>
            <a:xfrm>
              <a:off x="7947085" y="790956"/>
              <a:ext cx="3317547" cy="4489703"/>
            </a:xfrm>
            <a:prstGeom prst="rect">
              <a:avLst/>
            </a:prstGeom>
          </p:spPr>
        </p:pic>
        <p:pic>
          <p:nvPicPr>
            <p:cNvPr id="9" name="object 9"/>
            <p:cNvPicPr/>
            <p:nvPr/>
          </p:nvPicPr>
          <p:blipFill>
            <a:blip r:embed="rId5" cstate="print"/>
            <a:stretch>
              <a:fillRect/>
            </a:stretch>
          </p:blipFill>
          <p:spPr>
            <a:xfrm>
              <a:off x="7981949" y="807720"/>
              <a:ext cx="3246881" cy="4415014"/>
            </a:xfrm>
            <a:prstGeom prst="rect">
              <a:avLst/>
            </a:prstGeom>
            <a:noFill/>
          </p:spPr>
        </p:pic>
      </p:grpSp>
      <p:sp>
        <p:nvSpPr>
          <p:cNvPr id="10" name="object 10"/>
          <p:cNvSpPr txBox="1"/>
          <p:nvPr/>
        </p:nvSpPr>
        <p:spPr>
          <a:xfrm>
            <a:off x="9185400" y="1699971"/>
            <a:ext cx="904240" cy="269875"/>
          </a:xfrm>
          <a:prstGeom prst="rect">
            <a:avLst/>
          </a:prstGeom>
        </p:spPr>
        <p:txBody>
          <a:bodyPr vert="horz" wrap="square" lIns="0" tIns="12700" rIns="0" bIns="0" rtlCol="0">
            <a:spAutoFit/>
          </a:bodyPr>
          <a:lstStyle/>
          <a:p>
            <a:pPr marL="12700">
              <a:lnSpc>
                <a:spcPct val="100000"/>
              </a:lnSpc>
              <a:spcBef>
                <a:spcPts val="100"/>
              </a:spcBef>
            </a:pPr>
            <a:r>
              <a:rPr sz="1600" spc="-70">
                <a:latin typeface="Verdana"/>
                <a:cs typeface="Verdana"/>
              </a:rPr>
              <a:t>Structure</a:t>
            </a:r>
            <a:endParaRPr sz="1600">
              <a:latin typeface="Verdana"/>
              <a:cs typeface="Verdana"/>
            </a:endParaRPr>
          </a:p>
        </p:txBody>
      </p:sp>
      <p:sp>
        <p:nvSpPr>
          <p:cNvPr id="14" name="object 14"/>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6</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6"/>
              </a:rPr>
              <a:t>www.tecker.com</a:t>
            </a:r>
            <a:endParaRPr sz="1200" dirty="0">
              <a:latin typeface="Calibri Light"/>
              <a:cs typeface="Calibri Light"/>
            </a:endParaRPr>
          </a:p>
        </p:txBody>
      </p:sp>
      <p:sp>
        <p:nvSpPr>
          <p:cNvPr id="11" name="object 11"/>
          <p:cNvSpPr txBox="1"/>
          <p:nvPr/>
        </p:nvSpPr>
        <p:spPr>
          <a:xfrm>
            <a:off x="8745939" y="2755490"/>
            <a:ext cx="755650" cy="269875"/>
          </a:xfrm>
          <a:prstGeom prst="rect">
            <a:avLst/>
          </a:prstGeom>
        </p:spPr>
        <p:txBody>
          <a:bodyPr vert="horz" wrap="square" lIns="0" tIns="12700" rIns="0" bIns="0" rtlCol="0">
            <a:spAutoFit/>
          </a:bodyPr>
          <a:lstStyle/>
          <a:p>
            <a:pPr marL="12700">
              <a:lnSpc>
                <a:spcPct val="100000"/>
              </a:lnSpc>
              <a:spcBef>
                <a:spcPts val="100"/>
              </a:spcBef>
            </a:pPr>
            <a:r>
              <a:rPr sz="1600" spc="-50">
                <a:latin typeface="Verdana"/>
                <a:cs typeface="Verdana"/>
              </a:rPr>
              <a:t>Process</a:t>
            </a:r>
            <a:endParaRPr sz="1600">
              <a:latin typeface="Verdana"/>
              <a:cs typeface="Verdana"/>
            </a:endParaRPr>
          </a:p>
        </p:txBody>
      </p:sp>
      <p:sp>
        <p:nvSpPr>
          <p:cNvPr id="12" name="object 12"/>
          <p:cNvSpPr txBox="1"/>
          <p:nvPr/>
        </p:nvSpPr>
        <p:spPr>
          <a:xfrm>
            <a:off x="9143693" y="3812230"/>
            <a:ext cx="759460" cy="269875"/>
          </a:xfrm>
          <a:prstGeom prst="rect">
            <a:avLst/>
          </a:prstGeom>
        </p:spPr>
        <p:txBody>
          <a:bodyPr vert="horz" wrap="square" lIns="0" tIns="12700" rIns="0" bIns="0" rtlCol="0">
            <a:spAutoFit/>
          </a:bodyPr>
          <a:lstStyle/>
          <a:p>
            <a:pPr marL="12700">
              <a:lnSpc>
                <a:spcPct val="100000"/>
              </a:lnSpc>
              <a:spcBef>
                <a:spcPts val="100"/>
              </a:spcBef>
            </a:pPr>
            <a:r>
              <a:rPr sz="1600" spc="-10">
                <a:latin typeface="Verdana"/>
                <a:cs typeface="Verdana"/>
              </a:rPr>
              <a:t>Culture</a:t>
            </a:r>
            <a:endParaRPr sz="1600">
              <a:latin typeface="Verdana"/>
              <a:cs typeface="Verdana"/>
            </a:endParaRPr>
          </a:p>
        </p:txBody>
      </p:sp>
      <p:sp>
        <p:nvSpPr>
          <p:cNvPr id="13" name="object 13"/>
          <p:cNvSpPr txBox="1"/>
          <p:nvPr/>
        </p:nvSpPr>
        <p:spPr>
          <a:xfrm>
            <a:off x="9903153" y="2930426"/>
            <a:ext cx="1143635" cy="299720"/>
          </a:xfrm>
          <a:prstGeom prst="rect">
            <a:avLst/>
          </a:prstGeom>
          <a:effectLst>
            <a:glow>
              <a:schemeClr val="accent1">
                <a:alpha val="0"/>
              </a:schemeClr>
            </a:glow>
          </a:effectLst>
        </p:spPr>
        <p:txBody>
          <a:bodyPr vert="horz" wrap="square" lIns="0" tIns="12700" rIns="0" bIns="0" rtlCol="0">
            <a:spAutoFit/>
          </a:bodyPr>
          <a:lstStyle/>
          <a:p>
            <a:pPr marL="12700">
              <a:lnSpc>
                <a:spcPct val="100000"/>
              </a:lnSpc>
              <a:spcBef>
                <a:spcPts val="100"/>
              </a:spcBef>
            </a:pPr>
            <a:r>
              <a:rPr sz="1800" b="1" spc="-10" dirty="0">
                <a:solidFill>
                  <a:schemeClr val="bg1"/>
                </a:solidFill>
                <a:effectLst>
                  <a:glow rad="25400">
                    <a:schemeClr val="tx1"/>
                  </a:glow>
                </a:effectLst>
                <a:latin typeface="Arial"/>
                <a:cs typeface="Arial"/>
              </a:rPr>
              <a:t>Outcomes</a:t>
            </a:r>
            <a:endParaRPr sz="1800" dirty="0">
              <a:solidFill>
                <a:schemeClr val="bg1"/>
              </a:solidFill>
              <a:effectLst>
                <a:glow rad="25400">
                  <a:schemeClr val="tx1"/>
                </a:glow>
              </a:effectLst>
              <a:latin typeface="Arial"/>
              <a:cs typeface="Arial"/>
            </a:endParaRPr>
          </a:p>
        </p:txBody>
      </p:sp>
      <p:sp>
        <p:nvSpPr>
          <p:cNvPr id="6" name="TextBox 5">
            <a:extLst>
              <a:ext uri="{FF2B5EF4-FFF2-40B4-BE49-F238E27FC236}">
                <a16:creationId xmlns:a16="http://schemas.microsoft.com/office/drawing/2014/main" id="{482003B8-26B6-ADB8-24E2-715476CADFAE}"/>
              </a:ext>
            </a:extLst>
          </p:cNvPr>
          <p:cNvSpPr txBox="1"/>
          <p:nvPr/>
        </p:nvSpPr>
        <p:spPr>
          <a:xfrm>
            <a:off x="694689" y="1962041"/>
            <a:ext cx="7313220" cy="2369880"/>
          </a:xfrm>
          <a:prstGeom prst="rect">
            <a:avLst/>
          </a:prstGeom>
          <a:noFill/>
        </p:spPr>
        <p:txBody>
          <a:bodyPr wrap="none" rtlCol="0">
            <a:spAutoFit/>
          </a:bodyPr>
          <a:lstStyle/>
          <a:p>
            <a:pPr marL="285750" indent="-285750">
              <a:buFont typeface="Arial" panose="020B0604020202020204" pitchFamily="34" charset="0"/>
              <a:buChar char="•"/>
            </a:pPr>
            <a:r>
              <a:rPr lang="en-US"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Unique nature of associations</a:t>
            </a:r>
          </a:p>
          <a:p>
            <a:pPr marL="285750" indent="-285750">
              <a:buFont typeface="Arial" panose="020B0604020202020204" pitchFamily="34" charset="0"/>
              <a:buChar char="•"/>
            </a:pPr>
            <a:r>
              <a:rPr lang="en-US"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Characteristics of successful associations</a:t>
            </a:r>
          </a:p>
          <a:p>
            <a:pPr marL="285750" indent="-285750">
              <a:buFont typeface="Arial" panose="020B0604020202020204" pitchFamily="34" charset="0"/>
              <a:buChar char="•"/>
            </a:pPr>
            <a:r>
              <a:rPr lang="en-US"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Association life-cycles</a:t>
            </a:r>
          </a:p>
          <a:p>
            <a:pPr marL="285750" indent="-285750">
              <a:buFont typeface="Arial" panose="020B0604020202020204" pitchFamily="34" charset="0"/>
              <a:buChar char="•"/>
            </a:pPr>
            <a:r>
              <a:rPr lang="en-US"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Essential components of governance</a:t>
            </a:r>
          </a:p>
          <a:p>
            <a:endParaRPr lang="en-US"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endParaRPr lang="en-US"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88957" y="145027"/>
            <a:ext cx="6814184" cy="443711"/>
          </a:xfrm>
          <a:prstGeom prst="rect">
            <a:avLst/>
          </a:prstGeom>
        </p:spPr>
        <p:txBody>
          <a:bodyPr vert="horz" wrap="square" lIns="0" tIns="12700" rIns="0" bIns="0" rtlCol="0">
            <a:spAutoFit/>
          </a:bodyPr>
          <a:lstStyle/>
          <a:p>
            <a:pPr marL="12700">
              <a:lnSpc>
                <a:spcPct val="100000"/>
              </a:lnSpc>
              <a:spcBef>
                <a:spcPts val="100"/>
              </a:spcBef>
            </a:pPr>
            <a:r>
              <a:rPr sz="2800" spc="-114" dirty="0">
                <a:solidFill>
                  <a:srgbClr val="117624"/>
                </a:solidFill>
                <a:latin typeface="Open Sans" panose="020B0606030504020204" pitchFamily="34" charset="0"/>
                <a:ea typeface="Open Sans" panose="020B0606030504020204" pitchFamily="34" charset="0"/>
                <a:cs typeface="Open Sans" panose="020B0606030504020204" pitchFamily="34" charset="0"/>
              </a:rPr>
              <a:t>Your</a:t>
            </a:r>
            <a:r>
              <a:rPr sz="2800" spc="-28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spc="-50" dirty="0">
                <a:solidFill>
                  <a:srgbClr val="117624"/>
                </a:solidFill>
                <a:latin typeface="Open Sans" panose="020B0606030504020204" pitchFamily="34" charset="0"/>
                <a:ea typeface="Open Sans" panose="020B0606030504020204" pitchFamily="34" charset="0"/>
                <a:cs typeface="Open Sans" panose="020B0606030504020204" pitchFamily="34" charset="0"/>
              </a:rPr>
              <a:t>Model</a:t>
            </a:r>
            <a:r>
              <a:rPr sz="2800" spc="-22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117624"/>
                </a:solidFill>
                <a:latin typeface="Open Sans" panose="020B0606030504020204" pitchFamily="34" charset="0"/>
                <a:ea typeface="Open Sans" panose="020B0606030504020204" pitchFamily="34" charset="0"/>
                <a:cs typeface="Open Sans" panose="020B0606030504020204" pitchFamily="34" charset="0"/>
              </a:rPr>
              <a:t>Of</a:t>
            </a:r>
            <a:r>
              <a:rPr sz="2800" spc="-16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Leadership</a:t>
            </a:r>
            <a:r>
              <a:rPr sz="2800" spc="-9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Behavior?</a:t>
            </a:r>
            <a:endParaRPr sz="28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941119" y="828675"/>
            <a:ext cx="10309860" cy="1149930"/>
          </a:xfrm>
          <a:prstGeom prst="rect">
            <a:avLst/>
          </a:prstGeom>
        </p:spPr>
        <p:txBody>
          <a:bodyPr vert="horz" wrap="square" lIns="0" tIns="7620" rIns="0" bIns="0" rtlCol="0">
            <a:spAutoFit/>
          </a:bodyPr>
          <a:lstStyle/>
          <a:p>
            <a:pPr marL="12700" marR="5080">
              <a:lnSpc>
                <a:spcPct val="100899"/>
              </a:lnSpc>
              <a:spcBef>
                <a:spcPts val="60"/>
              </a:spcBef>
            </a:pP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Where</a:t>
            </a:r>
            <a:r>
              <a:rPr sz="2800" spc="-17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does</a:t>
            </a:r>
            <a:r>
              <a:rPr sz="2800" spc="-17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your</a:t>
            </a:r>
            <a:r>
              <a:rPr sz="2800" spc="-15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“mental</a:t>
            </a:r>
            <a:r>
              <a:rPr sz="2800" spc="-1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model”</a:t>
            </a:r>
            <a:r>
              <a:rPr sz="2800" spc="-1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for</a:t>
            </a:r>
            <a:r>
              <a:rPr sz="2800" spc="-1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Chief</a:t>
            </a:r>
            <a:r>
              <a:rPr sz="2800" spc="-1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Elected</a:t>
            </a:r>
            <a:r>
              <a:rPr sz="2800" spc="-1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Officer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come</a:t>
            </a:r>
            <a:r>
              <a:rPr sz="2800" spc="-1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from?</a:t>
            </a:r>
            <a:r>
              <a:rPr sz="2800" spc="-8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(such</a:t>
            </a:r>
            <a:r>
              <a:rPr sz="1600" spc="-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as</a:t>
            </a:r>
            <a:r>
              <a:rPr sz="1600" spc="-5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experience</a:t>
            </a:r>
            <a:r>
              <a:rPr sz="1600" spc="-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with</a:t>
            </a:r>
            <a:r>
              <a:rPr sz="1600"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another</a:t>
            </a:r>
            <a:r>
              <a:rPr sz="1600"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association,</a:t>
            </a:r>
            <a:r>
              <a:rPr sz="1600" spc="-6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corporate,</a:t>
            </a:r>
            <a:r>
              <a:rPr sz="1600" spc="-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community</a:t>
            </a:r>
            <a:r>
              <a:rPr sz="1600" spc="-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organization,</a:t>
            </a:r>
            <a:r>
              <a:rPr sz="1600"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service</a:t>
            </a:r>
            <a:endParaRPr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12700">
              <a:lnSpc>
                <a:spcPct val="100000"/>
              </a:lnSpc>
              <a:spcBef>
                <a:spcPts val="170"/>
              </a:spcBef>
            </a:pPr>
            <a:r>
              <a:rPr sz="16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organization,</a:t>
            </a:r>
            <a:r>
              <a:rPr sz="1600" spc="-1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academic</a:t>
            </a:r>
            <a:r>
              <a:rPr sz="16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institution,</a:t>
            </a:r>
            <a:r>
              <a:rPr sz="1600"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etc.)</a:t>
            </a:r>
            <a:endParaRPr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4"/>
          <p:cNvSpPr txBox="1"/>
          <p:nvPr/>
        </p:nvSpPr>
        <p:spPr>
          <a:xfrm>
            <a:off x="941119" y="3474846"/>
            <a:ext cx="9565640" cy="983615"/>
          </a:xfrm>
          <a:prstGeom prst="rect">
            <a:avLst/>
          </a:prstGeom>
        </p:spPr>
        <p:txBody>
          <a:bodyPr vert="horz" wrap="square" lIns="0" tIns="42545" rIns="0" bIns="0" rtlCol="0">
            <a:spAutoFit/>
          </a:bodyPr>
          <a:lstStyle/>
          <a:p>
            <a:pPr marL="12700" marR="5080">
              <a:lnSpc>
                <a:spcPts val="3700"/>
              </a:lnSpc>
              <a:spcBef>
                <a:spcPts val="335"/>
              </a:spcBef>
            </a:pP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Where</a:t>
            </a:r>
            <a:r>
              <a:rPr sz="2800" spc="-17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does</a:t>
            </a:r>
            <a:r>
              <a:rPr sz="2800" spc="-14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your</a:t>
            </a:r>
            <a:r>
              <a:rPr sz="2800" spc="-1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“mental</a:t>
            </a:r>
            <a:r>
              <a:rPr sz="2800" spc="-1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model”</a:t>
            </a:r>
            <a:r>
              <a:rPr sz="2800" spc="-1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for</a:t>
            </a:r>
            <a:r>
              <a:rPr sz="2800" spc="-15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Chief</a:t>
            </a:r>
            <a:r>
              <a:rPr sz="2800" spc="-1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Staff</a:t>
            </a:r>
            <a:r>
              <a:rPr sz="2800" spc="-1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Executive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come</a:t>
            </a:r>
            <a:r>
              <a:rPr sz="2800" spc="-1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from?</a:t>
            </a:r>
            <a:endPar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p:cNvSpPr/>
          <p:nvPr/>
        </p:nvSpPr>
        <p:spPr>
          <a:xfrm>
            <a:off x="838249" y="2675382"/>
            <a:ext cx="10515600" cy="0"/>
          </a:xfrm>
          <a:custGeom>
            <a:avLst/>
            <a:gdLst/>
            <a:ahLst/>
            <a:cxnLst/>
            <a:rect l="l" t="t" r="r" b="b"/>
            <a:pathLst>
              <a:path w="10515600">
                <a:moveTo>
                  <a:pt x="0" y="0"/>
                </a:moveTo>
                <a:lnTo>
                  <a:pt x="10515600" y="0"/>
                </a:lnTo>
              </a:path>
            </a:pathLst>
          </a:custGeom>
          <a:ln w="32004">
            <a:solidFill>
              <a:srgbClr val="232323"/>
            </a:solidFill>
          </a:ln>
        </p:spPr>
        <p:txBody>
          <a:bodyPr wrap="square" lIns="0" tIns="0" rIns="0" bIns="0" rtlCol="0"/>
          <a:lstStyle/>
          <a:p>
            <a:endParaRPr dirty="0"/>
          </a:p>
        </p:txBody>
      </p:sp>
      <p:sp>
        <p:nvSpPr>
          <p:cNvPr id="6" name="object 6"/>
          <p:cNvSpPr/>
          <p:nvPr/>
        </p:nvSpPr>
        <p:spPr>
          <a:xfrm>
            <a:off x="838249" y="3228594"/>
            <a:ext cx="10515600" cy="0"/>
          </a:xfrm>
          <a:custGeom>
            <a:avLst/>
            <a:gdLst/>
            <a:ahLst/>
            <a:cxnLst/>
            <a:rect l="l" t="t" r="r" b="b"/>
            <a:pathLst>
              <a:path w="10515600">
                <a:moveTo>
                  <a:pt x="0" y="0"/>
                </a:moveTo>
                <a:lnTo>
                  <a:pt x="10515600" y="0"/>
                </a:lnTo>
              </a:path>
            </a:pathLst>
          </a:custGeom>
          <a:ln w="32004">
            <a:solidFill>
              <a:srgbClr val="232323"/>
            </a:solidFill>
          </a:ln>
        </p:spPr>
        <p:txBody>
          <a:bodyPr wrap="square" lIns="0" tIns="0" rIns="0" bIns="0" rtlCol="0"/>
          <a:lstStyle/>
          <a:p>
            <a:endParaRPr dirty="0"/>
          </a:p>
        </p:txBody>
      </p:sp>
      <p:sp>
        <p:nvSpPr>
          <p:cNvPr id="7" name="object 7"/>
          <p:cNvSpPr/>
          <p:nvPr/>
        </p:nvSpPr>
        <p:spPr>
          <a:xfrm>
            <a:off x="838249" y="5011673"/>
            <a:ext cx="10515600" cy="0"/>
          </a:xfrm>
          <a:custGeom>
            <a:avLst/>
            <a:gdLst/>
            <a:ahLst/>
            <a:cxnLst/>
            <a:rect l="l" t="t" r="r" b="b"/>
            <a:pathLst>
              <a:path w="10515600">
                <a:moveTo>
                  <a:pt x="0" y="0"/>
                </a:moveTo>
                <a:lnTo>
                  <a:pt x="10515600" y="0"/>
                </a:lnTo>
              </a:path>
            </a:pathLst>
          </a:custGeom>
          <a:ln w="32004">
            <a:solidFill>
              <a:srgbClr val="232323"/>
            </a:solidFill>
          </a:ln>
        </p:spPr>
        <p:txBody>
          <a:bodyPr wrap="square" lIns="0" tIns="0" rIns="0" bIns="0" rtlCol="0"/>
          <a:lstStyle/>
          <a:p>
            <a:endParaRPr dirty="0"/>
          </a:p>
        </p:txBody>
      </p:sp>
      <p:sp>
        <p:nvSpPr>
          <p:cNvPr id="8" name="object 8"/>
          <p:cNvSpPr/>
          <p:nvPr/>
        </p:nvSpPr>
        <p:spPr>
          <a:xfrm>
            <a:off x="838249" y="5563361"/>
            <a:ext cx="10515600" cy="0"/>
          </a:xfrm>
          <a:custGeom>
            <a:avLst/>
            <a:gdLst/>
            <a:ahLst/>
            <a:cxnLst/>
            <a:rect l="l" t="t" r="r" b="b"/>
            <a:pathLst>
              <a:path w="10515600">
                <a:moveTo>
                  <a:pt x="0" y="0"/>
                </a:moveTo>
                <a:lnTo>
                  <a:pt x="10515600" y="0"/>
                </a:lnTo>
              </a:path>
            </a:pathLst>
          </a:custGeom>
          <a:ln w="32004">
            <a:solidFill>
              <a:srgbClr val="232323"/>
            </a:solidFill>
          </a:ln>
        </p:spPr>
        <p:txBody>
          <a:bodyPr wrap="square" lIns="0" tIns="0" rIns="0" bIns="0" rtlCol="0"/>
          <a:lstStyle/>
          <a:p>
            <a:endParaRPr dirty="0"/>
          </a:p>
        </p:txBody>
      </p:sp>
      <p:sp>
        <p:nvSpPr>
          <p:cNvPr id="9" name="object 9"/>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dirty="0">
                <a:solidFill>
                  <a:srgbClr val="4A4A4A"/>
                </a:solidFill>
                <a:latin typeface="Calibri Light"/>
                <a:cs typeface="Calibri Light"/>
              </a:rPr>
              <a:t>7</a:t>
            </a:fld>
            <a:endParaRPr sz="1400" dirty="0">
              <a:latin typeface="Calibri Light"/>
              <a:cs typeface="Calibri Light"/>
            </a:endParaRPr>
          </a:p>
          <a:p>
            <a:pPr algn="ctr">
              <a:lnSpc>
                <a:spcPts val="1430"/>
              </a:lnSpc>
            </a:pPr>
            <a:r>
              <a:rPr sz="1200" b="0" dirty="0">
                <a:solidFill>
                  <a:srgbClr val="4A4A4A"/>
                </a:solidFill>
                <a:latin typeface="Calibri Light"/>
                <a:cs typeface="Calibri Light"/>
              </a:rPr>
              <a:t>©202</a:t>
            </a:r>
            <a:r>
              <a:rPr lang="en-US" sz="1200" dirty="0">
                <a:solidFill>
                  <a:srgbClr val="4A4A4A"/>
                </a:solidFill>
                <a:latin typeface="Calibri Light"/>
                <a:cs typeface="Calibri Light"/>
              </a:rPr>
              <a:t>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838200" y="1282064"/>
            <a:ext cx="10409173" cy="2998578"/>
          </a:xfrm>
          <a:prstGeom prst="rect">
            <a:avLst/>
          </a:prstGeom>
        </p:spPr>
        <p:txBody>
          <a:bodyPr vert="horz" wrap="square" lIns="0" tIns="62865" rIns="0" bIns="0" rtlCol="0">
            <a:spAutoFit/>
          </a:bodyPr>
          <a:lstStyle/>
          <a:p>
            <a:pPr marL="12700" marR="5080">
              <a:lnSpc>
                <a:spcPts val="3500"/>
              </a:lnSpc>
              <a:spcBef>
                <a:spcPts val="495"/>
              </a:spcBef>
            </a:pP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Please</a:t>
            </a:r>
            <a:r>
              <a:rPr sz="2800" spc="-1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list</a:t>
            </a:r>
            <a:r>
              <a:rPr sz="2800" spc="-7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the</a:t>
            </a:r>
            <a:r>
              <a:rPr sz="2800" spc="-1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major</a:t>
            </a:r>
            <a:r>
              <a:rPr sz="2800" spc="-1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differences</a:t>
            </a:r>
            <a:r>
              <a:rPr sz="2800" spc="-1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between</a:t>
            </a:r>
            <a:r>
              <a:rPr sz="2800" spc="-1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the</a:t>
            </a:r>
            <a:r>
              <a:rPr sz="2800" spc="-1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source(s)</a:t>
            </a:r>
            <a:r>
              <a:rPr sz="2800" spc="-1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of</a:t>
            </a:r>
            <a:r>
              <a:rPr sz="2800" spc="-9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your </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“mental</a:t>
            </a:r>
            <a:r>
              <a:rPr sz="2800" spc="-14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models”</a:t>
            </a:r>
            <a:r>
              <a:rPr sz="2800" spc="-1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and</a:t>
            </a:r>
            <a:r>
              <a:rPr sz="2800" spc="-1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your</a:t>
            </a:r>
            <a:r>
              <a:rPr sz="2800" spc="-14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current</a:t>
            </a:r>
            <a:r>
              <a:rPr sz="2800" spc="-1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association:</a:t>
            </a:r>
            <a:endPar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12700">
              <a:lnSpc>
                <a:spcPct val="100000"/>
              </a:lnSpc>
              <a:spcBef>
                <a:spcPts val="1470"/>
              </a:spcBef>
            </a:pPr>
            <a:r>
              <a:rPr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(for</a:t>
            </a:r>
            <a:r>
              <a:rPr sz="1600" spc="-7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example:</a:t>
            </a:r>
            <a:r>
              <a:rPr sz="1600" spc="28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purpose,</a:t>
            </a:r>
            <a:r>
              <a:rPr sz="1600" spc="-6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population</a:t>
            </a:r>
            <a:r>
              <a:rPr sz="1600" spc="-5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served,</a:t>
            </a:r>
            <a:r>
              <a:rPr sz="1600" spc="-6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structure,</a:t>
            </a:r>
            <a:r>
              <a:rPr sz="1600" spc="-6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process,</a:t>
            </a:r>
            <a:r>
              <a:rPr sz="1600" spc="-6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culture,</a:t>
            </a:r>
            <a:r>
              <a:rPr sz="1600" spc="-6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16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etc.)</a:t>
            </a:r>
            <a:endParaRPr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60"/>
              </a:spcBef>
            </a:pPr>
            <a:endParaRPr sz="1600" dirty="0">
              <a:latin typeface="Open Sans" panose="020B0606030504020204" pitchFamily="34" charset="0"/>
              <a:ea typeface="Open Sans" panose="020B0606030504020204" pitchFamily="34" charset="0"/>
              <a:cs typeface="Open Sans" panose="020B0606030504020204" pitchFamily="34" charset="0"/>
            </a:endParaRPr>
          </a:p>
          <a:p>
            <a:pPr marL="12700" marR="1290955">
              <a:lnSpc>
                <a:spcPts val="3510"/>
              </a:lnSpc>
            </a:pPr>
            <a:r>
              <a:rPr lang="en-US"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________________________________________________________</a:t>
            </a:r>
          </a:p>
          <a:p>
            <a:pPr marL="12700" marR="1290955">
              <a:lnSpc>
                <a:spcPts val="3510"/>
              </a:lnSpc>
            </a:pP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What</a:t>
            </a:r>
            <a:r>
              <a:rPr sz="2800" spc="-10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are</a:t>
            </a:r>
            <a:r>
              <a:rPr sz="2800" spc="-15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the</a:t>
            </a:r>
            <a:r>
              <a:rPr sz="2800" spc="-10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implications</a:t>
            </a:r>
            <a:r>
              <a:rPr sz="2800" spc="-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of</a:t>
            </a:r>
            <a:r>
              <a:rPr sz="2800" spc="-10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those</a:t>
            </a:r>
            <a:r>
              <a:rPr sz="2800" spc="-114"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differences</a:t>
            </a:r>
            <a:r>
              <a:rPr sz="2800" spc="-114"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for</a:t>
            </a:r>
            <a:r>
              <a:rPr sz="2800" spc="-1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your </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leadership</a:t>
            </a:r>
            <a:r>
              <a:rPr sz="2800" spc="-7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a:t>
            </a:r>
            <a:r>
              <a:rPr sz="2800" spc="-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this</a:t>
            </a:r>
            <a:r>
              <a:rPr sz="2800" spc="-7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association</a:t>
            </a:r>
            <a:r>
              <a:rPr sz="2800" spc="-17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5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t>
            </a:r>
            <a:endPar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a:spLocks noGrp="1"/>
          </p:cNvSpPr>
          <p:nvPr>
            <p:ph type="title"/>
          </p:nvPr>
        </p:nvSpPr>
        <p:spPr>
          <a:xfrm>
            <a:off x="2638196" y="183007"/>
            <a:ext cx="6814184" cy="443711"/>
          </a:xfrm>
          <a:prstGeom prst="rect">
            <a:avLst/>
          </a:prstGeom>
        </p:spPr>
        <p:txBody>
          <a:bodyPr vert="horz" wrap="square" lIns="0" tIns="12700" rIns="0" bIns="0" rtlCol="0">
            <a:spAutoFit/>
          </a:bodyPr>
          <a:lstStyle/>
          <a:p>
            <a:pPr marL="12700">
              <a:lnSpc>
                <a:spcPct val="100000"/>
              </a:lnSpc>
              <a:spcBef>
                <a:spcPts val="100"/>
              </a:spcBef>
            </a:pPr>
            <a:r>
              <a:rPr sz="2800" spc="-114" dirty="0">
                <a:solidFill>
                  <a:srgbClr val="117624"/>
                </a:solidFill>
                <a:latin typeface="Open Sans" panose="020B0606030504020204" pitchFamily="34" charset="0"/>
                <a:ea typeface="Open Sans" panose="020B0606030504020204" pitchFamily="34" charset="0"/>
                <a:cs typeface="Open Sans" panose="020B0606030504020204" pitchFamily="34" charset="0"/>
              </a:rPr>
              <a:t>Your</a:t>
            </a:r>
            <a:r>
              <a:rPr sz="2800" spc="-28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spc="-50" dirty="0">
                <a:solidFill>
                  <a:srgbClr val="117624"/>
                </a:solidFill>
                <a:latin typeface="Open Sans" panose="020B0606030504020204" pitchFamily="34" charset="0"/>
                <a:ea typeface="Open Sans" panose="020B0606030504020204" pitchFamily="34" charset="0"/>
                <a:cs typeface="Open Sans" panose="020B0606030504020204" pitchFamily="34" charset="0"/>
              </a:rPr>
              <a:t>Model</a:t>
            </a:r>
            <a:r>
              <a:rPr sz="2800" spc="-22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117624"/>
                </a:solidFill>
                <a:latin typeface="Open Sans" panose="020B0606030504020204" pitchFamily="34" charset="0"/>
                <a:ea typeface="Open Sans" panose="020B0606030504020204" pitchFamily="34" charset="0"/>
                <a:cs typeface="Open Sans" panose="020B0606030504020204" pitchFamily="34" charset="0"/>
              </a:rPr>
              <a:t>Of</a:t>
            </a:r>
            <a:r>
              <a:rPr sz="2800" spc="-16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Leadership</a:t>
            </a:r>
            <a:r>
              <a:rPr sz="2800" spc="-9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Behavior?</a:t>
            </a:r>
            <a:endParaRPr sz="2800"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4"/>
          <p:cNvSpPr/>
          <p:nvPr/>
        </p:nvSpPr>
        <p:spPr>
          <a:xfrm>
            <a:off x="838200" y="4572000"/>
            <a:ext cx="10515600" cy="0"/>
          </a:xfrm>
          <a:custGeom>
            <a:avLst/>
            <a:gdLst/>
            <a:ahLst/>
            <a:cxnLst/>
            <a:rect l="l" t="t" r="r" b="b"/>
            <a:pathLst>
              <a:path w="10515600">
                <a:moveTo>
                  <a:pt x="0" y="0"/>
                </a:moveTo>
                <a:lnTo>
                  <a:pt x="10515600" y="0"/>
                </a:lnTo>
              </a:path>
            </a:pathLst>
          </a:custGeom>
          <a:ln w="32004">
            <a:solidFill>
              <a:srgbClr val="232323"/>
            </a:solidFill>
          </a:ln>
        </p:spPr>
        <p:txBody>
          <a:bodyPr wrap="square" lIns="0" tIns="0" rIns="0" bIns="0" rtlCol="0"/>
          <a:lstStyle/>
          <a:p>
            <a:endParaRPr dirty="0"/>
          </a:p>
        </p:txBody>
      </p:sp>
      <p:sp>
        <p:nvSpPr>
          <p:cNvPr id="5" name="object 5"/>
          <p:cNvSpPr/>
          <p:nvPr/>
        </p:nvSpPr>
        <p:spPr>
          <a:xfrm>
            <a:off x="838200" y="5334000"/>
            <a:ext cx="10515600" cy="0"/>
          </a:xfrm>
          <a:custGeom>
            <a:avLst/>
            <a:gdLst/>
            <a:ahLst/>
            <a:cxnLst/>
            <a:rect l="l" t="t" r="r" b="b"/>
            <a:pathLst>
              <a:path w="10515600">
                <a:moveTo>
                  <a:pt x="0" y="0"/>
                </a:moveTo>
                <a:lnTo>
                  <a:pt x="10515600" y="0"/>
                </a:lnTo>
              </a:path>
            </a:pathLst>
          </a:custGeom>
          <a:ln w="32004">
            <a:solidFill>
              <a:srgbClr val="232323"/>
            </a:solidFill>
          </a:ln>
        </p:spPr>
        <p:txBody>
          <a:bodyPr wrap="square" lIns="0" tIns="0" rIns="0" bIns="0" rtlCol="0"/>
          <a:lstStyle/>
          <a:p>
            <a:endParaRPr dirty="0"/>
          </a:p>
        </p:txBody>
      </p:sp>
      <p:sp>
        <p:nvSpPr>
          <p:cNvPr id="6" name="object 6"/>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dirty="0">
                <a:solidFill>
                  <a:srgbClr val="4A4A4A"/>
                </a:solidFill>
                <a:latin typeface="Calibri Light"/>
                <a:cs typeface="Calibri Light"/>
              </a:rPr>
              <a:t>8</a:t>
            </a:fld>
            <a:endParaRPr sz="1400" dirty="0">
              <a:latin typeface="Calibri Light"/>
              <a:cs typeface="Calibri Light"/>
            </a:endParaRPr>
          </a:p>
          <a:p>
            <a:pPr algn="ctr">
              <a:lnSpc>
                <a:spcPts val="1430"/>
              </a:lnSpc>
            </a:pPr>
            <a:r>
              <a:rPr sz="1200" b="0" dirty="0">
                <a:solidFill>
                  <a:srgbClr val="4A4A4A"/>
                </a:solidFill>
                <a:latin typeface="Calibri Light"/>
                <a:cs typeface="Calibri Light"/>
              </a:rPr>
              <a:t>©202</a:t>
            </a:r>
            <a:r>
              <a:rPr lang="en-US" sz="1200" b="0" dirty="0">
                <a:solidFill>
                  <a:srgbClr val="4A4A4A"/>
                </a:solidFill>
                <a:latin typeface="Calibri Light"/>
                <a:cs typeface="Calibri Light"/>
              </a:rPr>
              <a:t>6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ject 4"/>
          <p:cNvPicPr/>
          <p:nvPr/>
        </p:nvPicPr>
        <p:blipFill>
          <a:blip r:embed="rId2">
            <a:extLst>
              <a:ext uri="{28A0092B-C50C-407E-A947-70E740481C1C}">
                <a14:useLocalDpi xmlns:a14="http://schemas.microsoft.com/office/drawing/2010/main"/>
              </a:ext>
            </a:extLst>
          </a:blip>
          <a:srcRect/>
          <a:stretch/>
        </p:blipFill>
        <p:spPr>
          <a:xfrm>
            <a:off x="6705600" y="990600"/>
            <a:ext cx="5278821" cy="4373880"/>
          </a:xfrm>
          <a:prstGeom prst="rect">
            <a:avLst/>
          </a:prstGeom>
        </p:spPr>
      </p:pic>
      <p:sp>
        <p:nvSpPr>
          <p:cNvPr id="2" name="object 2"/>
          <p:cNvSpPr txBox="1"/>
          <p:nvPr/>
        </p:nvSpPr>
        <p:spPr>
          <a:xfrm>
            <a:off x="974801" y="1610104"/>
            <a:ext cx="5149215" cy="2543325"/>
          </a:xfrm>
          <a:prstGeom prst="rect">
            <a:avLst/>
          </a:prstGeom>
        </p:spPr>
        <p:txBody>
          <a:bodyPr vert="horz" wrap="square" lIns="0" tIns="74295" rIns="0" bIns="0" rtlCol="0">
            <a:spAutoFit/>
          </a:bodyPr>
          <a:lstStyle/>
          <a:p>
            <a:pPr marL="12700" marR="5080">
              <a:lnSpc>
                <a:spcPts val="3890"/>
              </a:lnSpc>
              <a:spcBef>
                <a:spcPts val="585"/>
              </a:spcBef>
            </a:pP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a:t>
            </a:r>
            <a:r>
              <a:rPr sz="2800" spc="-10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group</a:t>
            </a:r>
            <a:r>
              <a:rPr sz="2800" spc="-1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of</a:t>
            </a:r>
            <a:r>
              <a:rPr sz="2800" spc="-1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people</a:t>
            </a:r>
            <a:r>
              <a:rPr sz="2800" spc="-1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who </a:t>
            </a:r>
            <a:r>
              <a:rPr sz="2800" b="1" spc="-5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voluntarily</a:t>
            </a:r>
            <a:r>
              <a:rPr sz="2800" b="1" spc="-229"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come</a:t>
            </a:r>
            <a:r>
              <a:rPr sz="2800" spc="-1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together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to</a:t>
            </a:r>
            <a:r>
              <a:rPr sz="2800" spc="-4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solve</a:t>
            </a:r>
            <a:r>
              <a:rPr sz="2800" spc="-1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b="1" spc="-4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common</a:t>
            </a:r>
            <a:r>
              <a:rPr sz="2800" b="1" spc="-2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problems,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meet</a:t>
            </a:r>
            <a:r>
              <a:rPr sz="2800" spc="-1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common</a:t>
            </a:r>
            <a:r>
              <a:rPr sz="2800" spc="-10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needs,</a:t>
            </a:r>
            <a:r>
              <a:rPr sz="2800" spc="-1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and </a:t>
            </a:r>
            <a:r>
              <a:rPr sz="28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accomplish</a:t>
            </a:r>
            <a:r>
              <a:rPr sz="2800" spc="-15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common</a:t>
            </a:r>
            <a:r>
              <a:rPr sz="2800" spc="-14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goals.</a:t>
            </a:r>
            <a:endPar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a:spLocks noGrp="1"/>
          </p:cNvSpPr>
          <p:nvPr>
            <p:ph type="title"/>
          </p:nvPr>
        </p:nvSpPr>
        <p:spPr>
          <a:xfrm>
            <a:off x="4711953" y="248105"/>
            <a:ext cx="2771140" cy="443711"/>
          </a:xfrm>
          <a:prstGeom prst="rect">
            <a:avLst/>
          </a:prstGeom>
        </p:spPr>
        <p:txBody>
          <a:bodyPr vert="horz" wrap="square" lIns="0" tIns="12700" rIns="0" bIns="0" rtlCol="0">
            <a:spAutoFit/>
          </a:bodyPr>
          <a:lstStyle/>
          <a:p>
            <a:pPr marL="12700">
              <a:lnSpc>
                <a:spcPct val="100000"/>
              </a:lnSpc>
              <a:spcBef>
                <a:spcPts val="100"/>
              </a:spcBef>
            </a:pPr>
            <a:r>
              <a:rPr sz="2800" dirty="0">
                <a:solidFill>
                  <a:srgbClr val="117624"/>
                </a:solidFill>
                <a:latin typeface="Open Sans" panose="020B0606030504020204" pitchFamily="34" charset="0"/>
                <a:ea typeface="Open Sans" panose="020B0606030504020204" pitchFamily="34" charset="0"/>
                <a:cs typeface="Open Sans" panose="020B0606030504020204" pitchFamily="34" charset="0"/>
              </a:rPr>
              <a:t>An</a:t>
            </a:r>
            <a:r>
              <a:rPr sz="2800" spc="-16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spc="-35" dirty="0">
                <a:solidFill>
                  <a:srgbClr val="117624"/>
                </a:solidFill>
                <a:latin typeface="Open Sans" panose="020B0606030504020204" pitchFamily="34" charset="0"/>
                <a:ea typeface="Open Sans" panose="020B0606030504020204" pitchFamily="34" charset="0"/>
                <a:cs typeface="Open Sans" panose="020B0606030504020204" pitchFamily="34" charset="0"/>
              </a:rPr>
              <a:t>Association</a:t>
            </a:r>
            <a:endParaRPr sz="28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9</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761491" y="275844"/>
            <a:ext cx="8858885" cy="5173211"/>
          </a:xfrm>
          <a:prstGeom prst="rect">
            <a:avLst/>
          </a:prstGeom>
        </p:spPr>
        <p:txBody>
          <a:bodyPr vert="horz" wrap="square" lIns="0" tIns="12700" rIns="0" bIns="0" rtlCol="0">
            <a:spAutoFit/>
          </a:bodyPr>
          <a:lstStyle/>
          <a:p>
            <a:pPr marL="1905000">
              <a:lnSpc>
                <a:spcPct val="100000"/>
              </a:lnSpc>
              <a:spcBef>
                <a:spcPts val="100"/>
              </a:spcBef>
            </a:pPr>
            <a:r>
              <a:rPr sz="2800" b="1" spc="-35" dirty="0">
                <a:solidFill>
                  <a:srgbClr val="117624"/>
                </a:solidFill>
                <a:latin typeface="Open Sans" panose="020B0606030504020204" pitchFamily="34" charset="0"/>
                <a:ea typeface="Open Sans" panose="020B0606030504020204" pitchFamily="34" charset="0"/>
                <a:cs typeface="Open Sans" panose="020B0606030504020204" pitchFamily="34" charset="0"/>
              </a:rPr>
              <a:t>Why</a:t>
            </a:r>
            <a:r>
              <a:rPr sz="2800" b="1" spc="-19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b="1" spc="-45" dirty="0">
                <a:solidFill>
                  <a:srgbClr val="117624"/>
                </a:solidFill>
                <a:latin typeface="Open Sans" panose="020B0606030504020204" pitchFamily="34" charset="0"/>
                <a:ea typeface="Open Sans" panose="020B0606030504020204" pitchFamily="34" charset="0"/>
                <a:cs typeface="Open Sans" panose="020B0606030504020204" pitchFamily="34" charset="0"/>
              </a:rPr>
              <a:t>People</a:t>
            </a:r>
            <a:r>
              <a:rPr sz="2800" b="1" spc="-18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b="1" spc="-40" dirty="0">
                <a:solidFill>
                  <a:srgbClr val="117624"/>
                </a:solidFill>
                <a:latin typeface="Open Sans" panose="020B0606030504020204" pitchFamily="34" charset="0"/>
                <a:ea typeface="Open Sans" panose="020B0606030504020204" pitchFamily="34" charset="0"/>
                <a:cs typeface="Open Sans" panose="020B0606030504020204" pitchFamily="34" charset="0"/>
              </a:rPr>
              <a:t>Behave</a:t>
            </a:r>
            <a:r>
              <a:rPr sz="2800" b="1" spc="-18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b="1"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the</a:t>
            </a:r>
            <a:r>
              <a:rPr sz="2800" b="1" spc="-14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b="1" spc="-50" dirty="0">
                <a:solidFill>
                  <a:srgbClr val="117624"/>
                </a:solidFill>
                <a:latin typeface="Open Sans" panose="020B0606030504020204" pitchFamily="34" charset="0"/>
                <a:ea typeface="Open Sans" panose="020B0606030504020204" pitchFamily="34" charset="0"/>
                <a:cs typeface="Open Sans" panose="020B0606030504020204" pitchFamily="34" charset="0"/>
              </a:rPr>
              <a:t>Way</a:t>
            </a:r>
            <a:r>
              <a:rPr sz="2800" b="1" spc="-19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b="1"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They</a:t>
            </a:r>
            <a:r>
              <a:rPr sz="2800" b="1" spc="-16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b="1" spc="-35" dirty="0">
                <a:solidFill>
                  <a:srgbClr val="117624"/>
                </a:solidFill>
                <a:latin typeface="Open Sans" panose="020B0606030504020204" pitchFamily="34" charset="0"/>
                <a:ea typeface="Open Sans" panose="020B0606030504020204" pitchFamily="34" charset="0"/>
                <a:cs typeface="Open Sans" panose="020B0606030504020204" pitchFamily="34" charset="0"/>
              </a:rPr>
              <a:t>Do</a:t>
            </a:r>
            <a:endParaRPr sz="2800" dirty="0">
              <a:latin typeface="Open Sans" panose="020B0606030504020204" pitchFamily="34" charset="0"/>
              <a:ea typeface="Open Sans" panose="020B0606030504020204" pitchFamily="34" charset="0"/>
              <a:cs typeface="Open Sans" panose="020B0606030504020204" pitchFamily="34" charset="0"/>
            </a:endParaRPr>
          </a:p>
          <a:p>
            <a:pPr marL="756920" indent="-743585">
              <a:lnSpc>
                <a:spcPct val="100000"/>
              </a:lnSpc>
              <a:spcBef>
                <a:spcPts val="3395"/>
              </a:spcBef>
              <a:buFont typeface="Wingdings"/>
              <a:buChar char=""/>
              <a:tabLst>
                <a:tab pos="756920" algn="l"/>
              </a:tabLst>
            </a:pPr>
            <a:endParaRPr lang="en-US" sz="2800" dirty="0">
              <a:solidFill>
                <a:srgbClr val="494949"/>
              </a:solidFill>
              <a:latin typeface="Open Sans" panose="020B0606030504020204" pitchFamily="34" charset="0"/>
              <a:ea typeface="Open Sans" panose="020B0606030504020204" pitchFamily="34" charset="0"/>
              <a:cs typeface="Open Sans" panose="020B0606030504020204" pitchFamily="34" charset="0"/>
            </a:endParaRPr>
          </a:p>
          <a:p>
            <a:pPr marL="756920" indent="-743585">
              <a:lnSpc>
                <a:spcPct val="100000"/>
              </a:lnSpc>
              <a:spcBef>
                <a:spcPts val="3395"/>
              </a:spcBef>
              <a:buFont typeface="Wingdings"/>
              <a:buChar char=""/>
              <a:tabLst>
                <a:tab pos="756920" algn="l"/>
              </a:tabLst>
            </a:pP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What</a:t>
            </a:r>
            <a:r>
              <a:rPr sz="2800" spc="-16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is</a:t>
            </a:r>
            <a:r>
              <a:rPr sz="2800" spc="-1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perceived</a:t>
            </a:r>
            <a:r>
              <a:rPr sz="2800" spc="-19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is</a:t>
            </a:r>
            <a:endPar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756920" marR="3469640" indent="-744855">
              <a:lnSpc>
                <a:spcPct val="100000"/>
              </a:lnSpc>
              <a:spcBef>
                <a:spcPts val="805"/>
              </a:spcBef>
              <a:buFont typeface="Wingdings"/>
              <a:buChar char=""/>
              <a:tabLst>
                <a:tab pos="756920" algn="l"/>
              </a:tabLst>
            </a:pPr>
            <a:r>
              <a:rPr sz="2800"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Perceptions</a:t>
            </a:r>
            <a:r>
              <a:rPr sz="2800" spc="-17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are</a:t>
            </a:r>
            <a:r>
              <a:rPr sz="2800" spc="-16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based</a:t>
            </a:r>
            <a:r>
              <a:rPr sz="2800" spc="-8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on </a:t>
            </a:r>
            <a:r>
              <a:rPr sz="28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available</a:t>
            </a:r>
            <a:r>
              <a:rPr sz="2800" spc="-1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information</a:t>
            </a:r>
            <a:endPar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756920" marR="3643629" indent="-744855">
              <a:lnSpc>
                <a:spcPct val="100000"/>
              </a:lnSpc>
              <a:spcBef>
                <a:spcPts val="795"/>
              </a:spcBef>
              <a:buFont typeface="Wingdings"/>
              <a:buChar char=""/>
              <a:tabLst>
                <a:tab pos="756920" algn="l"/>
              </a:tabLst>
            </a:pP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a:t>
            </a:r>
            <a:r>
              <a:rPr sz="2800" spc="-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the</a:t>
            </a:r>
            <a:r>
              <a:rPr sz="2800" spc="-114"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absence</a:t>
            </a:r>
            <a:r>
              <a:rPr sz="2800" spc="-10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of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information</a:t>
            </a:r>
            <a:r>
              <a:rPr lang="en-US"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t>
            </a:r>
            <a:r>
              <a:rPr sz="2800" spc="-1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we</a:t>
            </a:r>
            <a:r>
              <a:rPr sz="2800" spc="-2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assume</a:t>
            </a:r>
            <a:endPar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756920" marR="2459990" indent="-744855">
              <a:lnSpc>
                <a:spcPct val="100000"/>
              </a:lnSpc>
              <a:spcBef>
                <a:spcPts val="800"/>
              </a:spcBef>
              <a:buFont typeface="Wingdings"/>
              <a:buChar char=""/>
              <a:tabLst>
                <a:tab pos="756920" algn="l"/>
              </a:tabLst>
            </a:pPr>
            <a:r>
              <a:rPr sz="2800" spc="-7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Behavior,</a:t>
            </a:r>
            <a:r>
              <a:rPr sz="2800" spc="-19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no</a:t>
            </a:r>
            <a:r>
              <a:rPr sz="2800" spc="-1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matter</a:t>
            </a:r>
            <a:r>
              <a:rPr sz="2800" spc="-16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how</a:t>
            </a:r>
            <a:r>
              <a:rPr sz="2800" spc="-9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crazy, </a:t>
            </a:r>
            <a:br>
              <a:rPr lang="en-US"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b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has</a:t>
            </a:r>
            <a:r>
              <a:rPr sz="2800" spc="-1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a:t>
            </a:r>
            <a:r>
              <a:rPr sz="2800" spc="-15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logical</a:t>
            </a:r>
            <a:r>
              <a:rPr sz="2800" spc="-1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basis</a:t>
            </a:r>
            <a:endPar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3" name="object 3"/>
          <p:cNvPicPr/>
          <p:nvPr/>
        </p:nvPicPr>
        <p:blipFill>
          <a:blip r:embed="rId2" cstate="print">
            <a:extLst>
              <a:ext uri="{28A0092B-C50C-407E-A947-70E740481C1C}">
                <a14:useLocalDpi xmlns:a14="http://schemas.microsoft.com/office/drawing/2010/main"/>
              </a:ext>
            </a:extLst>
          </a:blip>
          <a:srcRect/>
          <a:stretch/>
        </p:blipFill>
        <p:spPr>
          <a:xfrm>
            <a:off x="7620000" y="1600200"/>
            <a:ext cx="4181219" cy="3927811"/>
          </a:xfrm>
          <a:prstGeom prst="rect">
            <a:avLst/>
          </a:prstGeom>
        </p:spPr>
      </p:pic>
      <p:sp>
        <p:nvSpPr>
          <p:cNvPr id="4" name="object 4"/>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10</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extLst>
              <a:ext uri="{28A0092B-C50C-407E-A947-70E740481C1C}">
                <a14:useLocalDpi xmlns:a14="http://schemas.microsoft.com/office/drawing/2010/main"/>
              </a:ext>
            </a:extLst>
          </a:blip>
          <a:srcRect/>
          <a:stretch/>
        </p:blipFill>
        <p:spPr>
          <a:xfrm>
            <a:off x="847359" y="1269746"/>
            <a:ext cx="3622547" cy="3622547"/>
          </a:xfrm>
          <a:prstGeom prst="rect">
            <a:avLst/>
          </a:prstGeom>
        </p:spPr>
      </p:pic>
      <p:sp>
        <p:nvSpPr>
          <p:cNvPr id="3" name="object 3"/>
          <p:cNvSpPr/>
          <p:nvPr/>
        </p:nvSpPr>
        <p:spPr>
          <a:xfrm>
            <a:off x="4724400" y="1143000"/>
            <a:ext cx="7107555" cy="3876040"/>
          </a:xfrm>
          <a:custGeom>
            <a:avLst/>
            <a:gdLst/>
            <a:ahLst/>
            <a:cxnLst/>
            <a:rect l="l" t="t" r="r" b="b"/>
            <a:pathLst>
              <a:path w="6878955" h="3876040">
                <a:moveTo>
                  <a:pt x="0" y="0"/>
                </a:moveTo>
                <a:lnTo>
                  <a:pt x="6878574" y="0"/>
                </a:lnTo>
                <a:lnTo>
                  <a:pt x="6878574" y="3875532"/>
                </a:lnTo>
                <a:lnTo>
                  <a:pt x="0" y="3875532"/>
                </a:lnTo>
                <a:lnTo>
                  <a:pt x="0" y="0"/>
                </a:lnTo>
                <a:close/>
              </a:path>
            </a:pathLst>
          </a:custGeom>
          <a:ln w="50292">
            <a:solidFill>
              <a:srgbClr val="000000"/>
            </a:solidFill>
          </a:ln>
        </p:spPr>
        <p:txBody>
          <a:bodyPr wrap="square" lIns="0" tIns="0" rIns="0" bIns="0" rtlCol="0"/>
          <a:lstStyle/>
          <a:p>
            <a:endParaRPr/>
          </a:p>
        </p:txBody>
      </p:sp>
      <p:sp>
        <p:nvSpPr>
          <p:cNvPr id="4" name="object 4"/>
          <p:cNvSpPr txBox="1">
            <a:spLocks noGrp="1"/>
          </p:cNvSpPr>
          <p:nvPr>
            <p:ph type="title"/>
          </p:nvPr>
        </p:nvSpPr>
        <p:spPr>
          <a:xfrm>
            <a:off x="4978594" y="1389793"/>
            <a:ext cx="6480810" cy="1580515"/>
          </a:xfrm>
          <a:prstGeom prst="rect">
            <a:avLst/>
          </a:prstGeom>
        </p:spPr>
        <p:txBody>
          <a:bodyPr vert="horz" wrap="square" lIns="0" tIns="12700" rIns="0" bIns="0" rtlCol="0">
            <a:spAutoFit/>
          </a:bodyPr>
          <a:lstStyle/>
          <a:p>
            <a:pPr marL="12700" marR="5080" algn="ctr">
              <a:lnSpc>
                <a:spcPct val="100000"/>
              </a:lnSpc>
              <a:spcBef>
                <a:spcPts val="100"/>
              </a:spcBef>
            </a:pPr>
            <a:r>
              <a:rPr sz="3400" b="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Draw</a:t>
            </a:r>
            <a:r>
              <a:rPr sz="3400" b="0" spc="-7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3400" b="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a:t>
            </a:r>
            <a:r>
              <a:rPr sz="3400" b="0" spc="-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3400" b="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picture</a:t>
            </a:r>
            <a:r>
              <a:rPr sz="3400" b="0" spc="-8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3400" b="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of</a:t>
            </a:r>
            <a:r>
              <a:rPr sz="3400" b="0" spc="-6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3400" b="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your</a:t>
            </a:r>
            <a:r>
              <a:rPr sz="3400" b="0" spc="-7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3400" b="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association </a:t>
            </a:r>
            <a:r>
              <a:rPr sz="3400" b="0" u="sng" dirty="0">
                <a:solidFill>
                  <a:schemeClr val="tx1">
                    <a:lumMod val="75000"/>
                    <a:lumOff val="25000"/>
                  </a:schemeClr>
                </a:solidFill>
                <a:uFill>
                  <a:solidFill>
                    <a:srgbClr val="C00000"/>
                  </a:solidFill>
                </a:uFill>
                <a:latin typeface="Open Sans" panose="020B0606030504020204" pitchFamily="34" charset="0"/>
                <a:ea typeface="Open Sans" panose="020B0606030504020204" pitchFamily="34" charset="0"/>
                <a:cs typeface="Open Sans" panose="020B0606030504020204" pitchFamily="34" charset="0"/>
              </a:rPr>
              <a:t>today</a:t>
            </a:r>
            <a:r>
              <a:rPr sz="3400" b="0" spc="-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3400" b="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if</a:t>
            </a:r>
            <a:r>
              <a:rPr sz="3400" b="0" spc="-5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3400" b="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it</a:t>
            </a:r>
            <a:r>
              <a:rPr sz="3400" b="0" spc="-5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3400" b="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were</a:t>
            </a:r>
            <a:r>
              <a:rPr sz="3400" b="0" spc="-6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3400" b="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depicted</a:t>
            </a:r>
            <a:r>
              <a:rPr sz="3400" b="0" spc="-6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3400" b="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as</a:t>
            </a:r>
            <a:r>
              <a:rPr sz="3400" b="0" spc="-4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3400" b="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an </a:t>
            </a:r>
            <a:r>
              <a:rPr sz="34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automobile.</a:t>
            </a:r>
            <a:endParaRPr sz="3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 name="object 6"/>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11</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
        <p:nvSpPr>
          <p:cNvPr id="7" name="object 7"/>
          <p:cNvSpPr txBox="1"/>
          <p:nvPr/>
        </p:nvSpPr>
        <p:spPr>
          <a:xfrm>
            <a:off x="11991211" y="6640728"/>
            <a:ext cx="141605" cy="254000"/>
          </a:xfrm>
          <a:prstGeom prst="rect">
            <a:avLst/>
          </a:prstGeom>
        </p:spPr>
        <p:txBody>
          <a:bodyPr vert="horz" wrap="square" lIns="0" tIns="0" rIns="0" bIns="0" rtlCol="0">
            <a:spAutoFit/>
          </a:bodyPr>
          <a:lstStyle/>
          <a:p>
            <a:pPr marL="12700">
              <a:lnSpc>
                <a:spcPts val="1810"/>
              </a:lnSpc>
            </a:pPr>
            <a:r>
              <a:rPr sz="1800" spc="-50">
                <a:latin typeface="Calibri"/>
                <a:cs typeface="Calibri"/>
              </a:rPr>
              <a:t>1</a:t>
            </a:r>
            <a:endParaRPr sz="1800">
              <a:latin typeface="Calibri"/>
              <a:cs typeface="Calibri"/>
            </a:endParaRPr>
          </a:p>
        </p:txBody>
      </p:sp>
      <p:sp>
        <p:nvSpPr>
          <p:cNvPr id="5" name="object 5"/>
          <p:cNvSpPr txBox="1"/>
          <p:nvPr/>
        </p:nvSpPr>
        <p:spPr>
          <a:xfrm>
            <a:off x="4925291" y="3081020"/>
            <a:ext cx="6538595" cy="1490152"/>
          </a:xfrm>
          <a:prstGeom prst="rect">
            <a:avLst/>
          </a:prstGeom>
        </p:spPr>
        <p:txBody>
          <a:bodyPr vert="horz" wrap="square" lIns="0" tIns="12700" rIns="0" bIns="0" rtlCol="0">
            <a:spAutoFit/>
          </a:bodyPr>
          <a:lstStyle/>
          <a:p>
            <a:pPr marL="12065" marR="5080" algn="ctr">
              <a:lnSpc>
                <a:spcPct val="100000"/>
              </a:lnSpc>
              <a:spcBef>
                <a:spcPts val="100"/>
              </a:spcBef>
            </a:pPr>
            <a:r>
              <a:rPr sz="2400" dirty="0">
                <a:solidFill>
                  <a:srgbClr val="6E2E9F"/>
                </a:solidFill>
                <a:latin typeface="Open Sans" panose="020B0606030504020204" pitchFamily="34" charset="0"/>
                <a:ea typeface="Open Sans" panose="020B0606030504020204" pitchFamily="34" charset="0"/>
                <a:cs typeface="Open Sans" panose="020B0606030504020204" pitchFamily="34" charset="0"/>
              </a:rPr>
              <a:t>What</a:t>
            </a:r>
            <a:r>
              <a:rPr sz="2400" spc="-55" dirty="0">
                <a:solidFill>
                  <a:srgbClr val="6E2E9F"/>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6E2E9F"/>
                </a:solidFill>
                <a:latin typeface="Open Sans" panose="020B0606030504020204" pitchFamily="34" charset="0"/>
                <a:ea typeface="Open Sans" panose="020B0606030504020204" pitchFamily="34" charset="0"/>
                <a:cs typeface="Open Sans" panose="020B0606030504020204" pitchFamily="34" charset="0"/>
              </a:rPr>
              <a:t>is</a:t>
            </a:r>
            <a:r>
              <a:rPr sz="2400" spc="-55" dirty="0">
                <a:solidFill>
                  <a:srgbClr val="6E2E9F"/>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6E2E9F"/>
                </a:solidFill>
                <a:latin typeface="Open Sans" panose="020B0606030504020204" pitchFamily="34" charset="0"/>
                <a:ea typeface="Open Sans" panose="020B0606030504020204" pitchFamily="34" charset="0"/>
                <a:cs typeface="Open Sans" panose="020B0606030504020204" pitchFamily="34" charset="0"/>
              </a:rPr>
              <a:t>the</a:t>
            </a:r>
            <a:r>
              <a:rPr sz="2400" spc="-45" dirty="0">
                <a:solidFill>
                  <a:srgbClr val="6E2E9F"/>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6E2E9F"/>
                </a:solidFill>
                <a:latin typeface="Open Sans" panose="020B0606030504020204" pitchFamily="34" charset="0"/>
                <a:ea typeface="Open Sans" panose="020B0606030504020204" pitchFamily="34" charset="0"/>
                <a:cs typeface="Open Sans" panose="020B0606030504020204" pitchFamily="34" charset="0"/>
              </a:rPr>
              <a:t>make,</a:t>
            </a:r>
            <a:r>
              <a:rPr sz="2400" spc="-50" dirty="0">
                <a:solidFill>
                  <a:srgbClr val="6E2E9F"/>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6E2E9F"/>
                </a:solidFill>
                <a:latin typeface="Open Sans" panose="020B0606030504020204" pitchFamily="34" charset="0"/>
                <a:ea typeface="Open Sans" panose="020B0606030504020204" pitchFamily="34" charset="0"/>
                <a:cs typeface="Open Sans" panose="020B0606030504020204" pitchFamily="34" charset="0"/>
              </a:rPr>
              <a:t>model</a:t>
            </a:r>
            <a:r>
              <a:rPr sz="2400" spc="-35" dirty="0">
                <a:solidFill>
                  <a:srgbClr val="6E2E9F"/>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6E2E9F"/>
                </a:solidFill>
                <a:latin typeface="Open Sans" panose="020B0606030504020204" pitchFamily="34" charset="0"/>
                <a:ea typeface="Open Sans" panose="020B0606030504020204" pitchFamily="34" charset="0"/>
                <a:cs typeface="Open Sans" panose="020B0606030504020204" pitchFamily="34" charset="0"/>
              </a:rPr>
              <a:t>&amp;</a:t>
            </a:r>
            <a:r>
              <a:rPr sz="2400" spc="-55" dirty="0">
                <a:solidFill>
                  <a:srgbClr val="6E2E9F"/>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6E2E9F"/>
                </a:solidFill>
                <a:latin typeface="Open Sans" panose="020B0606030504020204" pitchFamily="34" charset="0"/>
                <a:ea typeface="Open Sans" panose="020B0606030504020204" pitchFamily="34" charset="0"/>
                <a:cs typeface="Open Sans" panose="020B0606030504020204" pitchFamily="34" charset="0"/>
              </a:rPr>
              <a:t>year,</a:t>
            </a:r>
            <a:r>
              <a:rPr sz="2400" spc="-50" dirty="0">
                <a:solidFill>
                  <a:srgbClr val="6E2E9F"/>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6E2E9F"/>
                </a:solidFill>
                <a:latin typeface="Open Sans" panose="020B0606030504020204" pitchFamily="34" charset="0"/>
                <a:ea typeface="Open Sans" panose="020B0606030504020204" pitchFamily="34" charset="0"/>
                <a:cs typeface="Open Sans" panose="020B0606030504020204" pitchFamily="34" charset="0"/>
              </a:rPr>
              <a:t>and</a:t>
            </a:r>
            <a:r>
              <a:rPr sz="2400" spc="-35" dirty="0">
                <a:solidFill>
                  <a:srgbClr val="6E2E9F"/>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6E2E9F"/>
                </a:solidFill>
                <a:latin typeface="Open Sans" panose="020B0606030504020204" pitchFamily="34" charset="0"/>
                <a:ea typeface="Open Sans" panose="020B0606030504020204" pitchFamily="34" charset="0"/>
                <a:cs typeface="Open Sans" panose="020B0606030504020204" pitchFamily="34" charset="0"/>
              </a:rPr>
              <a:t>any </a:t>
            </a:r>
            <a:r>
              <a:rPr sz="2400" dirty="0">
                <a:solidFill>
                  <a:srgbClr val="6E2E9F"/>
                </a:solidFill>
                <a:latin typeface="Open Sans" panose="020B0606030504020204" pitchFamily="34" charset="0"/>
                <a:ea typeface="Open Sans" panose="020B0606030504020204" pitchFamily="34" charset="0"/>
                <a:cs typeface="Open Sans" panose="020B0606030504020204" pitchFamily="34" charset="0"/>
              </a:rPr>
              <a:t>options.</a:t>
            </a:r>
            <a:r>
              <a:rPr sz="2400" spc="-80" dirty="0">
                <a:solidFill>
                  <a:srgbClr val="6E2E9F"/>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6E2E9F"/>
                </a:solidFill>
                <a:latin typeface="Open Sans" panose="020B0606030504020204" pitchFamily="34" charset="0"/>
                <a:ea typeface="Open Sans" panose="020B0606030504020204" pitchFamily="34" charset="0"/>
                <a:cs typeface="Open Sans" panose="020B0606030504020204" pitchFamily="34" charset="0"/>
              </a:rPr>
              <a:t>Be</a:t>
            </a:r>
            <a:r>
              <a:rPr sz="2400" spc="-145" dirty="0">
                <a:solidFill>
                  <a:srgbClr val="6E2E9F"/>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6E2E9F"/>
                </a:solidFill>
                <a:latin typeface="Open Sans" panose="020B0606030504020204" pitchFamily="34" charset="0"/>
                <a:ea typeface="Open Sans" panose="020B0606030504020204" pitchFamily="34" charset="0"/>
                <a:cs typeface="Open Sans" panose="020B0606030504020204" pitchFamily="34" charset="0"/>
              </a:rPr>
              <a:t>prepared</a:t>
            </a:r>
            <a:r>
              <a:rPr sz="2400" spc="-105" dirty="0">
                <a:solidFill>
                  <a:srgbClr val="6E2E9F"/>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6E2E9F"/>
                </a:solidFill>
                <a:latin typeface="Open Sans" panose="020B0606030504020204" pitchFamily="34" charset="0"/>
                <a:ea typeface="Open Sans" panose="020B0606030504020204" pitchFamily="34" charset="0"/>
                <a:cs typeface="Open Sans" panose="020B0606030504020204" pitchFamily="34" charset="0"/>
              </a:rPr>
              <a:t>to</a:t>
            </a:r>
            <a:r>
              <a:rPr sz="2400" spc="-135" dirty="0">
                <a:solidFill>
                  <a:srgbClr val="6E2E9F"/>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6E2E9F"/>
                </a:solidFill>
                <a:latin typeface="Open Sans" panose="020B0606030504020204" pitchFamily="34" charset="0"/>
                <a:ea typeface="Open Sans" panose="020B0606030504020204" pitchFamily="34" charset="0"/>
                <a:cs typeface="Open Sans" panose="020B0606030504020204" pitchFamily="34" charset="0"/>
              </a:rPr>
              <a:t>explain</a:t>
            </a:r>
            <a:r>
              <a:rPr sz="2400" spc="-120" dirty="0">
                <a:solidFill>
                  <a:srgbClr val="6E2E9F"/>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6E2E9F"/>
                </a:solidFill>
                <a:latin typeface="Open Sans" panose="020B0606030504020204" pitchFamily="34" charset="0"/>
                <a:ea typeface="Open Sans" panose="020B0606030504020204" pitchFamily="34" charset="0"/>
                <a:cs typeface="Open Sans" panose="020B0606030504020204" pitchFamily="34" charset="0"/>
              </a:rPr>
              <a:t>what </a:t>
            </a:r>
            <a:r>
              <a:rPr sz="2400" u="sng" spc="-10" dirty="0">
                <a:solidFill>
                  <a:srgbClr val="6E2E9F"/>
                </a:solidFill>
                <a:uFill>
                  <a:solidFill>
                    <a:srgbClr val="6E2E9F"/>
                  </a:solidFill>
                </a:uFill>
                <a:latin typeface="Open Sans" panose="020B0606030504020204" pitchFamily="34" charset="0"/>
                <a:ea typeface="Open Sans" panose="020B0606030504020204" pitchFamily="34" charset="0"/>
                <a:cs typeface="Open Sans" panose="020B0606030504020204" pitchFamily="34" charset="0"/>
              </a:rPr>
              <a:t>organizational</a:t>
            </a:r>
            <a:r>
              <a:rPr sz="2400" spc="-65" dirty="0">
                <a:solidFill>
                  <a:srgbClr val="6E2E9F"/>
                </a:solidFill>
                <a:latin typeface="Open Sans" panose="020B0606030504020204" pitchFamily="34" charset="0"/>
                <a:ea typeface="Open Sans" panose="020B0606030504020204" pitchFamily="34" charset="0"/>
                <a:cs typeface="Open Sans" panose="020B0606030504020204" pitchFamily="34" charset="0"/>
              </a:rPr>
              <a:t> </a:t>
            </a:r>
            <a:r>
              <a:rPr sz="2400" u="sng" spc="-10" dirty="0">
                <a:solidFill>
                  <a:srgbClr val="6E2E9F"/>
                </a:solidFill>
                <a:uFill>
                  <a:solidFill>
                    <a:srgbClr val="6E2E9F"/>
                  </a:solidFill>
                </a:uFill>
                <a:latin typeface="Open Sans" panose="020B0606030504020204" pitchFamily="34" charset="0"/>
                <a:ea typeface="Open Sans" panose="020B0606030504020204" pitchFamily="34" charset="0"/>
                <a:cs typeface="Open Sans" panose="020B0606030504020204" pitchFamily="34" charset="0"/>
              </a:rPr>
              <a:t>attributes</a:t>
            </a:r>
            <a:r>
              <a:rPr sz="2400" spc="-180" dirty="0">
                <a:solidFill>
                  <a:srgbClr val="6E2E9F"/>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6E2E9F"/>
                </a:solidFill>
                <a:latin typeface="Open Sans" panose="020B0606030504020204" pitchFamily="34" charset="0"/>
                <a:ea typeface="Open Sans" panose="020B0606030504020204" pitchFamily="34" charset="0"/>
                <a:cs typeface="Open Sans" panose="020B0606030504020204" pitchFamily="34" charset="0"/>
              </a:rPr>
              <a:t>are</a:t>
            </a:r>
            <a:r>
              <a:rPr sz="2400" spc="-165" dirty="0">
                <a:solidFill>
                  <a:srgbClr val="6E2E9F"/>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6E2E9F"/>
                </a:solidFill>
                <a:latin typeface="Open Sans" panose="020B0606030504020204" pitchFamily="34" charset="0"/>
                <a:ea typeface="Open Sans" panose="020B0606030504020204" pitchFamily="34" charset="0"/>
                <a:cs typeface="Open Sans" panose="020B0606030504020204" pitchFamily="34" charset="0"/>
              </a:rPr>
              <a:t>represented </a:t>
            </a:r>
            <a:r>
              <a:rPr sz="2400" dirty="0">
                <a:solidFill>
                  <a:srgbClr val="6E2E9F"/>
                </a:solidFill>
                <a:latin typeface="Open Sans" panose="020B0606030504020204" pitchFamily="34" charset="0"/>
                <a:ea typeface="Open Sans" panose="020B0606030504020204" pitchFamily="34" charset="0"/>
                <a:cs typeface="Open Sans" panose="020B0606030504020204" pitchFamily="34" charset="0"/>
              </a:rPr>
              <a:t>by</a:t>
            </a:r>
            <a:r>
              <a:rPr sz="2400" spc="-165" dirty="0">
                <a:solidFill>
                  <a:srgbClr val="6E2E9F"/>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6E2E9F"/>
                </a:solidFill>
                <a:latin typeface="Open Sans" panose="020B0606030504020204" pitchFamily="34" charset="0"/>
                <a:ea typeface="Open Sans" panose="020B0606030504020204" pitchFamily="34" charset="0"/>
                <a:cs typeface="Open Sans" panose="020B0606030504020204" pitchFamily="34" charset="0"/>
              </a:rPr>
              <a:t>certain</a:t>
            </a:r>
            <a:r>
              <a:rPr sz="2400" spc="-85" dirty="0">
                <a:solidFill>
                  <a:srgbClr val="6E2E9F"/>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6E2E9F"/>
                </a:solidFill>
                <a:latin typeface="Open Sans" panose="020B0606030504020204" pitchFamily="34" charset="0"/>
                <a:ea typeface="Open Sans" panose="020B0606030504020204" pitchFamily="34" charset="0"/>
                <a:cs typeface="Open Sans" panose="020B0606030504020204" pitchFamily="34" charset="0"/>
              </a:rPr>
              <a:t>details</a:t>
            </a:r>
            <a:r>
              <a:rPr sz="2400" spc="-114" dirty="0">
                <a:solidFill>
                  <a:srgbClr val="6E2E9F"/>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6E2E9F"/>
                </a:solidFill>
                <a:latin typeface="Open Sans" panose="020B0606030504020204" pitchFamily="34" charset="0"/>
                <a:ea typeface="Open Sans" panose="020B0606030504020204" pitchFamily="34" charset="0"/>
                <a:cs typeface="Open Sans" panose="020B0606030504020204" pitchFamily="34" charset="0"/>
              </a:rPr>
              <a:t>of</a:t>
            </a:r>
            <a:r>
              <a:rPr sz="2400" spc="-130" dirty="0">
                <a:solidFill>
                  <a:srgbClr val="6E2E9F"/>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6E2E9F"/>
                </a:solidFill>
                <a:latin typeface="Open Sans" panose="020B0606030504020204" pitchFamily="34" charset="0"/>
                <a:ea typeface="Open Sans" panose="020B0606030504020204" pitchFamily="34" charset="0"/>
                <a:cs typeface="Open Sans" panose="020B0606030504020204" pitchFamily="34" charset="0"/>
              </a:rPr>
              <a:t>the</a:t>
            </a:r>
            <a:r>
              <a:rPr sz="2400" spc="-105" dirty="0">
                <a:solidFill>
                  <a:srgbClr val="6E2E9F"/>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6E2E9F"/>
                </a:solidFill>
                <a:latin typeface="Open Sans" panose="020B0606030504020204" pitchFamily="34" charset="0"/>
                <a:ea typeface="Open Sans" panose="020B0606030504020204" pitchFamily="34" charset="0"/>
                <a:cs typeface="Open Sans" panose="020B0606030504020204" pitchFamily="34" charset="0"/>
              </a:rPr>
              <a:t>picture.</a:t>
            </a:r>
            <a:endParaRPr sz="2400"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9446606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7543800" y="1935144"/>
            <a:ext cx="3978368" cy="2205989"/>
          </a:xfrm>
          <a:prstGeom prst="rect">
            <a:avLst/>
          </a:prstGeom>
        </p:spPr>
        <p:txBody>
          <a:bodyPr vert="horz" wrap="square" lIns="0" tIns="12700" rIns="0" bIns="0" rtlCol="0">
            <a:spAutoFit/>
          </a:bodyPr>
          <a:lstStyle/>
          <a:p>
            <a:pPr marL="12700">
              <a:lnSpc>
                <a:spcPct val="100000"/>
              </a:lnSpc>
              <a:spcBef>
                <a:spcPts val="100"/>
              </a:spcBef>
            </a:pP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Make:</a:t>
            </a:r>
            <a:endPar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12700" marR="1542415">
              <a:lnSpc>
                <a:spcPct val="102800"/>
              </a:lnSpc>
              <a:spcBef>
                <a:spcPts val="10"/>
              </a:spcBef>
            </a:pP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Model</a:t>
            </a:r>
            <a:r>
              <a:rPr sz="2800"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&amp;</a:t>
            </a:r>
            <a:r>
              <a:rPr sz="2800"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Year</a:t>
            </a:r>
            <a:r>
              <a:rPr sz="2800" spc="-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5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Options:</a:t>
            </a:r>
            <a:endPar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12700">
              <a:lnSpc>
                <a:spcPct val="100000"/>
              </a:lnSpc>
              <a:spcBef>
                <a:spcPts val="105"/>
              </a:spcBef>
            </a:pP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Organizational</a:t>
            </a:r>
            <a:r>
              <a:rPr sz="2800" spc="-114"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Attributes:</a:t>
            </a:r>
            <a:endPar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a:spLocks noGrp="1"/>
          </p:cNvSpPr>
          <p:nvPr>
            <p:ph type="title"/>
          </p:nvPr>
        </p:nvSpPr>
        <p:spPr>
          <a:xfrm>
            <a:off x="592988" y="10922"/>
            <a:ext cx="11006023" cy="657615"/>
          </a:xfrm>
          <a:prstGeom prst="rect">
            <a:avLst/>
          </a:prstGeom>
        </p:spPr>
        <p:txBody>
          <a:bodyPr vert="horz" wrap="square" lIns="0" tIns="285495" rIns="0" bIns="0" rtlCol="0">
            <a:spAutoFit/>
          </a:bodyPr>
          <a:lstStyle/>
          <a:p>
            <a:pPr marL="1159510">
              <a:lnSpc>
                <a:spcPct val="100000"/>
              </a:lnSpc>
              <a:spcBef>
                <a:spcPts val="100"/>
              </a:spcBef>
            </a:pPr>
            <a:r>
              <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Your</a:t>
            </a:r>
            <a:r>
              <a:rPr spc="-10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association</a:t>
            </a:r>
            <a:r>
              <a:rPr spc="-4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u="sng" dirty="0">
                <a:solidFill>
                  <a:srgbClr val="C00000"/>
                </a:solidFill>
                <a:uFill>
                  <a:solidFill>
                    <a:srgbClr val="C00000"/>
                  </a:solidFill>
                </a:uFill>
                <a:latin typeface="Open Sans" panose="020B0606030504020204" pitchFamily="34" charset="0"/>
                <a:ea typeface="Open Sans" panose="020B0606030504020204" pitchFamily="34" charset="0"/>
                <a:cs typeface="Open Sans" panose="020B0606030504020204" pitchFamily="34" charset="0"/>
              </a:rPr>
              <a:t>today</a:t>
            </a:r>
            <a:r>
              <a:rPr spc="-65" dirty="0">
                <a:solidFill>
                  <a:srgbClr val="C00000"/>
                </a:solidFill>
                <a:latin typeface="Open Sans" panose="020B0606030504020204" pitchFamily="34" charset="0"/>
                <a:ea typeface="Open Sans" panose="020B0606030504020204" pitchFamily="34" charset="0"/>
                <a:cs typeface="Open Sans" panose="020B0606030504020204" pitchFamily="34" charset="0"/>
              </a:rPr>
              <a:t> </a:t>
            </a:r>
            <a:r>
              <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depicted</a:t>
            </a:r>
            <a:r>
              <a:rPr spc="-7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as</a:t>
            </a:r>
            <a:r>
              <a:rPr spc="-7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an</a:t>
            </a:r>
            <a:r>
              <a:rPr spc="-1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automobile:</a:t>
            </a:r>
          </a:p>
        </p:txBody>
      </p:sp>
      <p:sp>
        <p:nvSpPr>
          <p:cNvPr id="4" name="object 4"/>
          <p:cNvSpPr/>
          <p:nvPr/>
        </p:nvSpPr>
        <p:spPr>
          <a:xfrm>
            <a:off x="457200" y="762000"/>
            <a:ext cx="6934200" cy="5257800"/>
          </a:xfrm>
          <a:custGeom>
            <a:avLst/>
            <a:gdLst/>
            <a:ahLst/>
            <a:cxnLst/>
            <a:rect l="l" t="t" r="r" b="b"/>
            <a:pathLst>
              <a:path w="6324600" h="4495800">
                <a:moveTo>
                  <a:pt x="0" y="0"/>
                </a:moveTo>
                <a:lnTo>
                  <a:pt x="6324600" y="0"/>
                </a:lnTo>
                <a:lnTo>
                  <a:pt x="6324600" y="4495800"/>
                </a:lnTo>
                <a:lnTo>
                  <a:pt x="0" y="4495800"/>
                </a:lnTo>
                <a:lnTo>
                  <a:pt x="0" y="0"/>
                </a:lnTo>
                <a:close/>
              </a:path>
            </a:pathLst>
          </a:custGeom>
          <a:ln w="25400">
            <a:solidFill>
              <a:srgbClr val="1C334E"/>
            </a:solidFill>
          </a:ln>
        </p:spPr>
        <p:txBody>
          <a:bodyPr wrap="square" lIns="0" tIns="0" rIns="0" bIns="0" rtlCol="0"/>
          <a:lstStyle/>
          <a:p>
            <a:endParaRPr/>
          </a:p>
        </p:txBody>
      </p:sp>
      <p:sp>
        <p:nvSpPr>
          <p:cNvPr id="5" name="object 5"/>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12</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
        <p:nvSpPr>
          <p:cNvPr id="6" name="object 6"/>
          <p:cNvSpPr txBox="1"/>
          <p:nvPr/>
        </p:nvSpPr>
        <p:spPr>
          <a:xfrm>
            <a:off x="11933934" y="6676847"/>
            <a:ext cx="173355" cy="177800"/>
          </a:xfrm>
          <a:prstGeom prst="rect">
            <a:avLst/>
          </a:prstGeom>
        </p:spPr>
        <p:txBody>
          <a:bodyPr vert="horz" wrap="square" lIns="0" tIns="0" rIns="0" bIns="0" rtlCol="0">
            <a:spAutoFit/>
          </a:bodyPr>
          <a:lstStyle/>
          <a:p>
            <a:pPr marL="12700">
              <a:lnSpc>
                <a:spcPts val="1240"/>
              </a:lnSpc>
            </a:pPr>
            <a:r>
              <a:rPr sz="1200" spc="-25">
                <a:solidFill>
                  <a:srgbClr val="878787"/>
                </a:solidFill>
                <a:latin typeface="Calibri"/>
                <a:cs typeface="Calibri"/>
              </a:rPr>
              <a:t>14</a:t>
            </a:r>
            <a:endParaRPr sz="1200">
              <a:latin typeface="Calibri"/>
              <a:cs typeface="Calibri"/>
            </a:endParaRPr>
          </a:p>
        </p:txBody>
      </p:sp>
    </p:spTree>
    <p:extLst>
      <p:ext uri="{BB962C8B-B14F-4D97-AF65-F5344CB8AC3E}">
        <p14:creationId xmlns:p14="http://schemas.microsoft.com/office/powerpoint/2010/main" val="35004467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DA01F-7AB2-C0B5-4E72-01F58358BDA9}"/>
              </a:ext>
            </a:extLst>
          </p:cNvPr>
          <p:cNvSpPr>
            <a:spLocks noGrp="1"/>
          </p:cNvSpPr>
          <p:nvPr>
            <p:ph type="title"/>
          </p:nvPr>
        </p:nvSpPr>
        <p:spPr>
          <a:xfrm>
            <a:off x="1485900" y="212462"/>
            <a:ext cx="9220200" cy="492443"/>
          </a:xfrm>
        </p:spPr>
        <p:txBody>
          <a:bodyPr>
            <a:normAutofit/>
          </a:bodyPr>
          <a:lstStyle/>
          <a:p>
            <a:r>
              <a:rPr lang="en-US" sz="3200" b="1" spc="-35" dirty="0">
                <a:solidFill>
                  <a:srgbClr val="117624"/>
                </a:solidFill>
                <a:latin typeface="Open Sans" panose="020B0606030504020204" pitchFamily="34" charset="0"/>
                <a:ea typeface="Open Sans" panose="020B0606030504020204" pitchFamily="34" charset="0"/>
                <a:cs typeface="Open Sans" panose="020B0606030504020204" pitchFamily="34" charset="0"/>
              </a:rPr>
              <a:t>What we are seeing in successful associations</a:t>
            </a:r>
            <a:endParaRPr lang="en-US" sz="3200" dirty="0">
              <a:solidFill>
                <a:srgbClr val="009900"/>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 name="Text Placeholder 2">
            <a:extLst>
              <a:ext uri="{FF2B5EF4-FFF2-40B4-BE49-F238E27FC236}">
                <a16:creationId xmlns:a16="http://schemas.microsoft.com/office/drawing/2014/main" id="{12F539F8-597C-26A7-7D09-50646E658C18}"/>
              </a:ext>
            </a:extLst>
          </p:cNvPr>
          <p:cNvSpPr>
            <a:spLocks noGrp="1"/>
          </p:cNvSpPr>
          <p:nvPr>
            <p:ph type="body" idx="1"/>
          </p:nvPr>
        </p:nvSpPr>
        <p:spPr>
          <a:xfrm>
            <a:off x="592989" y="1045845"/>
            <a:ext cx="11006022" cy="4766310"/>
          </a:xfrm>
        </p:spPr>
        <p:txBody>
          <a:bodyPr>
            <a:normAutofit fontScale="85000" lnSpcReduction="10000"/>
          </a:bodyPr>
          <a:lstStyle/>
          <a:p>
            <a:pPr marL="342900" indent="-342900">
              <a:lnSpc>
                <a:spcPct val="150000"/>
              </a:lnSpc>
              <a:buFont typeface="Wingdings" pitchFamily="2" charset="2"/>
              <a:buChar char="§"/>
            </a:pPr>
            <a:r>
              <a:rPr lang="en-US"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Move to Governance Structures based on a capability-based Board with a rigorous selection of leadership candidates and that are volunteer centric</a:t>
            </a:r>
          </a:p>
          <a:p>
            <a:pPr marL="342900" indent="-342900">
              <a:lnSpc>
                <a:spcPct val="150000"/>
              </a:lnSpc>
              <a:buFont typeface="Wingdings" pitchFamily="2" charset="2"/>
              <a:buChar char="§"/>
            </a:pPr>
            <a:r>
              <a:rPr lang="en-US"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Focus on purpose and service to members</a:t>
            </a:r>
          </a:p>
          <a:p>
            <a:pPr marL="342900" indent="-342900">
              <a:lnSpc>
                <a:spcPct val="150000"/>
              </a:lnSpc>
              <a:buFont typeface="Wingdings" pitchFamily="2" charset="2"/>
              <a:buChar char="§"/>
            </a:pPr>
            <a:r>
              <a:rPr lang="en-US"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Boards focus on strategic big issue, big picture conversations and establishing appropriate measures of impact</a:t>
            </a:r>
          </a:p>
          <a:p>
            <a:pPr marL="342900" indent="-342900">
              <a:lnSpc>
                <a:spcPct val="150000"/>
              </a:lnSpc>
              <a:buFont typeface="Wingdings" pitchFamily="2" charset="2"/>
              <a:buChar char="§"/>
            </a:pPr>
            <a:r>
              <a:rPr lang="en-US"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More ad hoc short term work groups with tangible outcomes</a:t>
            </a:r>
          </a:p>
          <a:p>
            <a:pPr marL="342900" indent="-342900">
              <a:lnSpc>
                <a:spcPct val="150000"/>
              </a:lnSpc>
              <a:buFont typeface="Wingdings" pitchFamily="2" charset="2"/>
              <a:buChar char="§"/>
            </a:pPr>
            <a:r>
              <a:rPr lang="en-US"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Continuous program portfolio review to match evolving member needs and matching commitments to capacity</a:t>
            </a:r>
          </a:p>
          <a:p>
            <a:pPr marL="342900" indent="-342900">
              <a:lnSpc>
                <a:spcPct val="150000"/>
              </a:lnSpc>
              <a:buFont typeface="Wingdings" pitchFamily="2" charset="2"/>
              <a:buChar char="§"/>
            </a:pPr>
            <a:r>
              <a:rPr lang="en-US"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Re-investing in face-to-face meetings and using virtual for in-between conversations </a:t>
            </a:r>
          </a:p>
          <a:p>
            <a:pPr marL="342900" indent="-342900">
              <a:lnSpc>
                <a:spcPct val="150000"/>
              </a:lnSpc>
              <a:buFont typeface="Wingdings" pitchFamily="2" charset="2"/>
              <a:buChar char="§"/>
            </a:pPr>
            <a:r>
              <a:rPr lang="en-US"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Install a process and policy for effectively managing conflict</a:t>
            </a:r>
          </a:p>
          <a:p>
            <a:pPr>
              <a:lnSpc>
                <a:spcPct val="150000"/>
              </a:lnSpc>
            </a:pPr>
            <a:endParaRPr lang="en-US"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endParaRPr lang="en-US"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endParaRPr lang="en-US"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endParaRPr lang="en-US"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0E432623-3846-E88E-EBD4-231F469C0E4A}"/>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13</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7627978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6A8FAF-24B8-3F4F-8F36-FDF3DFC05412}"/>
            </a:ext>
          </a:extLst>
        </p:cNvPr>
        <p:cNvGrpSpPr/>
        <p:nvPr/>
      </p:nvGrpSpPr>
      <p:grpSpPr>
        <a:xfrm>
          <a:off x="0" y="0"/>
          <a:ext cx="0" cy="0"/>
          <a:chOff x="0" y="0"/>
          <a:chExt cx="0" cy="0"/>
        </a:xfrm>
      </p:grpSpPr>
      <p:sp>
        <p:nvSpPr>
          <p:cNvPr id="234" name="Title 5">
            <a:extLst>
              <a:ext uri="{FF2B5EF4-FFF2-40B4-BE49-F238E27FC236}">
                <a16:creationId xmlns:a16="http://schemas.microsoft.com/office/drawing/2014/main" id="{67696F89-6E7C-F800-E053-843F8A906DC1}"/>
              </a:ext>
            </a:extLst>
          </p:cNvPr>
          <p:cNvSpPr txBox="1">
            <a:spLocks noGrp="1"/>
          </p:cNvSpPr>
          <p:nvPr>
            <p:ph type="title" idx="4294967295"/>
          </p:nvPr>
        </p:nvSpPr>
        <p:spPr>
          <a:xfrm>
            <a:off x="8328863" y="4963126"/>
            <a:ext cx="3362325" cy="585788"/>
          </a:xfrm>
          <a:prstGeom prst="rect">
            <a:avLst/>
          </a:prstGeom>
        </p:spPr>
        <p:txBody>
          <a:bodyPr lIns="45718" tIns="45718" rIns="45718" bIns="45718"/>
          <a:lstStyle>
            <a:lvl1pPr>
              <a:defRPr sz="2400">
                <a:solidFill>
                  <a:srgbClr val="3B7D22"/>
                </a:solidFill>
                <a:latin typeface="Open Sans Semibold"/>
                <a:ea typeface="Open Sans Semibold"/>
                <a:cs typeface="Open Sans Semibold"/>
                <a:sym typeface="Open Sans Semibold"/>
              </a:defRPr>
            </a:lvl1pPr>
          </a:lstStyle>
          <a:p>
            <a:r>
              <a:rPr dirty="0">
                <a:solidFill>
                  <a:schemeClr val="tx1"/>
                </a:solidFill>
              </a:rPr>
              <a:t>Planning Strategically</a:t>
            </a:r>
          </a:p>
        </p:txBody>
      </p:sp>
      <p:sp>
        <p:nvSpPr>
          <p:cNvPr id="235" name="TextBox 9">
            <a:extLst>
              <a:ext uri="{FF2B5EF4-FFF2-40B4-BE49-F238E27FC236}">
                <a16:creationId xmlns:a16="http://schemas.microsoft.com/office/drawing/2014/main" id="{680A43C0-4ED9-A026-25EB-6CA22B5564D1}"/>
              </a:ext>
            </a:extLst>
          </p:cNvPr>
          <p:cNvSpPr txBox="1"/>
          <p:nvPr/>
        </p:nvSpPr>
        <p:spPr>
          <a:xfrm>
            <a:off x="4253327" y="1566130"/>
            <a:ext cx="3489247" cy="52321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marL="0" marR="0" lvl="0" indent="0" algn="l" defTabSz="914400" rtl="0" eaLnBrk="1" fontAlgn="auto" latinLnBrk="0" hangingPunct="0">
              <a:lnSpc>
                <a:spcPct val="100000"/>
              </a:lnSpc>
              <a:spcBef>
                <a:spcPts val="0"/>
              </a:spcBef>
              <a:spcAft>
                <a:spcPts val="0"/>
              </a:spcAft>
              <a:buClrTx/>
              <a:buSzTx/>
              <a:buFontTx/>
              <a:buNone/>
              <a:tabLst/>
              <a:defRPr sz="1400">
                <a:solidFill>
                  <a:srgbClr val="0F4761"/>
                </a:solidFill>
              </a:defRPr>
            </a:pPr>
            <a:r>
              <a:rPr kumimoji="0" sz="1400" b="0" i="0" u="none" strike="noStrike" kern="0" cap="none" spc="0" normalizeH="0" baseline="0" noProof="0" dirty="0">
                <a:ln>
                  <a:noFill/>
                </a:ln>
                <a:effectLst/>
                <a:uLnTx/>
                <a:uFillTx/>
                <a:latin typeface="Open Sans" panose="020B0606030504020204" pitchFamily="34" charset="0"/>
                <a:ea typeface="Open Sans" panose="020B0606030504020204" pitchFamily="34" charset="0"/>
                <a:cs typeface="Open Sans" panose="020B0606030504020204" pitchFamily="34" charset="0"/>
                <a:sym typeface="Century Gothic"/>
              </a:rPr>
              <a:t>Thinking Strategically is the foundation of all activities and actions.  </a:t>
            </a:r>
          </a:p>
        </p:txBody>
      </p:sp>
      <p:sp>
        <p:nvSpPr>
          <p:cNvPr id="236" name="Title 5">
            <a:extLst>
              <a:ext uri="{FF2B5EF4-FFF2-40B4-BE49-F238E27FC236}">
                <a16:creationId xmlns:a16="http://schemas.microsoft.com/office/drawing/2014/main" id="{5C0093E5-3A7D-4BF5-D2EC-3FE898532333}"/>
              </a:ext>
            </a:extLst>
          </p:cNvPr>
          <p:cNvSpPr txBox="1"/>
          <p:nvPr/>
        </p:nvSpPr>
        <p:spPr>
          <a:xfrm>
            <a:off x="4308969" y="1056052"/>
            <a:ext cx="3362854" cy="58444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rmAutofit/>
          </a:bodyPr>
          <a:lstStyle>
            <a:lvl1pPr>
              <a:lnSpc>
                <a:spcPct val="90000"/>
              </a:lnSpc>
              <a:defRPr sz="2300">
                <a:solidFill>
                  <a:srgbClr val="134983"/>
                </a:solidFill>
                <a:latin typeface="Open Sans Semibold"/>
                <a:ea typeface="Open Sans Semibold"/>
                <a:cs typeface="Open Sans Semibold"/>
                <a:sym typeface="Open Sans Semibold"/>
              </a:defRPr>
            </a:lvl1pPr>
          </a:lstStyle>
          <a:p>
            <a:pPr marL="0" marR="0" lvl="0" indent="0" algn="l" defTabSz="914400" rtl="0" eaLnBrk="1" fontAlgn="auto" latinLnBrk="0" hangingPunct="0">
              <a:lnSpc>
                <a:spcPct val="90000"/>
              </a:lnSpc>
              <a:spcBef>
                <a:spcPts val="0"/>
              </a:spcBef>
              <a:spcAft>
                <a:spcPts val="0"/>
              </a:spcAft>
              <a:buClrTx/>
              <a:buSzTx/>
              <a:buFontTx/>
              <a:buNone/>
              <a:tabLst/>
              <a:defRPr/>
            </a:pPr>
            <a:r>
              <a:rPr kumimoji="0" sz="2300" b="0" i="0" u="none" strike="noStrike" kern="0" cap="none" spc="0" normalizeH="0" baseline="0" noProof="0" dirty="0">
                <a:ln>
                  <a:noFill/>
                </a:ln>
                <a:solidFill>
                  <a:schemeClr val="tx1"/>
                </a:solidFill>
                <a:effectLst/>
                <a:uLnTx/>
                <a:uFillTx/>
                <a:latin typeface="Open Sans Semibold"/>
                <a:ea typeface="Open Sans Semibold"/>
                <a:cs typeface="Open Sans Semibold"/>
                <a:sym typeface="Open Sans Semibold"/>
              </a:rPr>
              <a:t>Thinking Strategically</a:t>
            </a:r>
          </a:p>
        </p:txBody>
      </p:sp>
      <p:sp>
        <p:nvSpPr>
          <p:cNvPr id="237" name="Title 5">
            <a:extLst>
              <a:ext uri="{FF2B5EF4-FFF2-40B4-BE49-F238E27FC236}">
                <a16:creationId xmlns:a16="http://schemas.microsoft.com/office/drawing/2014/main" id="{E56A1C0E-D289-8C27-3475-C3CDB83F5E19}"/>
              </a:ext>
            </a:extLst>
          </p:cNvPr>
          <p:cNvSpPr txBox="1"/>
          <p:nvPr/>
        </p:nvSpPr>
        <p:spPr>
          <a:xfrm>
            <a:off x="521976" y="4937894"/>
            <a:ext cx="2872383" cy="58444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rmAutofit/>
          </a:bodyPr>
          <a:lstStyle>
            <a:lvl1pPr>
              <a:lnSpc>
                <a:spcPct val="90000"/>
              </a:lnSpc>
              <a:defRPr sz="2300">
                <a:solidFill>
                  <a:srgbClr val="7030A0"/>
                </a:solidFill>
                <a:latin typeface="Open Sans Semibold"/>
                <a:ea typeface="Open Sans Semibold"/>
                <a:cs typeface="Open Sans Semibold"/>
                <a:sym typeface="Open Sans Semibold"/>
              </a:defRPr>
            </a:lvl1pPr>
          </a:lstStyle>
          <a:p>
            <a:pPr marL="0" marR="0" lvl="0" indent="0" algn="l" defTabSz="914400" rtl="0" eaLnBrk="1" fontAlgn="auto" latinLnBrk="0" hangingPunct="0">
              <a:lnSpc>
                <a:spcPct val="90000"/>
              </a:lnSpc>
              <a:spcBef>
                <a:spcPts val="0"/>
              </a:spcBef>
              <a:spcAft>
                <a:spcPts val="0"/>
              </a:spcAft>
              <a:buClrTx/>
              <a:buSzTx/>
              <a:buFontTx/>
              <a:buNone/>
              <a:tabLst/>
              <a:defRPr/>
            </a:pPr>
            <a:r>
              <a:rPr kumimoji="0" sz="2300" b="0" i="0" u="none" strike="noStrike" kern="0" cap="none" spc="0" normalizeH="0" baseline="0" noProof="0" dirty="0">
                <a:ln>
                  <a:noFill/>
                </a:ln>
                <a:solidFill>
                  <a:schemeClr val="tx1"/>
                </a:solidFill>
                <a:effectLst/>
                <a:uLnTx/>
                <a:uFillTx/>
                <a:latin typeface="Open Sans Semibold"/>
                <a:ea typeface="Open Sans Semibold"/>
                <a:cs typeface="Open Sans Semibold"/>
                <a:sym typeface="Open Sans Semibold"/>
              </a:rPr>
              <a:t>Acting Strategically</a:t>
            </a:r>
          </a:p>
        </p:txBody>
      </p:sp>
      <p:pic>
        <p:nvPicPr>
          <p:cNvPr id="238" name="Graphic 16" descr="Graphic 16">
            <a:extLst>
              <a:ext uri="{FF2B5EF4-FFF2-40B4-BE49-F238E27FC236}">
                <a16:creationId xmlns:a16="http://schemas.microsoft.com/office/drawing/2014/main" id="{0160428A-7800-5BA3-8DDD-CCDBA1D2B86F}"/>
              </a:ext>
            </a:extLst>
          </p:cNvPr>
          <p:cNvPicPr>
            <a:picLocks noChangeAspect="1"/>
          </p:cNvPicPr>
          <p:nvPr/>
        </p:nvPicPr>
        <p:blipFill>
          <a:blip r:embed="rId3"/>
          <a:stretch>
            <a:fillRect/>
          </a:stretch>
        </p:blipFill>
        <p:spPr>
          <a:xfrm>
            <a:off x="5575355" y="325563"/>
            <a:ext cx="730490" cy="730489"/>
          </a:xfrm>
          <a:prstGeom prst="rect">
            <a:avLst/>
          </a:prstGeom>
          <a:ln w="12700">
            <a:miter lim="400000"/>
          </a:ln>
        </p:spPr>
      </p:pic>
      <p:pic>
        <p:nvPicPr>
          <p:cNvPr id="239" name="Graphic 4" descr="Graphic 4">
            <a:extLst>
              <a:ext uri="{FF2B5EF4-FFF2-40B4-BE49-F238E27FC236}">
                <a16:creationId xmlns:a16="http://schemas.microsoft.com/office/drawing/2014/main" id="{8EC4ECF6-091C-EB97-81B4-8371A714B118}"/>
              </a:ext>
            </a:extLst>
          </p:cNvPr>
          <p:cNvPicPr>
            <a:picLocks noChangeAspect="1"/>
          </p:cNvPicPr>
          <p:nvPr/>
        </p:nvPicPr>
        <p:blipFill>
          <a:blip r:embed="rId4">
            <a:duotone>
              <a:schemeClr val="accent1">
                <a:shade val="45000"/>
                <a:satMod val="135000"/>
              </a:schemeClr>
              <a:prstClr val="white"/>
            </a:duotone>
          </a:blip>
          <a:stretch>
            <a:fillRect/>
          </a:stretch>
        </p:blipFill>
        <p:spPr>
          <a:xfrm>
            <a:off x="9385766" y="4151000"/>
            <a:ext cx="871336" cy="871336"/>
          </a:xfrm>
          <a:prstGeom prst="rect">
            <a:avLst/>
          </a:prstGeom>
          <a:ln w="12700">
            <a:miter lim="400000"/>
          </a:ln>
        </p:spPr>
      </p:pic>
      <p:sp>
        <p:nvSpPr>
          <p:cNvPr id="240" name="TextBox 16">
            <a:extLst>
              <a:ext uri="{FF2B5EF4-FFF2-40B4-BE49-F238E27FC236}">
                <a16:creationId xmlns:a16="http://schemas.microsoft.com/office/drawing/2014/main" id="{E7ED8856-28B9-67B6-AB42-59C83B9EAD5D}"/>
              </a:ext>
            </a:extLst>
          </p:cNvPr>
          <p:cNvSpPr txBox="1"/>
          <p:nvPr/>
        </p:nvSpPr>
        <p:spPr>
          <a:xfrm>
            <a:off x="8240685" y="5489703"/>
            <a:ext cx="3691614" cy="523216"/>
          </a:xfrm>
          <a:prstGeom prst="rect">
            <a:avLst/>
          </a:prstGeom>
          <a:no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marL="0" marR="0" lvl="0" indent="0" algn="l" defTabSz="914400" rtl="0" eaLnBrk="1" fontAlgn="auto" latinLnBrk="0" hangingPunct="0">
              <a:lnSpc>
                <a:spcPct val="100000"/>
              </a:lnSpc>
              <a:spcBef>
                <a:spcPts val="0"/>
              </a:spcBef>
              <a:spcAft>
                <a:spcPts val="0"/>
              </a:spcAft>
              <a:buClrTx/>
              <a:buSzTx/>
              <a:buFontTx/>
              <a:buNone/>
              <a:tabLst/>
              <a:defRPr sz="1400">
                <a:solidFill>
                  <a:srgbClr val="124F1A"/>
                </a:solidFill>
              </a:defRPr>
            </a:pPr>
            <a:r>
              <a:rPr kumimoji="0" sz="1400" b="0" i="0" u="none" strike="noStrike" kern="0" cap="none" spc="0" normalizeH="0" baseline="0" noProof="0" dirty="0">
                <a:ln>
                  <a:noFill/>
                </a:ln>
                <a:effectLst/>
                <a:uLnTx/>
                <a:uFillTx/>
                <a:latin typeface="Open Sans" panose="020B0606030504020204" pitchFamily="34" charset="0"/>
                <a:ea typeface="Open Sans" panose="020B0606030504020204" pitchFamily="34" charset="0"/>
                <a:cs typeface="Open Sans" panose="020B0606030504020204" pitchFamily="34" charset="0"/>
                <a:sym typeface="Century Gothic"/>
              </a:rPr>
              <a:t>This process translates strategic thinking into a clear, </a:t>
            </a:r>
            <a:r>
              <a:rPr kumimoji="0" lang="en-US" sz="1400" b="0" i="0" u="none" strike="noStrike" kern="0" cap="none" spc="0" normalizeH="0" baseline="0" noProof="0" dirty="0">
                <a:ln>
                  <a:noFill/>
                </a:ln>
                <a:effectLst/>
                <a:uLnTx/>
                <a:uFillTx/>
                <a:latin typeface="Open Sans" panose="020B0606030504020204" pitchFamily="34" charset="0"/>
                <a:ea typeface="Open Sans" panose="020B0606030504020204" pitchFamily="34" charset="0"/>
                <a:cs typeface="Open Sans" panose="020B0606030504020204" pitchFamily="34" charset="0"/>
                <a:sym typeface="Century Gothic"/>
              </a:rPr>
              <a:t>prioritized, </a:t>
            </a:r>
            <a:r>
              <a:rPr kumimoji="0" sz="1400" b="0" i="0" u="none" strike="noStrike" kern="0" cap="none" spc="0" normalizeH="0" baseline="0" noProof="0" dirty="0">
                <a:ln>
                  <a:noFill/>
                </a:ln>
                <a:effectLst/>
                <a:uLnTx/>
                <a:uFillTx/>
                <a:latin typeface="Open Sans" panose="020B0606030504020204" pitchFamily="34" charset="0"/>
                <a:ea typeface="Open Sans" panose="020B0606030504020204" pitchFamily="34" charset="0"/>
                <a:cs typeface="Open Sans" panose="020B0606030504020204" pitchFamily="34" charset="0"/>
                <a:sym typeface="Century Gothic"/>
              </a:rPr>
              <a:t>actionable plan. </a:t>
            </a:r>
          </a:p>
        </p:txBody>
      </p:sp>
      <p:sp>
        <p:nvSpPr>
          <p:cNvPr id="241" name="TextBox 18">
            <a:extLst>
              <a:ext uri="{FF2B5EF4-FFF2-40B4-BE49-F238E27FC236}">
                <a16:creationId xmlns:a16="http://schemas.microsoft.com/office/drawing/2014/main" id="{6A2210F1-3877-7832-AB4A-EB54985FA59F}"/>
              </a:ext>
            </a:extLst>
          </p:cNvPr>
          <p:cNvSpPr txBox="1"/>
          <p:nvPr/>
        </p:nvSpPr>
        <p:spPr>
          <a:xfrm>
            <a:off x="249057" y="5489703"/>
            <a:ext cx="3822470" cy="73866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a:spAutoFit/>
          </a:bodyPr>
          <a:lstStyle/>
          <a:p>
            <a:pPr marL="0" marR="0" lvl="0" indent="0" algn="l" defTabSz="914400" rtl="0" eaLnBrk="1" fontAlgn="auto" latinLnBrk="0" hangingPunct="0">
              <a:lnSpc>
                <a:spcPct val="100000"/>
              </a:lnSpc>
              <a:spcBef>
                <a:spcPts val="0"/>
              </a:spcBef>
              <a:spcAft>
                <a:spcPts val="0"/>
              </a:spcAft>
              <a:buClrTx/>
              <a:buSzTx/>
              <a:buFontTx/>
              <a:buNone/>
              <a:tabLst/>
              <a:defRPr sz="1400">
                <a:solidFill>
                  <a:srgbClr val="501549"/>
                </a:solidFill>
              </a:defRPr>
            </a:pPr>
            <a:r>
              <a:rPr kumimoji="0" sz="1400" b="0" i="0" u="none" strike="noStrike" kern="0" cap="none" spc="0" normalizeH="0" baseline="0" noProof="0" dirty="0">
                <a:ln>
                  <a:noFill/>
                </a:ln>
                <a:effectLst/>
                <a:uLnTx/>
                <a:uFillTx/>
                <a:latin typeface="Open Sans" panose="020B0606030504020204" pitchFamily="34" charset="0"/>
                <a:ea typeface="Open Sans" panose="020B0606030504020204" pitchFamily="34" charset="0"/>
                <a:cs typeface="Open Sans" panose="020B0606030504020204" pitchFamily="34" charset="0"/>
                <a:sym typeface="Century Gothic"/>
              </a:rPr>
              <a:t>Acting strategically putt</a:t>
            </a:r>
            <a:r>
              <a:rPr kumimoji="0" lang="en-US" sz="1400" b="0" i="0" u="none" strike="noStrike" kern="0" cap="none" spc="0" normalizeH="0" baseline="0" noProof="0" dirty="0">
                <a:ln>
                  <a:noFill/>
                </a:ln>
                <a:effectLst/>
                <a:uLnTx/>
                <a:uFillTx/>
                <a:latin typeface="Open Sans" panose="020B0606030504020204" pitchFamily="34" charset="0"/>
                <a:ea typeface="Open Sans" panose="020B0606030504020204" pitchFamily="34" charset="0"/>
                <a:cs typeface="Open Sans" panose="020B0606030504020204" pitchFamily="34" charset="0"/>
                <a:sym typeface="Century Gothic"/>
              </a:rPr>
              <a:t>s</a:t>
            </a:r>
            <a:r>
              <a:rPr kumimoji="0" sz="1400" b="0" i="0" u="none" strike="noStrike" kern="0" cap="none" spc="0" normalizeH="0" baseline="0" noProof="0" dirty="0">
                <a:ln>
                  <a:noFill/>
                </a:ln>
                <a:effectLst/>
                <a:uLnTx/>
                <a:uFillTx/>
                <a:latin typeface="Open Sans" panose="020B0606030504020204" pitchFamily="34" charset="0"/>
                <a:ea typeface="Open Sans" panose="020B0606030504020204" pitchFamily="34" charset="0"/>
                <a:cs typeface="Open Sans" panose="020B0606030504020204" pitchFamily="34" charset="0"/>
                <a:sym typeface="Century Gothic"/>
              </a:rPr>
              <a:t> the plan into motion and ensuring the organization follows through with its commitments. </a:t>
            </a:r>
          </a:p>
        </p:txBody>
      </p:sp>
      <p:pic>
        <p:nvPicPr>
          <p:cNvPr id="242" name="Graphic 5" descr="Graphic 5">
            <a:extLst>
              <a:ext uri="{FF2B5EF4-FFF2-40B4-BE49-F238E27FC236}">
                <a16:creationId xmlns:a16="http://schemas.microsoft.com/office/drawing/2014/main" id="{AB14DD7D-69A8-507B-2CE6-322F6FE8ED48}"/>
              </a:ext>
            </a:extLst>
          </p:cNvPr>
          <p:cNvPicPr>
            <a:picLocks noChangeAspect="1"/>
          </p:cNvPicPr>
          <p:nvPr/>
        </p:nvPicPr>
        <p:blipFill>
          <a:blip r:embed="rId5">
            <a:duotone>
              <a:schemeClr val="accent1">
                <a:shade val="45000"/>
                <a:satMod val="135000"/>
              </a:schemeClr>
              <a:prstClr val="white"/>
            </a:duotone>
          </a:blip>
          <a:stretch>
            <a:fillRect/>
          </a:stretch>
        </p:blipFill>
        <p:spPr>
          <a:xfrm>
            <a:off x="1439722" y="4226382"/>
            <a:ext cx="720570" cy="720571"/>
          </a:xfrm>
          <a:prstGeom prst="rect">
            <a:avLst/>
          </a:prstGeom>
          <a:ln w="12700">
            <a:miter lim="400000"/>
          </a:ln>
        </p:spPr>
      </p:pic>
      <p:sp>
        <p:nvSpPr>
          <p:cNvPr id="245" name="TextBox 3">
            <a:extLst>
              <a:ext uri="{FF2B5EF4-FFF2-40B4-BE49-F238E27FC236}">
                <a16:creationId xmlns:a16="http://schemas.microsoft.com/office/drawing/2014/main" id="{9BFC683C-820A-CE2A-2B26-27CF0F5AEE3F}"/>
              </a:ext>
            </a:extLst>
          </p:cNvPr>
          <p:cNvSpPr txBox="1"/>
          <p:nvPr/>
        </p:nvSpPr>
        <p:spPr>
          <a:xfrm>
            <a:off x="3078038" y="2657843"/>
            <a:ext cx="6038994" cy="15696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a:spAutoFit/>
          </a:bodyPr>
          <a:lstStyle>
            <a:lvl1pPr>
              <a:defRPr b="1">
                <a:solidFill>
                  <a:srgbClr val="0C3057"/>
                </a:solidFill>
                <a:latin typeface="Open Sans"/>
                <a:ea typeface="Open Sans"/>
                <a:cs typeface="Open Sans"/>
                <a:sym typeface="Open Sans"/>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3200" b="1" i="0" u="none" strike="noStrike" kern="0" cap="none" spc="0" normalizeH="0" baseline="0" noProof="0" dirty="0">
                <a:ln>
                  <a:noFill/>
                </a:ln>
                <a:solidFill>
                  <a:schemeClr val="tx1"/>
                </a:solidFill>
                <a:effectLst/>
                <a:uLnTx/>
                <a:uFillTx/>
                <a:latin typeface="Open Sans"/>
                <a:ea typeface="Open Sans"/>
                <a:cs typeface="Open Sans"/>
                <a:sym typeface="Open Sans"/>
              </a:rPr>
              <a:t>A</a:t>
            </a:r>
            <a:r>
              <a:rPr kumimoji="0" lang="en-US" sz="3200" b="1" i="0" u="none" strike="noStrike" kern="0" cap="none" spc="0" normalizeH="0" baseline="0" noProof="0" dirty="0">
                <a:ln>
                  <a:noFill/>
                </a:ln>
                <a:solidFill>
                  <a:schemeClr val="tx1"/>
                </a:solidFill>
                <a:effectLst/>
                <a:uLnTx/>
                <a:uFillTx/>
                <a:latin typeface="Open Sans"/>
                <a:ea typeface="Open Sans"/>
                <a:cs typeface="Open Sans"/>
                <a:sym typeface="Open Sans"/>
              </a:rPr>
              <a:t>n</a:t>
            </a:r>
            <a:r>
              <a:rPr kumimoji="0" sz="3200" b="1" i="0" u="none" strike="noStrike" kern="0" cap="none" spc="0" normalizeH="0" baseline="0" noProof="0" dirty="0">
                <a:ln>
                  <a:noFill/>
                </a:ln>
                <a:solidFill>
                  <a:schemeClr val="tx1"/>
                </a:solidFill>
                <a:effectLst/>
                <a:uLnTx/>
                <a:uFillTx/>
                <a:latin typeface="Open Sans"/>
                <a:ea typeface="Open Sans"/>
                <a:cs typeface="Open Sans"/>
                <a:sym typeface="Open Sans"/>
              </a:rPr>
              <a:t> </a:t>
            </a:r>
            <a:r>
              <a:rPr kumimoji="0" lang="en-US" sz="3200" b="1" i="0" u="none" strike="noStrike" kern="0" cap="none" spc="0" normalizeH="0" baseline="0" noProof="0" dirty="0">
                <a:ln>
                  <a:noFill/>
                </a:ln>
                <a:solidFill>
                  <a:schemeClr val="tx1"/>
                </a:solidFill>
                <a:effectLst/>
                <a:uLnTx/>
                <a:uFillTx/>
                <a:latin typeface="Open Sans"/>
                <a:ea typeface="Open Sans"/>
                <a:cs typeface="Open Sans"/>
                <a:sym typeface="Open Sans"/>
              </a:rPr>
              <a:t>Ongoing </a:t>
            </a:r>
            <a:r>
              <a:rPr kumimoji="0" sz="3200" b="1" i="0" u="none" strike="noStrike" kern="0" cap="none" spc="0" normalizeH="0" baseline="0" noProof="0" dirty="0">
                <a:ln>
                  <a:noFill/>
                </a:ln>
                <a:solidFill>
                  <a:schemeClr val="tx1"/>
                </a:solidFill>
                <a:effectLst/>
                <a:uLnTx/>
                <a:uFillTx/>
                <a:latin typeface="Open Sans"/>
                <a:ea typeface="Open Sans"/>
                <a:cs typeface="Open Sans"/>
                <a:sym typeface="Open Sans"/>
              </a:rPr>
              <a:t>Process for </a:t>
            </a:r>
            <a:r>
              <a:rPr kumimoji="0" lang="en-US" sz="3200" b="1" i="0" u="none" strike="noStrike" kern="0" cap="none" spc="0" normalizeH="0" baseline="0" noProof="0" dirty="0">
                <a:ln>
                  <a:noFill/>
                </a:ln>
                <a:solidFill>
                  <a:schemeClr val="tx1"/>
                </a:solidFill>
                <a:effectLst/>
                <a:uLnTx/>
                <a:uFillTx/>
                <a:latin typeface="Open Sans"/>
                <a:ea typeface="Open Sans"/>
                <a:cs typeface="Open Sans"/>
                <a:sym typeface="Open Sans"/>
              </a:rPr>
              <a:t>Continuous </a:t>
            </a:r>
            <a:r>
              <a:rPr kumimoji="0" sz="3200" b="1" i="0" u="none" strike="noStrike" kern="0" cap="none" spc="0" normalizeH="0" baseline="0" noProof="0" dirty="0">
                <a:ln>
                  <a:noFill/>
                </a:ln>
                <a:solidFill>
                  <a:schemeClr val="tx1"/>
                </a:solidFill>
                <a:effectLst/>
                <a:uLnTx/>
                <a:uFillTx/>
                <a:latin typeface="Open Sans"/>
                <a:ea typeface="Open Sans"/>
                <a:cs typeface="Open Sans"/>
                <a:sym typeface="Open Sans"/>
              </a:rPr>
              <a:t>Improvement </a:t>
            </a:r>
            <a:r>
              <a:rPr kumimoji="0" lang="en-US" sz="3200" b="1" i="0" u="none" strike="noStrike" kern="0" cap="none" spc="0" normalizeH="0" baseline="0" noProof="0" dirty="0">
                <a:ln>
                  <a:noFill/>
                </a:ln>
                <a:solidFill>
                  <a:schemeClr val="tx1"/>
                </a:solidFill>
                <a:effectLst/>
                <a:uLnTx/>
                <a:uFillTx/>
                <a:latin typeface="Open Sans"/>
                <a:ea typeface="Open Sans"/>
                <a:cs typeface="Open Sans"/>
                <a:sym typeface="Open Sans"/>
              </a:rPr>
              <a:t>to</a:t>
            </a:r>
            <a:r>
              <a:rPr kumimoji="0" sz="3200" b="1" i="0" u="none" strike="noStrike" kern="0" cap="none" spc="0" normalizeH="0" baseline="0" noProof="0" dirty="0">
                <a:ln>
                  <a:noFill/>
                </a:ln>
                <a:solidFill>
                  <a:schemeClr val="tx1"/>
                </a:solidFill>
                <a:effectLst/>
                <a:uLnTx/>
                <a:uFillTx/>
                <a:latin typeface="Open Sans"/>
                <a:ea typeface="Open Sans"/>
                <a:cs typeface="Open Sans"/>
                <a:sym typeface="Open Sans"/>
              </a:rPr>
              <a:t> </a:t>
            </a:r>
            <a:r>
              <a:rPr kumimoji="0" lang="en-US" sz="3200" b="1" i="0" u="none" strike="noStrike" kern="0" cap="none" spc="0" normalizeH="0" baseline="0" noProof="0" dirty="0">
                <a:ln>
                  <a:noFill/>
                </a:ln>
                <a:solidFill>
                  <a:schemeClr val="tx1"/>
                </a:solidFill>
                <a:effectLst/>
                <a:uLnTx/>
                <a:uFillTx/>
                <a:latin typeface="Open Sans"/>
                <a:ea typeface="Open Sans"/>
                <a:cs typeface="Open Sans"/>
                <a:sym typeface="Open Sans"/>
              </a:rPr>
              <a:t>Deliver Impact </a:t>
            </a:r>
            <a:endParaRPr kumimoji="0" sz="3200" b="1" i="0" u="none" strike="noStrike" kern="0" cap="none" spc="0" normalizeH="0" baseline="0" noProof="0" dirty="0">
              <a:ln>
                <a:noFill/>
              </a:ln>
              <a:solidFill>
                <a:schemeClr val="tx1"/>
              </a:solidFill>
              <a:effectLst/>
              <a:uLnTx/>
              <a:uFillTx/>
              <a:latin typeface="Open Sans"/>
              <a:ea typeface="Open Sans"/>
              <a:cs typeface="Open Sans"/>
              <a:sym typeface="Open Sans"/>
            </a:endParaRPr>
          </a:p>
        </p:txBody>
      </p:sp>
      <p:sp>
        <p:nvSpPr>
          <p:cNvPr id="3" name="Bent Arrow 2">
            <a:extLst>
              <a:ext uri="{FF2B5EF4-FFF2-40B4-BE49-F238E27FC236}">
                <a16:creationId xmlns:a16="http://schemas.microsoft.com/office/drawing/2014/main" id="{F67F3683-EF95-DE4B-5832-C82F9087403E}"/>
              </a:ext>
            </a:extLst>
          </p:cNvPr>
          <p:cNvSpPr/>
          <p:nvPr/>
        </p:nvSpPr>
        <p:spPr>
          <a:xfrm rot="5400000">
            <a:off x="8165508" y="1898008"/>
            <a:ext cx="2810019" cy="1373169"/>
          </a:xfrm>
          <a:prstGeom prst="bentArrow">
            <a:avLst/>
          </a:prstGeom>
          <a:solidFill>
            <a:srgbClr val="11762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sym typeface="Century Gothic"/>
            </a:endParaRPr>
          </a:p>
        </p:txBody>
      </p:sp>
      <p:sp>
        <p:nvSpPr>
          <p:cNvPr id="4" name="Bent Arrow 3">
            <a:extLst>
              <a:ext uri="{FF2B5EF4-FFF2-40B4-BE49-F238E27FC236}">
                <a16:creationId xmlns:a16="http://schemas.microsoft.com/office/drawing/2014/main" id="{80C71621-7EA1-DC9D-9500-08B1E5D34C22}"/>
              </a:ext>
            </a:extLst>
          </p:cNvPr>
          <p:cNvSpPr/>
          <p:nvPr/>
        </p:nvSpPr>
        <p:spPr>
          <a:xfrm>
            <a:off x="1610099" y="1055832"/>
            <a:ext cx="1229054" cy="2757638"/>
          </a:xfrm>
          <a:prstGeom prst="bentArrow">
            <a:avLst>
              <a:gd name="adj1" fmla="val 25000"/>
              <a:gd name="adj2" fmla="val 24770"/>
              <a:gd name="adj3" fmla="val 25000"/>
              <a:gd name="adj4" fmla="val 43750"/>
            </a:avLst>
          </a:prstGeom>
          <a:solidFill>
            <a:srgbClr val="11762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sym typeface="Century Gothic"/>
            </a:endParaRPr>
          </a:p>
        </p:txBody>
      </p:sp>
      <p:sp>
        <p:nvSpPr>
          <p:cNvPr id="5" name="Left Arrow 4">
            <a:extLst>
              <a:ext uri="{FF2B5EF4-FFF2-40B4-BE49-F238E27FC236}">
                <a16:creationId xmlns:a16="http://schemas.microsoft.com/office/drawing/2014/main" id="{DC14A2BC-6D11-102B-406C-9D21A089E3EC}"/>
              </a:ext>
            </a:extLst>
          </p:cNvPr>
          <p:cNvSpPr/>
          <p:nvPr/>
        </p:nvSpPr>
        <p:spPr>
          <a:xfrm>
            <a:off x="4567182" y="5239936"/>
            <a:ext cx="2588858" cy="523216"/>
          </a:xfrm>
          <a:prstGeom prst="leftArrow">
            <a:avLst/>
          </a:prstGeom>
          <a:solidFill>
            <a:srgbClr val="11762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sym typeface="Century Gothic"/>
            </a:endParaRPr>
          </a:p>
        </p:txBody>
      </p:sp>
      <p:sp>
        <p:nvSpPr>
          <p:cNvPr id="2" name="object 5">
            <a:extLst>
              <a:ext uri="{FF2B5EF4-FFF2-40B4-BE49-F238E27FC236}">
                <a16:creationId xmlns:a16="http://schemas.microsoft.com/office/drawing/2014/main" id="{54A231FF-996E-F601-5960-54694FAF72BE}"/>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14</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6"/>
              </a:rPr>
              <a:t>www.tecker.com</a:t>
            </a:r>
            <a:endParaRPr sz="1200" dirty="0">
              <a:latin typeface="Calibri Light"/>
              <a:cs typeface="Calibri Light"/>
            </a:endParaRPr>
          </a:p>
        </p:txBody>
      </p:sp>
    </p:spTree>
    <p:extLst>
      <p:ext uri="{BB962C8B-B14F-4D97-AF65-F5344CB8AC3E}">
        <p14:creationId xmlns:p14="http://schemas.microsoft.com/office/powerpoint/2010/main" val="2795991999"/>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xmlns:m="http://schemas.openxmlformats.org/officeDocument/2006/math" xmlns:a14="http://schemas.microsoft.com/office/drawing/2010/main">
      <p:transition spd="fast">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984056" y="132894"/>
            <a:ext cx="5638800" cy="997709"/>
          </a:xfrm>
          <a:prstGeom prst="rect">
            <a:avLst/>
          </a:prstGeom>
        </p:spPr>
        <p:txBody>
          <a:bodyPr vert="horz" wrap="square" lIns="0" tIns="12700" rIns="0" bIns="0" rtlCol="0">
            <a:spAutoFit/>
          </a:bodyPr>
          <a:lstStyle/>
          <a:p>
            <a:pPr marL="12700">
              <a:lnSpc>
                <a:spcPct val="100000"/>
              </a:lnSpc>
              <a:spcBef>
                <a:spcPts val="100"/>
              </a:spcBef>
            </a:pP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The</a:t>
            </a:r>
            <a:r>
              <a:rPr sz="3200" spc="-18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Strategic</a:t>
            </a:r>
            <a:r>
              <a:rPr sz="3200" spc="-15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Board</a:t>
            </a:r>
            <a:r>
              <a:rPr sz="3200" spc="-17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Agenda</a:t>
            </a:r>
            <a:endParaRPr sz="3200" dirty="0">
              <a:latin typeface="Open Sans" panose="020B0606030504020204" pitchFamily="34" charset="0"/>
              <a:ea typeface="Open Sans" panose="020B0606030504020204" pitchFamily="34" charset="0"/>
              <a:cs typeface="Open Sans" panose="020B0606030504020204" pitchFamily="34" charset="0"/>
            </a:endParaRPr>
          </a:p>
          <a:p>
            <a:pPr marL="12700">
              <a:lnSpc>
                <a:spcPct val="100000"/>
              </a:lnSpc>
            </a:pPr>
            <a:r>
              <a:rPr lang="en-US" sz="3200" b="0" i="1"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endParaRPr sz="3200" dirty="0">
              <a:latin typeface="Open Sans" panose="020B0606030504020204" pitchFamily="34" charset="0"/>
              <a:ea typeface="Open Sans" panose="020B0606030504020204" pitchFamily="34" charset="0"/>
              <a:cs typeface="Open Sans" panose="020B0606030504020204" pitchFamily="34" charset="0"/>
            </a:endParaRPr>
          </a:p>
        </p:txBody>
      </p:sp>
      <p:grpSp>
        <p:nvGrpSpPr>
          <p:cNvPr id="3" name="object 3"/>
          <p:cNvGrpSpPr/>
          <p:nvPr/>
        </p:nvGrpSpPr>
        <p:grpSpPr>
          <a:xfrm>
            <a:off x="5867400" y="1066800"/>
            <a:ext cx="5512435" cy="4541520"/>
            <a:chOff x="5670740" y="1147575"/>
            <a:chExt cx="5512435" cy="4541520"/>
          </a:xfrm>
        </p:grpSpPr>
        <p:sp>
          <p:nvSpPr>
            <p:cNvPr id="4" name="object 4"/>
            <p:cNvSpPr/>
            <p:nvPr/>
          </p:nvSpPr>
          <p:spPr>
            <a:xfrm>
              <a:off x="5682996" y="1155191"/>
              <a:ext cx="5486400" cy="1010919"/>
            </a:xfrm>
            <a:custGeom>
              <a:avLst/>
              <a:gdLst/>
              <a:ahLst/>
              <a:cxnLst/>
              <a:rect l="l" t="t" r="r" b="b"/>
              <a:pathLst>
                <a:path w="5486400" h="1010919">
                  <a:moveTo>
                    <a:pt x="5317998" y="0"/>
                  </a:moveTo>
                  <a:lnTo>
                    <a:pt x="168401" y="0"/>
                  </a:lnTo>
                  <a:lnTo>
                    <a:pt x="123647" y="6019"/>
                  </a:lnTo>
                  <a:lnTo>
                    <a:pt x="83426" y="23012"/>
                  </a:lnTo>
                  <a:lnTo>
                    <a:pt x="49339" y="49352"/>
                  </a:lnTo>
                  <a:lnTo>
                    <a:pt x="22999" y="83439"/>
                  </a:lnTo>
                  <a:lnTo>
                    <a:pt x="6019" y="123685"/>
                  </a:lnTo>
                  <a:lnTo>
                    <a:pt x="0" y="168440"/>
                  </a:lnTo>
                  <a:lnTo>
                    <a:pt x="0" y="842225"/>
                  </a:lnTo>
                  <a:lnTo>
                    <a:pt x="6019" y="886980"/>
                  </a:lnTo>
                  <a:lnTo>
                    <a:pt x="22999" y="927227"/>
                  </a:lnTo>
                  <a:lnTo>
                    <a:pt x="49339" y="961313"/>
                  </a:lnTo>
                  <a:lnTo>
                    <a:pt x="83426" y="987653"/>
                  </a:lnTo>
                  <a:lnTo>
                    <a:pt x="123647" y="1004646"/>
                  </a:lnTo>
                  <a:lnTo>
                    <a:pt x="168401" y="1010666"/>
                  </a:lnTo>
                  <a:lnTo>
                    <a:pt x="5317998" y="1010666"/>
                  </a:lnTo>
                  <a:lnTo>
                    <a:pt x="5362752" y="1004646"/>
                  </a:lnTo>
                  <a:lnTo>
                    <a:pt x="5402973" y="987653"/>
                  </a:lnTo>
                  <a:lnTo>
                    <a:pt x="5437060" y="961313"/>
                  </a:lnTo>
                  <a:lnTo>
                    <a:pt x="5463400" y="927227"/>
                  </a:lnTo>
                  <a:lnTo>
                    <a:pt x="5480380" y="886980"/>
                  </a:lnTo>
                  <a:lnTo>
                    <a:pt x="5486400" y="842225"/>
                  </a:lnTo>
                  <a:lnTo>
                    <a:pt x="5486400" y="168440"/>
                  </a:lnTo>
                  <a:lnTo>
                    <a:pt x="5480380" y="123685"/>
                  </a:lnTo>
                  <a:lnTo>
                    <a:pt x="5463400" y="83439"/>
                  </a:lnTo>
                  <a:lnTo>
                    <a:pt x="5437060" y="49352"/>
                  </a:lnTo>
                  <a:lnTo>
                    <a:pt x="5402973" y="23012"/>
                  </a:lnTo>
                  <a:lnTo>
                    <a:pt x="5362752" y="6019"/>
                  </a:lnTo>
                  <a:lnTo>
                    <a:pt x="5317998" y="0"/>
                  </a:lnTo>
                  <a:close/>
                </a:path>
              </a:pathLst>
            </a:custGeom>
            <a:solidFill>
              <a:srgbClr val="00AEEE">
                <a:alpha val="25097"/>
              </a:srgbClr>
            </a:solidFill>
          </p:spPr>
          <p:txBody>
            <a:bodyPr wrap="square" lIns="0" tIns="0" rIns="0" bIns="0" rtlCol="0"/>
            <a:lstStyle/>
            <a:p>
              <a:pPr algn="ctr"/>
              <a:endParaRPr lang="en-US" sz="2000" dirty="0">
                <a:latin typeface="Calibri" panose="020F0502020204030204" pitchFamily="34" charset="0"/>
                <a:cs typeface="Calibri" panose="020F0502020204030204" pitchFamily="34" charset="0"/>
              </a:endParaRPr>
            </a:p>
            <a:p>
              <a:pPr algn="ctr"/>
              <a:r>
                <a:rPr lang="en-US" sz="2000" dirty="0">
                  <a:latin typeface="Open Sans" panose="020B0606030504020204" pitchFamily="34" charset="0"/>
                  <a:ea typeface="Open Sans" panose="020B0606030504020204" pitchFamily="34" charset="0"/>
                  <a:cs typeface="Open Sans" panose="020B0606030504020204" pitchFamily="34" charset="0"/>
                </a:rPr>
                <a:t>Discussion of Mega Issues</a:t>
              </a:r>
              <a:endParaRPr sz="20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p:cNvSpPr/>
            <p:nvPr/>
          </p:nvSpPr>
          <p:spPr>
            <a:xfrm>
              <a:off x="5682996" y="1155195"/>
              <a:ext cx="5486400" cy="1010919"/>
            </a:xfrm>
            <a:custGeom>
              <a:avLst/>
              <a:gdLst/>
              <a:ahLst/>
              <a:cxnLst/>
              <a:rect l="l" t="t" r="r" b="b"/>
              <a:pathLst>
                <a:path w="5486400" h="1010919">
                  <a:moveTo>
                    <a:pt x="0" y="168440"/>
                  </a:moveTo>
                  <a:lnTo>
                    <a:pt x="6019" y="123672"/>
                  </a:lnTo>
                  <a:lnTo>
                    <a:pt x="22999" y="83438"/>
                  </a:lnTo>
                  <a:lnTo>
                    <a:pt x="49339" y="49352"/>
                  </a:lnTo>
                  <a:lnTo>
                    <a:pt x="83426" y="22999"/>
                  </a:lnTo>
                  <a:lnTo>
                    <a:pt x="123647" y="6019"/>
                  </a:lnTo>
                  <a:lnTo>
                    <a:pt x="168402" y="0"/>
                  </a:lnTo>
                  <a:lnTo>
                    <a:pt x="5317998" y="0"/>
                  </a:lnTo>
                  <a:lnTo>
                    <a:pt x="5362752" y="6019"/>
                  </a:lnTo>
                  <a:lnTo>
                    <a:pt x="5402973" y="22999"/>
                  </a:lnTo>
                  <a:lnTo>
                    <a:pt x="5437060" y="49352"/>
                  </a:lnTo>
                  <a:lnTo>
                    <a:pt x="5463400" y="83438"/>
                  </a:lnTo>
                  <a:lnTo>
                    <a:pt x="5480380" y="123672"/>
                  </a:lnTo>
                  <a:lnTo>
                    <a:pt x="5486400" y="168440"/>
                  </a:lnTo>
                  <a:lnTo>
                    <a:pt x="5486400" y="842213"/>
                  </a:lnTo>
                  <a:lnTo>
                    <a:pt x="5480380" y="886980"/>
                  </a:lnTo>
                  <a:lnTo>
                    <a:pt x="5463400" y="927214"/>
                  </a:lnTo>
                  <a:lnTo>
                    <a:pt x="5437060" y="961313"/>
                  </a:lnTo>
                  <a:lnTo>
                    <a:pt x="5402973" y="987653"/>
                  </a:lnTo>
                  <a:lnTo>
                    <a:pt x="5362752" y="1004646"/>
                  </a:lnTo>
                  <a:lnTo>
                    <a:pt x="5317998" y="1010665"/>
                  </a:lnTo>
                  <a:lnTo>
                    <a:pt x="168402" y="1010665"/>
                  </a:lnTo>
                  <a:lnTo>
                    <a:pt x="123647" y="1004646"/>
                  </a:lnTo>
                  <a:lnTo>
                    <a:pt x="83426" y="987653"/>
                  </a:lnTo>
                  <a:lnTo>
                    <a:pt x="49339" y="961313"/>
                  </a:lnTo>
                  <a:lnTo>
                    <a:pt x="22999" y="927214"/>
                  </a:lnTo>
                  <a:lnTo>
                    <a:pt x="6019" y="886980"/>
                  </a:lnTo>
                  <a:lnTo>
                    <a:pt x="0" y="842213"/>
                  </a:lnTo>
                  <a:lnTo>
                    <a:pt x="0" y="168440"/>
                  </a:lnTo>
                  <a:close/>
                </a:path>
              </a:pathLst>
            </a:custGeom>
            <a:ln w="15240">
              <a:solidFill>
                <a:srgbClr val="00418D"/>
              </a:solidFill>
            </a:ln>
          </p:spPr>
          <p:txBody>
            <a:bodyPr wrap="square" lIns="0" tIns="0" rIns="0" bIns="0" rtlCol="0"/>
            <a:lstStyle/>
            <a:p>
              <a:endParaRPr dirty="0"/>
            </a:p>
          </p:txBody>
        </p:sp>
        <p:sp>
          <p:nvSpPr>
            <p:cNvPr id="6" name="object 6"/>
            <p:cNvSpPr/>
            <p:nvPr/>
          </p:nvSpPr>
          <p:spPr>
            <a:xfrm>
              <a:off x="5683758" y="2341625"/>
              <a:ext cx="5486400" cy="1010919"/>
            </a:xfrm>
            <a:custGeom>
              <a:avLst/>
              <a:gdLst/>
              <a:ahLst/>
              <a:cxnLst/>
              <a:rect l="l" t="t" r="r" b="b"/>
              <a:pathLst>
                <a:path w="5486400" h="1010920">
                  <a:moveTo>
                    <a:pt x="5317998" y="0"/>
                  </a:moveTo>
                  <a:lnTo>
                    <a:pt x="168401" y="0"/>
                  </a:lnTo>
                  <a:lnTo>
                    <a:pt x="123647" y="6019"/>
                  </a:lnTo>
                  <a:lnTo>
                    <a:pt x="83426" y="23012"/>
                  </a:lnTo>
                  <a:lnTo>
                    <a:pt x="49339" y="49352"/>
                  </a:lnTo>
                  <a:lnTo>
                    <a:pt x="22999" y="83439"/>
                  </a:lnTo>
                  <a:lnTo>
                    <a:pt x="6019" y="123672"/>
                  </a:lnTo>
                  <a:lnTo>
                    <a:pt x="0" y="168440"/>
                  </a:lnTo>
                  <a:lnTo>
                    <a:pt x="0" y="842225"/>
                  </a:lnTo>
                  <a:lnTo>
                    <a:pt x="6019" y="886980"/>
                  </a:lnTo>
                  <a:lnTo>
                    <a:pt x="22999" y="927214"/>
                  </a:lnTo>
                  <a:lnTo>
                    <a:pt x="49339" y="961313"/>
                  </a:lnTo>
                  <a:lnTo>
                    <a:pt x="83426" y="987653"/>
                  </a:lnTo>
                  <a:lnTo>
                    <a:pt x="123647" y="1004646"/>
                  </a:lnTo>
                  <a:lnTo>
                    <a:pt x="168401" y="1010666"/>
                  </a:lnTo>
                  <a:lnTo>
                    <a:pt x="5317998" y="1010666"/>
                  </a:lnTo>
                  <a:lnTo>
                    <a:pt x="5362752" y="1004646"/>
                  </a:lnTo>
                  <a:lnTo>
                    <a:pt x="5402973" y="987653"/>
                  </a:lnTo>
                  <a:lnTo>
                    <a:pt x="5437060" y="961313"/>
                  </a:lnTo>
                  <a:lnTo>
                    <a:pt x="5463400" y="927214"/>
                  </a:lnTo>
                  <a:lnTo>
                    <a:pt x="5480380" y="886980"/>
                  </a:lnTo>
                  <a:lnTo>
                    <a:pt x="5486400" y="842225"/>
                  </a:lnTo>
                  <a:lnTo>
                    <a:pt x="5486400" y="168440"/>
                  </a:lnTo>
                  <a:lnTo>
                    <a:pt x="5480380" y="123672"/>
                  </a:lnTo>
                  <a:lnTo>
                    <a:pt x="5463400" y="83439"/>
                  </a:lnTo>
                  <a:lnTo>
                    <a:pt x="5437060" y="49352"/>
                  </a:lnTo>
                  <a:lnTo>
                    <a:pt x="5402973" y="23012"/>
                  </a:lnTo>
                  <a:lnTo>
                    <a:pt x="5362752" y="6019"/>
                  </a:lnTo>
                  <a:lnTo>
                    <a:pt x="5317998" y="0"/>
                  </a:lnTo>
                  <a:close/>
                </a:path>
              </a:pathLst>
            </a:custGeom>
            <a:solidFill>
              <a:srgbClr val="67ED1F">
                <a:alpha val="14900"/>
              </a:srgbClr>
            </a:solidFill>
          </p:spPr>
          <p:txBody>
            <a:bodyPr wrap="square" lIns="0" tIns="0" rIns="0" bIns="0" rtlCol="0"/>
            <a:lstStyle/>
            <a:p>
              <a:pPr algn="ctr"/>
              <a:endParaRPr lang="en-US" sz="2000" dirty="0">
                <a:latin typeface="Calibri" panose="020F0502020204030204" pitchFamily="34" charset="0"/>
                <a:cs typeface="Calibri" panose="020F0502020204030204" pitchFamily="34" charset="0"/>
              </a:endParaRPr>
            </a:p>
            <a:p>
              <a:pPr algn="ctr"/>
              <a:r>
                <a:rPr lang="en-US" sz="2000" dirty="0">
                  <a:latin typeface="Open Sans" panose="020B0606030504020204" pitchFamily="34" charset="0"/>
                  <a:ea typeface="Open Sans" panose="020B0606030504020204" pitchFamily="34" charset="0"/>
                  <a:cs typeface="Open Sans" panose="020B0606030504020204" pitchFamily="34" charset="0"/>
                </a:rPr>
                <a:t>Review and Adjustment of Strategy</a:t>
              </a:r>
              <a:endParaRPr sz="2000" dirty="0">
                <a:latin typeface="Open Sans" panose="020B0606030504020204" pitchFamily="34" charset="0"/>
                <a:ea typeface="Open Sans" panose="020B0606030504020204" pitchFamily="34" charset="0"/>
                <a:cs typeface="Open Sans" panose="020B0606030504020204" pitchFamily="34" charset="0"/>
              </a:endParaRPr>
            </a:p>
          </p:txBody>
        </p:sp>
        <p:sp>
          <p:nvSpPr>
            <p:cNvPr id="7" name="object 7"/>
            <p:cNvSpPr/>
            <p:nvPr/>
          </p:nvSpPr>
          <p:spPr>
            <a:xfrm>
              <a:off x="5683758" y="2341628"/>
              <a:ext cx="5486400" cy="1010919"/>
            </a:xfrm>
            <a:custGeom>
              <a:avLst/>
              <a:gdLst/>
              <a:ahLst/>
              <a:cxnLst/>
              <a:rect l="l" t="t" r="r" b="b"/>
              <a:pathLst>
                <a:path w="5486400" h="1010920">
                  <a:moveTo>
                    <a:pt x="0" y="168440"/>
                  </a:moveTo>
                  <a:lnTo>
                    <a:pt x="6019" y="123672"/>
                  </a:lnTo>
                  <a:lnTo>
                    <a:pt x="22999" y="83438"/>
                  </a:lnTo>
                  <a:lnTo>
                    <a:pt x="49339" y="49352"/>
                  </a:lnTo>
                  <a:lnTo>
                    <a:pt x="83426" y="22999"/>
                  </a:lnTo>
                  <a:lnTo>
                    <a:pt x="123647" y="6019"/>
                  </a:lnTo>
                  <a:lnTo>
                    <a:pt x="168402" y="0"/>
                  </a:lnTo>
                  <a:lnTo>
                    <a:pt x="5317998" y="0"/>
                  </a:lnTo>
                  <a:lnTo>
                    <a:pt x="5362752" y="6019"/>
                  </a:lnTo>
                  <a:lnTo>
                    <a:pt x="5402973" y="22999"/>
                  </a:lnTo>
                  <a:lnTo>
                    <a:pt x="5437060" y="49352"/>
                  </a:lnTo>
                  <a:lnTo>
                    <a:pt x="5463400" y="83438"/>
                  </a:lnTo>
                  <a:lnTo>
                    <a:pt x="5480380" y="123672"/>
                  </a:lnTo>
                  <a:lnTo>
                    <a:pt x="5486400" y="168440"/>
                  </a:lnTo>
                  <a:lnTo>
                    <a:pt x="5486400" y="842213"/>
                  </a:lnTo>
                  <a:lnTo>
                    <a:pt x="5480380" y="886980"/>
                  </a:lnTo>
                  <a:lnTo>
                    <a:pt x="5463400" y="927214"/>
                  </a:lnTo>
                  <a:lnTo>
                    <a:pt x="5437060" y="961313"/>
                  </a:lnTo>
                  <a:lnTo>
                    <a:pt x="5402973" y="987653"/>
                  </a:lnTo>
                  <a:lnTo>
                    <a:pt x="5362752" y="1004646"/>
                  </a:lnTo>
                  <a:lnTo>
                    <a:pt x="5317998" y="1010665"/>
                  </a:lnTo>
                  <a:lnTo>
                    <a:pt x="168402" y="1010665"/>
                  </a:lnTo>
                  <a:lnTo>
                    <a:pt x="123647" y="1004646"/>
                  </a:lnTo>
                  <a:lnTo>
                    <a:pt x="83426" y="987653"/>
                  </a:lnTo>
                  <a:lnTo>
                    <a:pt x="49339" y="961313"/>
                  </a:lnTo>
                  <a:lnTo>
                    <a:pt x="22999" y="927214"/>
                  </a:lnTo>
                  <a:lnTo>
                    <a:pt x="6019" y="886980"/>
                  </a:lnTo>
                  <a:lnTo>
                    <a:pt x="0" y="842213"/>
                  </a:lnTo>
                  <a:lnTo>
                    <a:pt x="0" y="168440"/>
                  </a:lnTo>
                  <a:close/>
                </a:path>
              </a:pathLst>
            </a:custGeom>
            <a:ln w="25908">
              <a:solidFill>
                <a:srgbClr val="00AE50"/>
              </a:solidFill>
            </a:ln>
          </p:spPr>
          <p:txBody>
            <a:bodyPr wrap="square" lIns="0" tIns="0" rIns="0" bIns="0" rtlCol="0"/>
            <a:lstStyle/>
            <a:p>
              <a:endParaRPr dirty="0"/>
            </a:p>
          </p:txBody>
        </p:sp>
        <p:sp>
          <p:nvSpPr>
            <p:cNvPr id="8" name="object 8"/>
            <p:cNvSpPr/>
            <p:nvPr/>
          </p:nvSpPr>
          <p:spPr>
            <a:xfrm>
              <a:off x="5683758" y="3507486"/>
              <a:ext cx="5486400" cy="1010919"/>
            </a:xfrm>
            <a:custGeom>
              <a:avLst/>
              <a:gdLst/>
              <a:ahLst/>
              <a:cxnLst/>
              <a:rect l="l" t="t" r="r" b="b"/>
              <a:pathLst>
                <a:path w="5486400" h="1010920">
                  <a:moveTo>
                    <a:pt x="5317998" y="0"/>
                  </a:moveTo>
                  <a:lnTo>
                    <a:pt x="168401" y="0"/>
                  </a:lnTo>
                  <a:lnTo>
                    <a:pt x="123647" y="6019"/>
                  </a:lnTo>
                  <a:lnTo>
                    <a:pt x="83426" y="23012"/>
                  </a:lnTo>
                  <a:lnTo>
                    <a:pt x="49339" y="49352"/>
                  </a:lnTo>
                  <a:lnTo>
                    <a:pt x="22999" y="83439"/>
                  </a:lnTo>
                  <a:lnTo>
                    <a:pt x="6019" y="123685"/>
                  </a:lnTo>
                  <a:lnTo>
                    <a:pt x="0" y="168440"/>
                  </a:lnTo>
                  <a:lnTo>
                    <a:pt x="0" y="842225"/>
                  </a:lnTo>
                  <a:lnTo>
                    <a:pt x="6019" y="886980"/>
                  </a:lnTo>
                  <a:lnTo>
                    <a:pt x="22999" y="927214"/>
                  </a:lnTo>
                  <a:lnTo>
                    <a:pt x="49339" y="961313"/>
                  </a:lnTo>
                  <a:lnTo>
                    <a:pt x="83426" y="987653"/>
                  </a:lnTo>
                  <a:lnTo>
                    <a:pt x="123647" y="1004646"/>
                  </a:lnTo>
                  <a:lnTo>
                    <a:pt x="168401" y="1010666"/>
                  </a:lnTo>
                  <a:lnTo>
                    <a:pt x="5317998" y="1010666"/>
                  </a:lnTo>
                  <a:lnTo>
                    <a:pt x="5362752" y="1004646"/>
                  </a:lnTo>
                  <a:lnTo>
                    <a:pt x="5402973" y="987653"/>
                  </a:lnTo>
                  <a:lnTo>
                    <a:pt x="5437060" y="961313"/>
                  </a:lnTo>
                  <a:lnTo>
                    <a:pt x="5463400" y="927214"/>
                  </a:lnTo>
                  <a:lnTo>
                    <a:pt x="5480380" y="886980"/>
                  </a:lnTo>
                  <a:lnTo>
                    <a:pt x="5486400" y="842225"/>
                  </a:lnTo>
                  <a:lnTo>
                    <a:pt x="5486400" y="168440"/>
                  </a:lnTo>
                  <a:lnTo>
                    <a:pt x="5480380" y="123685"/>
                  </a:lnTo>
                  <a:lnTo>
                    <a:pt x="5463400" y="83439"/>
                  </a:lnTo>
                  <a:lnTo>
                    <a:pt x="5437060" y="49352"/>
                  </a:lnTo>
                  <a:lnTo>
                    <a:pt x="5402973" y="23012"/>
                  </a:lnTo>
                  <a:lnTo>
                    <a:pt x="5362752" y="6019"/>
                  </a:lnTo>
                  <a:lnTo>
                    <a:pt x="5317998" y="0"/>
                  </a:lnTo>
                  <a:close/>
                </a:path>
              </a:pathLst>
            </a:custGeom>
            <a:solidFill>
              <a:srgbClr val="EB7B2F">
                <a:alpha val="25097"/>
              </a:srgbClr>
            </a:solidFill>
          </p:spPr>
          <p:txBody>
            <a:bodyPr wrap="square" lIns="0" tIns="0" rIns="0" bIns="0" rtlCol="0"/>
            <a:lstStyle/>
            <a:p>
              <a:pPr algn="ctr"/>
              <a:endParaRPr lang="en-US" dirty="0">
                <a:latin typeface="Calibri" panose="020F0502020204030204" pitchFamily="34" charset="0"/>
                <a:cs typeface="Calibri" panose="020F0502020204030204" pitchFamily="34" charset="0"/>
              </a:endParaRPr>
            </a:p>
            <a:p>
              <a:pPr algn="ctr"/>
              <a:r>
                <a:rPr lang="en-US" sz="2000" dirty="0">
                  <a:latin typeface="Open Sans" panose="020B0606030504020204" pitchFamily="34" charset="0"/>
                  <a:ea typeface="Open Sans" panose="020B0606030504020204" pitchFamily="34" charset="0"/>
                  <a:cs typeface="Open Sans" panose="020B0606030504020204" pitchFamily="34" charset="0"/>
                </a:rPr>
                <a:t>Policy: Public &amp; Operational</a:t>
              </a:r>
              <a:endParaRPr sz="2000" dirty="0">
                <a:latin typeface="Open Sans" panose="020B0606030504020204" pitchFamily="34" charset="0"/>
                <a:ea typeface="Open Sans" panose="020B0606030504020204" pitchFamily="34" charset="0"/>
                <a:cs typeface="Open Sans" panose="020B0606030504020204" pitchFamily="34" charset="0"/>
              </a:endParaRPr>
            </a:p>
          </p:txBody>
        </p:sp>
        <p:sp>
          <p:nvSpPr>
            <p:cNvPr id="9" name="object 9"/>
            <p:cNvSpPr/>
            <p:nvPr/>
          </p:nvSpPr>
          <p:spPr>
            <a:xfrm>
              <a:off x="5683758" y="3507489"/>
              <a:ext cx="5486400" cy="1010919"/>
            </a:xfrm>
            <a:custGeom>
              <a:avLst/>
              <a:gdLst/>
              <a:ahLst/>
              <a:cxnLst/>
              <a:rect l="l" t="t" r="r" b="b"/>
              <a:pathLst>
                <a:path w="5486400" h="1010920">
                  <a:moveTo>
                    <a:pt x="0" y="168440"/>
                  </a:moveTo>
                  <a:lnTo>
                    <a:pt x="6019" y="123672"/>
                  </a:lnTo>
                  <a:lnTo>
                    <a:pt x="22999" y="83439"/>
                  </a:lnTo>
                  <a:lnTo>
                    <a:pt x="49339" y="49352"/>
                  </a:lnTo>
                  <a:lnTo>
                    <a:pt x="83426" y="22999"/>
                  </a:lnTo>
                  <a:lnTo>
                    <a:pt x="123647" y="6019"/>
                  </a:lnTo>
                  <a:lnTo>
                    <a:pt x="168402" y="0"/>
                  </a:lnTo>
                  <a:lnTo>
                    <a:pt x="5317998" y="0"/>
                  </a:lnTo>
                  <a:lnTo>
                    <a:pt x="5362752" y="6019"/>
                  </a:lnTo>
                  <a:lnTo>
                    <a:pt x="5402973" y="22999"/>
                  </a:lnTo>
                  <a:lnTo>
                    <a:pt x="5437060" y="49352"/>
                  </a:lnTo>
                  <a:lnTo>
                    <a:pt x="5463400" y="83439"/>
                  </a:lnTo>
                  <a:lnTo>
                    <a:pt x="5480380" y="123672"/>
                  </a:lnTo>
                  <a:lnTo>
                    <a:pt x="5486400" y="168440"/>
                  </a:lnTo>
                  <a:lnTo>
                    <a:pt x="5486400" y="842213"/>
                  </a:lnTo>
                  <a:lnTo>
                    <a:pt x="5480380" y="886980"/>
                  </a:lnTo>
                  <a:lnTo>
                    <a:pt x="5463400" y="927214"/>
                  </a:lnTo>
                  <a:lnTo>
                    <a:pt x="5437060" y="961313"/>
                  </a:lnTo>
                  <a:lnTo>
                    <a:pt x="5402973" y="987653"/>
                  </a:lnTo>
                  <a:lnTo>
                    <a:pt x="5362752" y="1004646"/>
                  </a:lnTo>
                  <a:lnTo>
                    <a:pt x="5317998" y="1010666"/>
                  </a:lnTo>
                  <a:lnTo>
                    <a:pt x="168402" y="1010666"/>
                  </a:lnTo>
                  <a:lnTo>
                    <a:pt x="123647" y="1004646"/>
                  </a:lnTo>
                  <a:lnTo>
                    <a:pt x="83426" y="987653"/>
                  </a:lnTo>
                  <a:lnTo>
                    <a:pt x="49339" y="961313"/>
                  </a:lnTo>
                  <a:lnTo>
                    <a:pt x="22999" y="927214"/>
                  </a:lnTo>
                  <a:lnTo>
                    <a:pt x="6019" y="886980"/>
                  </a:lnTo>
                  <a:lnTo>
                    <a:pt x="0" y="842213"/>
                  </a:lnTo>
                  <a:lnTo>
                    <a:pt x="0" y="168440"/>
                  </a:lnTo>
                  <a:close/>
                </a:path>
              </a:pathLst>
            </a:custGeom>
            <a:ln w="25908">
              <a:solidFill>
                <a:srgbClr val="EB7B2F"/>
              </a:solidFill>
            </a:ln>
          </p:spPr>
          <p:txBody>
            <a:bodyPr wrap="square" lIns="0" tIns="0" rIns="0" bIns="0" rtlCol="0"/>
            <a:lstStyle/>
            <a:p>
              <a:endParaRPr dirty="0"/>
            </a:p>
          </p:txBody>
        </p:sp>
        <p:sp>
          <p:nvSpPr>
            <p:cNvPr id="10" name="object 10"/>
            <p:cNvSpPr/>
            <p:nvPr/>
          </p:nvSpPr>
          <p:spPr>
            <a:xfrm>
              <a:off x="5682996" y="4672583"/>
              <a:ext cx="5486400" cy="1012190"/>
            </a:xfrm>
            <a:custGeom>
              <a:avLst/>
              <a:gdLst/>
              <a:ahLst/>
              <a:cxnLst/>
              <a:rect l="l" t="t" r="r" b="b"/>
              <a:pathLst>
                <a:path w="5486400" h="1012189">
                  <a:moveTo>
                    <a:pt x="5317744" y="0"/>
                  </a:moveTo>
                  <a:lnTo>
                    <a:pt x="168656" y="0"/>
                  </a:lnTo>
                  <a:lnTo>
                    <a:pt x="123837" y="6032"/>
                  </a:lnTo>
                  <a:lnTo>
                    <a:pt x="83553" y="23037"/>
                  </a:lnTo>
                  <a:lnTo>
                    <a:pt x="49415" y="49403"/>
                  </a:lnTo>
                  <a:lnTo>
                    <a:pt x="23037" y="83540"/>
                  </a:lnTo>
                  <a:lnTo>
                    <a:pt x="6032" y="123812"/>
                  </a:lnTo>
                  <a:lnTo>
                    <a:pt x="0" y="168617"/>
                  </a:lnTo>
                  <a:lnTo>
                    <a:pt x="0" y="843064"/>
                  </a:lnTo>
                  <a:lnTo>
                    <a:pt x="6032" y="887895"/>
                  </a:lnTo>
                  <a:lnTo>
                    <a:pt x="23037" y="928166"/>
                  </a:lnTo>
                  <a:lnTo>
                    <a:pt x="49415" y="962291"/>
                  </a:lnTo>
                  <a:lnTo>
                    <a:pt x="83553" y="988656"/>
                  </a:lnTo>
                  <a:lnTo>
                    <a:pt x="123837" y="1005662"/>
                  </a:lnTo>
                  <a:lnTo>
                    <a:pt x="168656" y="1011682"/>
                  </a:lnTo>
                  <a:lnTo>
                    <a:pt x="5317744" y="1011682"/>
                  </a:lnTo>
                  <a:lnTo>
                    <a:pt x="5362562" y="1005662"/>
                  </a:lnTo>
                  <a:lnTo>
                    <a:pt x="5402846" y="988656"/>
                  </a:lnTo>
                  <a:lnTo>
                    <a:pt x="5436984" y="962291"/>
                  </a:lnTo>
                  <a:lnTo>
                    <a:pt x="5463362" y="928166"/>
                  </a:lnTo>
                  <a:lnTo>
                    <a:pt x="5480367" y="887895"/>
                  </a:lnTo>
                  <a:lnTo>
                    <a:pt x="5486400" y="843064"/>
                  </a:lnTo>
                  <a:lnTo>
                    <a:pt x="5486400" y="168617"/>
                  </a:lnTo>
                  <a:lnTo>
                    <a:pt x="5480367" y="123812"/>
                  </a:lnTo>
                  <a:lnTo>
                    <a:pt x="5463362" y="83540"/>
                  </a:lnTo>
                  <a:lnTo>
                    <a:pt x="5436984" y="49403"/>
                  </a:lnTo>
                  <a:lnTo>
                    <a:pt x="5402846" y="23037"/>
                  </a:lnTo>
                  <a:lnTo>
                    <a:pt x="5362562" y="6032"/>
                  </a:lnTo>
                  <a:lnTo>
                    <a:pt x="5317744" y="0"/>
                  </a:lnTo>
                  <a:close/>
                </a:path>
              </a:pathLst>
            </a:custGeom>
            <a:solidFill>
              <a:srgbClr val="FFFF00">
                <a:alpha val="25097"/>
              </a:srgbClr>
            </a:solidFill>
          </p:spPr>
          <p:txBody>
            <a:bodyPr wrap="square" lIns="0" tIns="0" rIns="0" bIns="0" rtlCol="0"/>
            <a:lstStyle/>
            <a:p>
              <a:pPr algn="ctr"/>
              <a:endParaRPr lang="en-US" sz="2000" dirty="0">
                <a:latin typeface="Calibri" panose="020F0502020204030204" pitchFamily="34" charset="0"/>
                <a:cs typeface="Calibri" panose="020F0502020204030204" pitchFamily="34" charset="0"/>
              </a:endParaRPr>
            </a:p>
            <a:p>
              <a:pPr algn="ctr"/>
              <a:r>
                <a:rPr lang="en-US" sz="2000" dirty="0">
                  <a:latin typeface="Open Sans" panose="020B0606030504020204" pitchFamily="34" charset="0"/>
                  <a:ea typeface="Open Sans" panose="020B0606030504020204" pitchFamily="34" charset="0"/>
                  <a:cs typeface="Open Sans" panose="020B0606030504020204" pitchFamily="34" charset="0"/>
                </a:rPr>
                <a:t>Routine Board Business</a:t>
              </a:r>
              <a:endParaRPr sz="2000"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object 11"/>
            <p:cNvSpPr/>
            <p:nvPr/>
          </p:nvSpPr>
          <p:spPr>
            <a:xfrm>
              <a:off x="5682996" y="4672580"/>
              <a:ext cx="5486400" cy="1012190"/>
            </a:xfrm>
            <a:custGeom>
              <a:avLst/>
              <a:gdLst/>
              <a:ahLst/>
              <a:cxnLst/>
              <a:rect l="l" t="t" r="r" b="b"/>
              <a:pathLst>
                <a:path w="5486400" h="1012189">
                  <a:moveTo>
                    <a:pt x="0" y="168617"/>
                  </a:moveTo>
                  <a:lnTo>
                    <a:pt x="6032" y="123812"/>
                  </a:lnTo>
                  <a:lnTo>
                    <a:pt x="23037" y="83540"/>
                  </a:lnTo>
                  <a:lnTo>
                    <a:pt x="49415" y="49415"/>
                  </a:lnTo>
                  <a:lnTo>
                    <a:pt x="83553" y="23037"/>
                  </a:lnTo>
                  <a:lnTo>
                    <a:pt x="123837" y="6032"/>
                  </a:lnTo>
                  <a:lnTo>
                    <a:pt x="168656" y="0"/>
                  </a:lnTo>
                  <a:lnTo>
                    <a:pt x="5317744" y="0"/>
                  </a:lnTo>
                  <a:lnTo>
                    <a:pt x="5362562" y="6032"/>
                  </a:lnTo>
                  <a:lnTo>
                    <a:pt x="5402846" y="23037"/>
                  </a:lnTo>
                  <a:lnTo>
                    <a:pt x="5436984" y="49415"/>
                  </a:lnTo>
                  <a:lnTo>
                    <a:pt x="5463362" y="83540"/>
                  </a:lnTo>
                  <a:lnTo>
                    <a:pt x="5480367" y="123812"/>
                  </a:lnTo>
                  <a:lnTo>
                    <a:pt x="5486400" y="168617"/>
                  </a:lnTo>
                  <a:lnTo>
                    <a:pt x="5486400" y="843076"/>
                  </a:lnTo>
                  <a:lnTo>
                    <a:pt x="5480367" y="887895"/>
                  </a:lnTo>
                  <a:lnTo>
                    <a:pt x="5463362" y="928166"/>
                  </a:lnTo>
                  <a:lnTo>
                    <a:pt x="5436984" y="962304"/>
                  </a:lnTo>
                  <a:lnTo>
                    <a:pt x="5402846" y="988669"/>
                  </a:lnTo>
                  <a:lnTo>
                    <a:pt x="5362562" y="1005662"/>
                  </a:lnTo>
                  <a:lnTo>
                    <a:pt x="5317744" y="1011681"/>
                  </a:lnTo>
                  <a:lnTo>
                    <a:pt x="168656" y="1011681"/>
                  </a:lnTo>
                  <a:lnTo>
                    <a:pt x="123837" y="1005662"/>
                  </a:lnTo>
                  <a:lnTo>
                    <a:pt x="83553" y="988669"/>
                  </a:lnTo>
                  <a:lnTo>
                    <a:pt x="49415" y="962304"/>
                  </a:lnTo>
                  <a:lnTo>
                    <a:pt x="23037" y="928166"/>
                  </a:lnTo>
                  <a:lnTo>
                    <a:pt x="6032" y="887895"/>
                  </a:lnTo>
                  <a:lnTo>
                    <a:pt x="0" y="843076"/>
                  </a:lnTo>
                  <a:lnTo>
                    <a:pt x="0" y="168617"/>
                  </a:lnTo>
                  <a:close/>
                </a:path>
              </a:pathLst>
            </a:custGeom>
            <a:ln w="9144">
              <a:solidFill>
                <a:srgbClr val="FFC000"/>
              </a:solidFill>
            </a:ln>
          </p:spPr>
          <p:txBody>
            <a:bodyPr wrap="square" lIns="0" tIns="0" rIns="0" bIns="0" rtlCol="0"/>
            <a:lstStyle/>
            <a:p>
              <a:endParaRPr dirty="0"/>
            </a:p>
          </p:txBody>
        </p:sp>
      </p:grpSp>
      <p:pic>
        <p:nvPicPr>
          <p:cNvPr id="16" name="Picture 15">
            <a:extLst>
              <a:ext uri="{FF2B5EF4-FFF2-40B4-BE49-F238E27FC236}">
                <a16:creationId xmlns:a16="http://schemas.microsoft.com/office/drawing/2014/main" id="{96D02E60-142D-DF56-FFBF-F283F3C1084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 y="1348271"/>
            <a:ext cx="5344560" cy="4156880"/>
          </a:xfrm>
          <a:prstGeom prst="rect">
            <a:avLst/>
          </a:prstGeom>
        </p:spPr>
      </p:pic>
      <p:sp>
        <p:nvSpPr>
          <p:cNvPr id="12" name="object 5">
            <a:extLst>
              <a:ext uri="{FF2B5EF4-FFF2-40B4-BE49-F238E27FC236}">
                <a16:creationId xmlns:a16="http://schemas.microsoft.com/office/drawing/2014/main" id="{E3013005-F24C-9884-57A4-1E1864DEEBC5}"/>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15</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13694852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40450" name="Rectangle 2"/>
          <p:cNvSpPr>
            <a:spLocks noGrp="1" noChangeArrowheads="1"/>
          </p:cNvSpPr>
          <p:nvPr>
            <p:ph type="title"/>
          </p:nvPr>
        </p:nvSpPr>
        <p:spPr>
          <a:xfrm>
            <a:off x="2133600" y="228600"/>
            <a:ext cx="7772400" cy="615553"/>
          </a:xfrm>
        </p:spPr>
        <p:txBody>
          <a:bodyPr/>
          <a:lstStyle/>
          <a:p>
            <a:pPr>
              <a:defRPr/>
            </a:pPr>
            <a:r>
              <a:rPr lang="en-US" sz="4000" dirty="0">
                <a:solidFill>
                  <a:srgbClr val="117624"/>
                </a:solidFill>
                <a:latin typeface="Open Sans" panose="020B0606030504020204" pitchFamily="34" charset="0"/>
                <a:ea typeface="Open Sans" panose="020B0606030504020204" pitchFamily="34" charset="0"/>
                <a:cs typeface="Open Sans" panose="020B0606030504020204" pitchFamily="34" charset="0"/>
              </a:rPr>
              <a:t>Unique nature of associations</a:t>
            </a:r>
          </a:p>
        </p:txBody>
      </p:sp>
      <p:sp>
        <p:nvSpPr>
          <p:cNvPr id="1640451" name="Rectangle 3"/>
          <p:cNvSpPr>
            <a:spLocks noGrp="1" noChangeArrowheads="1"/>
          </p:cNvSpPr>
          <p:nvPr>
            <p:ph idx="1"/>
          </p:nvPr>
        </p:nvSpPr>
        <p:spPr>
          <a:xfrm>
            <a:off x="1981200" y="1371600"/>
            <a:ext cx="7781173" cy="4114800"/>
          </a:xfrm>
        </p:spPr>
        <p:txBody>
          <a:bodyPr>
            <a:normAutofit/>
          </a:bodyPr>
          <a:lstStyle/>
          <a:p>
            <a:pPr>
              <a:defRPr/>
            </a:pPr>
            <a:r>
              <a:rPr lang="en-US" sz="36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What makes associations unique is that the same populations are: </a:t>
            </a:r>
          </a:p>
          <a:p>
            <a:pPr lvl="1" eaLnBrk="1" hangingPunct="1">
              <a:spcBef>
                <a:spcPct val="35000"/>
              </a:spcBef>
              <a:defRPr/>
            </a:pPr>
            <a:r>
              <a:rPr lang="en-US" sz="3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the</a:t>
            </a:r>
            <a:r>
              <a:rPr lang="en-US" sz="36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3600" b="1" i="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owners</a:t>
            </a:r>
            <a:r>
              <a:rPr lang="en-US" sz="3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t>
            </a:r>
          </a:p>
          <a:p>
            <a:pPr lvl="1" eaLnBrk="1" hangingPunct="1">
              <a:spcBef>
                <a:spcPct val="35000"/>
              </a:spcBef>
              <a:defRPr/>
            </a:pPr>
            <a:r>
              <a:rPr lang="en-US" sz="3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the</a:t>
            </a:r>
            <a:r>
              <a:rPr lang="en-US" sz="36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3600" b="1" i="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customers</a:t>
            </a:r>
            <a:r>
              <a:rPr lang="en-US" sz="36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3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and </a:t>
            </a:r>
          </a:p>
          <a:p>
            <a:pPr lvl="1" eaLnBrk="1" hangingPunct="1">
              <a:spcBef>
                <a:spcPct val="35000"/>
              </a:spcBef>
              <a:defRPr/>
            </a:pPr>
            <a:r>
              <a:rPr lang="en-US" sz="3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the</a:t>
            </a:r>
            <a:r>
              <a:rPr lang="en-US" sz="36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3600" b="1" i="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workforce </a:t>
            </a:r>
            <a:r>
              <a:rPr lang="en-US" sz="3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of the organization. </a:t>
            </a:r>
          </a:p>
          <a:p>
            <a:pPr eaLnBrk="1" hangingPunct="1">
              <a:buFontTx/>
              <a:buNone/>
              <a:defRPr/>
            </a:pPr>
            <a:endParaRPr lang="en-US" sz="3200" b="1"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5">
            <a:extLst>
              <a:ext uri="{FF2B5EF4-FFF2-40B4-BE49-F238E27FC236}">
                <a16:creationId xmlns:a16="http://schemas.microsoft.com/office/drawing/2014/main" id="{53D9805F-A13C-8380-0655-9BB4B003B0AD}"/>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16</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213474720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640451">
                                            <p:txEl>
                                              <p:pRg st="1" end="1"/>
                                            </p:txEl>
                                          </p:spTgt>
                                        </p:tgtEl>
                                        <p:attrNameLst>
                                          <p:attrName>style.visibility</p:attrName>
                                        </p:attrNameLst>
                                      </p:cBhvr>
                                      <p:to>
                                        <p:strVal val="visible"/>
                                      </p:to>
                                    </p:set>
                                    <p:animEffect transition="in" filter="blinds(horizontal)">
                                      <p:cBhvr>
                                        <p:cTn id="7" dur="1000"/>
                                        <p:tgtEl>
                                          <p:spTgt spid="1640451">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640451">
                                            <p:txEl>
                                              <p:pRg st="2" end="2"/>
                                            </p:txEl>
                                          </p:spTgt>
                                        </p:tgtEl>
                                        <p:attrNameLst>
                                          <p:attrName>style.visibility</p:attrName>
                                        </p:attrNameLst>
                                      </p:cBhvr>
                                      <p:to>
                                        <p:strVal val="visible"/>
                                      </p:to>
                                    </p:set>
                                    <p:animEffect transition="in" filter="blinds(horizontal)">
                                      <p:cBhvr>
                                        <p:cTn id="10" dur="1000"/>
                                        <p:tgtEl>
                                          <p:spTgt spid="1640451">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1640451">
                                            <p:txEl>
                                              <p:pRg st="3" end="3"/>
                                            </p:txEl>
                                          </p:spTgt>
                                        </p:tgtEl>
                                        <p:attrNameLst>
                                          <p:attrName>style.visibility</p:attrName>
                                        </p:attrNameLst>
                                      </p:cBhvr>
                                      <p:to>
                                        <p:strVal val="visible"/>
                                      </p:to>
                                    </p:set>
                                    <p:animEffect transition="in" filter="blinds(horizontal)">
                                      <p:cBhvr>
                                        <p:cTn id="13" dur="1000"/>
                                        <p:tgtEl>
                                          <p:spTgt spid="164045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818004" y="16891"/>
            <a:ext cx="8489950" cy="1880002"/>
          </a:xfrm>
          <a:prstGeom prst="rect">
            <a:avLst/>
          </a:prstGeom>
        </p:spPr>
        <p:txBody>
          <a:bodyPr vert="horz" wrap="square" lIns="0" tIns="83820" rIns="0" bIns="0" rtlCol="0">
            <a:spAutoFit/>
          </a:bodyPr>
          <a:lstStyle/>
          <a:p>
            <a:pPr marL="522605" marR="5080" indent="-510540">
              <a:lnSpc>
                <a:spcPts val="4300"/>
              </a:lnSpc>
              <a:spcBef>
                <a:spcPts val="660"/>
              </a:spcBef>
            </a:pPr>
            <a:r>
              <a:rPr sz="32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Associations</a:t>
            </a:r>
            <a:r>
              <a:rPr sz="3200" spc="-13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As</a:t>
            </a:r>
            <a:r>
              <a:rPr sz="3200" spc="-16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A</a:t>
            </a:r>
            <a:r>
              <a:rPr sz="3200" spc="-17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spc="-30" dirty="0">
                <a:solidFill>
                  <a:srgbClr val="117624"/>
                </a:solidFill>
                <a:latin typeface="Open Sans" panose="020B0606030504020204" pitchFamily="34" charset="0"/>
                <a:ea typeface="Open Sans" panose="020B0606030504020204" pitchFamily="34" charset="0"/>
                <a:cs typeface="Open Sans" panose="020B0606030504020204" pitchFamily="34" charset="0"/>
              </a:rPr>
              <a:t>Collaborative</a:t>
            </a:r>
            <a:r>
              <a:rPr sz="3200" spc="-18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Network </a:t>
            </a: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Rather</a:t>
            </a:r>
            <a:r>
              <a:rPr sz="3200" spc="-15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Than</a:t>
            </a:r>
            <a:r>
              <a:rPr sz="3200" spc="-15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A</a:t>
            </a:r>
            <a:r>
              <a:rPr sz="3200" spc="-15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spc="-35" dirty="0">
                <a:solidFill>
                  <a:srgbClr val="117624"/>
                </a:solidFill>
                <a:latin typeface="Open Sans" panose="020B0606030504020204" pitchFamily="34" charset="0"/>
                <a:ea typeface="Open Sans" panose="020B0606030504020204" pitchFamily="34" charset="0"/>
                <a:cs typeface="Open Sans" panose="020B0606030504020204" pitchFamily="34" charset="0"/>
              </a:rPr>
              <a:t>Traditional</a:t>
            </a:r>
            <a:r>
              <a:rPr sz="3200" spc="-16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Hierarchy</a:t>
            </a:r>
            <a:endParaRPr sz="3200" dirty="0">
              <a:latin typeface="Open Sans" panose="020B0606030504020204" pitchFamily="34" charset="0"/>
              <a:ea typeface="Open Sans" panose="020B0606030504020204" pitchFamily="34" charset="0"/>
              <a:cs typeface="Open Sans" panose="020B0606030504020204" pitchFamily="34" charset="0"/>
            </a:endParaRPr>
          </a:p>
          <a:p>
            <a:pPr marL="253365" marR="324485">
              <a:lnSpc>
                <a:spcPct val="100000"/>
              </a:lnSpc>
              <a:spcBef>
                <a:spcPts val="615"/>
              </a:spcBef>
            </a:pPr>
            <a:r>
              <a:rPr sz="2000" b="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a:t>
            </a:r>
            <a:r>
              <a:rPr sz="2000" b="0" spc="-229"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Associations</a:t>
            </a:r>
            <a:r>
              <a:rPr sz="2000" b="0" spc="-114"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most</a:t>
            </a:r>
            <a:r>
              <a:rPr sz="2000" b="0" spc="-9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significant</a:t>
            </a:r>
            <a:r>
              <a:rPr sz="2000" b="0" spc="-9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decisions</a:t>
            </a:r>
            <a:r>
              <a:rPr sz="2000" b="0" spc="-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are</a:t>
            </a:r>
            <a:r>
              <a:rPr sz="2000" b="0" spc="-1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made</a:t>
            </a:r>
            <a:r>
              <a:rPr sz="2000" b="0" spc="-114"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by</a:t>
            </a:r>
            <a:r>
              <a:rPr sz="2000" b="0" spc="-8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0" spc="-5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 </a:t>
            </a:r>
            <a:r>
              <a:rPr sz="2000" b="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process</a:t>
            </a:r>
            <a:r>
              <a:rPr sz="2000" b="0" spc="-9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rather</a:t>
            </a:r>
            <a:r>
              <a:rPr sz="2000" b="0" spc="-1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than</a:t>
            </a:r>
            <a:r>
              <a:rPr sz="2000" b="0" spc="-9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by</a:t>
            </a:r>
            <a:r>
              <a:rPr sz="2000" b="0" spc="-114"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a:t>
            </a:r>
            <a:r>
              <a:rPr sz="2000" b="0" spc="-1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person</a:t>
            </a:r>
            <a:r>
              <a:rPr sz="2000" b="0" spc="-1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or</a:t>
            </a:r>
            <a:r>
              <a:rPr sz="2000" b="0" spc="-1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000" b="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position…</a:t>
            </a:r>
            <a:endParaRPr sz="20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3" name="object 3"/>
          <p:cNvPicPr/>
          <p:nvPr/>
        </p:nvPicPr>
        <p:blipFill>
          <a:blip r:embed="rId2" cstate="print"/>
          <a:stretch>
            <a:fillRect/>
          </a:stretch>
        </p:blipFill>
        <p:spPr>
          <a:xfrm>
            <a:off x="7184135" y="2311907"/>
            <a:ext cx="3649217" cy="3598151"/>
          </a:xfrm>
          <a:prstGeom prst="rect">
            <a:avLst/>
          </a:prstGeom>
        </p:spPr>
      </p:pic>
      <p:pic>
        <p:nvPicPr>
          <p:cNvPr id="4" name="object 4"/>
          <p:cNvPicPr/>
          <p:nvPr/>
        </p:nvPicPr>
        <p:blipFill>
          <a:blip r:embed="rId3" cstate="print"/>
          <a:stretch>
            <a:fillRect/>
          </a:stretch>
        </p:blipFill>
        <p:spPr>
          <a:xfrm>
            <a:off x="1331975" y="2311907"/>
            <a:ext cx="5263895" cy="3598163"/>
          </a:xfrm>
          <a:prstGeom prst="rect">
            <a:avLst/>
          </a:prstGeom>
        </p:spPr>
      </p:pic>
      <p:sp>
        <p:nvSpPr>
          <p:cNvPr id="6" name="object 5">
            <a:extLst>
              <a:ext uri="{FF2B5EF4-FFF2-40B4-BE49-F238E27FC236}">
                <a16:creationId xmlns:a16="http://schemas.microsoft.com/office/drawing/2014/main" id="{45D12419-8B83-0564-B452-9489152D7EFA}"/>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17</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4"/>
              </a:rPr>
              <a:t>www.tecker.com</a:t>
            </a:r>
            <a:endParaRPr sz="1200" dirty="0">
              <a:latin typeface="Calibri Light"/>
              <a:cs typeface="Calibri Light"/>
            </a:endParaRPr>
          </a:p>
        </p:txBody>
      </p:sp>
    </p:spTree>
    <p:extLst>
      <p:ext uri="{BB962C8B-B14F-4D97-AF65-F5344CB8AC3E}">
        <p14:creationId xmlns:p14="http://schemas.microsoft.com/office/powerpoint/2010/main" val="51961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0E236-2058-5F2C-366B-BB4B574C1D69}"/>
              </a:ext>
            </a:extLst>
          </p:cNvPr>
          <p:cNvSpPr>
            <a:spLocks noGrp="1"/>
          </p:cNvSpPr>
          <p:nvPr>
            <p:ph type="title"/>
          </p:nvPr>
        </p:nvSpPr>
        <p:spPr>
          <a:xfrm>
            <a:off x="1886096" y="103254"/>
            <a:ext cx="8703411" cy="553998"/>
          </a:xfrm>
        </p:spPr>
        <p:txBody>
          <a:bodyPr/>
          <a:lstStyle/>
          <a:p>
            <a:r>
              <a:rPr lang="en-US" sz="36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Purpose and Values </a:t>
            </a:r>
          </a:p>
        </p:txBody>
      </p:sp>
      <p:sp>
        <p:nvSpPr>
          <p:cNvPr id="3" name="Text Placeholder 2">
            <a:extLst>
              <a:ext uri="{FF2B5EF4-FFF2-40B4-BE49-F238E27FC236}">
                <a16:creationId xmlns:a16="http://schemas.microsoft.com/office/drawing/2014/main" id="{D4AB919A-8614-D3C5-F6E5-93A8A54BEFAC}"/>
              </a:ext>
            </a:extLst>
          </p:cNvPr>
          <p:cNvSpPr>
            <a:spLocks noGrp="1"/>
          </p:cNvSpPr>
          <p:nvPr>
            <p:ph type="body" idx="1"/>
          </p:nvPr>
        </p:nvSpPr>
        <p:spPr>
          <a:xfrm>
            <a:off x="1886096" y="1304462"/>
            <a:ext cx="7674609" cy="738664"/>
          </a:xfrm>
        </p:spPr>
        <p:txBody>
          <a:bodyPr/>
          <a:lstStyle/>
          <a:p>
            <a:pPr algn="l"/>
            <a:r>
              <a:rPr lang="en-US"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Leadership partnership, effectively leading the organization into the future</a:t>
            </a:r>
          </a:p>
        </p:txBody>
      </p:sp>
      <p:sp>
        <p:nvSpPr>
          <p:cNvPr id="4" name="TextBox 3">
            <a:extLst>
              <a:ext uri="{FF2B5EF4-FFF2-40B4-BE49-F238E27FC236}">
                <a16:creationId xmlns:a16="http://schemas.microsoft.com/office/drawing/2014/main" id="{C2FD4D2D-AD19-1841-A0D2-B11D87E7E608}"/>
              </a:ext>
            </a:extLst>
          </p:cNvPr>
          <p:cNvSpPr txBox="1"/>
          <p:nvPr/>
        </p:nvSpPr>
        <p:spPr>
          <a:xfrm>
            <a:off x="1886096" y="2967335"/>
            <a:ext cx="10269158" cy="923330"/>
          </a:xfrm>
          <a:prstGeom prst="rect">
            <a:avLst/>
          </a:prstGeom>
          <a:noFill/>
        </p:spPr>
        <p:txBody>
          <a:bodyPr wrap="none" rtlCol="0">
            <a:spAutoFit/>
          </a:bodyPr>
          <a:lstStyle/>
          <a:p>
            <a:r>
              <a:rPr lang="en-US"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Exercise</a:t>
            </a:r>
          </a:p>
          <a:p>
            <a:endParaRPr lang="en-US"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r>
              <a:rPr lang="en-US"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What’s our core purpose, what are our core values, what are we uniquely positioned to deliver</a:t>
            </a:r>
          </a:p>
        </p:txBody>
      </p:sp>
      <p:sp>
        <p:nvSpPr>
          <p:cNvPr id="6" name="object 5">
            <a:extLst>
              <a:ext uri="{FF2B5EF4-FFF2-40B4-BE49-F238E27FC236}">
                <a16:creationId xmlns:a16="http://schemas.microsoft.com/office/drawing/2014/main" id="{A6954BE7-DB98-46A5-96F0-4C7C4B6C99BB}"/>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18</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25046902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92988" y="10922"/>
            <a:ext cx="11006023" cy="505267"/>
          </a:xfrm>
          <a:prstGeom prst="rect">
            <a:avLst/>
          </a:prstGeom>
        </p:spPr>
        <p:txBody>
          <a:bodyPr vert="horz" wrap="square" lIns="0" tIns="12700" rIns="0" bIns="0" rtlCol="0">
            <a:spAutoFit/>
          </a:bodyPr>
          <a:lstStyle/>
          <a:p>
            <a:pPr marL="112395">
              <a:lnSpc>
                <a:spcPct val="100000"/>
              </a:lnSpc>
              <a:spcBef>
                <a:spcPts val="100"/>
              </a:spcBef>
            </a:pPr>
            <a:r>
              <a:rPr lang="en-US" sz="3200" dirty="0">
                <a:solidFill>
                  <a:srgbClr val="398846"/>
                </a:solidFill>
                <a:latin typeface="Open Sans" panose="020B0606030504020204" pitchFamily="34" charset="0"/>
                <a:ea typeface="Open Sans" panose="020B0606030504020204" pitchFamily="34" charset="0"/>
                <a:cs typeface="Open Sans" panose="020B0606030504020204" pitchFamily="34" charset="0"/>
              </a:rPr>
              <a:t>Associations are unique – How we deliver value </a:t>
            </a:r>
            <a:endParaRPr sz="3200" dirty="0">
              <a:latin typeface="Open Sans" panose="020B0606030504020204" pitchFamily="34" charset="0"/>
              <a:ea typeface="Open Sans" panose="020B0606030504020204" pitchFamily="34" charset="0"/>
              <a:cs typeface="Open Sans" panose="020B0606030504020204" pitchFamily="34" charset="0"/>
            </a:endParaRPr>
          </a:p>
        </p:txBody>
      </p:sp>
      <p:pic>
        <p:nvPicPr>
          <p:cNvPr id="3" name="object 3"/>
          <p:cNvPicPr/>
          <p:nvPr/>
        </p:nvPicPr>
        <p:blipFill>
          <a:blip r:embed="rId2" cstate="print"/>
          <a:stretch>
            <a:fillRect/>
          </a:stretch>
        </p:blipFill>
        <p:spPr>
          <a:xfrm>
            <a:off x="2071116" y="754380"/>
            <a:ext cx="7883651" cy="4991099"/>
          </a:xfrm>
          <a:prstGeom prst="rect">
            <a:avLst/>
          </a:prstGeom>
        </p:spPr>
      </p:pic>
      <p:sp>
        <p:nvSpPr>
          <p:cNvPr id="4" name="object 4"/>
          <p:cNvSpPr txBox="1"/>
          <p:nvPr/>
        </p:nvSpPr>
        <p:spPr>
          <a:xfrm>
            <a:off x="4931408" y="1068018"/>
            <a:ext cx="2512695" cy="1089025"/>
          </a:xfrm>
          <a:prstGeom prst="rect">
            <a:avLst/>
          </a:prstGeom>
        </p:spPr>
        <p:txBody>
          <a:bodyPr vert="horz" wrap="square" lIns="0" tIns="48895" rIns="0" bIns="0" rtlCol="0">
            <a:spAutoFit/>
          </a:bodyPr>
          <a:lstStyle/>
          <a:p>
            <a:pPr marL="12700">
              <a:lnSpc>
                <a:spcPct val="100000"/>
              </a:lnSpc>
              <a:spcBef>
                <a:spcPts val="385"/>
              </a:spcBef>
            </a:pPr>
            <a:r>
              <a:rPr sz="2400" b="1" spc="-10" dirty="0">
                <a:latin typeface="Calibri"/>
                <a:cs typeface="Calibri"/>
              </a:rPr>
              <a:t>Commitment:</a:t>
            </a:r>
            <a:endParaRPr sz="2400" dirty="0">
              <a:latin typeface="Calibri"/>
              <a:cs typeface="Calibri"/>
            </a:endParaRPr>
          </a:p>
          <a:p>
            <a:pPr marL="12700" marR="5080" algn="just">
              <a:lnSpc>
                <a:spcPct val="100000"/>
              </a:lnSpc>
              <a:spcBef>
                <a:spcPts val="170"/>
              </a:spcBef>
            </a:pPr>
            <a:r>
              <a:rPr sz="1400" spc="-10" dirty="0">
                <a:latin typeface="Calibri"/>
                <a:cs typeface="Calibri"/>
              </a:rPr>
              <a:t>Consistent</a:t>
            </a:r>
            <a:r>
              <a:rPr sz="1400" spc="15" dirty="0">
                <a:latin typeface="Calibri"/>
                <a:cs typeface="Calibri"/>
              </a:rPr>
              <a:t> </a:t>
            </a:r>
            <a:r>
              <a:rPr sz="1400" dirty="0">
                <a:latin typeface="Calibri"/>
                <a:cs typeface="Calibri"/>
              </a:rPr>
              <a:t>and</a:t>
            </a:r>
            <a:r>
              <a:rPr sz="1400" spc="15" dirty="0">
                <a:latin typeface="Calibri"/>
                <a:cs typeface="Calibri"/>
              </a:rPr>
              <a:t> </a:t>
            </a:r>
            <a:r>
              <a:rPr sz="1400" spc="-10" dirty="0">
                <a:latin typeface="Calibri"/>
                <a:cs typeface="Calibri"/>
              </a:rPr>
              <a:t>organized</a:t>
            </a:r>
            <a:r>
              <a:rPr sz="1400" spc="10" dirty="0">
                <a:latin typeface="Calibri"/>
                <a:cs typeface="Calibri"/>
              </a:rPr>
              <a:t> </a:t>
            </a:r>
            <a:r>
              <a:rPr sz="1400" dirty="0">
                <a:latin typeface="Calibri"/>
                <a:cs typeface="Calibri"/>
              </a:rPr>
              <a:t>focus</a:t>
            </a:r>
            <a:r>
              <a:rPr sz="1400" spc="15" dirty="0">
                <a:latin typeface="Calibri"/>
                <a:cs typeface="Calibri"/>
              </a:rPr>
              <a:t> </a:t>
            </a:r>
            <a:r>
              <a:rPr sz="1400" spc="-25" dirty="0">
                <a:latin typeface="Calibri"/>
                <a:cs typeface="Calibri"/>
              </a:rPr>
              <a:t>on </a:t>
            </a:r>
            <a:r>
              <a:rPr sz="1400" spc="-10" dirty="0">
                <a:latin typeface="Calibri"/>
                <a:cs typeface="Calibri"/>
              </a:rPr>
              <a:t>important</a:t>
            </a:r>
            <a:r>
              <a:rPr sz="1400" spc="-35" dirty="0">
                <a:latin typeface="Calibri"/>
                <a:cs typeface="Calibri"/>
              </a:rPr>
              <a:t> </a:t>
            </a:r>
            <a:r>
              <a:rPr sz="1400" spc="-10" dirty="0">
                <a:latin typeface="Calibri"/>
                <a:cs typeface="Calibri"/>
              </a:rPr>
              <a:t>things</a:t>
            </a:r>
            <a:r>
              <a:rPr sz="1400" spc="-45" dirty="0">
                <a:latin typeface="Calibri"/>
                <a:cs typeface="Calibri"/>
              </a:rPr>
              <a:t> </a:t>
            </a:r>
            <a:r>
              <a:rPr sz="1400" dirty="0">
                <a:latin typeface="Calibri"/>
                <a:cs typeface="Calibri"/>
              </a:rPr>
              <a:t>of</a:t>
            </a:r>
            <a:r>
              <a:rPr sz="1400" spc="-35" dirty="0">
                <a:latin typeface="Calibri"/>
                <a:cs typeface="Calibri"/>
              </a:rPr>
              <a:t> </a:t>
            </a:r>
            <a:r>
              <a:rPr sz="1400" dirty="0">
                <a:latin typeface="Calibri"/>
                <a:cs typeface="Calibri"/>
              </a:rPr>
              <a:t>high</a:t>
            </a:r>
            <a:r>
              <a:rPr sz="1400" spc="-35" dirty="0">
                <a:latin typeface="Calibri"/>
                <a:cs typeface="Calibri"/>
              </a:rPr>
              <a:t> </a:t>
            </a:r>
            <a:r>
              <a:rPr sz="1400" spc="-10" dirty="0">
                <a:latin typeface="Calibri"/>
                <a:cs typeface="Calibri"/>
              </a:rPr>
              <a:t>value</a:t>
            </a:r>
            <a:r>
              <a:rPr sz="1400" spc="-35" dirty="0">
                <a:latin typeface="Calibri"/>
                <a:cs typeface="Calibri"/>
              </a:rPr>
              <a:t> </a:t>
            </a:r>
            <a:r>
              <a:rPr sz="1400" spc="-20" dirty="0">
                <a:latin typeface="Calibri"/>
                <a:cs typeface="Calibri"/>
              </a:rPr>
              <a:t>that </a:t>
            </a:r>
            <a:r>
              <a:rPr sz="1400" spc="-25" dirty="0">
                <a:latin typeface="Calibri"/>
                <a:cs typeface="Calibri"/>
              </a:rPr>
              <a:t>require</a:t>
            </a:r>
            <a:r>
              <a:rPr sz="1400" spc="-20" dirty="0">
                <a:latin typeface="Calibri"/>
                <a:cs typeface="Calibri"/>
              </a:rPr>
              <a:t> </a:t>
            </a:r>
            <a:r>
              <a:rPr sz="1400" spc="-30" dirty="0">
                <a:latin typeface="Calibri"/>
                <a:cs typeface="Calibri"/>
              </a:rPr>
              <a:t>coherent</a:t>
            </a:r>
            <a:r>
              <a:rPr sz="1400" spc="-45" dirty="0">
                <a:latin typeface="Calibri"/>
                <a:cs typeface="Calibri"/>
              </a:rPr>
              <a:t> </a:t>
            </a:r>
            <a:r>
              <a:rPr sz="1400" spc="-20" dirty="0">
                <a:latin typeface="Calibri"/>
                <a:cs typeface="Calibri"/>
              </a:rPr>
              <a:t>effort</a:t>
            </a:r>
            <a:r>
              <a:rPr sz="1400" spc="-50" dirty="0">
                <a:latin typeface="Calibri"/>
                <a:cs typeface="Calibri"/>
              </a:rPr>
              <a:t> </a:t>
            </a:r>
            <a:r>
              <a:rPr sz="1400" spc="-10" dirty="0">
                <a:latin typeface="Calibri"/>
                <a:cs typeface="Calibri"/>
              </a:rPr>
              <a:t>over</a:t>
            </a:r>
            <a:r>
              <a:rPr sz="1400" spc="-20" dirty="0">
                <a:latin typeface="Calibri"/>
                <a:cs typeface="Calibri"/>
              </a:rPr>
              <a:t> time.</a:t>
            </a:r>
            <a:endParaRPr sz="1400" dirty="0">
              <a:latin typeface="Calibri"/>
              <a:cs typeface="Calibri"/>
            </a:endParaRPr>
          </a:p>
        </p:txBody>
      </p:sp>
      <p:sp>
        <p:nvSpPr>
          <p:cNvPr id="5" name="object 5"/>
          <p:cNvSpPr txBox="1"/>
          <p:nvPr/>
        </p:nvSpPr>
        <p:spPr>
          <a:xfrm>
            <a:off x="2833953" y="3126051"/>
            <a:ext cx="2889250" cy="1729739"/>
          </a:xfrm>
          <a:prstGeom prst="rect">
            <a:avLst/>
          </a:prstGeom>
        </p:spPr>
        <p:txBody>
          <a:bodyPr vert="horz" wrap="square" lIns="0" tIns="48895" rIns="0" bIns="0" rtlCol="0">
            <a:spAutoFit/>
          </a:bodyPr>
          <a:lstStyle/>
          <a:p>
            <a:pPr marL="12700">
              <a:lnSpc>
                <a:spcPct val="100000"/>
              </a:lnSpc>
              <a:spcBef>
                <a:spcPts val="385"/>
              </a:spcBef>
            </a:pPr>
            <a:r>
              <a:rPr sz="2400" b="1" spc="-10">
                <a:latin typeface="Calibri"/>
                <a:cs typeface="Calibri"/>
              </a:rPr>
              <a:t>Content:</a:t>
            </a:r>
            <a:endParaRPr sz="2400">
              <a:latin typeface="Calibri"/>
              <a:cs typeface="Calibri"/>
            </a:endParaRPr>
          </a:p>
          <a:p>
            <a:pPr marL="12700" marR="5080">
              <a:lnSpc>
                <a:spcPct val="100000"/>
              </a:lnSpc>
              <a:spcBef>
                <a:spcPts val="170"/>
              </a:spcBef>
            </a:pPr>
            <a:r>
              <a:rPr sz="1400" i="1" spc="-25">
                <a:latin typeface="Calibri"/>
                <a:cs typeface="Calibri"/>
              </a:rPr>
              <a:t>Advocacy</a:t>
            </a:r>
            <a:r>
              <a:rPr sz="1400" spc="-25">
                <a:latin typeface="Calibri"/>
                <a:cs typeface="Calibri"/>
              </a:rPr>
              <a:t>-</a:t>
            </a:r>
            <a:r>
              <a:rPr sz="1400" spc="-50">
                <a:latin typeface="Calibri"/>
                <a:cs typeface="Calibri"/>
              </a:rPr>
              <a:t> </a:t>
            </a:r>
            <a:r>
              <a:rPr sz="1400" spc="-30">
                <a:latin typeface="Calibri"/>
                <a:cs typeface="Calibri"/>
              </a:rPr>
              <a:t>effective</a:t>
            </a:r>
            <a:r>
              <a:rPr sz="1400" spc="-35">
                <a:latin typeface="Calibri"/>
                <a:cs typeface="Calibri"/>
              </a:rPr>
              <a:t> </a:t>
            </a:r>
            <a:r>
              <a:rPr sz="1400" spc="-20">
                <a:latin typeface="Calibri"/>
                <a:cs typeface="Calibri"/>
              </a:rPr>
              <a:t>clout</a:t>
            </a:r>
            <a:r>
              <a:rPr sz="1400" spc="-35">
                <a:latin typeface="Calibri"/>
                <a:cs typeface="Calibri"/>
              </a:rPr>
              <a:t> </a:t>
            </a:r>
            <a:r>
              <a:rPr sz="1400" spc="-10">
                <a:latin typeface="Calibri"/>
                <a:cs typeface="Calibri"/>
              </a:rPr>
              <a:t>that</a:t>
            </a:r>
            <a:r>
              <a:rPr sz="1400" spc="30">
                <a:latin typeface="Calibri"/>
                <a:cs typeface="Calibri"/>
              </a:rPr>
              <a:t> </a:t>
            </a:r>
            <a:r>
              <a:rPr sz="1400" spc="-10">
                <a:latin typeface="Calibri"/>
                <a:cs typeface="Calibri"/>
              </a:rPr>
              <a:t>influences </a:t>
            </a:r>
            <a:r>
              <a:rPr sz="1400">
                <a:latin typeface="Calibri"/>
                <a:cs typeface="Calibri"/>
              </a:rPr>
              <a:t>the </a:t>
            </a:r>
            <a:r>
              <a:rPr sz="1400" spc="-20">
                <a:latin typeface="Calibri"/>
                <a:cs typeface="Calibri"/>
              </a:rPr>
              <a:t>beliefs</a:t>
            </a:r>
            <a:r>
              <a:rPr sz="1400" spc="-15">
                <a:latin typeface="Calibri"/>
                <a:cs typeface="Calibri"/>
              </a:rPr>
              <a:t> </a:t>
            </a:r>
            <a:r>
              <a:rPr sz="1400" spc="-10">
                <a:latin typeface="Calibri"/>
                <a:cs typeface="Calibri"/>
              </a:rPr>
              <a:t>and</a:t>
            </a:r>
            <a:r>
              <a:rPr sz="1400" spc="-30">
                <a:latin typeface="Calibri"/>
                <a:cs typeface="Calibri"/>
              </a:rPr>
              <a:t> behaviors</a:t>
            </a:r>
            <a:r>
              <a:rPr sz="1400" spc="-25">
                <a:latin typeface="Calibri"/>
                <a:cs typeface="Calibri"/>
              </a:rPr>
              <a:t> </a:t>
            </a:r>
            <a:r>
              <a:rPr sz="1400" spc="-10">
                <a:latin typeface="Calibri"/>
                <a:cs typeface="Calibri"/>
              </a:rPr>
              <a:t>of</a:t>
            </a:r>
            <a:r>
              <a:rPr sz="1400" spc="-75">
                <a:latin typeface="Calibri"/>
                <a:cs typeface="Calibri"/>
              </a:rPr>
              <a:t> </a:t>
            </a:r>
            <a:r>
              <a:rPr sz="1400" spc="-30">
                <a:latin typeface="Calibri"/>
                <a:cs typeface="Calibri"/>
              </a:rPr>
              <a:t>others</a:t>
            </a:r>
            <a:r>
              <a:rPr sz="1400" spc="-70">
                <a:latin typeface="Calibri"/>
                <a:cs typeface="Calibri"/>
              </a:rPr>
              <a:t> </a:t>
            </a:r>
            <a:r>
              <a:rPr sz="1400" spc="-20">
                <a:latin typeface="Calibri"/>
                <a:cs typeface="Calibri"/>
              </a:rPr>
              <a:t>that </a:t>
            </a:r>
            <a:r>
              <a:rPr sz="1400" spc="-25">
                <a:latin typeface="Calibri"/>
                <a:cs typeface="Calibri"/>
              </a:rPr>
              <a:t>affect</a:t>
            </a:r>
            <a:r>
              <a:rPr sz="1400" spc="-95">
                <a:latin typeface="Calibri"/>
                <a:cs typeface="Calibri"/>
              </a:rPr>
              <a:t> </a:t>
            </a:r>
            <a:r>
              <a:rPr sz="1400" spc="-10">
                <a:latin typeface="Calibri"/>
                <a:cs typeface="Calibri"/>
              </a:rPr>
              <a:t>things that</a:t>
            </a:r>
            <a:r>
              <a:rPr sz="1400" spc="-20">
                <a:latin typeface="Calibri"/>
                <a:cs typeface="Calibri"/>
              </a:rPr>
              <a:t> </a:t>
            </a:r>
            <a:r>
              <a:rPr sz="1400" spc="-35">
                <a:latin typeface="Calibri"/>
                <a:cs typeface="Calibri"/>
              </a:rPr>
              <a:t>are</a:t>
            </a:r>
            <a:r>
              <a:rPr sz="1400" spc="-80">
                <a:latin typeface="Calibri"/>
                <a:cs typeface="Calibri"/>
              </a:rPr>
              <a:t> </a:t>
            </a:r>
            <a:r>
              <a:rPr sz="1400" spc="-20">
                <a:latin typeface="Calibri"/>
                <a:cs typeface="Calibri"/>
              </a:rPr>
              <a:t>significant </a:t>
            </a:r>
            <a:r>
              <a:rPr sz="1400">
                <a:latin typeface="Calibri"/>
                <a:cs typeface="Calibri"/>
              </a:rPr>
              <a:t>to</a:t>
            </a:r>
            <a:r>
              <a:rPr sz="1400" spc="-50">
                <a:latin typeface="Calibri"/>
                <a:cs typeface="Calibri"/>
              </a:rPr>
              <a:t> </a:t>
            </a:r>
            <a:r>
              <a:rPr sz="1400" spc="-25">
                <a:latin typeface="Calibri"/>
                <a:cs typeface="Calibri"/>
              </a:rPr>
              <a:t>me; </a:t>
            </a:r>
            <a:r>
              <a:rPr sz="1400" i="1" spc="-25">
                <a:latin typeface="Calibri"/>
                <a:cs typeface="Calibri"/>
              </a:rPr>
              <a:t>Knowledge</a:t>
            </a:r>
            <a:r>
              <a:rPr sz="1400" i="1" spc="-75">
                <a:latin typeface="Calibri"/>
                <a:cs typeface="Calibri"/>
              </a:rPr>
              <a:t> </a:t>
            </a:r>
            <a:r>
              <a:rPr sz="1400" spc="-10">
                <a:latin typeface="Calibri"/>
                <a:cs typeface="Calibri"/>
              </a:rPr>
              <a:t>–</a:t>
            </a:r>
            <a:r>
              <a:rPr sz="1400" spc="-75">
                <a:latin typeface="Calibri"/>
                <a:cs typeface="Calibri"/>
              </a:rPr>
              <a:t> </a:t>
            </a:r>
            <a:r>
              <a:rPr sz="1400" spc="-10">
                <a:latin typeface="Calibri"/>
                <a:cs typeface="Calibri"/>
              </a:rPr>
              <a:t>insight</a:t>
            </a:r>
            <a:r>
              <a:rPr sz="1400">
                <a:latin typeface="Calibri"/>
                <a:cs typeface="Calibri"/>
              </a:rPr>
              <a:t> that</a:t>
            </a:r>
            <a:r>
              <a:rPr sz="1400" spc="-25">
                <a:latin typeface="Calibri"/>
                <a:cs typeface="Calibri"/>
              </a:rPr>
              <a:t> </a:t>
            </a:r>
            <a:r>
              <a:rPr sz="1400" spc="-20">
                <a:latin typeface="Calibri"/>
                <a:cs typeface="Calibri"/>
              </a:rPr>
              <a:t>enables</a:t>
            </a:r>
            <a:r>
              <a:rPr sz="1400" spc="-30">
                <a:latin typeface="Calibri"/>
                <a:cs typeface="Calibri"/>
              </a:rPr>
              <a:t> </a:t>
            </a:r>
            <a:r>
              <a:rPr sz="1400">
                <a:latin typeface="Calibri"/>
                <a:cs typeface="Calibri"/>
              </a:rPr>
              <a:t>me</a:t>
            </a:r>
            <a:r>
              <a:rPr sz="1400" spc="-60">
                <a:latin typeface="Calibri"/>
                <a:cs typeface="Calibri"/>
              </a:rPr>
              <a:t> </a:t>
            </a:r>
            <a:r>
              <a:rPr sz="1400" spc="-25">
                <a:latin typeface="Calibri"/>
                <a:cs typeface="Calibri"/>
              </a:rPr>
              <a:t>to </a:t>
            </a:r>
            <a:r>
              <a:rPr sz="1400">
                <a:latin typeface="Calibri"/>
                <a:cs typeface="Calibri"/>
              </a:rPr>
              <a:t>be</a:t>
            </a:r>
            <a:r>
              <a:rPr sz="1400" spc="-55">
                <a:latin typeface="Calibri"/>
                <a:cs typeface="Calibri"/>
              </a:rPr>
              <a:t> </a:t>
            </a:r>
            <a:r>
              <a:rPr sz="1400" spc="-20">
                <a:latin typeface="Calibri"/>
                <a:cs typeface="Calibri"/>
              </a:rPr>
              <a:t>successful</a:t>
            </a:r>
            <a:r>
              <a:rPr sz="1400" spc="-60">
                <a:latin typeface="Calibri"/>
                <a:cs typeface="Calibri"/>
              </a:rPr>
              <a:t> </a:t>
            </a:r>
            <a:r>
              <a:rPr sz="1400" spc="-30">
                <a:latin typeface="Calibri"/>
                <a:cs typeface="Calibri"/>
              </a:rPr>
              <a:t>at</a:t>
            </a:r>
            <a:r>
              <a:rPr sz="1400" spc="-65">
                <a:latin typeface="Calibri"/>
                <a:cs typeface="Calibri"/>
              </a:rPr>
              <a:t> </a:t>
            </a:r>
            <a:r>
              <a:rPr sz="1400" spc="-10">
                <a:latin typeface="Calibri"/>
                <a:cs typeface="Calibri"/>
              </a:rPr>
              <a:t>things</a:t>
            </a:r>
            <a:r>
              <a:rPr sz="1400" spc="-25">
                <a:latin typeface="Calibri"/>
                <a:cs typeface="Calibri"/>
              </a:rPr>
              <a:t> </a:t>
            </a:r>
            <a:r>
              <a:rPr sz="1400">
                <a:latin typeface="Calibri"/>
                <a:cs typeface="Calibri"/>
              </a:rPr>
              <a:t>that</a:t>
            </a:r>
            <a:r>
              <a:rPr sz="1400" spc="-25">
                <a:latin typeface="Calibri"/>
                <a:cs typeface="Calibri"/>
              </a:rPr>
              <a:t> </a:t>
            </a:r>
            <a:r>
              <a:rPr sz="1400" spc="-20">
                <a:latin typeface="Calibri"/>
                <a:cs typeface="Calibri"/>
              </a:rPr>
              <a:t>really</a:t>
            </a:r>
            <a:r>
              <a:rPr sz="1400" spc="-35">
                <a:latin typeface="Calibri"/>
                <a:cs typeface="Calibri"/>
              </a:rPr>
              <a:t> </a:t>
            </a:r>
            <a:r>
              <a:rPr sz="1400" spc="-10">
                <a:latin typeface="Calibri"/>
                <a:cs typeface="Calibri"/>
              </a:rPr>
              <a:t>matter to</a:t>
            </a:r>
            <a:r>
              <a:rPr sz="1400" spc="-65">
                <a:latin typeface="Calibri"/>
                <a:cs typeface="Calibri"/>
              </a:rPr>
              <a:t> </a:t>
            </a:r>
            <a:r>
              <a:rPr sz="1400" spc="-25">
                <a:latin typeface="Calibri"/>
                <a:cs typeface="Calibri"/>
              </a:rPr>
              <a:t>me.</a:t>
            </a:r>
            <a:endParaRPr sz="1400">
              <a:latin typeface="Calibri"/>
              <a:cs typeface="Calibri"/>
            </a:endParaRPr>
          </a:p>
        </p:txBody>
      </p:sp>
      <p:sp>
        <p:nvSpPr>
          <p:cNvPr id="6" name="object 6"/>
          <p:cNvSpPr txBox="1"/>
          <p:nvPr/>
        </p:nvSpPr>
        <p:spPr>
          <a:xfrm>
            <a:off x="6734935" y="3290975"/>
            <a:ext cx="2480945" cy="1089025"/>
          </a:xfrm>
          <a:prstGeom prst="rect">
            <a:avLst/>
          </a:prstGeom>
        </p:spPr>
        <p:txBody>
          <a:bodyPr vert="horz" wrap="square" lIns="0" tIns="48895" rIns="0" bIns="0" rtlCol="0">
            <a:spAutoFit/>
          </a:bodyPr>
          <a:lstStyle/>
          <a:p>
            <a:pPr marL="12700">
              <a:lnSpc>
                <a:spcPct val="100000"/>
              </a:lnSpc>
              <a:spcBef>
                <a:spcPts val="385"/>
              </a:spcBef>
            </a:pPr>
            <a:r>
              <a:rPr sz="2400" b="1" spc="-10">
                <a:latin typeface="Calibri"/>
                <a:cs typeface="Calibri"/>
              </a:rPr>
              <a:t>Community</a:t>
            </a:r>
            <a:r>
              <a:rPr sz="2400" spc="-10">
                <a:latin typeface="Calibri"/>
                <a:cs typeface="Calibri"/>
              </a:rPr>
              <a:t>:</a:t>
            </a:r>
            <a:endParaRPr sz="2400">
              <a:latin typeface="Calibri"/>
              <a:cs typeface="Calibri"/>
            </a:endParaRPr>
          </a:p>
          <a:p>
            <a:pPr marL="12700" marR="5080" indent="-635">
              <a:lnSpc>
                <a:spcPct val="100000"/>
              </a:lnSpc>
              <a:spcBef>
                <a:spcPts val="170"/>
              </a:spcBef>
            </a:pPr>
            <a:r>
              <a:rPr sz="1400" spc="-10">
                <a:latin typeface="Calibri"/>
                <a:cs typeface="Calibri"/>
              </a:rPr>
              <a:t>Enjoyable</a:t>
            </a:r>
            <a:r>
              <a:rPr sz="1400" spc="-20">
                <a:latin typeface="Calibri"/>
                <a:cs typeface="Calibri"/>
              </a:rPr>
              <a:t> </a:t>
            </a:r>
            <a:r>
              <a:rPr sz="1400" spc="-30">
                <a:latin typeface="Calibri"/>
                <a:cs typeface="Calibri"/>
              </a:rPr>
              <a:t>shared</a:t>
            </a:r>
            <a:r>
              <a:rPr sz="1400" spc="-70">
                <a:latin typeface="Calibri"/>
                <a:cs typeface="Calibri"/>
              </a:rPr>
              <a:t> </a:t>
            </a:r>
            <a:r>
              <a:rPr sz="1400" spc="-25">
                <a:latin typeface="Calibri"/>
                <a:cs typeface="Calibri"/>
              </a:rPr>
              <a:t>experience</a:t>
            </a:r>
            <a:r>
              <a:rPr sz="1400" spc="-5">
                <a:latin typeface="Calibri"/>
                <a:cs typeface="Calibri"/>
              </a:rPr>
              <a:t> </a:t>
            </a:r>
            <a:r>
              <a:rPr sz="1400" spc="-20">
                <a:latin typeface="Calibri"/>
                <a:cs typeface="Calibri"/>
              </a:rPr>
              <a:t>that </a:t>
            </a:r>
            <a:r>
              <a:rPr sz="1400" spc="-30">
                <a:latin typeface="Calibri"/>
                <a:cs typeface="Calibri"/>
              </a:rPr>
              <a:t>makes</a:t>
            </a:r>
            <a:r>
              <a:rPr sz="1400" spc="-80">
                <a:latin typeface="Calibri"/>
                <a:cs typeface="Calibri"/>
              </a:rPr>
              <a:t> </a:t>
            </a:r>
            <a:r>
              <a:rPr sz="1400" spc="-10">
                <a:latin typeface="Calibri"/>
                <a:cs typeface="Calibri"/>
              </a:rPr>
              <a:t>me</a:t>
            </a:r>
            <a:r>
              <a:rPr sz="1400" spc="-75">
                <a:latin typeface="Calibri"/>
                <a:cs typeface="Calibri"/>
              </a:rPr>
              <a:t> </a:t>
            </a:r>
            <a:r>
              <a:rPr sz="1400" spc="-20">
                <a:latin typeface="Calibri"/>
                <a:cs typeface="Calibri"/>
              </a:rPr>
              <a:t>feel</a:t>
            </a:r>
            <a:r>
              <a:rPr sz="1400" spc="-55">
                <a:latin typeface="Calibri"/>
                <a:cs typeface="Calibri"/>
              </a:rPr>
              <a:t> </a:t>
            </a:r>
            <a:r>
              <a:rPr sz="1400" spc="-20">
                <a:latin typeface="Calibri"/>
                <a:cs typeface="Calibri"/>
              </a:rPr>
              <a:t>better</a:t>
            </a:r>
            <a:r>
              <a:rPr sz="1400" spc="-50">
                <a:latin typeface="Calibri"/>
                <a:cs typeface="Calibri"/>
              </a:rPr>
              <a:t> </a:t>
            </a:r>
            <a:r>
              <a:rPr sz="1400">
                <a:latin typeface="Calibri"/>
                <a:cs typeface="Calibri"/>
              </a:rPr>
              <a:t>about </a:t>
            </a:r>
            <a:r>
              <a:rPr sz="1400" spc="-10">
                <a:latin typeface="Calibri"/>
                <a:cs typeface="Calibri"/>
              </a:rPr>
              <a:t>myself and</a:t>
            </a:r>
            <a:r>
              <a:rPr sz="1400" spc="-70">
                <a:latin typeface="Calibri"/>
                <a:cs typeface="Calibri"/>
              </a:rPr>
              <a:t> </a:t>
            </a:r>
            <a:r>
              <a:rPr sz="1400" spc="-10">
                <a:latin typeface="Calibri"/>
                <a:cs typeface="Calibri"/>
              </a:rPr>
              <a:t>my</a:t>
            </a:r>
            <a:r>
              <a:rPr sz="1400" spc="-75">
                <a:latin typeface="Calibri"/>
                <a:cs typeface="Calibri"/>
              </a:rPr>
              <a:t> </a:t>
            </a:r>
            <a:r>
              <a:rPr sz="1400">
                <a:latin typeface="Calibri"/>
                <a:cs typeface="Calibri"/>
              </a:rPr>
              <a:t>place</a:t>
            </a:r>
            <a:r>
              <a:rPr sz="1400" spc="-50">
                <a:latin typeface="Calibri"/>
                <a:cs typeface="Calibri"/>
              </a:rPr>
              <a:t> </a:t>
            </a:r>
            <a:r>
              <a:rPr sz="1400">
                <a:latin typeface="Calibri"/>
                <a:cs typeface="Calibri"/>
              </a:rPr>
              <a:t>in</a:t>
            </a:r>
            <a:r>
              <a:rPr sz="1400" spc="-60">
                <a:latin typeface="Calibri"/>
                <a:cs typeface="Calibri"/>
              </a:rPr>
              <a:t> </a:t>
            </a:r>
            <a:r>
              <a:rPr sz="1400" spc="-25">
                <a:latin typeface="Calibri"/>
                <a:cs typeface="Calibri"/>
              </a:rPr>
              <a:t>the</a:t>
            </a:r>
            <a:r>
              <a:rPr sz="1400" spc="-65">
                <a:latin typeface="Calibri"/>
                <a:cs typeface="Calibri"/>
              </a:rPr>
              <a:t> </a:t>
            </a:r>
            <a:r>
              <a:rPr sz="1400" spc="-10">
                <a:latin typeface="Calibri"/>
                <a:cs typeface="Calibri"/>
              </a:rPr>
              <a:t>world.</a:t>
            </a:r>
            <a:endParaRPr sz="1400">
              <a:latin typeface="Calibri"/>
              <a:cs typeface="Calibri"/>
            </a:endParaRPr>
          </a:p>
        </p:txBody>
      </p:sp>
      <p:sp>
        <p:nvSpPr>
          <p:cNvPr id="7" name="object 7"/>
          <p:cNvSpPr txBox="1"/>
          <p:nvPr/>
        </p:nvSpPr>
        <p:spPr>
          <a:xfrm>
            <a:off x="5391656" y="2369183"/>
            <a:ext cx="1405255" cy="821690"/>
          </a:xfrm>
          <a:prstGeom prst="rect">
            <a:avLst/>
          </a:prstGeom>
        </p:spPr>
        <p:txBody>
          <a:bodyPr vert="horz" wrap="square" lIns="0" tIns="10160" rIns="0" bIns="0" rtlCol="0">
            <a:spAutoFit/>
          </a:bodyPr>
          <a:lstStyle/>
          <a:p>
            <a:pPr marL="12700" marR="5080" indent="-5715" algn="ctr">
              <a:lnSpc>
                <a:spcPct val="100600"/>
              </a:lnSpc>
              <a:spcBef>
                <a:spcPts val="80"/>
              </a:spcBef>
            </a:pPr>
            <a:r>
              <a:rPr sz="2000" b="1" dirty="0">
                <a:solidFill>
                  <a:srgbClr val="954606"/>
                </a:solidFill>
                <a:latin typeface="Calibri"/>
                <a:cs typeface="Calibri"/>
              </a:rPr>
              <a:t>Our</a:t>
            </a:r>
            <a:r>
              <a:rPr sz="2000" b="1" spc="-65" dirty="0">
                <a:solidFill>
                  <a:srgbClr val="954606"/>
                </a:solidFill>
                <a:latin typeface="Calibri"/>
                <a:cs typeface="Calibri"/>
              </a:rPr>
              <a:t> </a:t>
            </a:r>
            <a:r>
              <a:rPr sz="2000" b="1" spc="-10" dirty="0">
                <a:solidFill>
                  <a:srgbClr val="954606"/>
                </a:solidFill>
                <a:latin typeface="Calibri"/>
                <a:cs typeface="Calibri"/>
              </a:rPr>
              <a:t>“Brand” </a:t>
            </a:r>
            <a:r>
              <a:rPr sz="1600" spc="-25" dirty="0">
                <a:latin typeface="Calibri"/>
                <a:cs typeface="Calibri"/>
              </a:rPr>
              <a:t>Member’s</a:t>
            </a:r>
            <a:r>
              <a:rPr sz="1600" spc="-40" dirty="0">
                <a:latin typeface="Calibri"/>
                <a:cs typeface="Calibri"/>
              </a:rPr>
              <a:t> </a:t>
            </a:r>
            <a:r>
              <a:rPr sz="1600" spc="-20" dirty="0">
                <a:latin typeface="Calibri"/>
                <a:cs typeface="Calibri"/>
              </a:rPr>
              <a:t>Actual </a:t>
            </a:r>
            <a:r>
              <a:rPr sz="1600" spc="-10" dirty="0">
                <a:latin typeface="Calibri"/>
                <a:cs typeface="Calibri"/>
              </a:rPr>
              <a:t>Experience</a:t>
            </a:r>
            <a:endParaRPr sz="1600" dirty="0">
              <a:latin typeface="Calibri"/>
              <a:cs typeface="Calibri"/>
            </a:endParaRPr>
          </a:p>
        </p:txBody>
      </p:sp>
      <p:sp>
        <p:nvSpPr>
          <p:cNvPr id="8" name="object 8"/>
          <p:cNvSpPr txBox="1"/>
          <p:nvPr/>
        </p:nvSpPr>
        <p:spPr>
          <a:xfrm>
            <a:off x="9333356" y="2922649"/>
            <a:ext cx="631190" cy="299720"/>
          </a:xfrm>
          <a:prstGeom prst="rect">
            <a:avLst/>
          </a:prstGeom>
        </p:spPr>
        <p:txBody>
          <a:bodyPr vert="horz" wrap="square" lIns="0" tIns="12700" rIns="0" bIns="0" rtlCol="0">
            <a:spAutoFit/>
          </a:bodyPr>
          <a:lstStyle/>
          <a:p>
            <a:pPr marL="12700">
              <a:lnSpc>
                <a:spcPct val="100000"/>
              </a:lnSpc>
              <a:spcBef>
                <a:spcPts val="100"/>
              </a:spcBef>
            </a:pPr>
            <a:r>
              <a:rPr sz="1800" b="1" i="1" spc="-10">
                <a:latin typeface="Calibri"/>
                <a:cs typeface="Calibri"/>
              </a:rPr>
              <a:t>TRUST</a:t>
            </a:r>
            <a:endParaRPr sz="1800">
              <a:latin typeface="Calibri"/>
              <a:cs typeface="Calibri"/>
            </a:endParaRPr>
          </a:p>
        </p:txBody>
      </p:sp>
      <p:sp>
        <p:nvSpPr>
          <p:cNvPr id="9" name="object 9"/>
          <p:cNvSpPr txBox="1"/>
          <p:nvPr/>
        </p:nvSpPr>
        <p:spPr>
          <a:xfrm>
            <a:off x="5673242" y="5775349"/>
            <a:ext cx="631190" cy="299720"/>
          </a:xfrm>
          <a:prstGeom prst="rect">
            <a:avLst/>
          </a:prstGeom>
        </p:spPr>
        <p:txBody>
          <a:bodyPr vert="horz" wrap="square" lIns="0" tIns="12700" rIns="0" bIns="0" rtlCol="0">
            <a:spAutoFit/>
          </a:bodyPr>
          <a:lstStyle/>
          <a:p>
            <a:pPr marL="12700">
              <a:lnSpc>
                <a:spcPct val="100000"/>
              </a:lnSpc>
              <a:spcBef>
                <a:spcPts val="100"/>
              </a:spcBef>
            </a:pPr>
            <a:r>
              <a:rPr sz="1800" b="1" i="1" spc="-10">
                <a:latin typeface="Calibri"/>
                <a:cs typeface="Calibri"/>
              </a:rPr>
              <a:t>TRUST</a:t>
            </a:r>
            <a:endParaRPr sz="1800">
              <a:latin typeface="Calibri"/>
              <a:cs typeface="Calibri"/>
            </a:endParaRPr>
          </a:p>
        </p:txBody>
      </p:sp>
      <p:sp>
        <p:nvSpPr>
          <p:cNvPr id="10" name="object 10"/>
          <p:cNvSpPr txBox="1"/>
          <p:nvPr/>
        </p:nvSpPr>
        <p:spPr>
          <a:xfrm>
            <a:off x="2767050" y="2432531"/>
            <a:ext cx="631190" cy="299720"/>
          </a:xfrm>
          <a:prstGeom prst="rect">
            <a:avLst/>
          </a:prstGeom>
        </p:spPr>
        <p:txBody>
          <a:bodyPr vert="horz" wrap="square" lIns="0" tIns="12700" rIns="0" bIns="0" rtlCol="0">
            <a:spAutoFit/>
          </a:bodyPr>
          <a:lstStyle/>
          <a:p>
            <a:pPr marL="12700">
              <a:lnSpc>
                <a:spcPct val="100000"/>
              </a:lnSpc>
              <a:spcBef>
                <a:spcPts val="100"/>
              </a:spcBef>
            </a:pPr>
            <a:r>
              <a:rPr sz="1800" b="1" i="1" spc="-10">
                <a:latin typeface="Calibri"/>
                <a:cs typeface="Calibri"/>
              </a:rPr>
              <a:t>TRUST</a:t>
            </a:r>
            <a:endParaRPr sz="1800">
              <a:latin typeface="Calibri"/>
              <a:cs typeface="Calibri"/>
            </a:endParaRPr>
          </a:p>
        </p:txBody>
      </p:sp>
      <p:sp>
        <p:nvSpPr>
          <p:cNvPr id="12" name="object 5">
            <a:extLst>
              <a:ext uri="{FF2B5EF4-FFF2-40B4-BE49-F238E27FC236}">
                <a16:creationId xmlns:a16="http://schemas.microsoft.com/office/drawing/2014/main" id="{960BD650-E153-C00F-6EBF-5F15D93EAA5F}"/>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19</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42567897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B38964-B394-D93E-A5D7-3D981DA373A0}"/>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6EC6CC79-00DC-1588-1FF6-6A1479038E82}"/>
              </a:ext>
            </a:extLst>
          </p:cNvPr>
          <p:cNvSpPr txBox="1">
            <a:spLocks noGrp="1"/>
          </p:cNvSpPr>
          <p:nvPr>
            <p:ph type="title"/>
          </p:nvPr>
        </p:nvSpPr>
        <p:spPr>
          <a:xfrm>
            <a:off x="592988" y="10922"/>
            <a:ext cx="11006023" cy="505267"/>
          </a:xfrm>
          <a:prstGeom prst="rect">
            <a:avLst/>
          </a:prstGeom>
        </p:spPr>
        <p:txBody>
          <a:bodyPr vert="horz" wrap="square" lIns="0" tIns="12700" rIns="0" bIns="0" rtlCol="0">
            <a:spAutoFit/>
          </a:bodyPr>
          <a:lstStyle/>
          <a:p>
            <a:pPr marL="112395">
              <a:lnSpc>
                <a:spcPct val="100000"/>
              </a:lnSpc>
              <a:spcBef>
                <a:spcPts val="100"/>
              </a:spcBef>
            </a:pPr>
            <a:r>
              <a:rPr lang="en-US" sz="3200" dirty="0">
                <a:solidFill>
                  <a:srgbClr val="398846"/>
                </a:solidFill>
                <a:latin typeface="Open Sans" panose="020B0606030504020204" pitchFamily="34" charset="0"/>
                <a:ea typeface="Open Sans" panose="020B0606030504020204" pitchFamily="34" charset="0"/>
                <a:cs typeface="Open Sans" panose="020B0606030504020204" pitchFamily="34" charset="0"/>
              </a:rPr>
              <a:t>Associations are unique – How we deliver value </a:t>
            </a:r>
            <a:endParaRPr sz="3200" dirty="0">
              <a:latin typeface="Open Sans" panose="020B0606030504020204" pitchFamily="34" charset="0"/>
              <a:ea typeface="Open Sans" panose="020B0606030504020204" pitchFamily="34" charset="0"/>
              <a:cs typeface="Open Sans" panose="020B0606030504020204" pitchFamily="34" charset="0"/>
            </a:endParaRPr>
          </a:p>
        </p:txBody>
      </p:sp>
      <p:pic>
        <p:nvPicPr>
          <p:cNvPr id="3" name="object 3">
            <a:extLst>
              <a:ext uri="{FF2B5EF4-FFF2-40B4-BE49-F238E27FC236}">
                <a16:creationId xmlns:a16="http://schemas.microsoft.com/office/drawing/2014/main" id="{FC6B5E8E-C8A5-ACAD-4372-FEE66EED0DC9}"/>
              </a:ext>
            </a:extLst>
          </p:cNvPr>
          <p:cNvPicPr/>
          <p:nvPr/>
        </p:nvPicPr>
        <p:blipFill>
          <a:blip r:embed="rId2" cstate="print"/>
          <a:stretch>
            <a:fillRect/>
          </a:stretch>
        </p:blipFill>
        <p:spPr>
          <a:xfrm>
            <a:off x="2071116" y="754380"/>
            <a:ext cx="7883651" cy="4991099"/>
          </a:xfrm>
          <a:prstGeom prst="rect">
            <a:avLst/>
          </a:prstGeom>
        </p:spPr>
      </p:pic>
      <p:sp>
        <p:nvSpPr>
          <p:cNvPr id="4" name="object 4">
            <a:extLst>
              <a:ext uri="{FF2B5EF4-FFF2-40B4-BE49-F238E27FC236}">
                <a16:creationId xmlns:a16="http://schemas.microsoft.com/office/drawing/2014/main" id="{C4D04CD6-71F6-8302-E190-1464D4E94303}"/>
              </a:ext>
            </a:extLst>
          </p:cNvPr>
          <p:cNvSpPr txBox="1"/>
          <p:nvPr/>
        </p:nvSpPr>
        <p:spPr>
          <a:xfrm>
            <a:off x="4931408" y="1068018"/>
            <a:ext cx="2512695" cy="418704"/>
          </a:xfrm>
          <a:prstGeom prst="rect">
            <a:avLst/>
          </a:prstGeom>
        </p:spPr>
        <p:txBody>
          <a:bodyPr vert="horz" wrap="square" lIns="0" tIns="48895" rIns="0" bIns="0" rtlCol="0">
            <a:spAutoFit/>
          </a:bodyPr>
          <a:lstStyle/>
          <a:p>
            <a:pPr marL="12700">
              <a:lnSpc>
                <a:spcPct val="100000"/>
              </a:lnSpc>
              <a:spcBef>
                <a:spcPts val="385"/>
              </a:spcBef>
            </a:pPr>
            <a:r>
              <a:rPr sz="2400" b="1" spc="-10" dirty="0">
                <a:latin typeface="Calibri"/>
                <a:cs typeface="Calibri"/>
              </a:rPr>
              <a:t>Commitment:</a:t>
            </a:r>
            <a:endParaRPr sz="2400" dirty="0">
              <a:latin typeface="Calibri"/>
              <a:cs typeface="Calibri"/>
            </a:endParaRPr>
          </a:p>
        </p:txBody>
      </p:sp>
      <p:sp>
        <p:nvSpPr>
          <p:cNvPr id="5" name="object 5">
            <a:extLst>
              <a:ext uri="{FF2B5EF4-FFF2-40B4-BE49-F238E27FC236}">
                <a16:creationId xmlns:a16="http://schemas.microsoft.com/office/drawing/2014/main" id="{78FF163F-FBD9-BFDE-E1E9-225FF261B93C}"/>
              </a:ext>
            </a:extLst>
          </p:cNvPr>
          <p:cNvSpPr txBox="1"/>
          <p:nvPr/>
        </p:nvSpPr>
        <p:spPr>
          <a:xfrm>
            <a:off x="2833953" y="3126051"/>
            <a:ext cx="2889250" cy="418704"/>
          </a:xfrm>
          <a:prstGeom prst="rect">
            <a:avLst/>
          </a:prstGeom>
        </p:spPr>
        <p:txBody>
          <a:bodyPr vert="horz" wrap="square" lIns="0" tIns="48895" rIns="0" bIns="0" rtlCol="0">
            <a:spAutoFit/>
          </a:bodyPr>
          <a:lstStyle/>
          <a:p>
            <a:pPr marL="12700">
              <a:lnSpc>
                <a:spcPct val="100000"/>
              </a:lnSpc>
              <a:spcBef>
                <a:spcPts val="385"/>
              </a:spcBef>
            </a:pPr>
            <a:r>
              <a:rPr sz="2400" b="1" spc="-10" dirty="0">
                <a:latin typeface="Calibri"/>
                <a:cs typeface="Calibri"/>
              </a:rPr>
              <a:t>Content:</a:t>
            </a:r>
            <a:endParaRPr lang="en-US" sz="2400" dirty="0">
              <a:latin typeface="Calibri"/>
              <a:cs typeface="Calibri"/>
            </a:endParaRPr>
          </a:p>
        </p:txBody>
      </p:sp>
      <p:sp>
        <p:nvSpPr>
          <p:cNvPr id="6" name="object 6">
            <a:extLst>
              <a:ext uri="{FF2B5EF4-FFF2-40B4-BE49-F238E27FC236}">
                <a16:creationId xmlns:a16="http://schemas.microsoft.com/office/drawing/2014/main" id="{F7C9AF8C-53D7-2CD0-53F6-0C3B177DFD18}"/>
              </a:ext>
            </a:extLst>
          </p:cNvPr>
          <p:cNvSpPr txBox="1"/>
          <p:nvPr/>
        </p:nvSpPr>
        <p:spPr>
          <a:xfrm>
            <a:off x="6734935" y="3290975"/>
            <a:ext cx="2480945" cy="418704"/>
          </a:xfrm>
          <a:prstGeom prst="rect">
            <a:avLst/>
          </a:prstGeom>
        </p:spPr>
        <p:txBody>
          <a:bodyPr vert="horz" wrap="square" lIns="0" tIns="48895" rIns="0" bIns="0" rtlCol="0">
            <a:spAutoFit/>
          </a:bodyPr>
          <a:lstStyle/>
          <a:p>
            <a:pPr marL="12700">
              <a:lnSpc>
                <a:spcPct val="100000"/>
              </a:lnSpc>
              <a:spcBef>
                <a:spcPts val="385"/>
              </a:spcBef>
            </a:pPr>
            <a:r>
              <a:rPr sz="2400" b="1" spc="-10" dirty="0">
                <a:latin typeface="Calibri"/>
                <a:cs typeface="Calibri"/>
              </a:rPr>
              <a:t>Community</a:t>
            </a:r>
            <a:r>
              <a:rPr sz="2400" spc="-10" dirty="0">
                <a:latin typeface="Calibri"/>
                <a:cs typeface="Calibri"/>
              </a:rPr>
              <a:t>:</a:t>
            </a:r>
            <a:endParaRPr sz="2400" dirty="0">
              <a:latin typeface="Calibri"/>
              <a:cs typeface="Calibri"/>
            </a:endParaRPr>
          </a:p>
        </p:txBody>
      </p:sp>
      <p:sp>
        <p:nvSpPr>
          <p:cNvPr id="7" name="object 7">
            <a:extLst>
              <a:ext uri="{FF2B5EF4-FFF2-40B4-BE49-F238E27FC236}">
                <a16:creationId xmlns:a16="http://schemas.microsoft.com/office/drawing/2014/main" id="{57443A01-F148-C704-01EE-DABC24463F61}"/>
              </a:ext>
            </a:extLst>
          </p:cNvPr>
          <p:cNvSpPr txBox="1"/>
          <p:nvPr/>
        </p:nvSpPr>
        <p:spPr>
          <a:xfrm>
            <a:off x="5391656" y="2369183"/>
            <a:ext cx="1405255" cy="311111"/>
          </a:xfrm>
          <a:prstGeom prst="rect">
            <a:avLst/>
          </a:prstGeom>
        </p:spPr>
        <p:txBody>
          <a:bodyPr vert="horz" wrap="square" lIns="0" tIns="10160" rIns="0" bIns="0" rtlCol="0">
            <a:spAutoFit/>
          </a:bodyPr>
          <a:lstStyle/>
          <a:p>
            <a:pPr marL="12700" marR="5080" indent="-5715" algn="ctr">
              <a:lnSpc>
                <a:spcPct val="100600"/>
              </a:lnSpc>
              <a:spcBef>
                <a:spcPts val="80"/>
              </a:spcBef>
            </a:pPr>
            <a:r>
              <a:rPr sz="2000" b="1" dirty="0">
                <a:solidFill>
                  <a:srgbClr val="954606"/>
                </a:solidFill>
                <a:latin typeface="Calibri"/>
                <a:cs typeface="Calibri"/>
              </a:rPr>
              <a:t>Our</a:t>
            </a:r>
            <a:r>
              <a:rPr sz="2000" b="1" spc="-65" dirty="0">
                <a:solidFill>
                  <a:srgbClr val="954606"/>
                </a:solidFill>
                <a:latin typeface="Calibri"/>
                <a:cs typeface="Calibri"/>
              </a:rPr>
              <a:t> </a:t>
            </a:r>
            <a:r>
              <a:rPr sz="2000" b="1" spc="-10" dirty="0">
                <a:solidFill>
                  <a:srgbClr val="954606"/>
                </a:solidFill>
                <a:latin typeface="Calibri"/>
                <a:cs typeface="Calibri"/>
              </a:rPr>
              <a:t>“Brand”</a:t>
            </a:r>
            <a:endParaRPr sz="1600" dirty="0">
              <a:latin typeface="Calibri"/>
              <a:cs typeface="Calibri"/>
            </a:endParaRPr>
          </a:p>
        </p:txBody>
      </p:sp>
      <p:sp>
        <p:nvSpPr>
          <p:cNvPr id="8" name="object 8">
            <a:extLst>
              <a:ext uri="{FF2B5EF4-FFF2-40B4-BE49-F238E27FC236}">
                <a16:creationId xmlns:a16="http://schemas.microsoft.com/office/drawing/2014/main" id="{7A9D72FF-D0AE-0013-B1FF-884FD07CD963}"/>
              </a:ext>
            </a:extLst>
          </p:cNvPr>
          <p:cNvSpPr txBox="1"/>
          <p:nvPr/>
        </p:nvSpPr>
        <p:spPr>
          <a:xfrm>
            <a:off x="9333356" y="2922649"/>
            <a:ext cx="631190" cy="299720"/>
          </a:xfrm>
          <a:prstGeom prst="rect">
            <a:avLst/>
          </a:prstGeom>
        </p:spPr>
        <p:txBody>
          <a:bodyPr vert="horz" wrap="square" lIns="0" tIns="12700" rIns="0" bIns="0" rtlCol="0">
            <a:spAutoFit/>
          </a:bodyPr>
          <a:lstStyle/>
          <a:p>
            <a:pPr marL="12700">
              <a:lnSpc>
                <a:spcPct val="100000"/>
              </a:lnSpc>
              <a:spcBef>
                <a:spcPts val="100"/>
              </a:spcBef>
            </a:pPr>
            <a:r>
              <a:rPr sz="1800" b="1" i="1" spc="-10">
                <a:latin typeface="Calibri"/>
                <a:cs typeface="Calibri"/>
              </a:rPr>
              <a:t>TRUST</a:t>
            </a:r>
            <a:endParaRPr sz="1800">
              <a:latin typeface="Calibri"/>
              <a:cs typeface="Calibri"/>
            </a:endParaRPr>
          </a:p>
        </p:txBody>
      </p:sp>
      <p:sp>
        <p:nvSpPr>
          <p:cNvPr id="9" name="object 9">
            <a:extLst>
              <a:ext uri="{FF2B5EF4-FFF2-40B4-BE49-F238E27FC236}">
                <a16:creationId xmlns:a16="http://schemas.microsoft.com/office/drawing/2014/main" id="{64F5FD68-919C-FB36-1A3D-E1418360A0B1}"/>
              </a:ext>
            </a:extLst>
          </p:cNvPr>
          <p:cNvSpPr txBox="1"/>
          <p:nvPr/>
        </p:nvSpPr>
        <p:spPr>
          <a:xfrm>
            <a:off x="5673242" y="5775349"/>
            <a:ext cx="631190" cy="299720"/>
          </a:xfrm>
          <a:prstGeom prst="rect">
            <a:avLst/>
          </a:prstGeom>
        </p:spPr>
        <p:txBody>
          <a:bodyPr vert="horz" wrap="square" lIns="0" tIns="12700" rIns="0" bIns="0" rtlCol="0">
            <a:spAutoFit/>
          </a:bodyPr>
          <a:lstStyle/>
          <a:p>
            <a:pPr marL="12700">
              <a:lnSpc>
                <a:spcPct val="100000"/>
              </a:lnSpc>
              <a:spcBef>
                <a:spcPts val="100"/>
              </a:spcBef>
            </a:pPr>
            <a:r>
              <a:rPr sz="1800" b="1" i="1" spc="-10">
                <a:latin typeface="Calibri"/>
                <a:cs typeface="Calibri"/>
              </a:rPr>
              <a:t>TRUST</a:t>
            </a:r>
            <a:endParaRPr sz="1800">
              <a:latin typeface="Calibri"/>
              <a:cs typeface="Calibri"/>
            </a:endParaRPr>
          </a:p>
        </p:txBody>
      </p:sp>
      <p:sp>
        <p:nvSpPr>
          <p:cNvPr id="10" name="object 10">
            <a:extLst>
              <a:ext uri="{FF2B5EF4-FFF2-40B4-BE49-F238E27FC236}">
                <a16:creationId xmlns:a16="http://schemas.microsoft.com/office/drawing/2014/main" id="{19457EE2-84ED-A4A4-7E7A-13E4E049D572}"/>
              </a:ext>
            </a:extLst>
          </p:cNvPr>
          <p:cNvSpPr txBox="1"/>
          <p:nvPr/>
        </p:nvSpPr>
        <p:spPr>
          <a:xfrm>
            <a:off x="2767050" y="2432531"/>
            <a:ext cx="631190" cy="299720"/>
          </a:xfrm>
          <a:prstGeom prst="rect">
            <a:avLst/>
          </a:prstGeom>
        </p:spPr>
        <p:txBody>
          <a:bodyPr vert="horz" wrap="square" lIns="0" tIns="12700" rIns="0" bIns="0" rtlCol="0">
            <a:spAutoFit/>
          </a:bodyPr>
          <a:lstStyle/>
          <a:p>
            <a:pPr marL="12700">
              <a:lnSpc>
                <a:spcPct val="100000"/>
              </a:lnSpc>
              <a:spcBef>
                <a:spcPts val="100"/>
              </a:spcBef>
            </a:pPr>
            <a:r>
              <a:rPr sz="1800" b="1" i="1" spc="-10">
                <a:latin typeface="Calibri"/>
                <a:cs typeface="Calibri"/>
              </a:rPr>
              <a:t>TRUST</a:t>
            </a:r>
            <a:endParaRPr sz="1800">
              <a:latin typeface="Calibri"/>
              <a:cs typeface="Calibri"/>
            </a:endParaRPr>
          </a:p>
        </p:txBody>
      </p:sp>
      <p:sp>
        <p:nvSpPr>
          <p:cNvPr id="12" name="object 5">
            <a:extLst>
              <a:ext uri="{FF2B5EF4-FFF2-40B4-BE49-F238E27FC236}">
                <a16:creationId xmlns:a16="http://schemas.microsoft.com/office/drawing/2014/main" id="{54052829-55BB-600F-16EE-DBFB57A8AF1D}"/>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20</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7795249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8" name="Group 77"/>
          <p:cNvGrpSpPr/>
          <p:nvPr/>
        </p:nvGrpSpPr>
        <p:grpSpPr>
          <a:xfrm>
            <a:off x="2572152" y="115039"/>
            <a:ext cx="7047695" cy="5980960"/>
            <a:chOff x="1385397" y="159232"/>
            <a:chExt cx="7268172" cy="6168065"/>
          </a:xfrm>
        </p:grpSpPr>
        <p:grpSp>
          <p:nvGrpSpPr>
            <p:cNvPr id="60" name="Group 59"/>
            <p:cNvGrpSpPr/>
            <p:nvPr/>
          </p:nvGrpSpPr>
          <p:grpSpPr>
            <a:xfrm>
              <a:off x="1698171" y="324296"/>
              <a:ext cx="6278097" cy="6003001"/>
              <a:chOff x="1607877" y="237254"/>
              <a:chExt cx="6368391" cy="6089341"/>
            </a:xfrm>
          </p:grpSpPr>
          <p:sp>
            <p:nvSpPr>
              <p:cNvPr id="61" name="Block Arc 60"/>
              <p:cNvSpPr/>
              <p:nvPr/>
            </p:nvSpPr>
            <p:spPr>
              <a:xfrm rot="5400000">
                <a:off x="1920687" y="329896"/>
                <a:ext cx="5859889" cy="5859889"/>
              </a:xfrm>
              <a:prstGeom prst="blockArc">
                <a:avLst>
                  <a:gd name="adj1" fmla="val 10800000"/>
                  <a:gd name="adj2" fmla="val 13599239"/>
                  <a:gd name="adj3" fmla="val 8294"/>
                </a:avLst>
              </a:pr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2" name="Block Arc 61"/>
              <p:cNvSpPr/>
              <p:nvPr/>
            </p:nvSpPr>
            <p:spPr>
              <a:xfrm rot="10800000" flipV="1">
                <a:off x="1905001" y="464710"/>
                <a:ext cx="5859889" cy="5859889"/>
              </a:xfrm>
              <a:prstGeom prst="blockArc">
                <a:avLst>
                  <a:gd name="adj1" fmla="val 10800000"/>
                  <a:gd name="adj2" fmla="val 13599239"/>
                  <a:gd name="adj3" fmla="val 8294"/>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3" name="Block Arc 62"/>
              <p:cNvSpPr/>
              <p:nvPr/>
            </p:nvSpPr>
            <p:spPr>
              <a:xfrm rot="10800000">
                <a:off x="1907425" y="263032"/>
                <a:ext cx="5859889" cy="5859889"/>
              </a:xfrm>
              <a:prstGeom prst="blockArc">
                <a:avLst>
                  <a:gd name="adj1" fmla="val 10800000"/>
                  <a:gd name="adj2" fmla="val 13254584"/>
                  <a:gd name="adj3" fmla="val 8050"/>
                </a:avLst>
              </a:prstGeom>
              <a:noFill/>
              <a:ln w="762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4" name="Block Arc 63"/>
              <p:cNvSpPr/>
              <p:nvPr/>
            </p:nvSpPr>
            <p:spPr>
              <a:xfrm flipH="1" flipV="1">
                <a:off x="1907404" y="262987"/>
                <a:ext cx="5859889" cy="5859889"/>
              </a:xfrm>
              <a:prstGeom prst="blockArc">
                <a:avLst>
                  <a:gd name="adj1" fmla="val 13398447"/>
                  <a:gd name="adj2" fmla="val 16195468"/>
                  <a:gd name="adj3" fmla="val 8022"/>
                </a:avLst>
              </a:prstGeom>
              <a:no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5" name="Block Arc 64"/>
              <p:cNvSpPr/>
              <p:nvPr/>
            </p:nvSpPr>
            <p:spPr>
              <a:xfrm rot="16200000">
                <a:off x="1845473" y="288721"/>
                <a:ext cx="5859889" cy="5859889"/>
              </a:xfrm>
              <a:prstGeom prst="blockArc">
                <a:avLst>
                  <a:gd name="adj1" fmla="val 13307593"/>
                  <a:gd name="adj2" fmla="val 16104497"/>
                  <a:gd name="adj3" fmla="val 8446"/>
                </a:avLst>
              </a:prstGeom>
              <a:noFill/>
              <a:ln w="762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6" name="Block Arc 65"/>
              <p:cNvSpPr/>
              <p:nvPr/>
            </p:nvSpPr>
            <p:spPr>
              <a:xfrm rot="16200000">
                <a:off x="1861270" y="237254"/>
                <a:ext cx="5859889" cy="5859889"/>
              </a:xfrm>
              <a:prstGeom prst="blockArc">
                <a:avLst>
                  <a:gd name="adj1" fmla="val 10800000"/>
                  <a:gd name="adj2" fmla="val 13254584"/>
                  <a:gd name="adj3" fmla="val 8050"/>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7" name="Block Arc 66"/>
              <p:cNvSpPr/>
              <p:nvPr/>
            </p:nvSpPr>
            <p:spPr>
              <a:xfrm>
                <a:off x="1815137" y="402560"/>
                <a:ext cx="5859889" cy="5859889"/>
              </a:xfrm>
              <a:prstGeom prst="blockArc">
                <a:avLst>
                  <a:gd name="adj1" fmla="val 10971354"/>
                  <a:gd name="adj2" fmla="val 13599239"/>
                  <a:gd name="adj3" fmla="val 8294"/>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8" name="Block Arc 67"/>
              <p:cNvSpPr/>
              <p:nvPr/>
            </p:nvSpPr>
            <p:spPr>
              <a:xfrm>
                <a:off x="1905000" y="294584"/>
                <a:ext cx="5859889" cy="5859889"/>
              </a:xfrm>
              <a:prstGeom prst="blockArc">
                <a:avLst>
                  <a:gd name="adj1" fmla="val 13398447"/>
                  <a:gd name="adj2" fmla="val 16104497"/>
                  <a:gd name="adj3" fmla="val 8446"/>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9" name="Isosceles Triangle 68"/>
              <p:cNvSpPr/>
              <p:nvPr/>
            </p:nvSpPr>
            <p:spPr>
              <a:xfrm rot="8229869">
                <a:off x="6409269" y="1336270"/>
                <a:ext cx="925761" cy="339275"/>
              </a:xfrm>
              <a:prstGeom prst="triangle">
                <a:avLst/>
              </a:prstGeom>
              <a:solidFill>
                <a:srgbClr val="FFC000"/>
              </a:solid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Isosceles Triangle 69"/>
              <p:cNvSpPr/>
              <p:nvPr/>
            </p:nvSpPr>
            <p:spPr>
              <a:xfrm rot="10800000">
                <a:off x="7050507" y="3124200"/>
                <a:ext cx="925761" cy="339275"/>
              </a:xfrm>
              <a:prstGeom prst="triangle">
                <a:avLst/>
              </a:prstGeom>
              <a:solidFill>
                <a:srgbClr val="FFFF00"/>
              </a:solid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Isosceles Triangle 70"/>
              <p:cNvSpPr/>
              <p:nvPr/>
            </p:nvSpPr>
            <p:spPr>
              <a:xfrm rot="13356437">
                <a:off x="6312859" y="4918484"/>
                <a:ext cx="925761" cy="326318"/>
              </a:xfrm>
              <a:prstGeom prst="triangle">
                <a:avLst/>
              </a:prstGeom>
              <a:solidFill>
                <a:srgbClr val="92D050"/>
              </a:solidFill>
              <a:ln w="762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Isosceles Triangle 71"/>
              <p:cNvSpPr/>
              <p:nvPr/>
            </p:nvSpPr>
            <p:spPr>
              <a:xfrm rot="16200000">
                <a:off x="4224592" y="5700556"/>
                <a:ext cx="925761" cy="326318"/>
              </a:xfrm>
              <a:prstGeom prst="triangle">
                <a:avLst/>
              </a:prstGeom>
              <a:solidFill>
                <a:srgbClr val="00B050"/>
              </a:solid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Isosceles Triangle 72"/>
              <p:cNvSpPr/>
              <p:nvPr/>
            </p:nvSpPr>
            <p:spPr>
              <a:xfrm rot="18407717">
                <a:off x="2449303" y="4954744"/>
                <a:ext cx="925761" cy="326318"/>
              </a:xfrm>
              <a:prstGeom prst="triangle">
                <a:avLst/>
              </a:prstGeom>
              <a:solidFill>
                <a:srgbClr val="00B0F0"/>
              </a:solid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Isosceles Triangle 73"/>
              <p:cNvSpPr/>
              <p:nvPr/>
            </p:nvSpPr>
            <p:spPr>
              <a:xfrm rot="2181962">
                <a:off x="2440110" y="1220337"/>
                <a:ext cx="925761" cy="285569"/>
              </a:xfrm>
              <a:prstGeom prst="triangle">
                <a:avLst/>
              </a:prstGeom>
              <a:solidFill>
                <a:srgbClr val="7030A0"/>
              </a:solid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Isosceles Triangle 74"/>
              <p:cNvSpPr/>
              <p:nvPr/>
            </p:nvSpPr>
            <p:spPr>
              <a:xfrm>
                <a:off x="1607877" y="3020081"/>
                <a:ext cx="925761" cy="285569"/>
              </a:xfrm>
              <a:prstGeom prst="triangle">
                <a:avLst/>
              </a:prstGeom>
              <a:solidFill>
                <a:schemeClr val="accent5"/>
              </a:solidFill>
              <a:ln w="762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TextBox 18"/>
            <p:cNvSpPr txBox="1"/>
            <p:nvPr/>
          </p:nvSpPr>
          <p:spPr>
            <a:xfrm>
              <a:off x="2976425" y="2624256"/>
              <a:ext cx="3769970" cy="1215114"/>
            </a:xfrm>
            <a:prstGeom prst="rect">
              <a:avLst/>
            </a:prstGeom>
            <a:noFill/>
          </p:spPr>
          <p:txBody>
            <a:bodyPr wrap="none" rtlCol="0">
              <a:spAutoFit/>
            </a:bodyPr>
            <a:lstStyle/>
            <a:p>
              <a:pPr algn="ctr"/>
              <a:r>
                <a:rPr lang="en-US" sz="3600" b="1">
                  <a:solidFill>
                    <a:srgbClr val="C00000"/>
                  </a:solidFill>
                </a:rPr>
                <a:t>Life Cycle of an </a:t>
              </a:r>
            </a:p>
            <a:p>
              <a:pPr algn="ctr"/>
              <a:r>
                <a:rPr lang="en-US" sz="3600" b="1">
                  <a:solidFill>
                    <a:srgbClr val="C00000"/>
                  </a:solidFill>
                </a:rPr>
                <a:t>Association</a:t>
              </a:r>
            </a:p>
          </p:txBody>
        </p:sp>
        <p:sp>
          <p:nvSpPr>
            <p:cNvPr id="20" name="TextBox 19"/>
            <p:cNvSpPr txBox="1"/>
            <p:nvPr/>
          </p:nvSpPr>
          <p:spPr>
            <a:xfrm rot="20700000">
              <a:off x="5434247" y="658058"/>
              <a:ext cx="1121644" cy="373881"/>
            </a:xfrm>
            <a:prstGeom prst="rect">
              <a:avLst/>
            </a:prstGeom>
            <a:solidFill>
              <a:schemeClr val="bg1"/>
            </a:solidFill>
            <a:ln w="9525">
              <a:solidFill>
                <a:srgbClr val="FFC000"/>
              </a:solidFill>
            </a:ln>
            <a:effectLst>
              <a:glow rad="228600">
                <a:srgbClr val="FFC000">
                  <a:alpha val="40000"/>
                </a:srgbClr>
              </a:glow>
            </a:effectLst>
          </p:spPr>
          <p:txBody>
            <a:bodyPr wrap="none" rtlCol="0">
              <a:spAutoFit/>
            </a:bodyPr>
            <a:lstStyle/>
            <a:p>
              <a:r>
                <a:rPr lang="en-US" b="1"/>
                <a:t>Concept</a:t>
              </a:r>
              <a:endParaRPr lang="en-US" sz="1200" b="1"/>
            </a:p>
          </p:txBody>
        </p:sp>
        <p:sp>
          <p:nvSpPr>
            <p:cNvPr id="21" name="TextBox 20"/>
            <p:cNvSpPr txBox="1"/>
            <p:nvPr/>
          </p:nvSpPr>
          <p:spPr>
            <a:xfrm>
              <a:off x="6930142" y="2046564"/>
              <a:ext cx="1004805" cy="373881"/>
            </a:xfrm>
            <a:prstGeom prst="rect">
              <a:avLst/>
            </a:prstGeom>
            <a:solidFill>
              <a:schemeClr val="bg1"/>
            </a:solidFill>
            <a:ln>
              <a:solidFill>
                <a:srgbClr val="FFFF00"/>
              </a:solidFill>
            </a:ln>
            <a:effectLst>
              <a:glow rad="101600">
                <a:srgbClr val="FFFF00">
                  <a:alpha val="60000"/>
                </a:srgbClr>
              </a:glow>
            </a:effectLst>
          </p:spPr>
          <p:txBody>
            <a:bodyPr wrap="none" rtlCol="0">
              <a:spAutoFit/>
            </a:bodyPr>
            <a:lstStyle/>
            <a:p>
              <a:r>
                <a:rPr lang="en-US" b="1"/>
                <a:t>Startup</a:t>
              </a:r>
            </a:p>
          </p:txBody>
        </p:sp>
        <p:sp>
          <p:nvSpPr>
            <p:cNvPr id="22" name="TextBox 21"/>
            <p:cNvSpPr txBox="1"/>
            <p:nvPr/>
          </p:nvSpPr>
          <p:spPr>
            <a:xfrm>
              <a:off x="6324600" y="3939681"/>
              <a:ext cx="2328969" cy="373881"/>
            </a:xfrm>
            <a:prstGeom prst="rect">
              <a:avLst/>
            </a:prstGeom>
            <a:solidFill>
              <a:schemeClr val="bg1"/>
            </a:solidFill>
            <a:ln>
              <a:solidFill>
                <a:srgbClr val="92D050"/>
              </a:solidFill>
            </a:ln>
            <a:effectLst>
              <a:glow rad="101600">
                <a:srgbClr val="92D050">
                  <a:alpha val="60000"/>
                </a:srgbClr>
              </a:glow>
            </a:effectLst>
          </p:spPr>
          <p:txBody>
            <a:bodyPr wrap="none" rtlCol="0">
              <a:spAutoFit/>
            </a:bodyPr>
            <a:lstStyle/>
            <a:p>
              <a:r>
                <a:rPr lang="en-US" b="1"/>
                <a:t>Professionalization</a:t>
              </a:r>
            </a:p>
          </p:txBody>
        </p:sp>
        <p:sp>
          <p:nvSpPr>
            <p:cNvPr id="23" name="TextBox 22"/>
            <p:cNvSpPr txBox="1"/>
            <p:nvPr/>
          </p:nvSpPr>
          <p:spPr>
            <a:xfrm rot="900000">
              <a:off x="5176693" y="5512811"/>
              <a:ext cx="1705835" cy="373881"/>
            </a:xfrm>
            <a:prstGeom prst="rect">
              <a:avLst/>
            </a:prstGeom>
            <a:solidFill>
              <a:schemeClr val="bg1"/>
            </a:solidFill>
            <a:ln>
              <a:solidFill>
                <a:srgbClr val="00B050"/>
              </a:solidFill>
            </a:ln>
            <a:effectLst>
              <a:glow rad="101600">
                <a:srgbClr val="00B050">
                  <a:alpha val="60000"/>
                </a:srgbClr>
              </a:glow>
            </a:effectLst>
          </p:spPr>
          <p:txBody>
            <a:bodyPr wrap="none" rtlCol="0">
              <a:spAutoFit/>
            </a:bodyPr>
            <a:lstStyle/>
            <a:p>
              <a:pPr algn="ctr"/>
              <a:r>
                <a:rPr lang="en-US" b="1"/>
                <a:t>Formalization</a:t>
              </a:r>
            </a:p>
          </p:txBody>
        </p:sp>
        <p:sp>
          <p:nvSpPr>
            <p:cNvPr id="24" name="TextBox 23"/>
            <p:cNvSpPr txBox="1"/>
            <p:nvPr/>
          </p:nvSpPr>
          <p:spPr>
            <a:xfrm rot="20700000">
              <a:off x="3033987" y="5512811"/>
              <a:ext cx="1385059" cy="373881"/>
            </a:xfrm>
            <a:prstGeom prst="rect">
              <a:avLst/>
            </a:prstGeom>
            <a:solidFill>
              <a:schemeClr val="bg1"/>
            </a:solidFill>
            <a:ln>
              <a:solidFill>
                <a:schemeClr val="accent5"/>
              </a:solidFill>
            </a:ln>
            <a:effectLst>
              <a:glow rad="101600">
                <a:srgbClr val="00B0F0">
                  <a:alpha val="60000"/>
                </a:srgbClr>
              </a:glow>
            </a:effectLst>
          </p:spPr>
          <p:txBody>
            <a:bodyPr wrap="square" rtlCol="0">
              <a:spAutoFit/>
            </a:bodyPr>
            <a:lstStyle/>
            <a:p>
              <a:r>
                <a:rPr lang="en-US" b="1"/>
                <a:t>Fulfillment</a:t>
              </a:r>
            </a:p>
          </p:txBody>
        </p:sp>
        <p:sp>
          <p:nvSpPr>
            <p:cNvPr id="25" name="TextBox 24"/>
            <p:cNvSpPr txBox="1"/>
            <p:nvPr/>
          </p:nvSpPr>
          <p:spPr>
            <a:xfrm>
              <a:off x="1385397" y="3939681"/>
              <a:ext cx="1705835" cy="373881"/>
            </a:xfrm>
            <a:prstGeom prst="rect">
              <a:avLst/>
            </a:prstGeom>
            <a:solidFill>
              <a:schemeClr val="bg1"/>
            </a:solidFill>
            <a:ln>
              <a:solidFill>
                <a:schemeClr val="accent5"/>
              </a:solidFill>
            </a:ln>
            <a:effectLst>
              <a:glow rad="101600">
                <a:schemeClr val="accent5">
                  <a:alpha val="60000"/>
                </a:schemeClr>
              </a:glow>
            </a:effectLst>
          </p:spPr>
          <p:txBody>
            <a:bodyPr wrap="none" rtlCol="0">
              <a:spAutoFit/>
            </a:bodyPr>
            <a:lstStyle/>
            <a:p>
              <a:pPr algn="ctr"/>
              <a:r>
                <a:rPr lang="en-US" b="1"/>
                <a:t>Complacency</a:t>
              </a:r>
            </a:p>
          </p:txBody>
        </p:sp>
        <p:sp>
          <p:nvSpPr>
            <p:cNvPr id="26" name="TextBox 25"/>
            <p:cNvSpPr txBox="1"/>
            <p:nvPr/>
          </p:nvSpPr>
          <p:spPr>
            <a:xfrm>
              <a:off x="1592568" y="2046564"/>
              <a:ext cx="1459175" cy="373881"/>
            </a:xfrm>
            <a:prstGeom prst="rect">
              <a:avLst/>
            </a:prstGeom>
            <a:solidFill>
              <a:schemeClr val="bg1"/>
            </a:solidFill>
            <a:ln>
              <a:solidFill>
                <a:srgbClr val="7030A0"/>
              </a:solidFill>
            </a:ln>
            <a:effectLst>
              <a:glow rad="101600">
                <a:srgbClr val="7030A0">
                  <a:alpha val="60000"/>
                </a:srgbClr>
              </a:glow>
            </a:effectLst>
          </p:spPr>
          <p:txBody>
            <a:bodyPr wrap="none" rtlCol="0">
              <a:spAutoFit/>
            </a:bodyPr>
            <a:lstStyle/>
            <a:p>
              <a:r>
                <a:rPr lang="en-US" b="1"/>
                <a:t>Regression</a:t>
              </a:r>
            </a:p>
          </p:txBody>
        </p:sp>
        <p:sp>
          <p:nvSpPr>
            <p:cNvPr id="27" name="TextBox 26"/>
            <p:cNvSpPr txBox="1"/>
            <p:nvPr/>
          </p:nvSpPr>
          <p:spPr>
            <a:xfrm rot="900000">
              <a:off x="3166019" y="537318"/>
              <a:ext cx="1386106" cy="666550"/>
            </a:xfrm>
            <a:prstGeom prst="rect">
              <a:avLst/>
            </a:prstGeom>
            <a:solidFill>
              <a:schemeClr val="bg1"/>
            </a:solidFill>
            <a:ln>
              <a:solidFill>
                <a:srgbClr val="FF0000"/>
              </a:solidFill>
            </a:ln>
            <a:effectLst>
              <a:glow rad="101600">
                <a:srgbClr val="FF0000">
                  <a:alpha val="60000"/>
                </a:srgbClr>
              </a:glow>
            </a:effectLst>
          </p:spPr>
          <p:txBody>
            <a:bodyPr wrap="square" rtlCol="0">
              <a:spAutoFit/>
            </a:bodyPr>
            <a:lstStyle/>
            <a:p>
              <a:pPr lvl="0" algn="ctr"/>
              <a:r>
                <a:rPr lang="en-US" sz="1200" b="1" dirty="0">
                  <a:cs typeface="Aharoni" panose="02010803020104030203" pitchFamily="2" charset="-79"/>
                </a:rPr>
                <a:t>Revitalization</a:t>
              </a:r>
            </a:p>
            <a:p>
              <a:pPr lvl="0" algn="ctr"/>
              <a:r>
                <a:rPr lang="en-US" sz="1200" b="1" dirty="0">
                  <a:cs typeface="Aharoni" panose="02010803020104030203" pitchFamily="2" charset="-79"/>
                </a:rPr>
                <a:t>Obscurity</a:t>
              </a:r>
            </a:p>
            <a:p>
              <a:pPr lvl="0" algn="ctr"/>
              <a:r>
                <a:rPr lang="en-US" sz="1200" b="1" dirty="0">
                  <a:cs typeface="Aharoni" panose="02010803020104030203" pitchFamily="2" charset="-79"/>
                </a:rPr>
                <a:t>Dissolution</a:t>
              </a:r>
            </a:p>
          </p:txBody>
        </p:sp>
        <p:sp>
          <p:nvSpPr>
            <p:cNvPr id="29" name="TextBox 28"/>
            <p:cNvSpPr txBox="1"/>
            <p:nvPr/>
          </p:nvSpPr>
          <p:spPr>
            <a:xfrm>
              <a:off x="3589178" y="3755866"/>
              <a:ext cx="2544463" cy="476107"/>
            </a:xfrm>
            <a:prstGeom prst="rect">
              <a:avLst/>
            </a:prstGeom>
            <a:noFill/>
          </p:spPr>
          <p:txBody>
            <a:bodyPr wrap="square" rtlCol="0">
              <a:spAutoFit/>
            </a:bodyPr>
            <a:lstStyle/>
            <a:p>
              <a:r>
                <a:rPr lang="en-US" sz="1200" dirty="0"/>
                <a:t>Adapted from work by </a:t>
              </a:r>
            </a:p>
            <a:p>
              <a:r>
                <a:rPr lang="en-US" sz="1200" dirty="0"/>
                <a:t>J.J. </a:t>
              </a:r>
              <a:r>
                <a:rPr lang="en-US" sz="1200" dirty="0" err="1"/>
                <a:t>Cribbins</a:t>
              </a:r>
              <a:endParaRPr lang="en-US" sz="1200" dirty="0"/>
            </a:p>
          </p:txBody>
        </p:sp>
        <p:sp>
          <p:nvSpPr>
            <p:cNvPr id="76" name="Isosceles Triangle 75"/>
            <p:cNvSpPr/>
            <p:nvPr/>
          </p:nvSpPr>
          <p:spPr>
            <a:xfrm rot="5400000">
              <a:off x="4585649" y="410959"/>
              <a:ext cx="842729" cy="339275"/>
            </a:xfrm>
            <a:prstGeom prst="triangle">
              <a:avLst/>
            </a:prstGeom>
            <a:solidFill>
              <a:srgbClr val="FF0000"/>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object 5">
            <a:extLst>
              <a:ext uri="{FF2B5EF4-FFF2-40B4-BE49-F238E27FC236}">
                <a16:creationId xmlns:a16="http://schemas.microsoft.com/office/drawing/2014/main" id="{3E06FA36-CB43-D203-3387-2A597A15925A}"/>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21</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34450015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63624"/>
            <a:ext cx="10972800" cy="553998"/>
          </a:xfrm>
        </p:spPr>
        <p:txBody>
          <a:bodyPr/>
          <a:lstStyle/>
          <a:p>
            <a:r>
              <a:rPr lang="en-US" sz="3600" dirty="0">
                <a:solidFill>
                  <a:schemeClr val="tx1"/>
                </a:solidFill>
                <a:latin typeface="Open Sans" panose="020B0606030504020204" pitchFamily="34" charset="0"/>
                <a:ea typeface="Open Sans" panose="020B0606030504020204" pitchFamily="34" charset="0"/>
                <a:cs typeface="Open Sans" panose="020B0606030504020204" pitchFamily="34" charset="0"/>
              </a:rPr>
              <a:t>The</a:t>
            </a:r>
            <a:r>
              <a:rPr lang="en-US" sz="3600" dirty="0">
                <a:solidFill>
                  <a:schemeClr val="accent6">
                    <a:lumMod val="75000"/>
                  </a:schemeClr>
                </a:solidFill>
                <a:latin typeface="Open Sans" panose="020B0606030504020204" pitchFamily="34" charset="0"/>
                <a:ea typeface="Open Sans" panose="020B0606030504020204" pitchFamily="34" charset="0"/>
                <a:cs typeface="Open Sans" panose="020B0606030504020204" pitchFamily="34" charset="0"/>
              </a:rPr>
              <a:t> Development </a:t>
            </a:r>
            <a:r>
              <a:rPr lang="en-US" sz="3600" dirty="0">
                <a:solidFill>
                  <a:schemeClr val="accent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Phase</a:t>
            </a:r>
          </a:p>
        </p:txBody>
      </p:sp>
      <p:sp>
        <p:nvSpPr>
          <p:cNvPr id="3" name="Content Placeholder 2"/>
          <p:cNvSpPr>
            <a:spLocks noGrp="1"/>
          </p:cNvSpPr>
          <p:nvPr>
            <p:ph sz="quarter" idx="12"/>
          </p:nvPr>
        </p:nvSpPr>
        <p:spPr>
          <a:xfrm>
            <a:off x="1447800" y="1371600"/>
            <a:ext cx="9677399" cy="4600609"/>
          </a:xfrm>
          <a:effectLst/>
        </p:spPr>
        <p:txBody>
          <a:bodyPr>
            <a:noAutofit/>
          </a:bodyPr>
          <a:lstStyle/>
          <a:p>
            <a:r>
              <a:rPr lang="en-US" u="sng" dirty="0">
                <a:ln>
                  <a:solidFill>
                    <a:schemeClr val="accent6">
                      <a:lumMod val="75000"/>
                    </a:schemeClr>
                  </a:solidFill>
                </a:ln>
                <a:solidFill>
                  <a:schemeClr val="accent6">
                    <a:lumMod val="75000"/>
                  </a:schemeClr>
                </a:solidFill>
                <a:latin typeface="Open Sans" panose="020B0606030504020204" pitchFamily="34" charset="0"/>
                <a:ea typeface="Open Sans" panose="020B0606030504020204" pitchFamily="34" charset="0"/>
                <a:cs typeface="Open Sans" panose="020B0606030504020204" pitchFamily="34" charset="0"/>
              </a:rPr>
              <a:t>Concept</a:t>
            </a:r>
            <a:r>
              <a:rPr lang="en-US" dirty="0">
                <a:ln>
                  <a:solidFill>
                    <a:schemeClr val="accent6">
                      <a:lumMod val="75000"/>
                    </a:schemeClr>
                  </a:solidFill>
                </a:ln>
                <a:solidFill>
                  <a:schemeClr val="accent6">
                    <a:lumMod val="75000"/>
                  </a:schemeClr>
                </a:solidFill>
                <a:latin typeface="Open Sans" panose="020B0606030504020204" pitchFamily="34" charset="0"/>
                <a:ea typeface="Open Sans" panose="020B0606030504020204" pitchFamily="34" charset="0"/>
                <a:cs typeface="Open Sans" panose="020B0606030504020204" pitchFamily="34" charset="0"/>
              </a:rPr>
              <a:t>: </a:t>
            </a:r>
            <a:r>
              <a:rPr lang="en-US" dirty="0">
                <a:latin typeface="Open Sans" panose="020B0606030504020204" pitchFamily="34" charset="0"/>
                <a:ea typeface="Open Sans" panose="020B0606030504020204" pitchFamily="34" charset="0"/>
                <a:cs typeface="Open Sans" panose="020B0606030504020204" pitchFamily="34" charset="0"/>
              </a:rPr>
              <a:t>A group of people see an advantage to voluntarily coming together to start an association.</a:t>
            </a:r>
          </a:p>
          <a:p>
            <a:r>
              <a:rPr lang="en-US" u="sng" dirty="0">
                <a:ln w="3175">
                  <a:noFill/>
                </a:ln>
                <a:solidFill>
                  <a:schemeClr val="tx1"/>
                </a:solidFill>
                <a:effectLst>
                  <a:glow rad="101600">
                    <a:srgbClr val="FFFF00">
                      <a:alpha val="60000"/>
                    </a:srgbClr>
                  </a:glow>
                </a:effectLst>
                <a:latin typeface="Open Sans" panose="020B0606030504020204" pitchFamily="34" charset="0"/>
                <a:ea typeface="Open Sans" panose="020B0606030504020204" pitchFamily="34" charset="0"/>
                <a:cs typeface="Open Sans" panose="020B0606030504020204" pitchFamily="34" charset="0"/>
              </a:rPr>
              <a:t>Startup</a:t>
            </a:r>
            <a:r>
              <a:rPr lang="en-US" dirty="0">
                <a:ln>
                  <a:solidFill>
                    <a:srgbClr val="FFFF00"/>
                  </a:solidFill>
                </a:ln>
                <a:solidFill>
                  <a:schemeClr val="tx1"/>
                </a:solidFill>
                <a:latin typeface="Open Sans" panose="020B0606030504020204" pitchFamily="34" charset="0"/>
                <a:ea typeface="Open Sans" panose="020B0606030504020204" pitchFamily="34" charset="0"/>
                <a:cs typeface="Open Sans" panose="020B0606030504020204" pitchFamily="34" charset="0"/>
              </a:rPr>
              <a:t>: </a:t>
            </a:r>
            <a:r>
              <a:rPr lang="en-US" dirty="0">
                <a:latin typeface="Open Sans" panose="020B0606030504020204" pitchFamily="34" charset="0"/>
                <a:ea typeface="Open Sans" panose="020B0606030504020204" pitchFamily="34" charset="0"/>
                <a:cs typeface="Open Sans" panose="020B0606030504020204" pitchFamily="34" charset="0"/>
              </a:rPr>
              <a:t>The founders are still in charge as the organization struggles to survive. Every job requires more work than the founders can do.</a:t>
            </a:r>
          </a:p>
          <a:p>
            <a:r>
              <a:rPr lang="en-US" u="sng" dirty="0">
                <a:ln>
                  <a:solidFill>
                    <a:srgbClr val="00B050"/>
                  </a:solidFill>
                </a:ln>
                <a:solidFill>
                  <a:schemeClr val="accent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Professionalization</a:t>
            </a:r>
            <a:r>
              <a:rPr lang="en-US" dirty="0">
                <a:ln>
                  <a:solidFill>
                    <a:srgbClr val="00B050"/>
                  </a:solidFill>
                </a:ln>
                <a:solidFill>
                  <a:schemeClr val="accent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dirty="0">
                <a:latin typeface="Open Sans" panose="020B0606030504020204" pitchFamily="34" charset="0"/>
                <a:ea typeface="Open Sans" panose="020B0606030504020204" pitchFamily="34" charset="0"/>
                <a:cs typeface="Open Sans" panose="020B0606030504020204" pitchFamily="34" charset="0"/>
              </a:rPr>
              <a:t>The organization grows steadily, but suffers awkwardness in its dealings with outsiders and with internal coordination. Entrepreneurial skills are gradually replaced by more professional management techniques and skills.</a:t>
            </a:r>
          </a:p>
        </p:txBody>
      </p:sp>
      <p:sp>
        <p:nvSpPr>
          <p:cNvPr id="5" name="object 5">
            <a:extLst>
              <a:ext uri="{FF2B5EF4-FFF2-40B4-BE49-F238E27FC236}">
                <a16:creationId xmlns:a16="http://schemas.microsoft.com/office/drawing/2014/main" id="{895884FF-F9D9-8555-86DB-D1A4EF2E36F4}"/>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22</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42223895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63624"/>
            <a:ext cx="10972800" cy="553998"/>
          </a:xfrm>
        </p:spPr>
        <p:txBody>
          <a:bodyPr/>
          <a:lstStyle/>
          <a:p>
            <a:r>
              <a:rPr lang="en-US" sz="3600" dirty="0">
                <a:solidFill>
                  <a:schemeClr val="tx1"/>
                </a:solidFill>
                <a:latin typeface="Open Sans" panose="020B0606030504020204" pitchFamily="34" charset="0"/>
                <a:ea typeface="Open Sans" panose="020B0606030504020204" pitchFamily="34" charset="0"/>
                <a:cs typeface="Open Sans" panose="020B0606030504020204" pitchFamily="34" charset="0"/>
              </a:rPr>
              <a:t>The</a:t>
            </a:r>
            <a:r>
              <a:rPr lang="en-US" sz="3600" dirty="0">
                <a:solidFill>
                  <a:schemeClr val="accent1">
                    <a:lumMod val="90000"/>
                    <a:lumOff val="10000"/>
                  </a:schemeClr>
                </a:solidFill>
                <a:latin typeface="Open Sans" panose="020B0606030504020204" pitchFamily="34" charset="0"/>
                <a:ea typeface="Open Sans" panose="020B0606030504020204" pitchFamily="34" charset="0"/>
                <a:cs typeface="Open Sans" panose="020B0606030504020204" pitchFamily="34" charset="0"/>
              </a:rPr>
              <a:t> Mature </a:t>
            </a:r>
            <a:r>
              <a:rPr lang="en-US" sz="3600" dirty="0">
                <a:solidFill>
                  <a:srgbClr val="000099"/>
                </a:solidFill>
                <a:latin typeface="Open Sans" panose="020B0606030504020204" pitchFamily="34" charset="0"/>
                <a:ea typeface="Open Sans" panose="020B0606030504020204" pitchFamily="34" charset="0"/>
                <a:cs typeface="Open Sans" panose="020B0606030504020204" pitchFamily="34" charset="0"/>
              </a:rPr>
              <a:t>Phase</a:t>
            </a:r>
          </a:p>
        </p:txBody>
      </p:sp>
      <p:sp>
        <p:nvSpPr>
          <p:cNvPr id="3" name="Content Placeholder 2"/>
          <p:cNvSpPr>
            <a:spLocks noGrp="1"/>
          </p:cNvSpPr>
          <p:nvPr>
            <p:ph sz="quarter" idx="12"/>
          </p:nvPr>
        </p:nvSpPr>
        <p:spPr>
          <a:xfrm>
            <a:off x="1524000" y="1705451"/>
            <a:ext cx="9144000" cy="2585323"/>
          </a:xfrm>
        </p:spPr>
        <p:txBody>
          <a:bodyPr/>
          <a:lstStyle/>
          <a:p>
            <a:r>
              <a:rPr lang="en-US" b="1" u="sng" dirty="0">
                <a:solidFill>
                  <a:schemeClr val="accent1">
                    <a:lumMod val="90000"/>
                    <a:lumOff val="10000"/>
                  </a:schemeClr>
                </a:solidFill>
                <a:latin typeface="Open Sans" panose="020B0606030504020204" pitchFamily="34" charset="0"/>
                <a:ea typeface="Open Sans" panose="020B0606030504020204" pitchFamily="34" charset="0"/>
                <a:cs typeface="Open Sans" panose="020B0606030504020204" pitchFamily="34" charset="0"/>
              </a:rPr>
              <a:t>Formalization</a:t>
            </a:r>
            <a:r>
              <a:rPr lang="en-US" b="1" dirty="0">
                <a:solidFill>
                  <a:schemeClr val="accent1">
                    <a:lumMod val="90000"/>
                    <a:lumOff val="10000"/>
                  </a:schemeClr>
                </a:solidFill>
                <a:latin typeface="Open Sans" panose="020B0606030504020204" pitchFamily="34" charset="0"/>
                <a:ea typeface="Open Sans" panose="020B0606030504020204" pitchFamily="34" charset="0"/>
                <a:cs typeface="Open Sans" panose="020B0606030504020204" pitchFamily="34" charset="0"/>
              </a:rPr>
              <a:t>: </a:t>
            </a:r>
            <a:r>
              <a:rPr lang="en-US" dirty="0">
                <a:latin typeface="Open Sans" panose="020B0606030504020204" pitchFamily="34" charset="0"/>
                <a:ea typeface="Open Sans" panose="020B0606030504020204" pitchFamily="34" charset="0"/>
                <a:cs typeface="Open Sans" panose="020B0606030504020204" pitchFamily="34" charset="0"/>
              </a:rPr>
              <a:t>Accepted management practices are implemented, including formalized personnel practices. The beginning of bureaucracy and internal politics are evident.</a:t>
            </a:r>
          </a:p>
          <a:p>
            <a:r>
              <a:rPr lang="en-US" b="1" u="sng" dirty="0">
                <a:solidFill>
                  <a:srgbClr val="00418D"/>
                </a:solidFill>
                <a:latin typeface="Open Sans" panose="020B0606030504020204" pitchFamily="34" charset="0"/>
                <a:ea typeface="Open Sans" panose="020B0606030504020204" pitchFamily="34" charset="0"/>
                <a:cs typeface="Open Sans" panose="020B0606030504020204" pitchFamily="34" charset="0"/>
              </a:rPr>
              <a:t>Fulfillment</a:t>
            </a:r>
            <a:r>
              <a:rPr lang="en-US" b="1"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lang="en-US" dirty="0">
                <a:latin typeface="Open Sans" panose="020B0606030504020204" pitchFamily="34" charset="0"/>
                <a:ea typeface="Open Sans" panose="020B0606030504020204" pitchFamily="34" charset="0"/>
                <a:cs typeface="Open Sans" panose="020B0606030504020204" pitchFamily="34" charset="0"/>
              </a:rPr>
              <a:t>The organization is mastering its environment and serving the needs of its members. Management is peaking and preparing to expand by adding new areas of services and/or functions. </a:t>
            </a:r>
          </a:p>
        </p:txBody>
      </p:sp>
      <p:sp>
        <p:nvSpPr>
          <p:cNvPr id="5" name="object 5">
            <a:extLst>
              <a:ext uri="{FF2B5EF4-FFF2-40B4-BE49-F238E27FC236}">
                <a16:creationId xmlns:a16="http://schemas.microsoft.com/office/drawing/2014/main" id="{3B88BB05-5BF4-E913-CD8A-912EF7871949}"/>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23</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15167106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63624"/>
            <a:ext cx="10972800" cy="553998"/>
          </a:xfrm>
        </p:spPr>
        <p:txBody>
          <a:bodyPr/>
          <a:lstStyle/>
          <a:p>
            <a:r>
              <a:rPr lang="en-US" sz="3600" dirty="0">
                <a:solidFill>
                  <a:schemeClr val="tx1"/>
                </a:solidFill>
                <a:latin typeface="Open Sans" panose="020B0606030504020204" pitchFamily="34" charset="0"/>
                <a:ea typeface="Open Sans" panose="020B0606030504020204" pitchFamily="34" charset="0"/>
                <a:cs typeface="Open Sans" panose="020B0606030504020204" pitchFamily="34" charset="0"/>
              </a:rPr>
              <a:t>The </a:t>
            </a:r>
            <a:r>
              <a:rPr lang="en-US" sz="3600" dirty="0">
                <a:solidFill>
                  <a:srgbClr val="7030A0"/>
                </a:solidFill>
                <a:latin typeface="Open Sans" panose="020B0606030504020204" pitchFamily="34" charset="0"/>
                <a:ea typeface="Open Sans" panose="020B0606030504020204" pitchFamily="34" charset="0"/>
                <a:cs typeface="Open Sans" panose="020B0606030504020204" pitchFamily="34" charset="0"/>
              </a:rPr>
              <a:t>Declining</a:t>
            </a:r>
            <a:r>
              <a:rPr lang="en-US" sz="3600" dirty="0">
                <a:solidFill>
                  <a:srgbClr val="C00000"/>
                </a:solidFill>
                <a:latin typeface="Open Sans" panose="020B0606030504020204" pitchFamily="34" charset="0"/>
                <a:ea typeface="Open Sans" panose="020B0606030504020204" pitchFamily="34" charset="0"/>
                <a:cs typeface="Open Sans" panose="020B0606030504020204" pitchFamily="34" charset="0"/>
              </a:rPr>
              <a:t> Phase</a:t>
            </a:r>
          </a:p>
        </p:txBody>
      </p:sp>
      <p:sp>
        <p:nvSpPr>
          <p:cNvPr id="3" name="Content Placeholder 2"/>
          <p:cNvSpPr>
            <a:spLocks noGrp="1"/>
          </p:cNvSpPr>
          <p:nvPr>
            <p:ph sz="quarter" idx="12"/>
          </p:nvPr>
        </p:nvSpPr>
        <p:spPr>
          <a:xfrm>
            <a:off x="1371600" y="1184214"/>
            <a:ext cx="9296400" cy="4489572"/>
          </a:xfrm>
        </p:spPr>
        <p:txBody>
          <a:bodyPr>
            <a:normAutofit/>
          </a:bodyPr>
          <a:lstStyle/>
          <a:p>
            <a:r>
              <a:rPr lang="en-US" b="1" u="sng" dirty="0">
                <a:solidFill>
                  <a:schemeClr val="accent2">
                    <a:lumMod val="50000"/>
                  </a:schemeClr>
                </a:solidFill>
                <a:latin typeface="Open Sans" panose="020B0606030504020204" pitchFamily="34" charset="0"/>
                <a:ea typeface="Open Sans" panose="020B0606030504020204" pitchFamily="34" charset="0"/>
                <a:cs typeface="Open Sans" panose="020B0606030504020204" pitchFamily="34" charset="0"/>
              </a:rPr>
              <a:t>Complacency</a:t>
            </a:r>
            <a:r>
              <a:rPr lang="en-US" b="1" dirty="0">
                <a:solidFill>
                  <a:schemeClr val="accent2">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dirty="0">
                <a:latin typeface="Open Sans" panose="020B0606030504020204" pitchFamily="34" charset="0"/>
                <a:ea typeface="Open Sans" panose="020B0606030504020204" pitchFamily="34" charset="0"/>
                <a:cs typeface="Open Sans" panose="020B0606030504020204" pitchFamily="34" charset="0"/>
              </a:rPr>
              <a:t>The excitement of the organization has diminished. The membership will not support innovation. A complacent atmosphere lacking any sense of urgency or zeal prevails.</a:t>
            </a:r>
          </a:p>
          <a:p>
            <a:r>
              <a:rPr lang="en-US" b="1" u="sng" dirty="0">
                <a:solidFill>
                  <a:srgbClr val="7030A0"/>
                </a:solidFill>
                <a:latin typeface="Open Sans" panose="020B0606030504020204" pitchFamily="34" charset="0"/>
                <a:ea typeface="Open Sans" panose="020B0606030504020204" pitchFamily="34" charset="0"/>
                <a:cs typeface="Open Sans" panose="020B0606030504020204" pitchFamily="34" charset="0"/>
              </a:rPr>
              <a:t>Regression:</a:t>
            </a:r>
            <a:r>
              <a:rPr lang="en-US" dirty="0">
                <a:solidFill>
                  <a:schemeClr val="accent6">
                    <a:lumMod val="75000"/>
                  </a:schemeClr>
                </a:solidFill>
                <a:latin typeface="Open Sans" panose="020B0606030504020204" pitchFamily="34" charset="0"/>
                <a:ea typeface="Open Sans" panose="020B0606030504020204" pitchFamily="34" charset="0"/>
                <a:cs typeface="Open Sans" panose="020B0606030504020204" pitchFamily="34" charset="0"/>
              </a:rPr>
              <a:t> </a:t>
            </a:r>
            <a:r>
              <a:rPr lang="en-US" dirty="0">
                <a:latin typeface="Open Sans" panose="020B0606030504020204" pitchFamily="34" charset="0"/>
                <a:ea typeface="Open Sans" panose="020B0606030504020204" pitchFamily="34" charset="0"/>
                <a:cs typeface="Open Sans" panose="020B0606030504020204" pitchFamily="34" charset="0"/>
              </a:rPr>
              <a:t>The organization is losing its ability to cope with its environment and serve the real needs of its members. Managers and leaders bicker and internal control is lacking. All of a sudden things seem to come apart and few people seem to care.</a:t>
            </a:r>
          </a:p>
          <a:p>
            <a:r>
              <a:rPr lang="en-US" b="1" dirty="0">
                <a:solidFill>
                  <a:srgbClr val="C00000"/>
                </a:solidFill>
                <a:latin typeface="Open Sans" panose="020B0606030504020204" pitchFamily="34" charset="0"/>
                <a:ea typeface="Open Sans" panose="020B0606030504020204" pitchFamily="34" charset="0"/>
                <a:cs typeface="Open Sans" panose="020B0606030504020204" pitchFamily="34" charset="0"/>
              </a:rPr>
              <a:t>Revitalization / Obscurity / Dissolution?</a:t>
            </a:r>
          </a:p>
          <a:p>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6DCABFD3-A884-6193-ED0C-CD0F478FC6D1}"/>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24</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15912295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147231-20B2-492A-F39E-648A299157B6}"/>
              </a:ext>
            </a:extLst>
          </p:cNvPr>
          <p:cNvSpPr>
            <a:spLocks noGrp="1"/>
          </p:cNvSpPr>
          <p:nvPr>
            <p:ph sz="quarter" idx="12"/>
          </p:nvPr>
        </p:nvSpPr>
        <p:spPr>
          <a:xfrm>
            <a:off x="518445" y="1463056"/>
            <a:ext cx="4991499" cy="3323987"/>
          </a:xfrm>
        </p:spPr>
        <p:txBody>
          <a:bodyPr/>
          <a:lstStyle/>
          <a:p>
            <a:r>
              <a:rPr lang="en-US" sz="3600" dirty="0">
                <a:latin typeface="Open Sans" panose="020B0606030504020204" pitchFamily="34" charset="0"/>
                <a:ea typeface="Open Sans" panose="020B0606030504020204" pitchFamily="34" charset="0"/>
                <a:cs typeface="Open Sans" panose="020B0606030504020204" pitchFamily="34" charset="0"/>
              </a:rPr>
              <a:t>Given where your organization is on the life cycle, what does your leadership partnership need to focus on? </a:t>
            </a:r>
          </a:p>
        </p:txBody>
      </p:sp>
      <p:grpSp>
        <p:nvGrpSpPr>
          <p:cNvPr id="2" name="Group 1">
            <a:extLst>
              <a:ext uri="{FF2B5EF4-FFF2-40B4-BE49-F238E27FC236}">
                <a16:creationId xmlns:a16="http://schemas.microsoft.com/office/drawing/2014/main" id="{CABA2648-E2E6-EF05-B5CF-CBD25710EF1F}"/>
              </a:ext>
            </a:extLst>
          </p:cNvPr>
          <p:cNvGrpSpPr/>
          <p:nvPr/>
        </p:nvGrpSpPr>
        <p:grpSpPr>
          <a:xfrm>
            <a:off x="5892649" y="685800"/>
            <a:ext cx="5981107" cy="4830746"/>
            <a:chOff x="1259014" y="76200"/>
            <a:chExt cx="7946807" cy="6251097"/>
          </a:xfrm>
        </p:grpSpPr>
        <p:grpSp>
          <p:nvGrpSpPr>
            <p:cNvPr id="4" name="Group 3">
              <a:extLst>
                <a:ext uri="{FF2B5EF4-FFF2-40B4-BE49-F238E27FC236}">
                  <a16:creationId xmlns:a16="http://schemas.microsoft.com/office/drawing/2014/main" id="{79122F1A-16A0-9FCE-3B83-C2336D2C4A62}"/>
                </a:ext>
              </a:extLst>
            </p:cNvPr>
            <p:cNvGrpSpPr/>
            <p:nvPr/>
          </p:nvGrpSpPr>
          <p:grpSpPr>
            <a:xfrm>
              <a:off x="1698171" y="324296"/>
              <a:ext cx="6278097" cy="6003001"/>
              <a:chOff x="1607877" y="237254"/>
              <a:chExt cx="6368391" cy="6089341"/>
            </a:xfrm>
          </p:grpSpPr>
          <p:sp>
            <p:nvSpPr>
              <p:cNvPr id="16" name="Block Arc 15">
                <a:extLst>
                  <a:ext uri="{FF2B5EF4-FFF2-40B4-BE49-F238E27FC236}">
                    <a16:creationId xmlns:a16="http://schemas.microsoft.com/office/drawing/2014/main" id="{96FC6667-5014-9470-5593-499D2669F27C}"/>
                  </a:ext>
                </a:extLst>
              </p:cNvPr>
              <p:cNvSpPr/>
              <p:nvPr/>
            </p:nvSpPr>
            <p:spPr>
              <a:xfrm rot="5400000">
                <a:off x="1920687" y="329896"/>
                <a:ext cx="5859889" cy="5859889"/>
              </a:xfrm>
              <a:prstGeom prst="blockArc">
                <a:avLst>
                  <a:gd name="adj1" fmla="val 10800000"/>
                  <a:gd name="adj2" fmla="val 13599239"/>
                  <a:gd name="adj3" fmla="val 8294"/>
                </a:avLst>
              </a:pr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Block Arc 16">
                <a:extLst>
                  <a:ext uri="{FF2B5EF4-FFF2-40B4-BE49-F238E27FC236}">
                    <a16:creationId xmlns:a16="http://schemas.microsoft.com/office/drawing/2014/main" id="{8A4D05C2-F37F-9C6D-82EF-B680CD377164}"/>
                  </a:ext>
                </a:extLst>
              </p:cNvPr>
              <p:cNvSpPr/>
              <p:nvPr/>
            </p:nvSpPr>
            <p:spPr>
              <a:xfrm rot="10800000" flipV="1">
                <a:off x="1905001" y="464710"/>
                <a:ext cx="5859889" cy="5859889"/>
              </a:xfrm>
              <a:prstGeom prst="blockArc">
                <a:avLst>
                  <a:gd name="adj1" fmla="val 10800000"/>
                  <a:gd name="adj2" fmla="val 13599239"/>
                  <a:gd name="adj3" fmla="val 8294"/>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Block Arc 17">
                <a:extLst>
                  <a:ext uri="{FF2B5EF4-FFF2-40B4-BE49-F238E27FC236}">
                    <a16:creationId xmlns:a16="http://schemas.microsoft.com/office/drawing/2014/main" id="{7BF886A3-4D23-E361-B69B-702708AFA81A}"/>
                  </a:ext>
                </a:extLst>
              </p:cNvPr>
              <p:cNvSpPr/>
              <p:nvPr/>
            </p:nvSpPr>
            <p:spPr>
              <a:xfrm rot="10800000">
                <a:off x="1907425" y="263032"/>
                <a:ext cx="5859889" cy="5859889"/>
              </a:xfrm>
              <a:prstGeom prst="blockArc">
                <a:avLst>
                  <a:gd name="adj1" fmla="val 10800000"/>
                  <a:gd name="adj2" fmla="val 13254584"/>
                  <a:gd name="adj3" fmla="val 8050"/>
                </a:avLst>
              </a:prstGeom>
              <a:noFill/>
              <a:ln w="762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9" name="Block Arc 18">
                <a:extLst>
                  <a:ext uri="{FF2B5EF4-FFF2-40B4-BE49-F238E27FC236}">
                    <a16:creationId xmlns:a16="http://schemas.microsoft.com/office/drawing/2014/main" id="{5CD0828F-2CCB-57D7-C7A2-0B8985DB59F8}"/>
                  </a:ext>
                </a:extLst>
              </p:cNvPr>
              <p:cNvSpPr/>
              <p:nvPr/>
            </p:nvSpPr>
            <p:spPr>
              <a:xfrm flipH="1" flipV="1">
                <a:off x="1907404" y="262987"/>
                <a:ext cx="5859889" cy="5859889"/>
              </a:xfrm>
              <a:prstGeom prst="blockArc">
                <a:avLst>
                  <a:gd name="adj1" fmla="val 13398447"/>
                  <a:gd name="adj2" fmla="val 16195468"/>
                  <a:gd name="adj3" fmla="val 8022"/>
                </a:avLst>
              </a:prstGeom>
              <a:no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0" name="Block Arc 19">
                <a:extLst>
                  <a:ext uri="{FF2B5EF4-FFF2-40B4-BE49-F238E27FC236}">
                    <a16:creationId xmlns:a16="http://schemas.microsoft.com/office/drawing/2014/main" id="{D992D828-CBCD-CD2E-4A94-3B6C2D7E050D}"/>
                  </a:ext>
                </a:extLst>
              </p:cNvPr>
              <p:cNvSpPr/>
              <p:nvPr/>
            </p:nvSpPr>
            <p:spPr>
              <a:xfrm rot="16200000">
                <a:off x="1845473" y="288721"/>
                <a:ext cx="5859889" cy="5859889"/>
              </a:xfrm>
              <a:prstGeom prst="blockArc">
                <a:avLst>
                  <a:gd name="adj1" fmla="val 13307593"/>
                  <a:gd name="adj2" fmla="val 16104497"/>
                  <a:gd name="adj3" fmla="val 8446"/>
                </a:avLst>
              </a:prstGeom>
              <a:noFill/>
              <a:ln w="762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1" name="Block Arc 20">
                <a:extLst>
                  <a:ext uri="{FF2B5EF4-FFF2-40B4-BE49-F238E27FC236}">
                    <a16:creationId xmlns:a16="http://schemas.microsoft.com/office/drawing/2014/main" id="{5BE8EBCD-6561-C809-2CE1-D45A3A119538}"/>
                  </a:ext>
                </a:extLst>
              </p:cNvPr>
              <p:cNvSpPr/>
              <p:nvPr/>
            </p:nvSpPr>
            <p:spPr>
              <a:xfrm rot="16200000">
                <a:off x="1861270" y="237254"/>
                <a:ext cx="5859889" cy="5859889"/>
              </a:xfrm>
              <a:prstGeom prst="blockArc">
                <a:avLst>
                  <a:gd name="adj1" fmla="val 10800000"/>
                  <a:gd name="adj2" fmla="val 13254584"/>
                  <a:gd name="adj3" fmla="val 8050"/>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Block Arc 21">
                <a:extLst>
                  <a:ext uri="{FF2B5EF4-FFF2-40B4-BE49-F238E27FC236}">
                    <a16:creationId xmlns:a16="http://schemas.microsoft.com/office/drawing/2014/main" id="{4A9EB6B1-CAB6-0548-2ECD-52BAA2CF6B08}"/>
                  </a:ext>
                </a:extLst>
              </p:cNvPr>
              <p:cNvSpPr/>
              <p:nvPr/>
            </p:nvSpPr>
            <p:spPr>
              <a:xfrm>
                <a:off x="1815137" y="402560"/>
                <a:ext cx="5859889" cy="5859889"/>
              </a:xfrm>
              <a:prstGeom prst="blockArc">
                <a:avLst>
                  <a:gd name="adj1" fmla="val 10971354"/>
                  <a:gd name="adj2" fmla="val 13599239"/>
                  <a:gd name="adj3" fmla="val 8294"/>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Block Arc 22">
                <a:extLst>
                  <a:ext uri="{FF2B5EF4-FFF2-40B4-BE49-F238E27FC236}">
                    <a16:creationId xmlns:a16="http://schemas.microsoft.com/office/drawing/2014/main" id="{DDF20ED4-456C-F012-5D61-AF4AD6DF19A5}"/>
                  </a:ext>
                </a:extLst>
              </p:cNvPr>
              <p:cNvSpPr/>
              <p:nvPr/>
            </p:nvSpPr>
            <p:spPr>
              <a:xfrm>
                <a:off x="1905000" y="294584"/>
                <a:ext cx="5859889" cy="5859889"/>
              </a:xfrm>
              <a:prstGeom prst="blockArc">
                <a:avLst>
                  <a:gd name="adj1" fmla="val 13398447"/>
                  <a:gd name="adj2" fmla="val 16104497"/>
                  <a:gd name="adj3" fmla="val 8446"/>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4" name="Isosceles Triangle 23">
                <a:extLst>
                  <a:ext uri="{FF2B5EF4-FFF2-40B4-BE49-F238E27FC236}">
                    <a16:creationId xmlns:a16="http://schemas.microsoft.com/office/drawing/2014/main" id="{19D07A5D-D035-FB5B-63DE-780A4AD8A9B8}"/>
                  </a:ext>
                </a:extLst>
              </p:cNvPr>
              <p:cNvSpPr/>
              <p:nvPr/>
            </p:nvSpPr>
            <p:spPr>
              <a:xfrm rot="8229869">
                <a:off x="6409269" y="1336270"/>
                <a:ext cx="925761" cy="339275"/>
              </a:xfrm>
              <a:prstGeom prst="triangle">
                <a:avLst/>
              </a:prstGeom>
              <a:solidFill>
                <a:srgbClr val="FFC000"/>
              </a:solid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Isosceles Triangle 24">
                <a:extLst>
                  <a:ext uri="{FF2B5EF4-FFF2-40B4-BE49-F238E27FC236}">
                    <a16:creationId xmlns:a16="http://schemas.microsoft.com/office/drawing/2014/main" id="{679302CA-C028-11E9-9AA1-D19129430101}"/>
                  </a:ext>
                </a:extLst>
              </p:cNvPr>
              <p:cNvSpPr/>
              <p:nvPr/>
            </p:nvSpPr>
            <p:spPr>
              <a:xfrm rot="10800000">
                <a:off x="7050507" y="3124200"/>
                <a:ext cx="925761" cy="339275"/>
              </a:xfrm>
              <a:prstGeom prst="triangle">
                <a:avLst/>
              </a:prstGeom>
              <a:solidFill>
                <a:srgbClr val="FFFF00"/>
              </a:solid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Isosceles Triangle 25">
                <a:extLst>
                  <a:ext uri="{FF2B5EF4-FFF2-40B4-BE49-F238E27FC236}">
                    <a16:creationId xmlns:a16="http://schemas.microsoft.com/office/drawing/2014/main" id="{AC0DFCA8-42B2-B9FA-7562-336F77E15EC5}"/>
                  </a:ext>
                </a:extLst>
              </p:cNvPr>
              <p:cNvSpPr/>
              <p:nvPr/>
            </p:nvSpPr>
            <p:spPr>
              <a:xfrm rot="13356437">
                <a:off x="6312859" y="4918484"/>
                <a:ext cx="925761" cy="326318"/>
              </a:xfrm>
              <a:prstGeom prst="triangle">
                <a:avLst/>
              </a:prstGeom>
              <a:solidFill>
                <a:srgbClr val="92D050"/>
              </a:solidFill>
              <a:ln w="762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5C4B0154-3C66-07E6-89CB-2B7C38F76B79}"/>
                  </a:ext>
                </a:extLst>
              </p:cNvPr>
              <p:cNvSpPr/>
              <p:nvPr/>
            </p:nvSpPr>
            <p:spPr>
              <a:xfrm rot="16200000">
                <a:off x="4224592" y="5700556"/>
                <a:ext cx="925761" cy="326318"/>
              </a:xfrm>
              <a:prstGeom prst="triangle">
                <a:avLst/>
              </a:prstGeom>
              <a:solidFill>
                <a:srgbClr val="00B050"/>
              </a:solid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Isosceles Triangle 27">
                <a:extLst>
                  <a:ext uri="{FF2B5EF4-FFF2-40B4-BE49-F238E27FC236}">
                    <a16:creationId xmlns:a16="http://schemas.microsoft.com/office/drawing/2014/main" id="{54B43173-4677-0E18-87A0-134E84C680D1}"/>
                  </a:ext>
                </a:extLst>
              </p:cNvPr>
              <p:cNvSpPr/>
              <p:nvPr/>
            </p:nvSpPr>
            <p:spPr>
              <a:xfrm rot="18407717">
                <a:off x="2449303" y="4954744"/>
                <a:ext cx="925761" cy="326318"/>
              </a:xfrm>
              <a:prstGeom prst="triangle">
                <a:avLst/>
              </a:prstGeom>
              <a:solidFill>
                <a:srgbClr val="00B0F0"/>
              </a:solid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Isosceles Triangle 28">
                <a:extLst>
                  <a:ext uri="{FF2B5EF4-FFF2-40B4-BE49-F238E27FC236}">
                    <a16:creationId xmlns:a16="http://schemas.microsoft.com/office/drawing/2014/main" id="{8B8A6224-AA19-CB41-242B-CBA4C97E9EB6}"/>
                  </a:ext>
                </a:extLst>
              </p:cNvPr>
              <p:cNvSpPr/>
              <p:nvPr/>
            </p:nvSpPr>
            <p:spPr>
              <a:xfrm rot="2181962">
                <a:off x="2440110" y="1220337"/>
                <a:ext cx="925761" cy="285569"/>
              </a:xfrm>
              <a:prstGeom prst="triangle">
                <a:avLst/>
              </a:prstGeom>
              <a:solidFill>
                <a:srgbClr val="7030A0"/>
              </a:solid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Isosceles Triangle 29">
                <a:extLst>
                  <a:ext uri="{FF2B5EF4-FFF2-40B4-BE49-F238E27FC236}">
                    <a16:creationId xmlns:a16="http://schemas.microsoft.com/office/drawing/2014/main" id="{2E856EA7-C983-6A77-9B23-D55EFDCA9012}"/>
                  </a:ext>
                </a:extLst>
              </p:cNvPr>
              <p:cNvSpPr/>
              <p:nvPr/>
            </p:nvSpPr>
            <p:spPr>
              <a:xfrm>
                <a:off x="1607877" y="3020081"/>
                <a:ext cx="925761" cy="285569"/>
              </a:xfrm>
              <a:prstGeom prst="triangle">
                <a:avLst/>
              </a:prstGeom>
              <a:solidFill>
                <a:schemeClr val="accent5"/>
              </a:solidFill>
              <a:ln w="762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TextBox 4">
              <a:extLst>
                <a:ext uri="{FF2B5EF4-FFF2-40B4-BE49-F238E27FC236}">
                  <a16:creationId xmlns:a16="http://schemas.microsoft.com/office/drawing/2014/main" id="{38DFC530-215C-C1C5-F793-60A39E7D43CD}"/>
                </a:ext>
              </a:extLst>
            </p:cNvPr>
            <p:cNvSpPr txBox="1"/>
            <p:nvPr/>
          </p:nvSpPr>
          <p:spPr>
            <a:xfrm>
              <a:off x="2976425" y="2624256"/>
              <a:ext cx="3769970" cy="1215114"/>
            </a:xfrm>
            <a:prstGeom prst="rect">
              <a:avLst/>
            </a:prstGeom>
            <a:noFill/>
          </p:spPr>
          <p:txBody>
            <a:bodyPr wrap="none" rtlCol="0">
              <a:spAutoFit/>
            </a:bodyPr>
            <a:lstStyle/>
            <a:p>
              <a:pPr algn="ctr"/>
              <a:r>
                <a:rPr lang="en-US" sz="3600" b="1">
                  <a:solidFill>
                    <a:srgbClr val="C00000"/>
                  </a:solidFill>
                </a:rPr>
                <a:t>Life Cycle of an </a:t>
              </a:r>
            </a:p>
            <a:p>
              <a:pPr algn="ctr"/>
              <a:r>
                <a:rPr lang="en-US" sz="3600" b="1">
                  <a:solidFill>
                    <a:srgbClr val="C00000"/>
                  </a:solidFill>
                </a:rPr>
                <a:t>Association</a:t>
              </a:r>
            </a:p>
          </p:txBody>
        </p:sp>
        <p:sp>
          <p:nvSpPr>
            <p:cNvPr id="6" name="TextBox 5">
              <a:extLst>
                <a:ext uri="{FF2B5EF4-FFF2-40B4-BE49-F238E27FC236}">
                  <a16:creationId xmlns:a16="http://schemas.microsoft.com/office/drawing/2014/main" id="{99FD9906-963D-DE6C-BE2E-B6D73DEE5AC6}"/>
                </a:ext>
              </a:extLst>
            </p:cNvPr>
            <p:cNvSpPr txBox="1"/>
            <p:nvPr/>
          </p:nvSpPr>
          <p:spPr>
            <a:xfrm rot="20700000">
              <a:off x="5444821" y="619677"/>
              <a:ext cx="1513946" cy="477924"/>
            </a:xfrm>
            <a:prstGeom prst="rect">
              <a:avLst/>
            </a:prstGeom>
            <a:solidFill>
              <a:schemeClr val="bg1"/>
            </a:solidFill>
            <a:ln w="9525">
              <a:solidFill>
                <a:srgbClr val="FFC000"/>
              </a:solidFill>
            </a:ln>
            <a:effectLst>
              <a:glow rad="228600">
                <a:srgbClr val="FFC000">
                  <a:alpha val="40000"/>
                </a:srgbClr>
              </a:glow>
            </a:effectLst>
          </p:spPr>
          <p:txBody>
            <a:bodyPr wrap="square" rtlCol="0">
              <a:spAutoFit/>
            </a:bodyPr>
            <a:lstStyle/>
            <a:p>
              <a:r>
                <a:rPr lang="en-US" b="1"/>
                <a:t>Concept</a:t>
              </a:r>
              <a:endParaRPr lang="en-US" sz="1200" b="1"/>
            </a:p>
          </p:txBody>
        </p:sp>
        <p:sp>
          <p:nvSpPr>
            <p:cNvPr id="7" name="TextBox 6">
              <a:extLst>
                <a:ext uri="{FF2B5EF4-FFF2-40B4-BE49-F238E27FC236}">
                  <a16:creationId xmlns:a16="http://schemas.microsoft.com/office/drawing/2014/main" id="{5B79D68B-20A4-4B92-ABB4-0E0D94E8862D}"/>
                </a:ext>
              </a:extLst>
            </p:cNvPr>
            <p:cNvSpPr txBox="1"/>
            <p:nvPr/>
          </p:nvSpPr>
          <p:spPr>
            <a:xfrm>
              <a:off x="6746395" y="2079477"/>
              <a:ext cx="1321797" cy="477924"/>
            </a:xfrm>
            <a:prstGeom prst="rect">
              <a:avLst/>
            </a:prstGeom>
            <a:solidFill>
              <a:schemeClr val="bg1"/>
            </a:solidFill>
            <a:ln>
              <a:solidFill>
                <a:srgbClr val="FFFF00"/>
              </a:solidFill>
            </a:ln>
            <a:effectLst>
              <a:glow rad="101600">
                <a:srgbClr val="FFFF00">
                  <a:alpha val="60000"/>
                </a:srgbClr>
              </a:glow>
            </a:effectLst>
          </p:spPr>
          <p:txBody>
            <a:bodyPr wrap="square" rtlCol="0">
              <a:spAutoFit/>
            </a:bodyPr>
            <a:lstStyle/>
            <a:p>
              <a:r>
                <a:rPr lang="en-US" b="1"/>
                <a:t>Startup</a:t>
              </a:r>
            </a:p>
          </p:txBody>
        </p:sp>
        <p:sp>
          <p:nvSpPr>
            <p:cNvPr id="8" name="TextBox 7">
              <a:extLst>
                <a:ext uri="{FF2B5EF4-FFF2-40B4-BE49-F238E27FC236}">
                  <a16:creationId xmlns:a16="http://schemas.microsoft.com/office/drawing/2014/main" id="{5EE4321E-2281-2426-31F9-F8B4EDAE7E49}"/>
                </a:ext>
              </a:extLst>
            </p:cNvPr>
            <p:cNvSpPr txBox="1"/>
            <p:nvPr/>
          </p:nvSpPr>
          <p:spPr>
            <a:xfrm>
              <a:off x="6702950" y="4044728"/>
              <a:ext cx="2502871" cy="398271"/>
            </a:xfrm>
            <a:prstGeom prst="rect">
              <a:avLst/>
            </a:prstGeom>
            <a:solidFill>
              <a:schemeClr val="bg1"/>
            </a:solidFill>
            <a:ln>
              <a:solidFill>
                <a:srgbClr val="92D050"/>
              </a:solidFill>
            </a:ln>
            <a:effectLst>
              <a:glow rad="101600">
                <a:srgbClr val="92D050">
                  <a:alpha val="60000"/>
                </a:srgbClr>
              </a:glow>
            </a:effectLst>
          </p:spPr>
          <p:txBody>
            <a:bodyPr wrap="square" rtlCol="0">
              <a:spAutoFit/>
            </a:bodyPr>
            <a:lstStyle/>
            <a:p>
              <a:r>
                <a:rPr lang="en-US" sz="1400" b="1" dirty="0"/>
                <a:t>Professionalization</a:t>
              </a:r>
            </a:p>
          </p:txBody>
        </p:sp>
        <p:sp>
          <p:nvSpPr>
            <p:cNvPr id="9" name="TextBox 8">
              <a:extLst>
                <a:ext uri="{FF2B5EF4-FFF2-40B4-BE49-F238E27FC236}">
                  <a16:creationId xmlns:a16="http://schemas.microsoft.com/office/drawing/2014/main" id="{8B7980E0-E17E-4747-90BB-8074A05662A7}"/>
                </a:ext>
              </a:extLst>
            </p:cNvPr>
            <p:cNvSpPr txBox="1"/>
            <p:nvPr/>
          </p:nvSpPr>
          <p:spPr>
            <a:xfrm rot="900000">
              <a:off x="4966860" y="5496211"/>
              <a:ext cx="2396971" cy="477924"/>
            </a:xfrm>
            <a:prstGeom prst="rect">
              <a:avLst/>
            </a:prstGeom>
            <a:solidFill>
              <a:schemeClr val="bg1"/>
            </a:solidFill>
            <a:ln>
              <a:solidFill>
                <a:srgbClr val="00B050"/>
              </a:solidFill>
            </a:ln>
            <a:effectLst>
              <a:glow rad="101600">
                <a:srgbClr val="00B050">
                  <a:alpha val="60000"/>
                </a:srgbClr>
              </a:glow>
            </a:effectLst>
          </p:spPr>
          <p:txBody>
            <a:bodyPr wrap="square" rtlCol="0">
              <a:spAutoFit/>
            </a:bodyPr>
            <a:lstStyle/>
            <a:p>
              <a:pPr algn="ctr"/>
              <a:r>
                <a:rPr lang="en-US" b="1"/>
                <a:t>Formalization</a:t>
              </a:r>
            </a:p>
          </p:txBody>
        </p:sp>
        <p:sp>
          <p:nvSpPr>
            <p:cNvPr id="10" name="TextBox 9">
              <a:extLst>
                <a:ext uri="{FF2B5EF4-FFF2-40B4-BE49-F238E27FC236}">
                  <a16:creationId xmlns:a16="http://schemas.microsoft.com/office/drawing/2014/main" id="{03A478ED-FDDF-3A3A-BD59-952588E068C6}"/>
                </a:ext>
              </a:extLst>
            </p:cNvPr>
            <p:cNvSpPr txBox="1"/>
            <p:nvPr/>
          </p:nvSpPr>
          <p:spPr>
            <a:xfrm rot="20700000">
              <a:off x="2466017" y="5533616"/>
              <a:ext cx="1962876" cy="477924"/>
            </a:xfrm>
            <a:prstGeom prst="rect">
              <a:avLst/>
            </a:prstGeom>
            <a:solidFill>
              <a:schemeClr val="bg1"/>
            </a:solidFill>
            <a:ln>
              <a:solidFill>
                <a:schemeClr val="accent5"/>
              </a:solidFill>
            </a:ln>
            <a:effectLst>
              <a:glow rad="101600">
                <a:srgbClr val="00B0F0">
                  <a:alpha val="60000"/>
                </a:srgbClr>
              </a:glow>
            </a:effectLst>
          </p:spPr>
          <p:txBody>
            <a:bodyPr wrap="square" rtlCol="0">
              <a:spAutoFit/>
            </a:bodyPr>
            <a:lstStyle/>
            <a:p>
              <a:r>
                <a:rPr lang="en-US" b="1"/>
                <a:t>Fulfillment</a:t>
              </a:r>
            </a:p>
          </p:txBody>
        </p:sp>
        <p:sp>
          <p:nvSpPr>
            <p:cNvPr id="11" name="TextBox 10">
              <a:extLst>
                <a:ext uri="{FF2B5EF4-FFF2-40B4-BE49-F238E27FC236}">
                  <a16:creationId xmlns:a16="http://schemas.microsoft.com/office/drawing/2014/main" id="{2CDA7A8A-F29A-1286-170F-BEA8597AAD5D}"/>
                </a:ext>
              </a:extLst>
            </p:cNvPr>
            <p:cNvSpPr txBox="1"/>
            <p:nvPr/>
          </p:nvSpPr>
          <p:spPr>
            <a:xfrm>
              <a:off x="1259014" y="4117159"/>
              <a:ext cx="2328970" cy="477924"/>
            </a:xfrm>
            <a:prstGeom prst="rect">
              <a:avLst/>
            </a:prstGeom>
            <a:solidFill>
              <a:schemeClr val="bg1"/>
            </a:solidFill>
            <a:ln>
              <a:solidFill>
                <a:schemeClr val="accent5"/>
              </a:solidFill>
            </a:ln>
            <a:effectLst>
              <a:glow rad="101600">
                <a:schemeClr val="accent5">
                  <a:alpha val="60000"/>
                </a:schemeClr>
              </a:glow>
            </a:effectLst>
          </p:spPr>
          <p:txBody>
            <a:bodyPr wrap="square" rtlCol="0">
              <a:spAutoFit/>
            </a:bodyPr>
            <a:lstStyle/>
            <a:p>
              <a:pPr algn="ctr"/>
              <a:r>
                <a:rPr lang="en-US" b="1"/>
                <a:t>Complacency</a:t>
              </a:r>
            </a:p>
          </p:txBody>
        </p:sp>
        <p:sp>
          <p:nvSpPr>
            <p:cNvPr id="12" name="TextBox 11">
              <a:extLst>
                <a:ext uri="{FF2B5EF4-FFF2-40B4-BE49-F238E27FC236}">
                  <a16:creationId xmlns:a16="http://schemas.microsoft.com/office/drawing/2014/main" id="{B29D8FFF-4504-1777-A076-E8B77CDCD995}"/>
                </a:ext>
              </a:extLst>
            </p:cNvPr>
            <p:cNvSpPr txBox="1"/>
            <p:nvPr/>
          </p:nvSpPr>
          <p:spPr>
            <a:xfrm>
              <a:off x="1326710" y="2046564"/>
              <a:ext cx="2099123" cy="477924"/>
            </a:xfrm>
            <a:prstGeom prst="rect">
              <a:avLst/>
            </a:prstGeom>
            <a:solidFill>
              <a:schemeClr val="bg1"/>
            </a:solidFill>
            <a:ln>
              <a:solidFill>
                <a:srgbClr val="7030A0"/>
              </a:solidFill>
            </a:ln>
            <a:effectLst>
              <a:glow rad="101600">
                <a:srgbClr val="7030A0">
                  <a:alpha val="60000"/>
                </a:srgbClr>
              </a:glow>
            </a:effectLst>
          </p:spPr>
          <p:txBody>
            <a:bodyPr wrap="square" rtlCol="0">
              <a:spAutoFit/>
            </a:bodyPr>
            <a:lstStyle/>
            <a:p>
              <a:r>
                <a:rPr lang="en-US" b="1"/>
                <a:t>Regression</a:t>
              </a:r>
            </a:p>
          </p:txBody>
        </p:sp>
        <p:sp>
          <p:nvSpPr>
            <p:cNvPr id="13" name="TextBox 12">
              <a:extLst>
                <a:ext uri="{FF2B5EF4-FFF2-40B4-BE49-F238E27FC236}">
                  <a16:creationId xmlns:a16="http://schemas.microsoft.com/office/drawing/2014/main" id="{892F7F30-4F7C-3332-5B24-DE05772CB0E2}"/>
                </a:ext>
              </a:extLst>
            </p:cNvPr>
            <p:cNvSpPr txBox="1"/>
            <p:nvPr/>
          </p:nvSpPr>
          <p:spPr>
            <a:xfrm rot="900000">
              <a:off x="2608973" y="277308"/>
              <a:ext cx="1778411" cy="836367"/>
            </a:xfrm>
            <a:prstGeom prst="rect">
              <a:avLst/>
            </a:prstGeom>
            <a:solidFill>
              <a:schemeClr val="bg1"/>
            </a:solidFill>
            <a:ln>
              <a:solidFill>
                <a:srgbClr val="FF0000"/>
              </a:solidFill>
            </a:ln>
            <a:effectLst>
              <a:glow rad="101600">
                <a:srgbClr val="FF0000">
                  <a:alpha val="60000"/>
                </a:srgbClr>
              </a:glow>
            </a:effectLst>
          </p:spPr>
          <p:txBody>
            <a:bodyPr wrap="square" rtlCol="0">
              <a:spAutoFit/>
            </a:bodyPr>
            <a:lstStyle/>
            <a:p>
              <a:pPr lvl="0" algn="ctr"/>
              <a:r>
                <a:rPr lang="en-US" sz="1200" b="1">
                  <a:cs typeface="Aharoni" panose="02010803020104030203" pitchFamily="2" charset="-79"/>
                </a:rPr>
                <a:t>Revitalization</a:t>
              </a:r>
            </a:p>
            <a:p>
              <a:pPr lvl="0" algn="ctr"/>
              <a:r>
                <a:rPr lang="en-US" sz="1200" b="1">
                  <a:cs typeface="Aharoni" panose="02010803020104030203" pitchFamily="2" charset="-79"/>
                </a:rPr>
                <a:t>Obscurity</a:t>
              </a:r>
            </a:p>
            <a:p>
              <a:pPr lvl="0" algn="ctr"/>
              <a:r>
                <a:rPr lang="en-US" sz="1200" b="1">
                  <a:cs typeface="Aharoni" panose="02010803020104030203" pitchFamily="2" charset="-79"/>
                </a:rPr>
                <a:t>Dissolution</a:t>
              </a:r>
            </a:p>
          </p:txBody>
        </p:sp>
        <p:sp>
          <p:nvSpPr>
            <p:cNvPr id="14" name="TextBox 13">
              <a:extLst>
                <a:ext uri="{FF2B5EF4-FFF2-40B4-BE49-F238E27FC236}">
                  <a16:creationId xmlns:a16="http://schemas.microsoft.com/office/drawing/2014/main" id="{1ACA9B61-5757-9992-4515-CBC6D768092B}"/>
                </a:ext>
              </a:extLst>
            </p:cNvPr>
            <p:cNvSpPr txBox="1"/>
            <p:nvPr/>
          </p:nvSpPr>
          <p:spPr>
            <a:xfrm>
              <a:off x="3833168" y="4269205"/>
              <a:ext cx="2544464" cy="467352"/>
            </a:xfrm>
            <a:prstGeom prst="rect">
              <a:avLst/>
            </a:prstGeom>
            <a:noFill/>
          </p:spPr>
          <p:txBody>
            <a:bodyPr wrap="square" rtlCol="0">
              <a:spAutoFit/>
            </a:bodyPr>
            <a:lstStyle/>
            <a:p>
              <a:r>
                <a:rPr lang="en-US" sz="1200"/>
                <a:t>Adapted from work by J.J. Cribbins</a:t>
              </a:r>
            </a:p>
          </p:txBody>
        </p:sp>
        <p:sp>
          <p:nvSpPr>
            <p:cNvPr id="15" name="Isosceles Triangle 14">
              <a:extLst>
                <a:ext uri="{FF2B5EF4-FFF2-40B4-BE49-F238E27FC236}">
                  <a16:creationId xmlns:a16="http://schemas.microsoft.com/office/drawing/2014/main" id="{C51102D2-6709-D0E4-AB53-30E0C9642470}"/>
                </a:ext>
              </a:extLst>
            </p:cNvPr>
            <p:cNvSpPr/>
            <p:nvPr/>
          </p:nvSpPr>
          <p:spPr>
            <a:xfrm rot="5400000">
              <a:off x="4472882" y="369443"/>
              <a:ext cx="925761" cy="339275"/>
            </a:xfrm>
            <a:prstGeom prst="triangle">
              <a:avLst/>
            </a:prstGeom>
            <a:solidFill>
              <a:srgbClr val="FF0000"/>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2" name="object 5">
            <a:extLst>
              <a:ext uri="{FF2B5EF4-FFF2-40B4-BE49-F238E27FC236}">
                <a16:creationId xmlns:a16="http://schemas.microsoft.com/office/drawing/2014/main" id="{1A2962AB-1F18-496E-7115-78D029EEC99A}"/>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25</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8062545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45F94F9-0862-39A6-D837-3B9A71144354}"/>
              </a:ext>
            </a:extLst>
          </p:cNvPr>
          <p:cNvSpPr/>
          <p:nvPr/>
        </p:nvSpPr>
        <p:spPr>
          <a:xfrm>
            <a:off x="762000" y="545147"/>
            <a:ext cx="10668000" cy="5562600"/>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5" name="Oval 14"/>
          <p:cNvSpPr/>
          <p:nvPr/>
        </p:nvSpPr>
        <p:spPr>
          <a:xfrm>
            <a:off x="5721690" y="996888"/>
            <a:ext cx="5174909" cy="5021141"/>
          </a:xfrm>
          <a:prstGeom prst="ellipse">
            <a:avLst/>
          </a:prstGeom>
          <a:solidFill>
            <a:schemeClr val="accent1">
              <a:lumMod val="25000"/>
              <a:lumOff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b="1" u="sng" dirty="0">
                <a:solidFill>
                  <a:srgbClr val="002060"/>
                </a:solidFill>
                <a:latin typeface="Open Sans" panose="020B0606030504020204" pitchFamily="34" charset="0"/>
                <a:ea typeface="Open Sans" panose="020B0606030504020204" pitchFamily="34" charset="0"/>
                <a:cs typeface="Open Sans" panose="020B0606030504020204" pitchFamily="34" charset="0"/>
              </a:rPr>
              <a:t>Key Processes</a:t>
            </a:r>
          </a:p>
          <a:p>
            <a:pPr algn="ctr"/>
            <a:endParaRPr lang="en-US" sz="1600" b="1" u="sng" dirty="0">
              <a:solidFill>
                <a:srgbClr val="7030A0"/>
              </a:solidFill>
              <a:latin typeface="Open Sans" panose="020B0606030504020204" pitchFamily="34" charset="0"/>
              <a:ea typeface="Open Sans" panose="020B0606030504020204" pitchFamily="34" charset="0"/>
              <a:cs typeface="Open Sans" panose="020B0606030504020204" pitchFamily="34" charset="0"/>
            </a:endParaRPr>
          </a:p>
          <a:p>
            <a:pPr algn="ctr"/>
            <a:r>
              <a:rPr lang="en-US" sz="2800" b="1" dirty="0">
                <a:solidFill>
                  <a:schemeClr val="tx1"/>
                </a:solidFill>
                <a:latin typeface="Open Sans" panose="020B0606030504020204" pitchFamily="34" charset="0"/>
                <a:ea typeface="Open Sans" panose="020B0606030504020204" pitchFamily="34" charset="0"/>
                <a:cs typeface="Open Sans" panose="020B0606030504020204" pitchFamily="34" charset="0"/>
              </a:rPr>
              <a:t>Research, Data &amp; Analytics</a:t>
            </a:r>
          </a:p>
          <a:p>
            <a:pPr algn="ctr"/>
            <a:endParaRPr lang="en-US"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pPr algn="ctr"/>
            <a:r>
              <a:rPr lang="en-US" sz="2800" b="1" dirty="0">
                <a:solidFill>
                  <a:schemeClr val="tx1"/>
                </a:solidFill>
                <a:latin typeface="Open Sans" panose="020B0606030504020204" pitchFamily="34" charset="0"/>
                <a:ea typeface="Open Sans" panose="020B0606030504020204" pitchFamily="34" charset="0"/>
                <a:cs typeface="Open Sans" panose="020B0606030504020204" pitchFamily="34" charset="0"/>
              </a:rPr>
              <a:t>Strategy</a:t>
            </a:r>
          </a:p>
          <a:p>
            <a:pPr algn="ctr"/>
            <a:endParaRPr lang="en-US"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pPr algn="ctr"/>
            <a:r>
              <a:rPr lang="en-US" sz="2800" b="1" dirty="0">
                <a:solidFill>
                  <a:schemeClr val="tx1"/>
                </a:solidFill>
                <a:latin typeface="Open Sans" panose="020B0606030504020204" pitchFamily="34" charset="0"/>
                <a:ea typeface="Open Sans" panose="020B0606030504020204" pitchFamily="34" charset="0"/>
                <a:cs typeface="Open Sans" panose="020B0606030504020204" pitchFamily="34" charset="0"/>
              </a:rPr>
              <a:t>Policy</a:t>
            </a:r>
          </a:p>
          <a:p>
            <a:pPr algn="ctr"/>
            <a:endParaRPr lang="en-US"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pPr algn="ctr"/>
            <a:r>
              <a:rPr lang="en-US" sz="2800" b="1" dirty="0">
                <a:solidFill>
                  <a:schemeClr val="tx1"/>
                </a:solidFill>
                <a:latin typeface="Open Sans" panose="020B0606030504020204" pitchFamily="34" charset="0"/>
                <a:ea typeface="Open Sans" panose="020B0606030504020204" pitchFamily="34" charset="0"/>
                <a:cs typeface="Open Sans" panose="020B0606030504020204" pitchFamily="34" charset="0"/>
              </a:rPr>
              <a:t>Resource Allocation</a:t>
            </a:r>
          </a:p>
        </p:txBody>
      </p:sp>
      <p:sp>
        <p:nvSpPr>
          <p:cNvPr id="6" name="Oval 5"/>
          <p:cNvSpPr/>
          <p:nvPr/>
        </p:nvSpPr>
        <p:spPr>
          <a:xfrm>
            <a:off x="1677704" y="996888"/>
            <a:ext cx="5026837" cy="5041119"/>
          </a:xfrm>
          <a:prstGeom prst="ellipse">
            <a:avLst/>
          </a:prstGeom>
          <a:solidFill>
            <a:schemeClr val="accent3">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776742" y="51337"/>
            <a:ext cx="8638517" cy="369332"/>
          </a:xfrm>
        </p:spPr>
        <p:txBody>
          <a:bodyPr/>
          <a:lstStyle/>
          <a:p>
            <a:r>
              <a:rPr lang="en-US" dirty="0">
                <a:latin typeface="Open Sans" panose="020B0606030504020204" pitchFamily="34" charset="0"/>
                <a:ea typeface="Open Sans" panose="020B0606030504020204" pitchFamily="34" charset="0"/>
                <a:cs typeface="Open Sans" panose="020B0606030504020204" pitchFamily="34" charset="0"/>
              </a:rPr>
              <a:t>Model of Association Infrastructure</a:t>
            </a:r>
          </a:p>
        </p:txBody>
      </p:sp>
      <p:sp>
        <p:nvSpPr>
          <p:cNvPr id="5" name="Rectangle 8"/>
          <p:cNvSpPr>
            <a:spLocks noChangeArrowheads="1"/>
          </p:cNvSpPr>
          <p:nvPr/>
        </p:nvSpPr>
        <p:spPr bwMode="auto">
          <a:xfrm rot="5400000" flipH="1">
            <a:off x="4370372" y="3494271"/>
            <a:ext cx="2829238" cy="520655"/>
          </a:xfrm>
          <a:prstGeom prst="rect">
            <a:avLst/>
          </a:prstGeom>
          <a:noFill/>
          <a:ln w="12700">
            <a:noFill/>
            <a:miter lim="800000"/>
            <a:headEnd/>
            <a:tailEnd/>
          </a:ln>
          <a:effectLst/>
        </p:spPr>
        <p:txBody>
          <a:bodyPr wrap="square" lIns="90488" tIns="44450" rIns="90488" bIns="44450">
            <a:spAutoFit/>
          </a:bodyPr>
          <a:lstStyle/>
          <a:p>
            <a:pPr algn="ctr">
              <a:spcBef>
                <a:spcPct val="50000"/>
              </a:spcBef>
              <a:tabLst>
                <a:tab pos="285750" algn="l"/>
              </a:tabLst>
            </a:pPr>
            <a:r>
              <a:rPr lang="en-US" sz="2800" b="1">
                <a:solidFill>
                  <a:schemeClr val="tx1">
                    <a:lumMod val="75000"/>
                    <a:lumOff val="25000"/>
                  </a:schemeClr>
                </a:solidFill>
                <a:latin typeface="Calibri" pitchFamily="34" charset="0"/>
              </a:rPr>
              <a:t>6. </a:t>
            </a:r>
            <a:r>
              <a:rPr lang="en-US" sz="2800" b="1">
                <a:solidFill>
                  <a:schemeClr val="tx1">
                    <a:lumMod val="75000"/>
                    <a:lumOff val="25000"/>
                  </a:schemeClr>
                </a:solidFill>
                <a:latin typeface="Arial" panose="020B0604020202020204" pitchFamily="34" charset="0"/>
                <a:cs typeface="Arial" panose="020B0604020202020204" pitchFamily="34" charset="0"/>
              </a:rPr>
              <a:t>Technology</a:t>
            </a:r>
          </a:p>
        </p:txBody>
      </p:sp>
      <p:cxnSp>
        <p:nvCxnSpPr>
          <p:cNvPr id="7" name="Straight Arrow Connector 6"/>
          <p:cNvCxnSpPr/>
          <p:nvPr/>
        </p:nvCxnSpPr>
        <p:spPr>
          <a:xfrm>
            <a:off x="8229600" y="3048000"/>
            <a:ext cx="0" cy="295584"/>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cxnSp>
        <p:nvCxnSpPr>
          <p:cNvPr id="8" name="Straight Arrow Connector 7"/>
          <p:cNvCxnSpPr/>
          <p:nvPr/>
        </p:nvCxnSpPr>
        <p:spPr>
          <a:xfrm>
            <a:off x="8229600" y="3733800"/>
            <a:ext cx="0" cy="304657"/>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cxnSp>
        <p:nvCxnSpPr>
          <p:cNvPr id="9" name="Straight Arrow Connector 8"/>
          <p:cNvCxnSpPr/>
          <p:nvPr/>
        </p:nvCxnSpPr>
        <p:spPr>
          <a:xfrm>
            <a:off x="8229600" y="4432507"/>
            <a:ext cx="0" cy="304954"/>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sp>
        <p:nvSpPr>
          <p:cNvPr id="10" name="Line 10"/>
          <p:cNvSpPr>
            <a:spLocks noChangeShapeType="1"/>
          </p:cNvSpPr>
          <p:nvPr/>
        </p:nvSpPr>
        <p:spPr bwMode="auto">
          <a:xfrm>
            <a:off x="5626264" y="2553195"/>
            <a:ext cx="0" cy="1793174"/>
          </a:xfrm>
          <a:prstGeom prst="line">
            <a:avLst/>
          </a:prstGeom>
          <a:noFill/>
          <a:ln w="12700">
            <a:solidFill>
              <a:schemeClr val="tx1"/>
            </a:solidFill>
            <a:round/>
            <a:headEnd/>
            <a:tailEnd/>
          </a:ln>
          <a:effectLst/>
        </p:spPr>
        <p:txBody>
          <a:bodyPr/>
          <a:lstStyle/>
          <a:p>
            <a:endParaRPr lang="en-US" b="1">
              <a:latin typeface="Calibri" pitchFamily="34" charset="0"/>
            </a:endParaRPr>
          </a:p>
        </p:txBody>
      </p:sp>
      <p:sp>
        <p:nvSpPr>
          <p:cNvPr id="11" name="Line 11"/>
          <p:cNvSpPr>
            <a:spLocks noChangeShapeType="1"/>
          </p:cNvSpPr>
          <p:nvPr/>
        </p:nvSpPr>
        <p:spPr bwMode="auto">
          <a:xfrm>
            <a:off x="5408550" y="2553195"/>
            <a:ext cx="203200" cy="0"/>
          </a:xfrm>
          <a:prstGeom prst="line">
            <a:avLst/>
          </a:prstGeom>
          <a:noFill/>
          <a:ln w="12700">
            <a:solidFill>
              <a:schemeClr val="tx1"/>
            </a:solidFill>
            <a:round/>
            <a:headEnd/>
            <a:tailEnd/>
          </a:ln>
          <a:effectLst/>
        </p:spPr>
        <p:txBody>
          <a:bodyPr/>
          <a:lstStyle/>
          <a:p>
            <a:endParaRPr lang="en-US" b="1">
              <a:latin typeface="Calibri" pitchFamily="34" charset="0"/>
            </a:endParaRPr>
          </a:p>
        </p:txBody>
      </p:sp>
      <p:sp>
        <p:nvSpPr>
          <p:cNvPr id="12" name="Line 11"/>
          <p:cNvSpPr>
            <a:spLocks noChangeShapeType="1"/>
          </p:cNvSpPr>
          <p:nvPr/>
        </p:nvSpPr>
        <p:spPr bwMode="auto">
          <a:xfrm>
            <a:off x="5423064" y="4346369"/>
            <a:ext cx="203200" cy="0"/>
          </a:xfrm>
          <a:prstGeom prst="line">
            <a:avLst/>
          </a:prstGeom>
          <a:noFill/>
          <a:ln w="12700">
            <a:solidFill>
              <a:schemeClr val="tx1"/>
            </a:solidFill>
            <a:round/>
            <a:headEnd/>
            <a:tailEnd/>
          </a:ln>
          <a:effectLst/>
        </p:spPr>
        <p:txBody>
          <a:bodyPr/>
          <a:lstStyle/>
          <a:p>
            <a:endParaRPr lang="en-US" b="1">
              <a:latin typeface="Calibri" pitchFamily="34" charset="0"/>
            </a:endParaRPr>
          </a:p>
        </p:txBody>
      </p:sp>
      <p:cxnSp>
        <p:nvCxnSpPr>
          <p:cNvPr id="16" name="Straight Arrow Connector 15"/>
          <p:cNvCxnSpPr/>
          <p:nvPr/>
        </p:nvCxnSpPr>
        <p:spPr>
          <a:xfrm>
            <a:off x="6051511" y="3455358"/>
            <a:ext cx="1113268"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8" name="Straight Arrow Connector 17"/>
          <p:cNvCxnSpPr/>
          <p:nvPr/>
        </p:nvCxnSpPr>
        <p:spPr>
          <a:xfrm flipH="1">
            <a:off x="4374078" y="3418626"/>
            <a:ext cx="1048987"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4" name="Rectangle 13"/>
          <p:cNvSpPr/>
          <p:nvPr/>
        </p:nvSpPr>
        <p:spPr>
          <a:xfrm>
            <a:off x="2132540" y="1752028"/>
            <a:ext cx="4572000" cy="2985433"/>
          </a:xfrm>
          <a:prstGeom prst="rect">
            <a:avLst/>
          </a:prstGeom>
        </p:spPr>
        <p:txBody>
          <a:bodyPr>
            <a:spAutoFit/>
          </a:bodyPr>
          <a:lstStyle/>
          <a:p>
            <a:pPr algn="ctr"/>
            <a:r>
              <a:rPr lang="en-US" sz="3200" b="1" u="sng" dirty="0">
                <a:solidFill>
                  <a:srgbClr val="002060"/>
                </a:solidFill>
                <a:latin typeface="Open Sans" panose="020B0606030504020204" pitchFamily="34" charset="0"/>
                <a:ea typeface="Open Sans" panose="020B0606030504020204" pitchFamily="34" charset="0"/>
                <a:cs typeface="Open Sans" panose="020B0606030504020204" pitchFamily="34" charset="0"/>
              </a:rPr>
              <a:t>Key Structures</a:t>
            </a:r>
          </a:p>
          <a:p>
            <a:pPr algn="ctr"/>
            <a:endParaRPr lang="en-US" sz="1600" b="1" u="sng" dirty="0">
              <a:latin typeface="Open Sans" panose="020B0606030504020204" pitchFamily="34" charset="0"/>
              <a:ea typeface="Open Sans" panose="020B0606030504020204" pitchFamily="34" charset="0"/>
              <a:cs typeface="Open Sans" panose="020B0606030504020204" pitchFamily="34" charset="0"/>
            </a:endParaRPr>
          </a:p>
          <a:p>
            <a:pPr marL="514350" indent="-514350">
              <a:buFont typeface="+mj-lt"/>
              <a:buAutoNum type="arabicPeriod"/>
            </a:pPr>
            <a:r>
              <a:rPr lang="en-US" sz="2800" b="1" dirty="0">
                <a:latin typeface="Open Sans" panose="020B0606030504020204" pitchFamily="34" charset="0"/>
                <a:ea typeface="Open Sans" panose="020B0606030504020204" pitchFamily="34" charset="0"/>
                <a:cs typeface="Open Sans" panose="020B0606030504020204" pitchFamily="34" charset="0"/>
              </a:rPr>
              <a:t>Membership</a:t>
            </a:r>
          </a:p>
          <a:p>
            <a:pPr marL="514350" indent="-514350">
              <a:buFont typeface="+mj-lt"/>
              <a:buAutoNum type="arabicPeriod"/>
            </a:pPr>
            <a:r>
              <a:rPr lang="en-US" sz="2800" b="1" dirty="0">
                <a:latin typeface="Open Sans" panose="020B0606030504020204" pitchFamily="34" charset="0"/>
                <a:ea typeface="Open Sans" panose="020B0606030504020204" pitchFamily="34" charset="0"/>
                <a:cs typeface="Open Sans" panose="020B0606030504020204" pitchFamily="34" charset="0"/>
              </a:rPr>
              <a:t>Governance</a:t>
            </a:r>
          </a:p>
          <a:p>
            <a:pPr marL="514350" indent="-514350">
              <a:buFont typeface="+mj-lt"/>
              <a:buAutoNum type="arabicPeriod"/>
            </a:pPr>
            <a:r>
              <a:rPr lang="en-US" sz="2800" b="1" dirty="0">
                <a:latin typeface="Open Sans" panose="020B0606030504020204" pitchFamily="34" charset="0"/>
                <a:ea typeface="Open Sans" panose="020B0606030504020204" pitchFamily="34" charset="0"/>
                <a:cs typeface="Open Sans" panose="020B0606030504020204" pitchFamily="34" charset="0"/>
              </a:rPr>
              <a:t>Program</a:t>
            </a:r>
          </a:p>
          <a:p>
            <a:pPr marL="514350" indent="-514350">
              <a:buFont typeface="+mj-lt"/>
              <a:buAutoNum type="arabicPeriod"/>
            </a:pPr>
            <a:r>
              <a:rPr lang="en-US" sz="2800" b="1" dirty="0">
                <a:latin typeface="Open Sans" panose="020B0606030504020204" pitchFamily="34" charset="0"/>
                <a:ea typeface="Open Sans" panose="020B0606030504020204" pitchFamily="34" charset="0"/>
                <a:cs typeface="Open Sans" panose="020B0606030504020204" pitchFamily="34" charset="0"/>
              </a:rPr>
              <a:t>Workforce</a:t>
            </a:r>
          </a:p>
          <a:p>
            <a:pPr marL="514350" indent="-514350">
              <a:buFont typeface="+mj-lt"/>
              <a:buAutoNum type="arabicPeriod"/>
            </a:pPr>
            <a:r>
              <a:rPr lang="en-US" sz="2800" b="1" dirty="0">
                <a:latin typeface="Open Sans" panose="020B0606030504020204" pitchFamily="34" charset="0"/>
                <a:ea typeface="Open Sans" panose="020B0606030504020204" pitchFamily="34" charset="0"/>
                <a:cs typeface="Open Sans" panose="020B0606030504020204" pitchFamily="34" charset="0"/>
              </a:rPr>
              <a:t>Financial</a:t>
            </a:r>
          </a:p>
        </p:txBody>
      </p:sp>
      <p:sp>
        <p:nvSpPr>
          <p:cNvPr id="4" name="TextBox 3">
            <a:extLst>
              <a:ext uri="{FF2B5EF4-FFF2-40B4-BE49-F238E27FC236}">
                <a16:creationId xmlns:a16="http://schemas.microsoft.com/office/drawing/2014/main" id="{6902E20A-0C21-B0EA-6E0E-F2C8E3927639}"/>
              </a:ext>
            </a:extLst>
          </p:cNvPr>
          <p:cNvSpPr txBox="1"/>
          <p:nvPr/>
        </p:nvSpPr>
        <p:spPr>
          <a:xfrm>
            <a:off x="996232" y="775614"/>
            <a:ext cx="1524776" cy="523220"/>
          </a:xfrm>
          <a:prstGeom prst="rect">
            <a:avLst/>
          </a:prstGeom>
          <a:noFill/>
        </p:spPr>
        <p:txBody>
          <a:bodyPr wrap="none" rtlCol="0">
            <a:spAutoFit/>
          </a:bodyPr>
          <a:lstStyle/>
          <a:p>
            <a:r>
              <a:rPr lang="en-US" sz="2800" b="1" dirty="0">
                <a:latin typeface="Open Sans" panose="020B0606030504020204" pitchFamily="34" charset="0"/>
                <a:ea typeface="Open Sans" panose="020B0606030504020204" pitchFamily="34" charset="0"/>
                <a:cs typeface="Open Sans" panose="020B0606030504020204" pitchFamily="34" charset="0"/>
              </a:rPr>
              <a:t>Culture</a:t>
            </a:r>
          </a:p>
        </p:txBody>
      </p:sp>
      <p:sp>
        <p:nvSpPr>
          <p:cNvPr id="17" name="object 5">
            <a:extLst>
              <a:ext uri="{FF2B5EF4-FFF2-40B4-BE49-F238E27FC236}">
                <a16:creationId xmlns:a16="http://schemas.microsoft.com/office/drawing/2014/main" id="{D61B86C8-2A13-15EA-F0AF-D9FC670B1620}"/>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26</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1331993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594506" y="243587"/>
            <a:ext cx="4960620" cy="505267"/>
          </a:xfrm>
          <a:prstGeom prst="rect">
            <a:avLst/>
          </a:prstGeom>
        </p:spPr>
        <p:txBody>
          <a:bodyPr vert="horz" wrap="square" lIns="0" tIns="12700" rIns="0" bIns="0" rtlCol="0">
            <a:spAutoFit/>
          </a:bodyPr>
          <a:lstStyle/>
          <a:p>
            <a:pPr marL="12700">
              <a:lnSpc>
                <a:spcPct val="100000"/>
              </a:lnSpc>
              <a:spcBef>
                <a:spcPts val="100"/>
              </a:spcBef>
            </a:pPr>
            <a:r>
              <a:rPr sz="3200"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Organizing</a:t>
            </a:r>
            <a:r>
              <a:rPr sz="3200" spc="-17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and</a:t>
            </a:r>
            <a:r>
              <a:rPr sz="3200" spc="-19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Aligning</a:t>
            </a:r>
            <a:endParaRPr sz="32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1910586" y="1319657"/>
            <a:ext cx="8347075" cy="2700098"/>
          </a:xfrm>
          <a:prstGeom prst="rect">
            <a:avLst/>
          </a:prstGeom>
        </p:spPr>
        <p:txBody>
          <a:bodyPr vert="horz" wrap="square" lIns="0" tIns="12065" rIns="0" bIns="0" rtlCol="0">
            <a:spAutoFit/>
          </a:bodyPr>
          <a:lstStyle/>
          <a:p>
            <a:pPr marL="355600" marR="518795" indent="-342900">
              <a:lnSpc>
                <a:spcPct val="100000"/>
              </a:lnSpc>
              <a:spcBef>
                <a:spcPts val="95"/>
              </a:spcBef>
              <a:buFont typeface="Wingdings"/>
              <a:buChar char=""/>
              <a:tabLst>
                <a:tab pos="355600" algn="l"/>
              </a:tabLst>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An</a:t>
            </a:r>
            <a:r>
              <a:rPr sz="24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organization’s</a:t>
            </a:r>
            <a:r>
              <a:rPr sz="24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structure</a:t>
            </a:r>
            <a:r>
              <a:rPr sz="24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results</a:t>
            </a:r>
            <a:r>
              <a:rPr sz="24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in</a:t>
            </a:r>
            <a:r>
              <a:rPr sz="24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better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performance</a:t>
            </a:r>
            <a:r>
              <a:rPr sz="24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only</a:t>
            </a:r>
            <a:r>
              <a:rPr sz="2400"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if</a:t>
            </a:r>
            <a:r>
              <a:rPr sz="24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it</a:t>
            </a:r>
            <a:r>
              <a:rPr sz="24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improves</a:t>
            </a:r>
            <a:r>
              <a:rPr sz="24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the </a:t>
            </a:r>
            <a:r>
              <a:rPr sz="2400"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organization’s</a:t>
            </a:r>
            <a:r>
              <a:rPr sz="2400" spc="-1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ability</a:t>
            </a:r>
            <a:r>
              <a:rPr sz="24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make</a:t>
            </a:r>
            <a:r>
              <a:rPr sz="24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4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execute</a:t>
            </a:r>
            <a:r>
              <a:rPr sz="24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key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decisions</a:t>
            </a:r>
            <a:r>
              <a:rPr sz="24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better</a:t>
            </a:r>
            <a:r>
              <a:rPr sz="2400"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400"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faster.</a:t>
            </a:r>
            <a:endParaRPr sz="2400" dirty="0">
              <a:latin typeface="Open Sans" panose="020B0606030504020204" pitchFamily="34" charset="0"/>
              <a:ea typeface="Open Sans" panose="020B0606030504020204" pitchFamily="34" charset="0"/>
              <a:cs typeface="Open Sans" panose="020B0606030504020204" pitchFamily="34" charset="0"/>
            </a:endParaRPr>
          </a:p>
          <a:p>
            <a:pPr marL="354965" marR="5080" indent="-342900">
              <a:lnSpc>
                <a:spcPct val="100000"/>
              </a:lnSpc>
              <a:spcBef>
                <a:spcPts val="805"/>
              </a:spcBef>
              <a:buFont typeface="Wingdings"/>
              <a:buChar char=""/>
              <a:tabLst>
                <a:tab pos="354965" algn="l"/>
              </a:tabLst>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If</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an</a:t>
            </a:r>
            <a:r>
              <a:rPr sz="24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organization</a:t>
            </a:r>
            <a:r>
              <a:rPr sz="24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can</a:t>
            </a:r>
            <a:r>
              <a:rPr sz="24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sync</a:t>
            </a:r>
            <a:r>
              <a:rPr sz="24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its</a:t>
            </a:r>
            <a:r>
              <a:rPr sz="24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structure</a:t>
            </a:r>
            <a:r>
              <a:rPr sz="24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with</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its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strategy,</a:t>
            </a:r>
            <a:r>
              <a:rPr sz="24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then</a:t>
            </a:r>
            <a:r>
              <a:rPr sz="24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400"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structure</a:t>
            </a:r>
            <a:r>
              <a:rPr sz="24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will</a:t>
            </a:r>
            <a:r>
              <a:rPr sz="24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work</a:t>
            </a:r>
            <a:r>
              <a:rPr sz="2400" spc="-1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better,</a:t>
            </a:r>
            <a:r>
              <a:rPr sz="2400"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and performance</a:t>
            </a:r>
            <a:r>
              <a:rPr sz="24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will</a:t>
            </a:r>
            <a:r>
              <a:rPr sz="2400"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improve.</a:t>
            </a:r>
            <a:endParaRPr sz="2400"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4"/>
          <p:cNvSpPr txBox="1"/>
          <p:nvPr/>
        </p:nvSpPr>
        <p:spPr>
          <a:xfrm>
            <a:off x="2851148" y="5159881"/>
            <a:ext cx="6177280" cy="299720"/>
          </a:xfrm>
          <a:prstGeom prst="rect">
            <a:avLst/>
          </a:prstGeom>
        </p:spPr>
        <p:txBody>
          <a:bodyPr vert="horz" wrap="square" lIns="0" tIns="12700" rIns="0" bIns="0" rtlCol="0">
            <a:spAutoFit/>
          </a:bodyPr>
          <a:lstStyle/>
          <a:p>
            <a:pPr marL="12700">
              <a:lnSpc>
                <a:spcPct val="100000"/>
              </a:lnSpc>
              <a:spcBef>
                <a:spcPts val="100"/>
              </a:spcBef>
            </a:pPr>
            <a:r>
              <a:rPr sz="1800" spc="-10" dirty="0">
                <a:solidFill>
                  <a:srgbClr val="00418D"/>
                </a:solidFill>
                <a:latin typeface="Open Sans" panose="020B0606030504020204" pitchFamily="34" charset="0"/>
                <a:ea typeface="Open Sans" panose="020B0606030504020204" pitchFamily="34" charset="0"/>
                <a:cs typeface="Open Sans" panose="020B0606030504020204" pitchFamily="34" charset="0"/>
              </a:rPr>
              <a:t>Adapted</a:t>
            </a:r>
            <a:r>
              <a:rPr sz="1800" spc="-5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1800" dirty="0">
                <a:solidFill>
                  <a:srgbClr val="00418D"/>
                </a:solidFill>
                <a:latin typeface="Open Sans" panose="020B0606030504020204" pitchFamily="34" charset="0"/>
                <a:ea typeface="Open Sans" panose="020B0606030504020204" pitchFamily="34" charset="0"/>
                <a:cs typeface="Open Sans" panose="020B0606030504020204" pitchFamily="34" charset="0"/>
              </a:rPr>
              <a:t>from,</a:t>
            </a:r>
            <a:r>
              <a:rPr sz="1800" spc="-60"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1800" dirty="0">
                <a:solidFill>
                  <a:srgbClr val="00418D"/>
                </a:solidFill>
                <a:latin typeface="Open Sans" panose="020B0606030504020204" pitchFamily="34" charset="0"/>
                <a:ea typeface="Open Sans" panose="020B0606030504020204" pitchFamily="34" charset="0"/>
                <a:cs typeface="Open Sans" panose="020B0606030504020204" pitchFamily="34" charset="0"/>
              </a:rPr>
              <a:t>“The</a:t>
            </a:r>
            <a:r>
              <a:rPr sz="1800" spc="-7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1800" spc="-25" dirty="0">
                <a:solidFill>
                  <a:srgbClr val="00418D"/>
                </a:solidFill>
                <a:latin typeface="Open Sans" panose="020B0606030504020204" pitchFamily="34" charset="0"/>
                <a:ea typeface="Open Sans" panose="020B0606030504020204" pitchFamily="34" charset="0"/>
                <a:cs typeface="Open Sans" panose="020B0606030504020204" pitchFamily="34" charset="0"/>
              </a:rPr>
              <a:t>Decision-</a:t>
            </a:r>
            <a:r>
              <a:rPr sz="1800" dirty="0">
                <a:solidFill>
                  <a:srgbClr val="00418D"/>
                </a:solidFill>
                <a:latin typeface="Open Sans" panose="020B0606030504020204" pitchFamily="34" charset="0"/>
                <a:ea typeface="Open Sans" panose="020B0606030504020204" pitchFamily="34" charset="0"/>
                <a:cs typeface="Open Sans" panose="020B0606030504020204" pitchFamily="34" charset="0"/>
              </a:rPr>
              <a:t>Driven</a:t>
            </a:r>
            <a:r>
              <a:rPr sz="1800" spc="1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1800" spc="-35" dirty="0">
                <a:solidFill>
                  <a:srgbClr val="00418D"/>
                </a:solidFill>
                <a:latin typeface="Open Sans" panose="020B0606030504020204" pitchFamily="34" charset="0"/>
                <a:ea typeface="Open Sans" panose="020B0606030504020204" pitchFamily="34" charset="0"/>
                <a:cs typeface="Open Sans" panose="020B0606030504020204" pitchFamily="34" charset="0"/>
              </a:rPr>
              <a:t>Organization,”</a:t>
            </a:r>
            <a:r>
              <a:rPr sz="1800" spc="-80"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1800" dirty="0">
                <a:solidFill>
                  <a:srgbClr val="00418D"/>
                </a:solidFill>
                <a:latin typeface="Open Sans" panose="020B0606030504020204" pitchFamily="34" charset="0"/>
                <a:ea typeface="Open Sans" panose="020B0606030504020204" pitchFamily="34" charset="0"/>
                <a:cs typeface="Open Sans" panose="020B0606030504020204" pitchFamily="34" charset="0"/>
              </a:rPr>
              <a:t>HBR</a:t>
            </a:r>
            <a:r>
              <a:rPr lang="en-US" sz="1800"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endParaRPr sz="1800" dirty="0">
              <a:latin typeface="Open Sans" panose="020B0606030504020204" pitchFamily="34" charset="0"/>
              <a:ea typeface="Open Sans" panose="020B0606030504020204" pitchFamily="34" charset="0"/>
              <a:cs typeface="Open Sans" panose="020B0606030504020204" pitchFamily="34" charset="0"/>
            </a:endParaRPr>
          </a:p>
        </p:txBody>
      </p:sp>
      <p:sp>
        <p:nvSpPr>
          <p:cNvPr id="6" name="object 5">
            <a:extLst>
              <a:ext uri="{FF2B5EF4-FFF2-40B4-BE49-F238E27FC236}">
                <a16:creationId xmlns:a16="http://schemas.microsoft.com/office/drawing/2014/main" id="{6E474F0E-5A26-39BC-92E1-01F074B691D2}"/>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27</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92988" y="94444"/>
            <a:ext cx="11006023" cy="635635"/>
          </a:xfrm>
          <a:prstGeom prst="rect">
            <a:avLst/>
          </a:prstGeom>
        </p:spPr>
        <p:txBody>
          <a:bodyPr vert="horz" wrap="square" lIns="0" tIns="12700" rIns="0" bIns="0" rtlCol="0">
            <a:spAutoFit/>
          </a:bodyPr>
          <a:lstStyle/>
          <a:p>
            <a:pPr marL="3031490">
              <a:lnSpc>
                <a:spcPct val="100000"/>
              </a:lnSpc>
              <a:spcBef>
                <a:spcPts val="100"/>
              </a:spcBef>
            </a:pPr>
            <a:r>
              <a:rPr sz="4000" dirty="0">
                <a:solidFill>
                  <a:srgbClr val="117624"/>
                </a:solidFill>
                <a:latin typeface="Open Sans" panose="020B0606030504020204" pitchFamily="34" charset="0"/>
                <a:ea typeface="Open Sans" panose="020B0606030504020204" pitchFamily="34" charset="0"/>
                <a:cs typeface="Open Sans" panose="020B0606030504020204" pitchFamily="34" charset="0"/>
              </a:rPr>
              <a:t>What</a:t>
            </a:r>
            <a:r>
              <a:rPr sz="4000" spc="-19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dirty="0">
                <a:solidFill>
                  <a:srgbClr val="117624"/>
                </a:solidFill>
                <a:latin typeface="Open Sans" panose="020B0606030504020204" pitchFamily="34" charset="0"/>
                <a:ea typeface="Open Sans" panose="020B0606030504020204" pitchFamily="34" charset="0"/>
                <a:cs typeface="Open Sans" panose="020B0606030504020204" pitchFamily="34" charset="0"/>
              </a:rPr>
              <a:t>Needs</a:t>
            </a:r>
            <a:r>
              <a:rPr sz="4000" spc="-18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Attention?</a:t>
            </a:r>
            <a:endParaRPr sz="40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3043426" y="836816"/>
            <a:ext cx="7395974" cy="289823"/>
          </a:xfrm>
          <a:prstGeom prst="rect">
            <a:avLst/>
          </a:prstGeom>
        </p:spPr>
        <p:txBody>
          <a:bodyPr vert="horz" wrap="square" lIns="0" tIns="12700" rIns="0" bIns="0" rtlCol="0">
            <a:spAutoFit/>
          </a:bodyPr>
          <a:lstStyle/>
          <a:p>
            <a:pPr marL="12700">
              <a:lnSpc>
                <a:spcPct val="100000"/>
              </a:lnSpc>
              <a:spcBef>
                <a:spcPts val="100"/>
              </a:spcBef>
              <a:tabLst>
                <a:tab pos="2083435" algn="l"/>
                <a:tab pos="3272154" algn="l"/>
                <a:tab pos="4200525" algn="l"/>
              </a:tabLst>
            </a:pPr>
            <a:r>
              <a:rPr sz="1800" b="1" dirty="0">
                <a:solidFill>
                  <a:srgbClr val="001F5F"/>
                </a:solidFill>
                <a:latin typeface="Open Sans" panose="020B0606030504020204" pitchFamily="34" charset="0"/>
                <a:ea typeface="Open Sans" panose="020B0606030504020204" pitchFamily="34" charset="0"/>
                <a:cs typeface="Open Sans" panose="020B0606030504020204" pitchFamily="34" charset="0"/>
              </a:rPr>
              <a:t>1=</a:t>
            </a:r>
            <a:r>
              <a:rPr sz="1800" b="1" spc="-25" dirty="0">
                <a:solidFill>
                  <a:srgbClr val="001F5F"/>
                </a:solidFill>
                <a:latin typeface="Open Sans" panose="020B0606030504020204" pitchFamily="34" charset="0"/>
                <a:ea typeface="Open Sans" panose="020B0606030504020204" pitchFamily="34" charset="0"/>
                <a:cs typeface="Open Sans" panose="020B0606030504020204" pitchFamily="34" charset="0"/>
              </a:rPr>
              <a:t> </a:t>
            </a:r>
            <a:r>
              <a:rPr sz="1800" b="1" spc="-10" dirty="0">
                <a:solidFill>
                  <a:srgbClr val="001F5F"/>
                </a:solidFill>
                <a:latin typeface="Open Sans" panose="020B0606030504020204" pitchFamily="34" charset="0"/>
                <a:ea typeface="Open Sans" panose="020B0606030504020204" pitchFamily="34" charset="0"/>
                <a:cs typeface="Open Sans" panose="020B0606030504020204" pitchFamily="34" charset="0"/>
              </a:rPr>
              <a:t>Strongly</a:t>
            </a:r>
            <a:r>
              <a:rPr sz="1800" b="1" spc="-70" dirty="0">
                <a:solidFill>
                  <a:srgbClr val="001F5F"/>
                </a:solidFill>
                <a:latin typeface="Open Sans" panose="020B0606030504020204" pitchFamily="34" charset="0"/>
                <a:ea typeface="Open Sans" panose="020B0606030504020204" pitchFamily="34" charset="0"/>
                <a:cs typeface="Open Sans" panose="020B0606030504020204" pitchFamily="34" charset="0"/>
              </a:rPr>
              <a:t> </a:t>
            </a:r>
            <a:r>
              <a:rPr sz="1800" b="1" spc="-10" dirty="0">
                <a:solidFill>
                  <a:srgbClr val="001F5F"/>
                </a:solidFill>
                <a:latin typeface="Open Sans" panose="020B0606030504020204" pitchFamily="34" charset="0"/>
                <a:ea typeface="Open Sans" panose="020B0606030504020204" pitchFamily="34" charset="0"/>
                <a:cs typeface="Open Sans" panose="020B0606030504020204" pitchFamily="34" charset="0"/>
              </a:rPr>
              <a:t>Disagree</a:t>
            </a:r>
            <a:r>
              <a:rPr lang="en-US" b="1" spc="-10" dirty="0">
                <a:solidFill>
                  <a:srgbClr val="001F5F"/>
                </a:solidFill>
                <a:latin typeface="Open Sans" panose="020B0606030504020204" pitchFamily="34" charset="0"/>
                <a:ea typeface="Open Sans" panose="020B0606030504020204" pitchFamily="34" charset="0"/>
                <a:cs typeface="Open Sans" panose="020B0606030504020204" pitchFamily="34" charset="0"/>
              </a:rPr>
              <a:t> </a:t>
            </a:r>
            <a:r>
              <a:rPr sz="1800" b="1" spc="-10" dirty="0">
                <a:solidFill>
                  <a:srgbClr val="001F5F"/>
                </a:solidFill>
                <a:latin typeface="Open Sans" panose="020B0606030504020204" pitchFamily="34" charset="0"/>
                <a:ea typeface="Open Sans" panose="020B0606030504020204" pitchFamily="34" charset="0"/>
                <a:cs typeface="Open Sans" panose="020B0606030504020204" pitchFamily="34" charset="0"/>
              </a:rPr>
              <a:t>2=Disagree</a:t>
            </a:r>
            <a:r>
              <a:rPr lang="en-US" b="1" spc="-10" dirty="0">
                <a:solidFill>
                  <a:srgbClr val="001F5F"/>
                </a:solidFill>
                <a:latin typeface="Open Sans" panose="020B0606030504020204" pitchFamily="34" charset="0"/>
                <a:ea typeface="Open Sans" panose="020B0606030504020204" pitchFamily="34" charset="0"/>
                <a:cs typeface="Open Sans" panose="020B0606030504020204" pitchFamily="34" charset="0"/>
              </a:rPr>
              <a:t> </a:t>
            </a:r>
            <a:r>
              <a:rPr sz="1800" b="1" spc="-10" dirty="0">
                <a:solidFill>
                  <a:srgbClr val="001F5F"/>
                </a:solidFill>
                <a:latin typeface="Open Sans" panose="020B0606030504020204" pitchFamily="34" charset="0"/>
                <a:ea typeface="Open Sans" panose="020B0606030504020204" pitchFamily="34" charset="0"/>
                <a:cs typeface="Open Sans" panose="020B0606030504020204" pitchFamily="34" charset="0"/>
              </a:rPr>
              <a:t>3=Agree</a:t>
            </a:r>
            <a:r>
              <a:rPr lang="en-US" sz="1800" b="1" spc="-10" dirty="0">
                <a:solidFill>
                  <a:srgbClr val="001F5F"/>
                </a:solidFill>
                <a:latin typeface="Open Sans" panose="020B0606030504020204" pitchFamily="34" charset="0"/>
                <a:ea typeface="Open Sans" panose="020B0606030504020204" pitchFamily="34" charset="0"/>
                <a:cs typeface="Open Sans" panose="020B0606030504020204" pitchFamily="34" charset="0"/>
              </a:rPr>
              <a:t> </a:t>
            </a:r>
            <a:r>
              <a:rPr sz="1800" b="1" spc="-25" dirty="0">
                <a:solidFill>
                  <a:srgbClr val="001F5F"/>
                </a:solidFill>
                <a:latin typeface="Open Sans" panose="020B0606030504020204" pitchFamily="34" charset="0"/>
                <a:ea typeface="Open Sans" panose="020B0606030504020204" pitchFamily="34" charset="0"/>
                <a:cs typeface="Open Sans" panose="020B0606030504020204" pitchFamily="34" charset="0"/>
              </a:rPr>
              <a:t>4=Strongly</a:t>
            </a:r>
            <a:r>
              <a:rPr sz="1800" b="1" spc="-10" dirty="0">
                <a:solidFill>
                  <a:srgbClr val="001F5F"/>
                </a:solidFill>
                <a:latin typeface="Open Sans" panose="020B0606030504020204" pitchFamily="34" charset="0"/>
                <a:ea typeface="Open Sans" panose="020B0606030504020204" pitchFamily="34" charset="0"/>
                <a:cs typeface="Open Sans" panose="020B0606030504020204" pitchFamily="34" charset="0"/>
              </a:rPr>
              <a:t> Agree</a:t>
            </a:r>
            <a:endParaRPr sz="18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p:cNvSpPr txBox="1"/>
          <p:nvPr/>
        </p:nvSpPr>
        <p:spPr>
          <a:xfrm>
            <a:off x="1068083" y="1986618"/>
            <a:ext cx="10530928" cy="2884764"/>
          </a:xfrm>
          <a:prstGeom prst="rect">
            <a:avLst/>
          </a:prstGeom>
        </p:spPr>
        <p:txBody>
          <a:bodyPr vert="horz" wrap="square" lIns="0" tIns="12065" rIns="0" bIns="0" rtlCol="0">
            <a:spAutoFit/>
          </a:bodyPr>
          <a:lstStyle/>
          <a:p>
            <a:pPr marL="481965" indent="-468630">
              <a:lnSpc>
                <a:spcPct val="100000"/>
              </a:lnSpc>
              <a:spcBef>
                <a:spcPts val="95"/>
              </a:spcBef>
              <a:buAutoNum type="arabicPeriod"/>
              <a:tabLst>
                <a:tab pos="481965" algn="l"/>
                <a:tab pos="1066165" algn="l"/>
              </a:tabLst>
            </a:pPr>
            <a:r>
              <a:rPr u="heavy" dirty="0">
                <a:solidFill>
                  <a:srgbClr val="494949"/>
                </a:solidFill>
                <a:uFill>
                  <a:solidFill>
                    <a:srgbClr val="484848"/>
                  </a:solidFill>
                </a:uFill>
                <a:latin typeface="Open Sans" panose="020B0606030504020204" pitchFamily="34" charset="0"/>
                <a:ea typeface="Open Sans" panose="020B0606030504020204" pitchFamily="34" charset="0"/>
                <a:cs typeface="Open Sans" panose="020B0606030504020204" pitchFamily="34" charset="0"/>
              </a:rPr>
              <a:t>	</a:t>
            </a:r>
            <a:r>
              <a:rPr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Our</a:t>
            </a:r>
            <a:r>
              <a:rPr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structure</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helps-</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rather than</a:t>
            </a:r>
            <a:r>
              <a:rPr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 hinders-</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decisions most</a:t>
            </a:r>
            <a:r>
              <a:rPr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critical to</a:t>
            </a:r>
            <a:r>
              <a:rPr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our</a:t>
            </a:r>
            <a:r>
              <a:rPr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success.</a:t>
            </a:r>
            <a:endParaRPr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55"/>
              </a:spcBef>
              <a:buClr>
                <a:srgbClr val="494949"/>
              </a:buClr>
              <a:buFont typeface="Calibri"/>
              <a:buAutoNum type="arabicPeriod"/>
            </a:pPr>
            <a:endParaRPr dirty="0">
              <a:latin typeface="Open Sans" panose="020B0606030504020204" pitchFamily="34" charset="0"/>
              <a:ea typeface="Open Sans" panose="020B0606030504020204" pitchFamily="34" charset="0"/>
              <a:cs typeface="Open Sans" panose="020B0606030504020204" pitchFamily="34" charset="0"/>
            </a:endParaRPr>
          </a:p>
          <a:p>
            <a:pPr marL="481965" indent="-468630">
              <a:lnSpc>
                <a:spcPct val="100000"/>
              </a:lnSpc>
              <a:spcBef>
                <a:spcPts val="5"/>
              </a:spcBef>
              <a:buAutoNum type="arabicPeriod"/>
              <a:tabLst>
                <a:tab pos="481965" algn="l"/>
                <a:tab pos="1123950" algn="l"/>
              </a:tabLst>
            </a:pPr>
            <a:r>
              <a:rPr u="heavy" dirty="0">
                <a:solidFill>
                  <a:srgbClr val="494949"/>
                </a:solidFill>
                <a:uFill>
                  <a:solidFill>
                    <a:srgbClr val="484848"/>
                  </a:solidFill>
                </a:u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Individuals</a:t>
            </a:r>
            <a:r>
              <a:rPr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understand</a:t>
            </a:r>
            <a:r>
              <a:rPr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their</a:t>
            </a:r>
            <a:r>
              <a:rPr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roles</a:t>
            </a:r>
            <a:r>
              <a:rPr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accountability</a:t>
            </a:r>
            <a:r>
              <a:rPr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in</a:t>
            </a:r>
            <a:r>
              <a:rPr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our</a:t>
            </a:r>
            <a:r>
              <a:rPr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most</a:t>
            </a:r>
            <a:r>
              <a:rPr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critical</a:t>
            </a:r>
            <a:r>
              <a:rPr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decisions.</a:t>
            </a:r>
            <a:endParaRPr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60"/>
              </a:spcBef>
              <a:buClr>
                <a:srgbClr val="494949"/>
              </a:buClr>
              <a:buFont typeface="Calibri"/>
              <a:buAutoNum type="arabicPeriod"/>
            </a:pPr>
            <a:endParaRPr dirty="0">
              <a:latin typeface="Open Sans" panose="020B0606030504020204" pitchFamily="34" charset="0"/>
              <a:ea typeface="Open Sans" panose="020B0606030504020204" pitchFamily="34" charset="0"/>
              <a:cs typeface="Open Sans" panose="020B0606030504020204" pitchFamily="34" charset="0"/>
            </a:endParaRPr>
          </a:p>
          <a:p>
            <a:pPr marL="481965" indent="-468630">
              <a:lnSpc>
                <a:spcPct val="100000"/>
              </a:lnSpc>
              <a:buAutoNum type="arabicPeriod"/>
              <a:tabLst>
                <a:tab pos="481965" algn="l"/>
                <a:tab pos="1066165" algn="l"/>
              </a:tabLst>
            </a:pPr>
            <a:r>
              <a:rPr u="heavy" dirty="0">
                <a:solidFill>
                  <a:srgbClr val="494949"/>
                </a:solidFill>
                <a:uFill>
                  <a:solidFill>
                    <a:srgbClr val="484848"/>
                  </a:solidFill>
                </a:u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Our</a:t>
            </a:r>
            <a:r>
              <a:rPr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processes</a:t>
            </a:r>
            <a:r>
              <a:rPr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are</a:t>
            </a:r>
            <a:r>
              <a:rPr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designed</a:t>
            </a:r>
            <a:r>
              <a:rPr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produce</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effective,</a:t>
            </a:r>
            <a:r>
              <a:rPr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timely</a:t>
            </a:r>
            <a:r>
              <a:rPr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decisions</a:t>
            </a:r>
            <a:r>
              <a:rPr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action.</a:t>
            </a:r>
            <a:endParaRPr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55"/>
              </a:spcBef>
              <a:buClr>
                <a:srgbClr val="494949"/>
              </a:buClr>
              <a:buFont typeface="Calibri"/>
              <a:buAutoNum type="arabicPeriod"/>
            </a:pPr>
            <a:endParaRPr dirty="0">
              <a:latin typeface="Open Sans" panose="020B0606030504020204" pitchFamily="34" charset="0"/>
              <a:ea typeface="Open Sans" panose="020B0606030504020204" pitchFamily="34" charset="0"/>
              <a:cs typeface="Open Sans" panose="020B0606030504020204" pitchFamily="34" charset="0"/>
            </a:endParaRPr>
          </a:p>
          <a:p>
            <a:pPr marL="481965" marR="5080" indent="-468630">
              <a:lnSpc>
                <a:spcPct val="100000"/>
              </a:lnSpc>
              <a:buAutoNum type="arabicPeriod"/>
              <a:tabLst>
                <a:tab pos="1066165" algn="l"/>
                <a:tab pos="1143635" algn="l"/>
              </a:tabLst>
            </a:pPr>
            <a:r>
              <a:rPr u="heavy" dirty="0">
                <a:solidFill>
                  <a:srgbClr val="494949"/>
                </a:solidFill>
                <a:uFill>
                  <a:solidFill>
                    <a:srgbClr val="484848"/>
                  </a:solidFill>
                </a:u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people</a:t>
            </a:r>
            <a:r>
              <a:rPr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in</a:t>
            </a:r>
            <a:r>
              <a:rPr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critical</a:t>
            </a:r>
            <a:r>
              <a:rPr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decision</a:t>
            </a:r>
            <a:r>
              <a:rPr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roles</a:t>
            </a:r>
            <a:r>
              <a:rPr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have</a:t>
            </a:r>
            <a:r>
              <a:rPr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information</a:t>
            </a:r>
            <a:r>
              <a:rPr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they</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need</a:t>
            </a:r>
            <a:r>
              <a:rPr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when</a:t>
            </a:r>
            <a:r>
              <a:rPr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how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they</a:t>
            </a:r>
            <a:r>
              <a:rPr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need</a:t>
            </a:r>
            <a:r>
              <a:rPr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it.</a:t>
            </a:r>
            <a:endParaRPr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60"/>
              </a:spcBef>
              <a:buClr>
                <a:srgbClr val="494949"/>
              </a:buClr>
              <a:buFont typeface="Calibri"/>
              <a:buAutoNum type="arabicPeriod"/>
            </a:pPr>
            <a:endParaRPr dirty="0">
              <a:latin typeface="Open Sans" panose="020B0606030504020204" pitchFamily="34" charset="0"/>
              <a:ea typeface="Open Sans" panose="020B0606030504020204" pitchFamily="34" charset="0"/>
              <a:cs typeface="Open Sans" panose="020B0606030504020204" pitchFamily="34" charset="0"/>
            </a:endParaRPr>
          </a:p>
          <a:p>
            <a:pPr marL="482600" marR="584835" indent="-470534">
              <a:lnSpc>
                <a:spcPct val="100000"/>
              </a:lnSpc>
              <a:buAutoNum type="arabicPeriod"/>
              <a:tabLst>
                <a:tab pos="1066165" algn="l"/>
              </a:tabLst>
            </a:pPr>
            <a:r>
              <a:rPr lang="en-US" u="heavy" dirty="0">
                <a:solidFill>
                  <a:srgbClr val="494949"/>
                </a:solidFill>
                <a:uFill>
                  <a:solidFill>
                    <a:srgbClr val="484848"/>
                  </a:solidFill>
                </a:uFill>
                <a:latin typeface="Open Sans" panose="020B0606030504020204" pitchFamily="34" charset="0"/>
                <a:ea typeface="Open Sans" panose="020B0606030504020204" pitchFamily="34" charset="0"/>
                <a:cs typeface="Open Sans" panose="020B0606030504020204" pitchFamily="34" charset="0"/>
              </a:rPr>
              <a:t>	</a:t>
            </a:r>
            <a:r>
              <a:rPr lang="en-US" dirty="0">
                <a:solidFill>
                  <a:srgbClr val="494949"/>
                </a:solidFill>
                <a:latin typeface="Open Sans" panose="020B0606030504020204" pitchFamily="34" charset="0"/>
                <a:ea typeface="Open Sans" panose="020B0606030504020204" pitchFamily="34" charset="0"/>
                <a:cs typeface="Open Sans" panose="020B0606030504020204" pitchFamily="34" charset="0"/>
              </a:rPr>
              <a:t>Our</a:t>
            </a:r>
            <a:r>
              <a:rPr lang="en-US"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lang="en-US" dirty="0">
                <a:solidFill>
                  <a:srgbClr val="494949"/>
                </a:solidFill>
                <a:latin typeface="Open Sans" panose="020B0606030504020204" pitchFamily="34" charset="0"/>
                <a:ea typeface="Open Sans" panose="020B0606030504020204" pitchFamily="34" charset="0"/>
                <a:cs typeface="Open Sans" panose="020B0606030504020204" pitchFamily="34" charset="0"/>
              </a:rPr>
              <a:t>evaluation processes focus</a:t>
            </a:r>
            <a:r>
              <a:rPr lang="en-US"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lang="en-US" dirty="0">
                <a:solidFill>
                  <a:srgbClr val="494949"/>
                </a:solidFill>
                <a:latin typeface="Open Sans" panose="020B0606030504020204" pitchFamily="34" charset="0"/>
                <a:ea typeface="Open Sans" panose="020B0606030504020204" pitchFamily="34" charset="0"/>
                <a:cs typeface="Open Sans" panose="020B0606030504020204" pitchFamily="34" charset="0"/>
              </a:rPr>
              <a:t>board and staff on the progress toward our goals.</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5">
            <a:extLst>
              <a:ext uri="{FF2B5EF4-FFF2-40B4-BE49-F238E27FC236}">
                <a16:creationId xmlns:a16="http://schemas.microsoft.com/office/drawing/2014/main" id="{A1F17DC1-0192-BFF5-BA91-493004CB755B}"/>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28</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1066799" y="1415744"/>
            <a:ext cx="10532212" cy="3985706"/>
          </a:xfrm>
          <a:prstGeom prst="rect">
            <a:avLst/>
          </a:prstGeom>
        </p:spPr>
        <p:txBody>
          <a:bodyPr vert="horz" wrap="square" lIns="0" tIns="12700" rIns="0" bIns="0" rtlCol="0">
            <a:spAutoFit/>
          </a:bodyPr>
          <a:lstStyle/>
          <a:p>
            <a:pPr marL="482600" marR="368300" indent="-470534">
              <a:lnSpc>
                <a:spcPct val="100000"/>
              </a:lnSpc>
              <a:spcBef>
                <a:spcPts val="1985"/>
              </a:spcBef>
              <a:buAutoNum type="arabicPeriod" startAt="6"/>
              <a:tabLst>
                <a:tab pos="1066800" algn="l"/>
              </a:tabLst>
            </a:pPr>
            <a:r>
              <a:rPr u="heavy" dirty="0">
                <a:solidFill>
                  <a:srgbClr val="494949"/>
                </a:solidFill>
                <a:uFill>
                  <a:solidFill>
                    <a:srgbClr val="484848"/>
                  </a:solidFill>
                </a:u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People</a:t>
            </a:r>
            <a:r>
              <a:rPr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understand</a:t>
            </a:r>
            <a:r>
              <a:rPr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their</a:t>
            </a:r>
            <a:r>
              <a:rPr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priorities</a:t>
            </a:r>
            <a:r>
              <a:rPr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clearly</a:t>
            </a:r>
            <a:r>
              <a:rPr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enough</a:t>
            </a:r>
            <a:r>
              <a:rPr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be</a:t>
            </a:r>
            <a:r>
              <a:rPr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able</a:t>
            </a:r>
            <a:r>
              <a:rPr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make</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execute</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lang="en-US"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decisions</a:t>
            </a:r>
            <a:r>
              <a:rPr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they</a:t>
            </a:r>
            <a:r>
              <a:rPr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face</a:t>
            </a:r>
            <a:r>
              <a:rPr lang="en-US"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a:t>
            </a:r>
            <a:endParaRPr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420"/>
              </a:spcBef>
              <a:buClr>
                <a:srgbClr val="494949"/>
              </a:buClr>
              <a:buFont typeface="Calibri"/>
              <a:buAutoNum type="arabicPeriod" startAt="6"/>
            </a:pPr>
            <a:endParaRPr dirty="0">
              <a:latin typeface="Open Sans" panose="020B0606030504020204" pitchFamily="34" charset="0"/>
              <a:ea typeface="Open Sans" panose="020B0606030504020204" pitchFamily="34" charset="0"/>
              <a:cs typeface="Open Sans" panose="020B0606030504020204" pitchFamily="34" charset="0"/>
            </a:endParaRPr>
          </a:p>
          <a:p>
            <a:pPr marL="482600" marR="1184275" indent="-470534">
              <a:lnSpc>
                <a:spcPct val="100000"/>
              </a:lnSpc>
              <a:buAutoNum type="arabicPeriod" startAt="6"/>
              <a:tabLst>
                <a:tab pos="1067435" algn="l"/>
              </a:tabLst>
            </a:pPr>
            <a:r>
              <a:rPr u="heavy" dirty="0">
                <a:solidFill>
                  <a:srgbClr val="494949"/>
                </a:solidFill>
                <a:uFill>
                  <a:solidFill>
                    <a:srgbClr val="484848"/>
                  </a:solidFill>
                </a:u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We</a:t>
            </a:r>
            <a:r>
              <a:rPr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make</a:t>
            </a:r>
            <a:r>
              <a:rPr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decisions</a:t>
            </a:r>
            <a:r>
              <a:rPr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in</a:t>
            </a:r>
            <a:r>
              <a:rPr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style</a:t>
            </a:r>
            <a:r>
              <a:rPr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that</a:t>
            </a:r>
            <a:r>
              <a:rPr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is</a:t>
            </a:r>
            <a:r>
              <a:rPr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effective</a:t>
            </a:r>
            <a:r>
              <a:rPr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(for</a:t>
            </a:r>
            <a:r>
              <a:rPr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example,</a:t>
            </a:r>
            <a:r>
              <a:rPr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that</a:t>
            </a:r>
            <a:r>
              <a:rPr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appropriately balances</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inclusiveness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with</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momentum).</a:t>
            </a:r>
            <a:endParaRPr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915"/>
              </a:spcBef>
              <a:buClr>
                <a:srgbClr val="494949"/>
              </a:buClr>
              <a:buFont typeface="Calibri"/>
              <a:buAutoNum type="arabicPeriod" startAt="6"/>
            </a:pPr>
            <a:endParaRPr dirty="0">
              <a:latin typeface="Open Sans" panose="020B0606030504020204" pitchFamily="34" charset="0"/>
              <a:ea typeface="Open Sans" panose="020B0606030504020204" pitchFamily="34" charset="0"/>
              <a:cs typeface="Open Sans" panose="020B0606030504020204" pitchFamily="34" charset="0"/>
            </a:endParaRPr>
          </a:p>
          <a:p>
            <a:pPr marL="482600" marR="576580" indent="-470534">
              <a:lnSpc>
                <a:spcPct val="100000"/>
              </a:lnSpc>
              <a:spcBef>
                <a:spcPts val="5"/>
              </a:spcBef>
              <a:buAutoNum type="arabicPeriod" startAt="6"/>
              <a:tabLst>
                <a:tab pos="1067435" algn="l"/>
              </a:tabLst>
            </a:pPr>
            <a:r>
              <a:rPr u="heavy" dirty="0">
                <a:solidFill>
                  <a:srgbClr val="494949"/>
                </a:solidFill>
                <a:uFill>
                  <a:solidFill>
                    <a:srgbClr val="484848"/>
                  </a:solidFill>
                </a:u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We</a:t>
            </a:r>
            <a:r>
              <a:rPr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put</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right</a:t>
            </a:r>
            <a:r>
              <a:rPr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people</a:t>
            </a:r>
            <a:r>
              <a:rPr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in</a:t>
            </a:r>
            <a:r>
              <a:rPr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right</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roles,</a:t>
            </a:r>
            <a:r>
              <a:rPr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so</a:t>
            </a:r>
            <a:r>
              <a:rPr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organization</a:t>
            </a:r>
            <a:r>
              <a:rPr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has</a:t>
            </a:r>
            <a:r>
              <a:rPr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best</a:t>
            </a:r>
            <a:r>
              <a:rPr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possible </a:t>
            </a:r>
            <a:r>
              <a:rPr lang="en-US"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outcome.</a:t>
            </a:r>
            <a:endParaRPr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915"/>
              </a:spcBef>
              <a:buClr>
                <a:srgbClr val="494949"/>
              </a:buClr>
              <a:buFont typeface="Calibri"/>
              <a:buAutoNum type="arabicPeriod" startAt="6"/>
            </a:pPr>
            <a:endParaRPr dirty="0">
              <a:latin typeface="Open Sans" panose="020B0606030504020204" pitchFamily="34" charset="0"/>
              <a:ea typeface="Open Sans" panose="020B0606030504020204" pitchFamily="34" charset="0"/>
              <a:cs typeface="Open Sans" panose="020B0606030504020204" pitchFamily="34" charset="0"/>
            </a:endParaRPr>
          </a:p>
          <a:p>
            <a:pPr marL="482600" indent="-469265">
              <a:lnSpc>
                <a:spcPct val="100000"/>
              </a:lnSpc>
              <a:buAutoNum type="arabicPeriod" startAt="6"/>
              <a:tabLst>
                <a:tab pos="482600" algn="l"/>
                <a:tab pos="1066800" algn="l"/>
              </a:tabLst>
            </a:pPr>
            <a:r>
              <a:rPr u="heavy" dirty="0">
                <a:solidFill>
                  <a:srgbClr val="494949"/>
                </a:solidFill>
                <a:uFill>
                  <a:solidFill>
                    <a:srgbClr val="484848"/>
                  </a:solidFill>
                </a:u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Our</a:t>
            </a:r>
            <a:r>
              <a:rPr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leaders</a:t>
            </a:r>
            <a:r>
              <a:rPr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at</a:t>
            </a:r>
            <a:r>
              <a:rPr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all</a:t>
            </a:r>
            <a:r>
              <a:rPr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levels</a:t>
            </a:r>
            <a:r>
              <a:rPr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consistently</a:t>
            </a:r>
            <a:r>
              <a:rPr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demonstrate</a:t>
            </a:r>
            <a:r>
              <a:rPr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effective</a:t>
            </a:r>
            <a:r>
              <a:rPr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decision</a:t>
            </a:r>
            <a:r>
              <a:rPr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behaviors.</a:t>
            </a:r>
            <a:endParaRPr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680"/>
              </a:spcBef>
              <a:buClr>
                <a:srgbClr val="494949"/>
              </a:buClr>
              <a:buFont typeface="Calibri"/>
              <a:buAutoNum type="arabicPeriod" startAt="6"/>
            </a:pPr>
            <a:endParaRPr dirty="0">
              <a:latin typeface="Open Sans" panose="020B0606030504020204" pitchFamily="34" charset="0"/>
              <a:ea typeface="Open Sans" panose="020B0606030504020204" pitchFamily="34" charset="0"/>
              <a:cs typeface="Open Sans" panose="020B0606030504020204" pitchFamily="34" charset="0"/>
            </a:endParaRPr>
          </a:p>
          <a:p>
            <a:pPr marL="482600" indent="-457200">
              <a:lnSpc>
                <a:spcPct val="100000"/>
              </a:lnSpc>
              <a:buAutoNum type="arabicPeriod" startAt="6"/>
              <a:tabLst>
                <a:tab pos="482600" algn="l"/>
                <a:tab pos="1066800" algn="l"/>
              </a:tabLst>
            </a:pPr>
            <a:r>
              <a:rPr u="heavy" dirty="0">
                <a:solidFill>
                  <a:srgbClr val="494949"/>
                </a:solidFill>
                <a:uFill>
                  <a:solidFill>
                    <a:srgbClr val="484848"/>
                  </a:solidFill>
                </a:u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Our</a:t>
            </a:r>
            <a:r>
              <a:rPr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leadership</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partnership</a:t>
            </a:r>
            <a:r>
              <a:rPr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ensures</a:t>
            </a:r>
            <a:r>
              <a:rPr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that</a:t>
            </a:r>
            <a:r>
              <a:rPr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adaptations</a:t>
            </a:r>
            <a:r>
              <a:rPr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move</a:t>
            </a:r>
            <a:r>
              <a:rPr lang="en-US" dirty="0">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forward</a:t>
            </a:r>
            <a:r>
              <a:rPr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lang="en-US"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effectiveness</a:t>
            </a:r>
            <a:r>
              <a:rPr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our</a:t>
            </a:r>
            <a:r>
              <a:rPr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processes</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guide</a:t>
            </a:r>
            <a:r>
              <a:rPr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actual</a:t>
            </a:r>
            <a:r>
              <a:rPr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work</a:t>
            </a:r>
            <a:r>
              <a:rPr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association.</a:t>
            </a:r>
            <a:endParaRPr dirty="0">
              <a:latin typeface="Open Sans" panose="020B0606030504020204" pitchFamily="34" charset="0"/>
              <a:ea typeface="Open Sans" panose="020B0606030504020204" pitchFamily="34" charset="0"/>
              <a:cs typeface="Open Sans" panose="020B0606030504020204" pitchFamily="34" charset="0"/>
            </a:endParaRPr>
          </a:p>
        </p:txBody>
      </p:sp>
      <p:sp>
        <p:nvSpPr>
          <p:cNvPr id="8" name="object 2">
            <a:extLst>
              <a:ext uri="{FF2B5EF4-FFF2-40B4-BE49-F238E27FC236}">
                <a16:creationId xmlns:a16="http://schemas.microsoft.com/office/drawing/2014/main" id="{BDBA28F7-385E-F373-EA4C-516E58C40888}"/>
              </a:ext>
            </a:extLst>
          </p:cNvPr>
          <p:cNvSpPr txBox="1">
            <a:spLocks/>
          </p:cNvSpPr>
          <p:nvPr/>
        </p:nvSpPr>
        <p:spPr>
          <a:xfrm>
            <a:off x="592988" y="94444"/>
            <a:ext cx="11006023" cy="635635"/>
          </a:xfrm>
          <a:prstGeom prst="rect">
            <a:avLst/>
          </a:prstGeom>
        </p:spPr>
        <p:txBody>
          <a:bodyPr vert="horz" wrap="square" lIns="0" tIns="12700" rIns="0" bIns="0" rtlCol="0">
            <a:spAutoFit/>
          </a:bodyPr>
          <a:lstStyle>
            <a:lvl1pPr>
              <a:defRPr sz="2400" b="1" i="0">
                <a:solidFill>
                  <a:schemeClr val="tx1"/>
                </a:solidFill>
                <a:latin typeface="Calibri"/>
                <a:ea typeface="+mj-ea"/>
                <a:cs typeface="Calibri"/>
              </a:defRPr>
            </a:lvl1pPr>
          </a:lstStyle>
          <a:p>
            <a:pPr marL="3031490">
              <a:spcBef>
                <a:spcPts val="100"/>
              </a:spcBef>
            </a:pPr>
            <a:r>
              <a:rPr lang="en-US" sz="4000" dirty="0">
                <a:solidFill>
                  <a:srgbClr val="117624"/>
                </a:solidFill>
                <a:latin typeface="Open Sans" panose="020B0606030504020204" pitchFamily="34" charset="0"/>
                <a:ea typeface="Open Sans" panose="020B0606030504020204" pitchFamily="34" charset="0"/>
                <a:cs typeface="Open Sans" panose="020B0606030504020204" pitchFamily="34" charset="0"/>
              </a:rPr>
              <a:t>What</a:t>
            </a:r>
            <a:r>
              <a:rPr lang="en-US" sz="4000" spc="-19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lang="en-US" sz="4000" dirty="0">
                <a:solidFill>
                  <a:srgbClr val="117624"/>
                </a:solidFill>
                <a:latin typeface="Open Sans" panose="020B0606030504020204" pitchFamily="34" charset="0"/>
                <a:ea typeface="Open Sans" panose="020B0606030504020204" pitchFamily="34" charset="0"/>
                <a:cs typeface="Open Sans" panose="020B0606030504020204" pitchFamily="34" charset="0"/>
              </a:rPr>
              <a:t>Needs</a:t>
            </a:r>
            <a:r>
              <a:rPr lang="en-US" sz="4000" spc="-18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lang="en-US" sz="40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Attention?</a:t>
            </a:r>
            <a:endParaRPr lang="en-US" sz="4000" dirty="0">
              <a:latin typeface="Open Sans" panose="020B0606030504020204" pitchFamily="34" charset="0"/>
              <a:ea typeface="Open Sans" panose="020B0606030504020204" pitchFamily="34" charset="0"/>
              <a:cs typeface="Open Sans" panose="020B0606030504020204" pitchFamily="34" charset="0"/>
            </a:endParaRPr>
          </a:p>
        </p:txBody>
      </p:sp>
      <p:sp>
        <p:nvSpPr>
          <p:cNvPr id="9" name="object 3">
            <a:extLst>
              <a:ext uri="{FF2B5EF4-FFF2-40B4-BE49-F238E27FC236}">
                <a16:creationId xmlns:a16="http://schemas.microsoft.com/office/drawing/2014/main" id="{39E3EE24-3893-6127-C893-A2AB073E2CCC}"/>
              </a:ext>
            </a:extLst>
          </p:cNvPr>
          <p:cNvSpPr txBox="1"/>
          <p:nvPr/>
        </p:nvSpPr>
        <p:spPr>
          <a:xfrm>
            <a:off x="3043426" y="836816"/>
            <a:ext cx="7395974" cy="289823"/>
          </a:xfrm>
          <a:prstGeom prst="rect">
            <a:avLst/>
          </a:prstGeom>
        </p:spPr>
        <p:txBody>
          <a:bodyPr vert="horz" wrap="square" lIns="0" tIns="12700" rIns="0" bIns="0" rtlCol="0">
            <a:spAutoFit/>
          </a:bodyPr>
          <a:lstStyle/>
          <a:p>
            <a:pPr marL="12700">
              <a:lnSpc>
                <a:spcPct val="100000"/>
              </a:lnSpc>
              <a:spcBef>
                <a:spcPts val="100"/>
              </a:spcBef>
              <a:tabLst>
                <a:tab pos="2083435" algn="l"/>
                <a:tab pos="3272154" algn="l"/>
                <a:tab pos="4200525" algn="l"/>
              </a:tabLst>
            </a:pPr>
            <a:r>
              <a:rPr sz="1800" b="1" dirty="0">
                <a:solidFill>
                  <a:srgbClr val="001F5F"/>
                </a:solidFill>
                <a:latin typeface="Open Sans" panose="020B0606030504020204" pitchFamily="34" charset="0"/>
                <a:ea typeface="Open Sans" panose="020B0606030504020204" pitchFamily="34" charset="0"/>
                <a:cs typeface="Open Sans" panose="020B0606030504020204" pitchFamily="34" charset="0"/>
              </a:rPr>
              <a:t>1=</a:t>
            </a:r>
            <a:r>
              <a:rPr sz="1800" b="1" spc="-25" dirty="0">
                <a:solidFill>
                  <a:srgbClr val="001F5F"/>
                </a:solidFill>
                <a:latin typeface="Open Sans" panose="020B0606030504020204" pitchFamily="34" charset="0"/>
                <a:ea typeface="Open Sans" panose="020B0606030504020204" pitchFamily="34" charset="0"/>
                <a:cs typeface="Open Sans" panose="020B0606030504020204" pitchFamily="34" charset="0"/>
              </a:rPr>
              <a:t> </a:t>
            </a:r>
            <a:r>
              <a:rPr sz="1800" b="1" spc="-10" dirty="0">
                <a:solidFill>
                  <a:srgbClr val="001F5F"/>
                </a:solidFill>
                <a:latin typeface="Open Sans" panose="020B0606030504020204" pitchFamily="34" charset="0"/>
                <a:ea typeface="Open Sans" panose="020B0606030504020204" pitchFamily="34" charset="0"/>
                <a:cs typeface="Open Sans" panose="020B0606030504020204" pitchFamily="34" charset="0"/>
              </a:rPr>
              <a:t>Strongly</a:t>
            </a:r>
            <a:r>
              <a:rPr sz="1800" b="1" spc="-70" dirty="0">
                <a:solidFill>
                  <a:srgbClr val="001F5F"/>
                </a:solidFill>
                <a:latin typeface="Open Sans" panose="020B0606030504020204" pitchFamily="34" charset="0"/>
                <a:ea typeface="Open Sans" panose="020B0606030504020204" pitchFamily="34" charset="0"/>
                <a:cs typeface="Open Sans" panose="020B0606030504020204" pitchFamily="34" charset="0"/>
              </a:rPr>
              <a:t> </a:t>
            </a:r>
            <a:r>
              <a:rPr sz="1800" b="1" spc="-10" dirty="0">
                <a:solidFill>
                  <a:srgbClr val="001F5F"/>
                </a:solidFill>
                <a:latin typeface="Open Sans" panose="020B0606030504020204" pitchFamily="34" charset="0"/>
                <a:ea typeface="Open Sans" panose="020B0606030504020204" pitchFamily="34" charset="0"/>
                <a:cs typeface="Open Sans" panose="020B0606030504020204" pitchFamily="34" charset="0"/>
              </a:rPr>
              <a:t>Disagree</a:t>
            </a:r>
            <a:r>
              <a:rPr lang="en-US" b="1" spc="-10" dirty="0">
                <a:solidFill>
                  <a:srgbClr val="001F5F"/>
                </a:solidFill>
                <a:latin typeface="Open Sans" panose="020B0606030504020204" pitchFamily="34" charset="0"/>
                <a:ea typeface="Open Sans" panose="020B0606030504020204" pitchFamily="34" charset="0"/>
                <a:cs typeface="Open Sans" panose="020B0606030504020204" pitchFamily="34" charset="0"/>
              </a:rPr>
              <a:t> </a:t>
            </a:r>
            <a:r>
              <a:rPr sz="1800" b="1" spc="-10" dirty="0">
                <a:solidFill>
                  <a:srgbClr val="001F5F"/>
                </a:solidFill>
                <a:latin typeface="Open Sans" panose="020B0606030504020204" pitchFamily="34" charset="0"/>
                <a:ea typeface="Open Sans" panose="020B0606030504020204" pitchFamily="34" charset="0"/>
                <a:cs typeface="Open Sans" panose="020B0606030504020204" pitchFamily="34" charset="0"/>
              </a:rPr>
              <a:t>2=Disagree</a:t>
            </a:r>
            <a:r>
              <a:rPr lang="en-US" b="1" spc="-10" dirty="0">
                <a:solidFill>
                  <a:srgbClr val="001F5F"/>
                </a:solidFill>
                <a:latin typeface="Open Sans" panose="020B0606030504020204" pitchFamily="34" charset="0"/>
                <a:ea typeface="Open Sans" panose="020B0606030504020204" pitchFamily="34" charset="0"/>
                <a:cs typeface="Open Sans" panose="020B0606030504020204" pitchFamily="34" charset="0"/>
              </a:rPr>
              <a:t> </a:t>
            </a:r>
            <a:r>
              <a:rPr sz="1800" b="1" spc="-10" dirty="0">
                <a:solidFill>
                  <a:srgbClr val="001F5F"/>
                </a:solidFill>
                <a:latin typeface="Open Sans" panose="020B0606030504020204" pitchFamily="34" charset="0"/>
                <a:ea typeface="Open Sans" panose="020B0606030504020204" pitchFamily="34" charset="0"/>
                <a:cs typeface="Open Sans" panose="020B0606030504020204" pitchFamily="34" charset="0"/>
              </a:rPr>
              <a:t>3=Agree</a:t>
            </a:r>
            <a:r>
              <a:rPr lang="en-US" sz="1800" b="1" spc="-10" dirty="0">
                <a:solidFill>
                  <a:srgbClr val="001F5F"/>
                </a:solidFill>
                <a:latin typeface="Open Sans" panose="020B0606030504020204" pitchFamily="34" charset="0"/>
                <a:ea typeface="Open Sans" panose="020B0606030504020204" pitchFamily="34" charset="0"/>
                <a:cs typeface="Open Sans" panose="020B0606030504020204" pitchFamily="34" charset="0"/>
              </a:rPr>
              <a:t> </a:t>
            </a:r>
            <a:r>
              <a:rPr sz="1800" b="1" spc="-25" dirty="0">
                <a:solidFill>
                  <a:srgbClr val="001F5F"/>
                </a:solidFill>
                <a:latin typeface="Open Sans" panose="020B0606030504020204" pitchFamily="34" charset="0"/>
                <a:ea typeface="Open Sans" panose="020B0606030504020204" pitchFamily="34" charset="0"/>
                <a:cs typeface="Open Sans" panose="020B0606030504020204" pitchFamily="34" charset="0"/>
              </a:rPr>
              <a:t>4=Strongly</a:t>
            </a:r>
            <a:r>
              <a:rPr sz="1800" b="1" spc="-10" dirty="0">
                <a:solidFill>
                  <a:srgbClr val="001F5F"/>
                </a:solidFill>
                <a:latin typeface="Open Sans" panose="020B0606030504020204" pitchFamily="34" charset="0"/>
                <a:ea typeface="Open Sans" panose="020B0606030504020204" pitchFamily="34" charset="0"/>
                <a:cs typeface="Open Sans" panose="020B0606030504020204" pitchFamily="34" charset="0"/>
              </a:rPr>
              <a:t> Agree</a:t>
            </a:r>
            <a:endParaRPr sz="1800" dirty="0">
              <a:latin typeface="Open Sans" panose="020B0606030504020204" pitchFamily="34" charset="0"/>
              <a:ea typeface="Open Sans" panose="020B0606030504020204" pitchFamily="34" charset="0"/>
              <a:cs typeface="Open Sans" panose="020B0606030504020204" pitchFamily="34" charset="0"/>
            </a:endParaRPr>
          </a:p>
        </p:txBody>
      </p:sp>
      <p:sp>
        <p:nvSpPr>
          <p:cNvPr id="2" name="object 5">
            <a:extLst>
              <a:ext uri="{FF2B5EF4-FFF2-40B4-BE49-F238E27FC236}">
                <a16:creationId xmlns:a16="http://schemas.microsoft.com/office/drawing/2014/main" id="{031B5396-7C17-50D6-C76E-F2201212865D}"/>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29</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15890" y="1668775"/>
            <a:ext cx="4501065" cy="2967479"/>
          </a:xfrm>
          <a:prstGeom prst="rect">
            <a:avLst/>
          </a:prstGeom>
        </p:spPr>
        <p:txBody>
          <a:bodyPr vert="horz" wrap="square" lIns="0" tIns="12700" rIns="0" bIns="0" rtlCol="0">
            <a:spAutoFit/>
          </a:bodyPr>
          <a:lstStyle/>
          <a:p>
            <a:pPr marL="12065" marR="5080" indent="-3810" algn="ctr">
              <a:lnSpc>
                <a:spcPct val="100000"/>
              </a:lnSpc>
              <a:spcBef>
                <a:spcPts val="100"/>
              </a:spcBef>
            </a:pPr>
            <a:r>
              <a:rPr sz="3200" b="1" u="sng" dirty="0">
                <a:solidFill>
                  <a:srgbClr val="117624"/>
                </a:solidFill>
                <a:uFill>
                  <a:solidFill>
                    <a:srgbClr val="117624"/>
                  </a:solidFill>
                </a:uFill>
                <a:latin typeface="Open Sans" panose="020B0606030504020204" pitchFamily="34" charset="0"/>
                <a:ea typeface="Open Sans" panose="020B0606030504020204" pitchFamily="34" charset="0"/>
                <a:cs typeface="Open Sans" panose="020B0606030504020204" pitchFamily="34" charset="0"/>
              </a:rPr>
              <a:t>Culture</a:t>
            </a:r>
            <a:r>
              <a:rPr sz="3200" b="1" dirty="0">
                <a:solidFill>
                  <a:srgbClr val="117624"/>
                </a:solidFill>
                <a:latin typeface="Open Sans" panose="020B0606030504020204" pitchFamily="34" charset="0"/>
                <a:ea typeface="Open Sans" panose="020B0606030504020204" pitchFamily="34" charset="0"/>
                <a:cs typeface="Open Sans" panose="020B0606030504020204" pitchFamily="34" charset="0"/>
              </a:rPr>
              <a:t>:</a:t>
            </a:r>
            <a:r>
              <a:rPr sz="3200" b="1" spc="-10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a</a:t>
            </a:r>
            <a:r>
              <a:rPr sz="3200" spc="-9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set</a:t>
            </a:r>
            <a:r>
              <a:rPr sz="3200" spc="-12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spc="-25" dirty="0">
                <a:solidFill>
                  <a:srgbClr val="117624"/>
                </a:solidFill>
                <a:latin typeface="Open Sans" panose="020B0606030504020204" pitchFamily="34" charset="0"/>
                <a:ea typeface="Open Sans" panose="020B0606030504020204" pitchFamily="34" charset="0"/>
                <a:cs typeface="Open Sans" panose="020B0606030504020204" pitchFamily="34" charset="0"/>
              </a:rPr>
              <a:t>of </a:t>
            </a: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shared</a:t>
            </a:r>
            <a:r>
              <a:rPr sz="3200" spc="-12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beliefs, </a:t>
            </a: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values,</a:t>
            </a:r>
            <a:r>
              <a:rPr sz="3200" spc="-16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attitudes, </a:t>
            </a: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behaviors</a:t>
            </a:r>
            <a:r>
              <a:rPr sz="3200" spc="-18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spc="-25" dirty="0">
                <a:solidFill>
                  <a:srgbClr val="117624"/>
                </a:solidFill>
                <a:latin typeface="Open Sans" panose="020B0606030504020204" pitchFamily="34" charset="0"/>
                <a:ea typeface="Open Sans" panose="020B0606030504020204" pitchFamily="34" charset="0"/>
                <a:cs typeface="Open Sans" panose="020B0606030504020204" pitchFamily="34" charset="0"/>
              </a:rPr>
              <a:t>and </a:t>
            </a:r>
            <a:r>
              <a:rPr sz="32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practices</a:t>
            </a:r>
            <a:r>
              <a:rPr sz="3200" spc="-12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that </a:t>
            </a:r>
            <a:r>
              <a:rPr sz="32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characterize</a:t>
            </a:r>
            <a:r>
              <a:rPr sz="3200" spc="-15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spc="-25" dirty="0">
                <a:solidFill>
                  <a:srgbClr val="117624"/>
                </a:solidFill>
                <a:latin typeface="Open Sans" panose="020B0606030504020204" pitchFamily="34" charset="0"/>
                <a:ea typeface="Open Sans" panose="020B0606030504020204" pitchFamily="34" charset="0"/>
                <a:cs typeface="Open Sans" panose="020B0606030504020204" pitchFamily="34" charset="0"/>
              </a:rPr>
              <a:t>an </a:t>
            </a:r>
            <a:r>
              <a:rPr sz="32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organization.</a:t>
            </a:r>
            <a:endParaRPr sz="3200" dirty="0">
              <a:latin typeface="Open Sans" panose="020B0606030504020204" pitchFamily="34" charset="0"/>
              <a:ea typeface="Open Sans" panose="020B0606030504020204" pitchFamily="34" charset="0"/>
              <a:cs typeface="Open Sans" panose="020B0606030504020204" pitchFamily="34" charset="0"/>
            </a:endParaRPr>
          </a:p>
        </p:txBody>
      </p:sp>
      <p:grpSp>
        <p:nvGrpSpPr>
          <p:cNvPr id="3" name="object 3"/>
          <p:cNvGrpSpPr/>
          <p:nvPr/>
        </p:nvGrpSpPr>
        <p:grpSpPr>
          <a:xfrm>
            <a:off x="7507654" y="2495290"/>
            <a:ext cx="1499870" cy="2082800"/>
            <a:chOff x="6669531" y="2495290"/>
            <a:chExt cx="1499870" cy="2082800"/>
          </a:xfrm>
        </p:grpSpPr>
        <p:sp>
          <p:nvSpPr>
            <p:cNvPr id="4" name="object 4"/>
            <p:cNvSpPr/>
            <p:nvPr/>
          </p:nvSpPr>
          <p:spPr>
            <a:xfrm>
              <a:off x="7198613" y="3716274"/>
              <a:ext cx="484505" cy="855344"/>
            </a:xfrm>
            <a:custGeom>
              <a:avLst/>
              <a:gdLst/>
              <a:ahLst/>
              <a:cxnLst/>
              <a:rect l="l" t="t" r="r" b="b"/>
              <a:pathLst>
                <a:path w="484504" h="855345">
                  <a:moveTo>
                    <a:pt x="363093" y="0"/>
                  </a:moveTo>
                  <a:lnTo>
                    <a:pt x="121031" y="0"/>
                  </a:lnTo>
                  <a:lnTo>
                    <a:pt x="121031" y="643140"/>
                  </a:lnTo>
                  <a:lnTo>
                    <a:pt x="0" y="643140"/>
                  </a:lnTo>
                  <a:lnTo>
                    <a:pt x="242062" y="854849"/>
                  </a:lnTo>
                  <a:lnTo>
                    <a:pt x="484124" y="643140"/>
                  </a:lnTo>
                  <a:lnTo>
                    <a:pt x="363093" y="643140"/>
                  </a:lnTo>
                  <a:lnTo>
                    <a:pt x="363093" y="0"/>
                  </a:lnTo>
                  <a:close/>
                </a:path>
              </a:pathLst>
            </a:custGeom>
            <a:solidFill>
              <a:srgbClr val="4470C4"/>
            </a:solidFill>
          </p:spPr>
          <p:txBody>
            <a:bodyPr wrap="square" lIns="0" tIns="0" rIns="0" bIns="0" rtlCol="0"/>
            <a:lstStyle/>
            <a:p>
              <a:endParaRPr/>
            </a:p>
          </p:txBody>
        </p:sp>
        <p:sp>
          <p:nvSpPr>
            <p:cNvPr id="5" name="object 5"/>
            <p:cNvSpPr/>
            <p:nvPr/>
          </p:nvSpPr>
          <p:spPr>
            <a:xfrm>
              <a:off x="7198613" y="3716270"/>
              <a:ext cx="484505" cy="855344"/>
            </a:xfrm>
            <a:custGeom>
              <a:avLst/>
              <a:gdLst/>
              <a:ahLst/>
              <a:cxnLst/>
              <a:rect l="l" t="t" r="r" b="b"/>
              <a:pathLst>
                <a:path w="484504" h="855345">
                  <a:moveTo>
                    <a:pt x="0" y="643140"/>
                  </a:moveTo>
                  <a:lnTo>
                    <a:pt x="121030" y="643140"/>
                  </a:lnTo>
                  <a:lnTo>
                    <a:pt x="121030" y="0"/>
                  </a:lnTo>
                  <a:lnTo>
                    <a:pt x="363093" y="0"/>
                  </a:lnTo>
                  <a:lnTo>
                    <a:pt x="363093" y="643140"/>
                  </a:lnTo>
                  <a:lnTo>
                    <a:pt x="484123" y="643140"/>
                  </a:lnTo>
                  <a:lnTo>
                    <a:pt x="242061" y="854862"/>
                  </a:lnTo>
                  <a:lnTo>
                    <a:pt x="0" y="643140"/>
                  </a:lnTo>
                  <a:close/>
                </a:path>
              </a:pathLst>
            </a:custGeom>
            <a:ln w="12192">
              <a:solidFill>
                <a:srgbClr val="2D528F"/>
              </a:solidFill>
            </a:ln>
          </p:spPr>
          <p:txBody>
            <a:bodyPr wrap="square" lIns="0" tIns="0" rIns="0" bIns="0" rtlCol="0"/>
            <a:lstStyle/>
            <a:p>
              <a:endParaRPr/>
            </a:p>
          </p:txBody>
        </p:sp>
        <p:sp>
          <p:nvSpPr>
            <p:cNvPr id="6" name="object 6"/>
            <p:cNvSpPr/>
            <p:nvPr/>
          </p:nvSpPr>
          <p:spPr>
            <a:xfrm>
              <a:off x="6675881" y="2501645"/>
              <a:ext cx="1487170" cy="1301750"/>
            </a:xfrm>
            <a:custGeom>
              <a:avLst/>
              <a:gdLst/>
              <a:ahLst/>
              <a:cxnLst/>
              <a:rect l="l" t="t" r="r" b="b"/>
              <a:pathLst>
                <a:path w="1487170" h="1301750">
                  <a:moveTo>
                    <a:pt x="743521" y="0"/>
                  </a:moveTo>
                  <a:lnTo>
                    <a:pt x="694639" y="1384"/>
                  </a:lnTo>
                  <a:lnTo>
                    <a:pt x="646595" y="5473"/>
                  </a:lnTo>
                  <a:lnTo>
                    <a:pt x="599503" y="12204"/>
                  </a:lnTo>
                  <a:lnTo>
                    <a:pt x="553440" y="21463"/>
                  </a:lnTo>
                  <a:lnTo>
                    <a:pt x="508520" y="33172"/>
                  </a:lnTo>
                  <a:lnTo>
                    <a:pt x="464832" y="47256"/>
                  </a:lnTo>
                  <a:lnTo>
                    <a:pt x="422478" y="63627"/>
                  </a:lnTo>
                  <a:lnTo>
                    <a:pt x="381571" y="82194"/>
                  </a:lnTo>
                  <a:lnTo>
                    <a:pt x="342176" y="102857"/>
                  </a:lnTo>
                  <a:lnTo>
                    <a:pt x="304418" y="125564"/>
                  </a:lnTo>
                  <a:lnTo>
                    <a:pt x="268376" y="150202"/>
                  </a:lnTo>
                  <a:lnTo>
                    <a:pt x="234175" y="176695"/>
                  </a:lnTo>
                  <a:lnTo>
                    <a:pt x="201879" y="204952"/>
                  </a:lnTo>
                  <a:lnTo>
                    <a:pt x="171615" y="234886"/>
                  </a:lnTo>
                  <a:lnTo>
                    <a:pt x="143459" y="266420"/>
                  </a:lnTo>
                  <a:lnTo>
                    <a:pt x="117525" y="299466"/>
                  </a:lnTo>
                  <a:lnTo>
                    <a:pt x="93903" y="333946"/>
                  </a:lnTo>
                  <a:lnTo>
                    <a:pt x="72694" y="369747"/>
                  </a:lnTo>
                  <a:lnTo>
                    <a:pt x="54000" y="406819"/>
                  </a:lnTo>
                  <a:lnTo>
                    <a:pt x="37909" y="445046"/>
                  </a:lnTo>
                  <a:lnTo>
                    <a:pt x="24523" y="484352"/>
                  </a:lnTo>
                  <a:lnTo>
                    <a:pt x="13944" y="524662"/>
                  </a:lnTo>
                  <a:lnTo>
                    <a:pt x="6261" y="565873"/>
                  </a:lnTo>
                  <a:lnTo>
                    <a:pt x="1574" y="607910"/>
                  </a:lnTo>
                  <a:lnTo>
                    <a:pt x="0" y="650697"/>
                  </a:lnTo>
                  <a:lnTo>
                    <a:pt x="1574" y="693470"/>
                  </a:lnTo>
                  <a:lnTo>
                    <a:pt x="6261" y="735507"/>
                  </a:lnTo>
                  <a:lnTo>
                    <a:pt x="13944" y="776719"/>
                  </a:lnTo>
                  <a:lnTo>
                    <a:pt x="24523" y="817029"/>
                  </a:lnTo>
                  <a:lnTo>
                    <a:pt x="37909" y="856335"/>
                  </a:lnTo>
                  <a:lnTo>
                    <a:pt x="54000" y="894575"/>
                  </a:lnTo>
                  <a:lnTo>
                    <a:pt x="72694" y="931633"/>
                  </a:lnTo>
                  <a:lnTo>
                    <a:pt x="93903" y="967447"/>
                  </a:lnTo>
                  <a:lnTo>
                    <a:pt x="117525" y="1001915"/>
                  </a:lnTo>
                  <a:lnTo>
                    <a:pt x="143459" y="1034961"/>
                  </a:lnTo>
                  <a:lnTo>
                    <a:pt x="171615" y="1066495"/>
                  </a:lnTo>
                  <a:lnTo>
                    <a:pt x="201879" y="1096429"/>
                  </a:lnTo>
                  <a:lnTo>
                    <a:pt x="234175" y="1124699"/>
                  </a:lnTo>
                  <a:lnTo>
                    <a:pt x="268376" y="1151191"/>
                  </a:lnTo>
                  <a:lnTo>
                    <a:pt x="304418" y="1175816"/>
                  </a:lnTo>
                  <a:lnTo>
                    <a:pt x="342176" y="1198524"/>
                  </a:lnTo>
                  <a:lnTo>
                    <a:pt x="381571" y="1219200"/>
                  </a:lnTo>
                  <a:lnTo>
                    <a:pt x="422478" y="1237754"/>
                  </a:lnTo>
                  <a:lnTo>
                    <a:pt x="464832" y="1254125"/>
                  </a:lnTo>
                  <a:lnTo>
                    <a:pt x="508520" y="1268209"/>
                  </a:lnTo>
                  <a:lnTo>
                    <a:pt x="553440" y="1279918"/>
                  </a:lnTo>
                  <a:lnTo>
                    <a:pt x="599503" y="1289177"/>
                  </a:lnTo>
                  <a:lnTo>
                    <a:pt x="646595" y="1295908"/>
                  </a:lnTo>
                  <a:lnTo>
                    <a:pt x="694639" y="1299997"/>
                  </a:lnTo>
                  <a:lnTo>
                    <a:pt x="743521" y="1301381"/>
                  </a:lnTo>
                  <a:lnTo>
                    <a:pt x="792403" y="1299997"/>
                  </a:lnTo>
                  <a:lnTo>
                    <a:pt x="840447" y="1295908"/>
                  </a:lnTo>
                  <a:lnTo>
                    <a:pt x="887539" y="1289177"/>
                  </a:lnTo>
                  <a:lnTo>
                    <a:pt x="933602" y="1279918"/>
                  </a:lnTo>
                  <a:lnTo>
                    <a:pt x="978522" y="1268209"/>
                  </a:lnTo>
                  <a:lnTo>
                    <a:pt x="1022210" y="1254125"/>
                  </a:lnTo>
                  <a:lnTo>
                    <a:pt x="1064552" y="1237754"/>
                  </a:lnTo>
                  <a:lnTo>
                    <a:pt x="1105471" y="1219200"/>
                  </a:lnTo>
                  <a:lnTo>
                    <a:pt x="1144866" y="1198524"/>
                  </a:lnTo>
                  <a:lnTo>
                    <a:pt x="1182623" y="1175816"/>
                  </a:lnTo>
                  <a:lnTo>
                    <a:pt x="1218653" y="1151191"/>
                  </a:lnTo>
                  <a:lnTo>
                    <a:pt x="1252867" y="1124699"/>
                  </a:lnTo>
                  <a:lnTo>
                    <a:pt x="1285163" y="1096429"/>
                  </a:lnTo>
                  <a:lnTo>
                    <a:pt x="1315427" y="1066495"/>
                  </a:lnTo>
                  <a:lnTo>
                    <a:pt x="1343583" y="1034961"/>
                  </a:lnTo>
                  <a:lnTo>
                    <a:pt x="1369517" y="1001915"/>
                  </a:lnTo>
                  <a:lnTo>
                    <a:pt x="1393139" y="967447"/>
                  </a:lnTo>
                  <a:lnTo>
                    <a:pt x="1414348" y="931633"/>
                  </a:lnTo>
                  <a:lnTo>
                    <a:pt x="1433042" y="894575"/>
                  </a:lnTo>
                  <a:lnTo>
                    <a:pt x="1449133" y="856335"/>
                  </a:lnTo>
                  <a:lnTo>
                    <a:pt x="1462519" y="817029"/>
                  </a:lnTo>
                  <a:lnTo>
                    <a:pt x="1473098" y="776719"/>
                  </a:lnTo>
                  <a:lnTo>
                    <a:pt x="1480781" y="735507"/>
                  </a:lnTo>
                  <a:lnTo>
                    <a:pt x="1485455" y="693470"/>
                  </a:lnTo>
                  <a:lnTo>
                    <a:pt x="1487042" y="650697"/>
                  </a:lnTo>
                  <a:lnTo>
                    <a:pt x="1485455" y="607910"/>
                  </a:lnTo>
                  <a:lnTo>
                    <a:pt x="1480781" y="565873"/>
                  </a:lnTo>
                  <a:lnTo>
                    <a:pt x="1473098" y="524662"/>
                  </a:lnTo>
                  <a:lnTo>
                    <a:pt x="1462519" y="484352"/>
                  </a:lnTo>
                  <a:lnTo>
                    <a:pt x="1449133" y="445046"/>
                  </a:lnTo>
                  <a:lnTo>
                    <a:pt x="1433042" y="406819"/>
                  </a:lnTo>
                  <a:lnTo>
                    <a:pt x="1414348" y="369747"/>
                  </a:lnTo>
                  <a:lnTo>
                    <a:pt x="1393139" y="333946"/>
                  </a:lnTo>
                  <a:lnTo>
                    <a:pt x="1369517" y="299466"/>
                  </a:lnTo>
                  <a:lnTo>
                    <a:pt x="1343583" y="266420"/>
                  </a:lnTo>
                  <a:lnTo>
                    <a:pt x="1315427" y="234886"/>
                  </a:lnTo>
                  <a:lnTo>
                    <a:pt x="1285163" y="204952"/>
                  </a:lnTo>
                  <a:lnTo>
                    <a:pt x="1252867" y="176695"/>
                  </a:lnTo>
                  <a:lnTo>
                    <a:pt x="1218653" y="150202"/>
                  </a:lnTo>
                  <a:lnTo>
                    <a:pt x="1182623" y="125564"/>
                  </a:lnTo>
                  <a:lnTo>
                    <a:pt x="1144866" y="102857"/>
                  </a:lnTo>
                  <a:lnTo>
                    <a:pt x="1105471" y="82194"/>
                  </a:lnTo>
                  <a:lnTo>
                    <a:pt x="1064552" y="63627"/>
                  </a:lnTo>
                  <a:lnTo>
                    <a:pt x="1022210" y="47256"/>
                  </a:lnTo>
                  <a:lnTo>
                    <a:pt x="978522" y="33172"/>
                  </a:lnTo>
                  <a:lnTo>
                    <a:pt x="933602" y="21463"/>
                  </a:lnTo>
                  <a:lnTo>
                    <a:pt x="887539" y="12204"/>
                  </a:lnTo>
                  <a:lnTo>
                    <a:pt x="840447" y="5473"/>
                  </a:lnTo>
                  <a:lnTo>
                    <a:pt x="792403" y="1384"/>
                  </a:lnTo>
                  <a:lnTo>
                    <a:pt x="743521" y="0"/>
                  </a:lnTo>
                  <a:close/>
                </a:path>
              </a:pathLst>
            </a:custGeom>
            <a:solidFill>
              <a:srgbClr val="4470C4"/>
            </a:solidFill>
          </p:spPr>
          <p:txBody>
            <a:bodyPr wrap="square" lIns="0" tIns="0" rIns="0" bIns="0" rtlCol="0"/>
            <a:lstStyle/>
            <a:p>
              <a:endParaRPr/>
            </a:p>
          </p:txBody>
        </p:sp>
        <p:sp>
          <p:nvSpPr>
            <p:cNvPr id="7" name="object 7"/>
            <p:cNvSpPr/>
            <p:nvPr/>
          </p:nvSpPr>
          <p:spPr>
            <a:xfrm>
              <a:off x="6675881" y="2501640"/>
              <a:ext cx="1487170" cy="1301750"/>
            </a:xfrm>
            <a:custGeom>
              <a:avLst/>
              <a:gdLst/>
              <a:ahLst/>
              <a:cxnLst/>
              <a:rect l="l" t="t" r="r" b="b"/>
              <a:pathLst>
                <a:path w="1487170" h="1301750">
                  <a:moveTo>
                    <a:pt x="0" y="650697"/>
                  </a:moveTo>
                  <a:lnTo>
                    <a:pt x="1587" y="607923"/>
                  </a:lnTo>
                  <a:lnTo>
                    <a:pt x="6261" y="565886"/>
                  </a:lnTo>
                  <a:lnTo>
                    <a:pt x="13944" y="524662"/>
                  </a:lnTo>
                  <a:lnTo>
                    <a:pt x="24523" y="484352"/>
                  </a:lnTo>
                  <a:lnTo>
                    <a:pt x="37909" y="445046"/>
                  </a:lnTo>
                  <a:lnTo>
                    <a:pt x="54000" y="406819"/>
                  </a:lnTo>
                  <a:lnTo>
                    <a:pt x="72694" y="369760"/>
                  </a:lnTo>
                  <a:lnTo>
                    <a:pt x="93903" y="333946"/>
                  </a:lnTo>
                  <a:lnTo>
                    <a:pt x="117525" y="299478"/>
                  </a:lnTo>
                  <a:lnTo>
                    <a:pt x="143459" y="266433"/>
                  </a:lnTo>
                  <a:lnTo>
                    <a:pt x="171615" y="234899"/>
                  </a:lnTo>
                  <a:lnTo>
                    <a:pt x="201879" y="204952"/>
                  </a:lnTo>
                  <a:lnTo>
                    <a:pt x="234175" y="176695"/>
                  </a:lnTo>
                  <a:lnTo>
                    <a:pt x="268376" y="150202"/>
                  </a:lnTo>
                  <a:lnTo>
                    <a:pt x="304419" y="125564"/>
                  </a:lnTo>
                  <a:lnTo>
                    <a:pt x="342176" y="102869"/>
                  </a:lnTo>
                  <a:lnTo>
                    <a:pt x="381571" y="82194"/>
                  </a:lnTo>
                  <a:lnTo>
                    <a:pt x="422490" y="63626"/>
                  </a:lnTo>
                  <a:lnTo>
                    <a:pt x="464832" y="47269"/>
                  </a:lnTo>
                  <a:lnTo>
                    <a:pt x="508520" y="33185"/>
                  </a:lnTo>
                  <a:lnTo>
                    <a:pt x="553440" y="21462"/>
                  </a:lnTo>
                  <a:lnTo>
                    <a:pt x="599503" y="12204"/>
                  </a:lnTo>
                  <a:lnTo>
                    <a:pt x="646595" y="5486"/>
                  </a:lnTo>
                  <a:lnTo>
                    <a:pt x="694639" y="1384"/>
                  </a:lnTo>
                  <a:lnTo>
                    <a:pt x="743521" y="0"/>
                  </a:lnTo>
                  <a:lnTo>
                    <a:pt x="792403" y="1384"/>
                  </a:lnTo>
                  <a:lnTo>
                    <a:pt x="840447" y="5486"/>
                  </a:lnTo>
                  <a:lnTo>
                    <a:pt x="887539" y="12204"/>
                  </a:lnTo>
                  <a:lnTo>
                    <a:pt x="933602" y="21462"/>
                  </a:lnTo>
                  <a:lnTo>
                    <a:pt x="978522" y="33185"/>
                  </a:lnTo>
                  <a:lnTo>
                    <a:pt x="1022210" y="47269"/>
                  </a:lnTo>
                  <a:lnTo>
                    <a:pt x="1064552" y="63626"/>
                  </a:lnTo>
                  <a:lnTo>
                    <a:pt x="1105471" y="82194"/>
                  </a:lnTo>
                  <a:lnTo>
                    <a:pt x="1144866" y="102869"/>
                  </a:lnTo>
                  <a:lnTo>
                    <a:pt x="1182624" y="125564"/>
                  </a:lnTo>
                  <a:lnTo>
                    <a:pt x="1218666" y="150202"/>
                  </a:lnTo>
                  <a:lnTo>
                    <a:pt x="1252867" y="176695"/>
                  </a:lnTo>
                  <a:lnTo>
                    <a:pt x="1285163" y="204952"/>
                  </a:lnTo>
                  <a:lnTo>
                    <a:pt x="1315427" y="234899"/>
                  </a:lnTo>
                  <a:lnTo>
                    <a:pt x="1343583" y="266433"/>
                  </a:lnTo>
                  <a:lnTo>
                    <a:pt x="1369517" y="299478"/>
                  </a:lnTo>
                  <a:lnTo>
                    <a:pt x="1393139" y="333946"/>
                  </a:lnTo>
                  <a:lnTo>
                    <a:pt x="1414348" y="369760"/>
                  </a:lnTo>
                  <a:lnTo>
                    <a:pt x="1433042" y="406819"/>
                  </a:lnTo>
                  <a:lnTo>
                    <a:pt x="1449133" y="445046"/>
                  </a:lnTo>
                  <a:lnTo>
                    <a:pt x="1462519" y="484352"/>
                  </a:lnTo>
                  <a:lnTo>
                    <a:pt x="1473098" y="524662"/>
                  </a:lnTo>
                  <a:lnTo>
                    <a:pt x="1480781" y="565886"/>
                  </a:lnTo>
                  <a:lnTo>
                    <a:pt x="1485455" y="607923"/>
                  </a:lnTo>
                  <a:lnTo>
                    <a:pt x="1487043" y="650697"/>
                  </a:lnTo>
                  <a:lnTo>
                    <a:pt x="1485455" y="693470"/>
                  </a:lnTo>
                  <a:lnTo>
                    <a:pt x="1480781" y="735507"/>
                  </a:lnTo>
                  <a:lnTo>
                    <a:pt x="1473098" y="776731"/>
                  </a:lnTo>
                  <a:lnTo>
                    <a:pt x="1462519" y="817029"/>
                  </a:lnTo>
                  <a:lnTo>
                    <a:pt x="1449133" y="856348"/>
                  </a:lnTo>
                  <a:lnTo>
                    <a:pt x="1433042" y="894575"/>
                  </a:lnTo>
                  <a:lnTo>
                    <a:pt x="1414348" y="931633"/>
                  </a:lnTo>
                  <a:lnTo>
                    <a:pt x="1393139" y="967447"/>
                  </a:lnTo>
                  <a:lnTo>
                    <a:pt x="1369517" y="1001915"/>
                  </a:lnTo>
                  <a:lnTo>
                    <a:pt x="1343583" y="1034961"/>
                  </a:lnTo>
                  <a:lnTo>
                    <a:pt x="1315427" y="1066495"/>
                  </a:lnTo>
                  <a:lnTo>
                    <a:pt x="1285163" y="1096441"/>
                  </a:lnTo>
                  <a:lnTo>
                    <a:pt x="1252867" y="1124699"/>
                  </a:lnTo>
                  <a:lnTo>
                    <a:pt x="1218666" y="1151191"/>
                  </a:lnTo>
                  <a:lnTo>
                    <a:pt x="1182624" y="1175829"/>
                  </a:lnTo>
                  <a:lnTo>
                    <a:pt x="1144866" y="1198524"/>
                  </a:lnTo>
                  <a:lnTo>
                    <a:pt x="1105471" y="1219200"/>
                  </a:lnTo>
                  <a:lnTo>
                    <a:pt x="1064552" y="1237767"/>
                  </a:lnTo>
                  <a:lnTo>
                    <a:pt x="1022210" y="1254125"/>
                  </a:lnTo>
                  <a:lnTo>
                    <a:pt x="978522" y="1268209"/>
                  </a:lnTo>
                  <a:lnTo>
                    <a:pt x="933602" y="1279931"/>
                  </a:lnTo>
                  <a:lnTo>
                    <a:pt x="887539" y="1289189"/>
                  </a:lnTo>
                  <a:lnTo>
                    <a:pt x="840447" y="1295908"/>
                  </a:lnTo>
                  <a:lnTo>
                    <a:pt x="792403" y="1300010"/>
                  </a:lnTo>
                  <a:lnTo>
                    <a:pt x="743521" y="1301394"/>
                  </a:lnTo>
                  <a:lnTo>
                    <a:pt x="694639" y="1300010"/>
                  </a:lnTo>
                  <a:lnTo>
                    <a:pt x="646595" y="1295908"/>
                  </a:lnTo>
                  <a:lnTo>
                    <a:pt x="599503" y="1289189"/>
                  </a:lnTo>
                  <a:lnTo>
                    <a:pt x="553440" y="1279931"/>
                  </a:lnTo>
                  <a:lnTo>
                    <a:pt x="508520" y="1268209"/>
                  </a:lnTo>
                  <a:lnTo>
                    <a:pt x="464832" y="1254125"/>
                  </a:lnTo>
                  <a:lnTo>
                    <a:pt x="422490" y="1237767"/>
                  </a:lnTo>
                  <a:lnTo>
                    <a:pt x="381571" y="1219200"/>
                  </a:lnTo>
                  <a:lnTo>
                    <a:pt x="342176" y="1198524"/>
                  </a:lnTo>
                  <a:lnTo>
                    <a:pt x="304419" y="1175829"/>
                  </a:lnTo>
                  <a:lnTo>
                    <a:pt x="268376" y="1151191"/>
                  </a:lnTo>
                  <a:lnTo>
                    <a:pt x="234175" y="1124699"/>
                  </a:lnTo>
                  <a:lnTo>
                    <a:pt x="201879" y="1096441"/>
                  </a:lnTo>
                  <a:lnTo>
                    <a:pt x="171615" y="1066495"/>
                  </a:lnTo>
                  <a:lnTo>
                    <a:pt x="143459" y="1034961"/>
                  </a:lnTo>
                  <a:lnTo>
                    <a:pt x="117525" y="1001915"/>
                  </a:lnTo>
                  <a:lnTo>
                    <a:pt x="93903" y="967447"/>
                  </a:lnTo>
                  <a:lnTo>
                    <a:pt x="72694" y="931633"/>
                  </a:lnTo>
                  <a:lnTo>
                    <a:pt x="54000" y="894575"/>
                  </a:lnTo>
                  <a:lnTo>
                    <a:pt x="37909" y="856348"/>
                  </a:lnTo>
                  <a:lnTo>
                    <a:pt x="24523" y="817029"/>
                  </a:lnTo>
                  <a:lnTo>
                    <a:pt x="13944" y="776731"/>
                  </a:lnTo>
                  <a:lnTo>
                    <a:pt x="6261" y="735507"/>
                  </a:lnTo>
                  <a:lnTo>
                    <a:pt x="1587" y="693470"/>
                  </a:lnTo>
                  <a:lnTo>
                    <a:pt x="0" y="650697"/>
                  </a:lnTo>
                  <a:close/>
                </a:path>
              </a:pathLst>
            </a:custGeom>
            <a:ln w="12192">
              <a:solidFill>
                <a:srgbClr val="FFFFFF"/>
              </a:solidFill>
            </a:ln>
          </p:spPr>
          <p:txBody>
            <a:bodyPr wrap="square" lIns="0" tIns="0" rIns="0" bIns="0" rtlCol="0"/>
            <a:lstStyle/>
            <a:p>
              <a:endParaRPr/>
            </a:p>
          </p:txBody>
        </p:sp>
      </p:grpSp>
      <p:sp>
        <p:nvSpPr>
          <p:cNvPr id="8" name="object 8"/>
          <p:cNvSpPr txBox="1"/>
          <p:nvPr/>
        </p:nvSpPr>
        <p:spPr>
          <a:xfrm>
            <a:off x="7798458" y="2650633"/>
            <a:ext cx="920750" cy="982320"/>
          </a:xfrm>
          <a:prstGeom prst="rect">
            <a:avLst/>
          </a:prstGeom>
        </p:spPr>
        <p:txBody>
          <a:bodyPr vert="horz" wrap="square" lIns="0" tIns="50165" rIns="0" bIns="0" rtlCol="0">
            <a:spAutoFit/>
          </a:bodyPr>
          <a:lstStyle/>
          <a:p>
            <a:pPr algn="ctr">
              <a:lnSpc>
                <a:spcPct val="100000"/>
              </a:lnSpc>
              <a:spcBef>
                <a:spcPts val="395"/>
              </a:spcBef>
            </a:pPr>
            <a:r>
              <a:rPr sz="1200" b="1"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LEADERSHIP</a:t>
            </a:r>
            <a:endParaRPr sz="1200" dirty="0">
              <a:latin typeface="Open Sans" panose="020B0606030504020204" pitchFamily="34" charset="0"/>
              <a:ea typeface="Open Sans" panose="020B0606030504020204" pitchFamily="34" charset="0"/>
              <a:cs typeface="Open Sans" panose="020B0606030504020204" pitchFamily="34" charset="0"/>
            </a:endParaRPr>
          </a:p>
          <a:p>
            <a:pPr marL="5715" algn="ctr">
              <a:lnSpc>
                <a:spcPct val="100000"/>
              </a:lnSpc>
              <a:spcBef>
                <a:spcPts val="290"/>
              </a:spcBef>
            </a:pPr>
            <a:r>
              <a:rPr sz="1200"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Values</a:t>
            </a:r>
            <a:endParaRPr sz="1200" dirty="0">
              <a:latin typeface="Open Sans" panose="020B0606030504020204" pitchFamily="34" charset="0"/>
              <a:ea typeface="Open Sans" panose="020B0606030504020204" pitchFamily="34" charset="0"/>
              <a:cs typeface="Open Sans" panose="020B0606030504020204" pitchFamily="34" charset="0"/>
            </a:endParaRPr>
          </a:p>
          <a:p>
            <a:pPr marL="114300" marR="98425" algn="ctr">
              <a:lnSpc>
                <a:spcPts val="2140"/>
              </a:lnSpc>
              <a:spcBef>
                <a:spcPts val="90"/>
              </a:spcBef>
            </a:pPr>
            <a:r>
              <a:rPr sz="1200"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Beliefs </a:t>
            </a:r>
            <a:r>
              <a:rPr sz="1200" spc="-25" dirty="0">
                <a:solidFill>
                  <a:srgbClr val="FFFFFF"/>
                </a:solidFill>
                <a:latin typeface="Open Sans" panose="020B0606030504020204" pitchFamily="34" charset="0"/>
                <a:ea typeface="Open Sans" panose="020B0606030504020204" pitchFamily="34" charset="0"/>
                <a:cs typeface="Open Sans" panose="020B0606030504020204" pitchFamily="34" charset="0"/>
              </a:rPr>
              <a:t>Behaviors</a:t>
            </a:r>
            <a:endParaRPr sz="1200" dirty="0">
              <a:latin typeface="Open Sans" panose="020B0606030504020204" pitchFamily="34" charset="0"/>
              <a:ea typeface="Open Sans" panose="020B0606030504020204" pitchFamily="34" charset="0"/>
              <a:cs typeface="Open Sans" panose="020B0606030504020204" pitchFamily="34" charset="0"/>
            </a:endParaRPr>
          </a:p>
        </p:txBody>
      </p:sp>
      <p:grpSp>
        <p:nvGrpSpPr>
          <p:cNvPr id="9" name="object 9"/>
          <p:cNvGrpSpPr/>
          <p:nvPr/>
        </p:nvGrpSpPr>
        <p:grpSpPr>
          <a:xfrm>
            <a:off x="5299102" y="417678"/>
            <a:ext cx="2244090" cy="2889250"/>
            <a:chOff x="4464303" y="392932"/>
            <a:chExt cx="2244090" cy="2889250"/>
          </a:xfrm>
        </p:grpSpPr>
        <p:sp>
          <p:nvSpPr>
            <p:cNvPr id="10" name="object 10"/>
            <p:cNvSpPr/>
            <p:nvPr/>
          </p:nvSpPr>
          <p:spPr>
            <a:xfrm>
              <a:off x="4470655" y="399286"/>
              <a:ext cx="2237740" cy="2882900"/>
            </a:xfrm>
            <a:custGeom>
              <a:avLst/>
              <a:gdLst/>
              <a:ahLst/>
              <a:cxnLst/>
              <a:rect l="l" t="t" r="r" b="b"/>
              <a:pathLst>
                <a:path w="2237740" h="2882900">
                  <a:moveTo>
                    <a:pt x="1567484" y="0"/>
                  </a:moveTo>
                  <a:lnTo>
                    <a:pt x="174193" y="0"/>
                  </a:lnTo>
                  <a:lnTo>
                    <a:pt x="127876" y="7556"/>
                  </a:lnTo>
                  <a:lnTo>
                    <a:pt x="86258" y="28854"/>
                  </a:lnTo>
                  <a:lnTo>
                    <a:pt x="51015" y="61874"/>
                  </a:lnTo>
                  <a:lnTo>
                    <a:pt x="23774" y="104622"/>
                  </a:lnTo>
                  <a:lnTo>
                    <a:pt x="6210" y="155079"/>
                  </a:lnTo>
                  <a:lnTo>
                    <a:pt x="0" y="211239"/>
                  </a:lnTo>
                  <a:lnTo>
                    <a:pt x="0" y="2210968"/>
                  </a:lnTo>
                  <a:lnTo>
                    <a:pt x="6210" y="2267140"/>
                  </a:lnTo>
                  <a:lnTo>
                    <a:pt x="23774" y="2317597"/>
                  </a:lnTo>
                  <a:lnTo>
                    <a:pt x="51015" y="2360333"/>
                  </a:lnTo>
                  <a:lnTo>
                    <a:pt x="86258" y="2393365"/>
                  </a:lnTo>
                  <a:lnTo>
                    <a:pt x="127876" y="2414663"/>
                  </a:lnTo>
                  <a:lnTo>
                    <a:pt x="174193" y="2422207"/>
                  </a:lnTo>
                  <a:lnTo>
                    <a:pt x="1506994" y="2422207"/>
                  </a:lnTo>
                  <a:lnTo>
                    <a:pt x="2005406" y="2800921"/>
                  </a:lnTo>
                  <a:lnTo>
                    <a:pt x="1963267" y="2882646"/>
                  </a:lnTo>
                  <a:lnTo>
                    <a:pt x="2237231" y="2806268"/>
                  </a:lnTo>
                  <a:lnTo>
                    <a:pt x="2174366" y="2474036"/>
                  </a:lnTo>
                  <a:lnTo>
                    <a:pt x="2132101" y="2555760"/>
                  </a:lnTo>
                  <a:lnTo>
                    <a:pt x="1736737" y="2255443"/>
                  </a:lnTo>
                  <a:lnTo>
                    <a:pt x="1741677" y="2210968"/>
                  </a:lnTo>
                  <a:lnTo>
                    <a:pt x="1741677" y="211239"/>
                  </a:lnTo>
                  <a:lnTo>
                    <a:pt x="1735454" y="155079"/>
                  </a:lnTo>
                  <a:lnTo>
                    <a:pt x="1717890" y="104622"/>
                  </a:lnTo>
                  <a:lnTo>
                    <a:pt x="1690662" y="61874"/>
                  </a:lnTo>
                  <a:lnTo>
                    <a:pt x="1655406" y="28854"/>
                  </a:lnTo>
                  <a:lnTo>
                    <a:pt x="1613788" y="7556"/>
                  </a:lnTo>
                  <a:lnTo>
                    <a:pt x="1567484" y="0"/>
                  </a:lnTo>
                  <a:close/>
                </a:path>
              </a:pathLst>
            </a:custGeom>
            <a:solidFill>
              <a:srgbClr val="EB7B2F"/>
            </a:solidFill>
          </p:spPr>
          <p:txBody>
            <a:bodyPr wrap="square" lIns="0" tIns="0" rIns="0" bIns="0" rtlCol="0"/>
            <a:lstStyle/>
            <a:p>
              <a:endParaRPr/>
            </a:p>
          </p:txBody>
        </p:sp>
        <p:sp>
          <p:nvSpPr>
            <p:cNvPr id="11" name="object 11"/>
            <p:cNvSpPr/>
            <p:nvPr/>
          </p:nvSpPr>
          <p:spPr>
            <a:xfrm>
              <a:off x="4470653" y="399282"/>
              <a:ext cx="1797685" cy="2407920"/>
            </a:xfrm>
            <a:custGeom>
              <a:avLst/>
              <a:gdLst/>
              <a:ahLst/>
              <a:cxnLst/>
              <a:rect l="l" t="t" r="r" b="b"/>
              <a:pathLst>
                <a:path w="1797685" h="2407920">
                  <a:moveTo>
                    <a:pt x="0" y="209943"/>
                  </a:moveTo>
                  <a:lnTo>
                    <a:pt x="6426" y="154139"/>
                  </a:lnTo>
                  <a:lnTo>
                    <a:pt x="24536" y="103987"/>
                  </a:lnTo>
                  <a:lnTo>
                    <a:pt x="52654" y="61493"/>
                  </a:lnTo>
                  <a:lnTo>
                    <a:pt x="89027" y="28663"/>
                  </a:lnTo>
                  <a:lnTo>
                    <a:pt x="131965" y="7505"/>
                  </a:lnTo>
                  <a:lnTo>
                    <a:pt x="179755" y="0"/>
                  </a:lnTo>
                  <a:lnTo>
                    <a:pt x="1617560" y="0"/>
                  </a:lnTo>
                  <a:lnTo>
                    <a:pt x="1665338" y="7505"/>
                  </a:lnTo>
                  <a:lnTo>
                    <a:pt x="1708277" y="28663"/>
                  </a:lnTo>
                  <a:lnTo>
                    <a:pt x="1744662" y="61493"/>
                  </a:lnTo>
                  <a:lnTo>
                    <a:pt x="1772767" y="103987"/>
                  </a:lnTo>
                  <a:lnTo>
                    <a:pt x="1790890" y="154139"/>
                  </a:lnTo>
                  <a:lnTo>
                    <a:pt x="1797316" y="209943"/>
                  </a:lnTo>
                  <a:lnTo>
                    <a:pt x="1797316" y="2197417"/>
                  </a:lnTo>
                  <a:lnTo>
                    <a:pt x="1790890" y="2253221"/>
                  </a:lnTo>
                  <a:lnTo>
                    <a:pt x="1772767" y="2303373"/>
                  </a:lnTo>
                  <a:lnTo>
                    <a:pt x="1744662" y="2345855"/>
                  </a:lnTo>
                  <a:lnTo>
                    <a:pt x="1708277" y="2378684"/>
                  </a:lnTo>
                  <a:lnTo>
                    <a:pt x="1665338" y="2399855"/>
                  </a:lnTo>
                  <a:lnTo>
                    <a:pt x="1617560" y="2407348"/>
                  </a:lnTo>
                  <a:lnTo>
                    <a:pt x="179755" y="2407348"/>
                  </a:lnTo>
                  <a:lnTo>
                    <a:pt x="131965" y="2399855"/>
                  </a:lnTo>
                  <a:lnTo>
                    <a:pt x="89027" y="2378684"/>
                  </a:lnTo>
                  <a:lnTo>
                    <a:pt x="52654" y="2345855"/>
                  </a:lnTo>
                  <a:lnTo>
                    <a:pt x="24536" y="2303373"/>
                  </a:lnTo>
                  <a:lnTo>
                    <a:pt x="6426" y="2253221"/>
                  </a:lnTo>
                  <a:lnTo>
                    <a:pt x="0" y="2197417"/>
                  </a:lnTo>
                  <a:lnTo>
                    <a:pt x="0" y="209943"/>
                  </a:lnTo>
                  <a:close/>
                </a:path>
              </a:pathLst>
            </a:custGeom>
            <a:ln w="12192">
              <a:solidFill>
                <a:srgbClr val="FFFFFF"/>
              </a:solidFill>
            </a:ln>
          </p:spPr>
          <p:txBody>
            <a:bodyPr wrap="square" lIns="0" tIns="0" rIns="0" bIns="0" rtlCol="0"/>
            <a:lstStyle/>
            <a:p>
              <a:endParaRPr/>
            </a:p>
          </p:txBody>
        </p:sp>
      </p:grpSp>
      <p:sp>
        <p:nvSpPr>
          <p:cNvPr id="12" name="object 12"/>
          <p:cNvSpPr txBox="1"/>
          <p:nvPr/>
        </p:nvSpPr>
        <p:spPr>
          <a:xfrm>
            <a:off x="5465615" y="615786"/>
            <a:ext cx="1468507" cy="1769395"/>
          </a:xfrm>
          <a:prstGeom prst="rect">
            <a:avLst/>
          </a:prstGeom>
        </p:spPr>
        <p:txBody>
          <a:bodyPr vert="horz" wrap="square" lIns="0" tIns="12700" rIns="0" bIns="0" rtlCol="0">
            <a:spAutoFit/>
          </a:bodyPr>
          <a:lstStyle/>
          <a:p>
            <a:pPr marL="185420" marR="184150" algn="ctr">
              <a:lnSpc>
                <a:spcPct val="100000"/>
              </a:lnSpc>
              <a:spcBef>
                <a:spcPts val="100"/>
              </a:spcBef>
            </a:pPr>
            <a:r>
              <a:rPr sz="1600" b="1" spc="-20" dirty="0">
                <a:latin typeface="Open Sans" panose="020B0606030504020204" pitchFamily="34" charset="0"/>
                <a:ea typeface="Open Sans" panose="020B0606030504020204" pitchFamily="34" charset="0"/>
                <a:cs typeface="Open Sans" panose="020B0606030504020204" pitchFamily="34" charset="0"/>
              </a:rPr>
              <a:t>EXTERNAL </a:t>
            </a:r>
            <a:r>
              <a:rPr sz="1600" b="1" spc="-10" dirty="0">
                <a:latin typeface="Open Sans" panose="020B0606030504020204" pitchFamily="34" charset="0"/>
                <a:ea typeface="Open Sans" panose="020B0606030504020204" pitchFamily="34" charset="0"/>
                <a:cs typeface="Open Sans" panose="020B0606030504020204" pitchFamily="34" charset="0"/>
              </a:rPr>
              <a:t>FORCES</a:t>
            </a:r>
            <a:endParaRPr sz="1600" dirty="0">
              <a:latin typeface="Open Sans" panose="020B0606030504020204" pitchFamily="34" charset="0"/>
              <a:ea typeface="Open Sans" panose="020B0606030504020204" pitchFamily="34" charset="0"/>
              <a:cs typeface="Open Sans" panose="020B0606030504020204" pitchFamily="34" charset="0"/>
            </a:endParaRPr>
          </a:p>
          <a:p>
            <a:pPr algn="ctr">
              <a:lnSpc>
                <a:spcPts val="2125"/>
              </a:lnSpc>
            </a:pPr>
            <a:r>
              <a:rPr sz="1600" spc="-10" dirty="0">
                <a:latin typeface="Open Sans" panose="020B0606030504020204" pitchFamily="34" charset="0"/>
                <a:ea typeface="Open Sans" panose="020B0606030504020204" pitchFamily="34" charset="0"/>
                <a:cs typeface="Open Sans" panose="020B0606030504020204" pitchFamily="34" charset="0"/>
              </a:rPr>
              <a:t>Trends</a:t>
            </a:r>
            <a:endParaRPr sz="1600" dirty="0">
              <a:latin typeface="Open Sans" panose="020B0606030504020204" pitchFamily="34" charset="0"/>
              <a:ea typeface="Open Sans" panose="020B0606030504020204" pitchFamily="34" charset="0"/>
              <a:cs typeface="Open Sans" panose="020B0606030504020204" pitchFamily="34" charset="0"/>
            </a:endParaRPr>
          </a:p>
          <a:p>
            <a:pPr marL="12700" marR="5080" indent="-635" algn="ctr">
              <a:lnSpc>
                <a:spcPct val="101899"/>
              </a:lnSpc>
              <a:spcBef>
                <a:spcPts val="5"/>
              </a:spcBef>
            </a:pPr>
            <a:r>
              <a:rPr sz="1600" spc="-10" dirty="0">
                <a:latin typeface="Open Sans" panose="020B0606030504020204" pitchFamily="34" charset="0"/>
                <a:ea typeface="Open Sans" panose="020B0606030504020204" pitchFamily="34" charset="0"/>
                <a:cs typeface="Open Sans" panose="020B0606030504020204" pitchFamily="34" charset="0"/>
              </a:rPr>
              <a:t>Economy </a:t>
            </a:r>
            <a:r>
              <a:rPr sz="1600" spc="-20" dirty="0">
                <a:latin typeface="Open Sans" panose="020B0606030504020204" pitchFamily="34" charset="0"/>
                <a:ea typeface="Open Sans" panose="020B0606030504020204" pitchFamily="34" charset="0"/>
                <a:cs typeface="Open Sans" panose="020B0606030504020204" pitchFamily="34" charset="0"/>
              </a:rPr>
              <a:t>Demographics </a:t>
            </a:r>
            <a:r>
              <a:rPr sz="1600" spc="-10" dirty="0">
                <a:latin typeface="Open Sans" panose="020B0606030504020204" pitchFamily="34" charset="0"/>
                <a:ea typeface="Open Sans" panose="020B0606030504020204" pitchFamily="34" charset="0"/>
                <a:cs typeface="Open Sans" panose="020B0606030504020204" pitchFamily="34" charset="0"/>
              </a:rPr>
              <a:t>Government Perceptions</a:t>
            </a:r>
            <a:endParaRPr sz="1600" dirty="0">
              <a:latin typeface="Open Sans" panose="020B0606030504020204" pitchFamily="34" charset="0"/>
              <a:ea typeface="Open Sans" panose="020B0606030504020204" pitchFamily="34" charset="0"/>
              <a:cs typeface="Open Sans" panose="020B0606030504020204" pitchFamily="34" charset="0"/>
            </a:endParaRPr>
          </a:p>
        </p:txBody>
      </p:sp>
      <p:grpSp>
        <p:nvGrpSpPr>
          <p:cNvPr id="13" name="object 13"/>
          <p:cNvGrpSpPr/>
          <p:nvPr/>
        </p:nvGrpSpPr>
        <p:grpSpPr>
          <a:xfrm>
            <a:off x="7455077" y="340354"/>
            <a:ext cx="1425575" cy="2261235"/>
            <a:chOff x="6616954" y="340354"/>
            <a:chExt cx="1425575" cy="2261235"/>
          </a:xfrm>
        </p:grpSpPr>
        <p:sp>
          <p:nvSpPr>
            <p:cNvPr id="14" name="object 14"/>
            <p:cNvSpPr/>
            <p:nvPr/>
          </p:nvSpPr>
          <p:spPr>
            <a:xfrm>
              <a:off x="6623302" y="346703"/>
              <a:ext cx="1412875" cy="2254885"/>
            </a:xfrm>
            <a:custGeom>
              <a:avLst/>
              <a:gdLst/>
              <a:ahLst/>
              <a:cxnLst/>
              <a:rect l="l" t="t" r="r" b="b"/>
              <a:pathLst>
                <a:path w="1412875" h="2254885">
                  <a:moveTo>
                    <a:pt x="1271409" y="0"/>
                  </a:moveTo>
                  <a:lnTo>
                    <a:pt x="141211" y="0"/>
                  </a:lnTo>
                  <a:lnTo>
                    <a:pt x="96570" y="7251"/>
                  </a:lnTo>
                  <a:lnTo>
                    <a:pt x="57823" y="27368"/>
                  </a:lnTo>
                  <a:lnTo>
                    <a:pt x="27241" y="58077"/>
                  </a:lnTo>
                  <a:lnTo>
                    <a:pt x="7200" y="97002"/>
                  </a:lnTo>
                  <a:lnTo>
                    <a:pt x="0" y="141820"/>
                  </a:lnTo>
                  <a:lnTo>
                    <a:pt x="0" y="1723720"/>
                  </a:lnTo>
                  <a:lnTo>
                    <a:pt x="7200" y="1768551"/>
                  </a:lnTo>
                  <a:lnTo>
                    <a:pt x="27241" y="1807476"/>
                  </a:lnTo>
                  <a:lnTo>
                    <a:pt x="57823" y="1838185"/>
                  </a:lnTo>
                  <a:lnTo>
                    <a:pt x="96570" y="1858302"/>
                  </a:lnTo>
                  <a:lnTo>
                    <a:pt x="141211" y="1865541"/>
                  </a:lnTo>
                  <a:lnTo>
                    <a:pt x="522020" y="1865541"/>
                  </a:lnTo>
                  <a:lnTo>
                    <a:pt x="539826" y="2054542"/>
                  </a:lnTo>
                  <a:lnTo>
                    <a:pt x="455383" y="2062568"/>
                  </a:lnTo>
                  <a:lnTo>
                    <a:pt x="686498" y="2254504"/>
                  </a:lnTo>
                  <a:lnTo>
                    <a:pt x="877620" y="2022398"/>
                  </a:lnTo>
                  <a:lnTo>
                    <a:pt x="793165" y="2030437"/>
                  </a:lnTo>
                  <a:lnTo>
                    <a:pt x="777608" y="1865541"/>
                  </a:lnTo>
                  <a:lnTo>
                    <a:pt x="1271409" y="1865541"/>
                  </a:lnTo>
                  <a:lnTo>
                    <a:pt x="1316037" y="1858302"/>
                  </a:lnTo>
                  <a:lnTo>
                    <a:pt x="1354785" y="1838185"/>
                  </a:lnTo>
                  <a:lnTo>
                    <a:pt x="1385366" y="1807476"/>
                  </a:lnTo>
                  <a:lnTo>
                    <a:pt x="1405407" y="1768551"/>
                  </a:lnTo>
                  <a:lnTo>
                    <a:pt x="1412621" y="1723720"/>
                  </a:lnTo>
                  <a:lnTo>
                    <a:pt x="1412621" y="141820"/>
                  </a:lnTo>
                  <a:lnTo>
                    <a:pt x="1405407" y="97002"/>
                  </a:lnTo>
                  <a:lnTo>
                    <a:pt x="1385366" y="58077"/>
                  </a:lnTo>
                  <a:lnTo>
                    <a:pt x="1354785" y="27368"/>
                  </a:lnTo>
                  <a:lnTo>
                    <a:pt x="1316037" y="7251"/>
                  </a:lnTo>
                  <a:lnTo>
                    <a:pt x="1271409" y="0"/>
                  </a:lnTo>
                  <a:close/>
                </a:path>
              </a:pathLst>
            </a:custGeom>
            <a:solidFill>
              <a:schemeClr val="bg1">
                <a:lumMod val="85000"/>
              </a:schemeClr>
            </a:solidFill>
          </p:spPr>
          <p:txBody>
            <a:bodyPr wrap="square" lIns="0" tIns="0" rIns="0" bIns="0" rtlCol="0"/>
            <a:lstStyle/>
            <a:p>
              <a:endParaRPr dirty="0"/>
            </a:p>
          </p:txBody>
        </p:sp>
        <p:sp>
          <p:nvSpPr>
            <p:cNvPr id="15" name="object 15"/>
            <p:cNvSpPr/>
            <p:nvPr/>
          </p:nvSpPr>
          <p:spPr>
            <a:xfrm>
              <a:off x="6623304" y="346704"/>
              <a:ext cx="1412875" cy="1866264"/>
            </a:xfrm>
            <a:custGeom>
              <a:avLst/>
              <a:gdLst/>
              <a:ahLst/>
              <a:cxnLst/>
              <a:rect l="l" t="t" r="r" b="b"/>
              <a:pathLst>
                <a:path w="1412875" h="1866264">
                  <a:moveTo>
                    <a:pt x="0" y="141846"/>
                  </a:moveTo>
                  <a:lnTo>
                    <a:pt x="7200" y="97015"/>
                  </a:lnTo>
                  <a:lnTo>
                    <a:pt x="27254" y="58089"/>
                  </a:lnTo>
                  <a:lnTo>
                    <a:pt x="57823" y="27381"/>
                  </a:lnTo>
                  <a:lnTo>
                    <a:pt x="96583" y="7239"/>
                  </a:lnTo>
                  <a:lnTo>
                    <a:pt x="141211" y="0"/>
                  </a:lnTo>
                  <a:lnTo>
                    <a:pt x="1271409" y="0"/>
                  </a:lnTo>
                  <a:lnTo>
                    <a:pt x="1316037" y="7239"/>
                  </a:lnTo>
                  <a:lnTo>
                    <a:pt x="1354797" y="27381"/>
                  </a:lnTo>
                  <a:lnTo>
                    <a:pt x="1385366" y="58089"/>
                  </a:lnTo>
                  <a:lnTo>
                    <a:pt x="1405420" y="97015"/>
                  </a:lnTo>
                  <a:lnTo>
                    <a:pt x="1412621" y="141846"/>
                  </a:lnTo>
                  <a:lnTo>
                    <a:pt x="1412621" y="1724050"/>
                  </a:lnTo>
                  <a:lnTo>
                    <a:pt x="1405420" y="1768868"/>
                  </a:lnTo>
                  <a:lnTo>
                    <a:pt x="1385366" y="1807806"/>
                  </a:lnTo>
                  <a:lnTo>
                    <a:pt x="1354797" y="1838515"/>
                  </a:lnTo>
                  <a:lnTo>
                    <a:pt x="1316037" y="1858657"/>
                  </a:lnTo>
                  <a:lnTo>
                    <a:pt x="1271409" y="1865884"/>
                  </a:lnTo>
                  <a:lnTo>
                    <a:pt x="141211" y="1865884"/>
                  </a:lnTo>
                  <a:lnTo>
                    <a:pt x="96583" y="1858657"/>
                  </a:lnTo>
                  <a:lnTo>
                    <a:pt x="57823" y="1838515"/>
                  </a:lnTo>
                  <a:lnTo>
                    <a:pt x="27254" y="1807806"/>
                  </a:lnTo>
                  <a:lnTo>
                    <a:pt x="7200" y="1768868"/>
                  </a:lnTo>
                  <a:lnTo>
                    <a:pt x="0" y="1724050"/>
                  </a:lnTo>
                  <a:lnTo>
                    <a:pt x="0" y="141846"/>
                  </a:lnTo>
                  <a:close/>
                </a:path>
              </a:pathLst>
            </a:custGeom>
            <a:ln w="12192">
              <a:solidFill>
                <a:srgbClr val="FFFFFF"/>
              </a:solidFill>
            </a:ln>
          </p:spPr>
          <p:txBody>
            <a:bodyPr wrap="square" lIns="0" tIns="0" rIns="0" bIns="0" rtlCol="0"/>
            <a:lstStyle/>
            <a:p>
              <a:endParaRPr/>
            </a:p>
          </p:txBody>
        </p:sp>
      </p:grpSp>
      <p:sp>
        <p:nvSpPr>
          <p:cNvPr id="16" name="object 16"/>
          <p:cNvSpPr txBox="1">
            <a:spLocks noGrp="1"/>
          </p:cNvSpPr>
          <p:nvPr>
            <p:ph type="title"/>
          </p:nvPr>
        </p:nvSpPr>
        <p:spPr>
          <a:xfrm>
            <a:off x="7539728" y="418579"/>
            <a:ext cx="1138555" cy="531107"/>
          </a:xfrm>
          <a:prstGeom prst="rect">
            <a:avLst/>
          </a:prstGeom>
        </p:spPr>
        <p:txBody>
          <a:bodyPr vert="horz" wrap="square" lIns="0" tIns="35560" rIns="0" bIns="0" rtlCol="0">
            <a:spAutoFit/>
          </a:bodyPr>
          <a:lstStyle/>
          <a:p>
            <a:pPr marL="267335" marR="5080" indent="-255270">
              <a:lnSpc>
                <a:spcPts val="2020"/>
              </a:lnSpc>
              <a:spcBef>
                <a:spcPts val="280"/>
              </a:spcBef>
            </a:pPr>
            <a:r>
              <a:rPr sz="1400" spc="-20" dirty="0">
                <a:latin typeface="Open Sans" panose="020B0606030504020204" pitchFamily="34" charset="0"/>
                <a:ea typeface="Open Sans" panose="020B0606030504020204" pitchFamily="34" charset="0"/>
                <a:cs typeface="Open Sans" panose="020B0606030504020204" pitchFamily="34" charset="0"/>
              </a:rPr>
              <a:t>HISTORICAL </a:t>
            </a:r>
            <a:r>
              <a:rPr sz="1400" spc="-10" dirty="0">
                <a:latin typeface="Open Sans" panose="020B0606030504020204" pitchFamily="34" charset="0"/>
                <a:ea typeface="Open Sans" panose="020B0606030504020204" pitchFamily="34" charset="0"/>
                <a:cs typeface="Open Sans" panose="020B0606030504020204" pitchFamily="34" charset="0"/>
              </a:rPr>
              <a:t>FORCES</a:t>
            </a:r>
            <a:endParaRPr sz="1400" dirty="0">
              <a:latin typeface="Open Sans" panose="020B0606030504020204" pitchFamily="34" charset="0"/>
              <a:ea typeface="Open Sans" panose="020B0606030504020204" pitchFamily="34" charset="0"/>
              <a:cs typeface="Open Sans" panose="020B0606030504020204" pitchFamily="34" charset="0"/>
            </a:endParaRPr>
          </a:p>
        </p:txBody>
      </p:sp>
      <p:sp>
        <p:nvSpPr>
          <p:cNvPr id="17" name="object 17"/>
          <p:cNvSpPr txBox="1"/>
          <p:nvPr/>
        </p:nvSpPr>
        <p:spPr>
          <a:xfrm>
            <a:off x="7712780" y="1091052"/>
            <a:ext cx="918844" cy="877484"/>
          </a:xfrm>
          <a:prstGeom prst="rect">
            <a:avLst/>
          </a:prstGeom>
        </p:spPr>
        <p:txBody>
          <a:bodyPr vert="horz" wrap="square" lIns="0" tIns="6985" rIns="0" bIns="0" rtlCol="0">
            <a:spAutoFit/>
          </a:bodyPr>
          <a:lstStyle/>
          <a:p>
            <a:pPr marL="12065" marR="5080" algn="ctr">
              <a:lnSpc>
                <a:spcPct val="102000"/>
              </a:lnSpc>
              <a:spcBef>
                <a:spcPts val="55"/>
              </a:spcBef>
            </a:pPr>
            <a:r>
              <a:rPr sz="1400" spc="-10" dirty="0">
                <a:latin typeface="Open Sans" panose="020B0606030504020204" pitchFamily="34" charset="0"/>
                <a:ea typeface="Open Sans" panose="020B0606030504020204" pitchFamily="34" charset="0"/>
                <a:cs typeface="Open Sans" panose="020B0606030504020204" pitchFamily="34" charset="0"/>
              </a:rPr>
              <a:t>Politics Norms </a:t>
            </a:r>
            <a:r>
              <a:rPr sz="1400" spc="-30" dirty="0">
                <a:latin typeface="Open Sans" panose="020B0606030504020204" pitchFamily="34" charset="0"/>
                <a:ea typeface="Open Sans" panose="020B0606030504020204" pitchFamily="34" charset="0"/>
                <a:cs typeface="Open Sans" panose="020B0606030504020204" pitchFamily="34" charset="0"/>
              </a:rPr>
              <a:t>Behaviors </a:t>
            </a:r>
            <a:r>
              <a:rPr sz="1400" spc="-10" dirty="0">
                <a:latin typeface="Open Sans" panose="020B0606030504020204" pitchFamily="34" charset="0"/>
                <a:ea typeface="Open Sans" panose="020B0606030504020204" pitchFamily="34" charset="0"/>
                <a:cs typeface="Open Sans" panose="020B0606030504020204" pitchFamily="34" charset="0"/>
              </a:rPr>
              <a:t>Customs</a:t>
            </a:r>
            <a:endParaRPr sz="1400" dirty="0">
              <a:latin typeface="Open Sans" panose="020B0606030504020204" pitchFamily="34" charset="0"/>
              <a:ea typeface="Open Sans" panose="020B0606030504020204" pitchFamily="34" charset="0"/>
              <a:cs typeface="Open Sans" panose="020B0606030504020204" pitchFamily="34" charset="0"/>
            </a:endParaRPr>
          </a:p>
        </p:txBody>
      </p:sp>
      <p:grpSp>
        <p:nvGrpSpPr>
          <p:cNvPr id="24" name="Group 23">
            <a:extLst>
              <a:ext uri="{FF2B5EF4-FFF2-40B4-BE49-F238E27FC236}">
                <a16:creationId xmlns:a16="http://schemas.microsoft.com/office/drawing/2014/main" id="{BBE8145C-10A2-CFD5-D787-A3624A413E0D}"/>
              </a:ext>
            </a:extLst>
          </p:cNvPr>
          <p:cNvGrpSpPr/>
          <p:nvPr/>
        </p:nvGrpSpPr>
        <p:grpSpPr>
          <a:xfrm>
            <a:off x="8974472" y="577618"/>
            <a:ext cx="2074528" cy="2336742"/>
            <a:chOff x="8332637" y="313891"/>
            <a:chExt cx="2074528" cy="2336742"/>
          </a:xfrm>
        </p:grpSpPr>
        <p:grpSp>
          <p:nvGrpSpPr>
            <p:cNvPr id="18" name="object 18"/>
            <p:cNvGrpSpPr/>
            <p:nvPr/>
          </p:nvGrpSpPr>
          <p:grpSpPr>
            <a:xfrm>
              <a:off x="8332637" y="313891"/>
              <a:ext cx="2074528" cy="2336742"/>
              <a:chOff x="8346498" y="313503"/>
              <a:chExt cx="2012699" cy="2971263"/>
            </a:xfrm>
          </p:grpSpPr>
          <p:sp>
            <p:nvSpPr>
              <p:cNvPr id="19" name="object 19"/>
              <p:cNvSpPr/>
              <p:nvPr/>
            </p:nvSpPr>
            <p:spPr>
              <a:xfrm>
                <a:off x="8346498" y="313503"/>
                <a:ext cx="2012699" cy="2971263"/>
              </a:xfrm>
              <a:custGeom>
                <a:avLst/>
                <a:gdLst/>
                <a:ahLst/>
                <a:cxnLst/>
                <a:rect l="l" t="t" r="r" b="b"/>
                <a:pathLst>
                  <a:path w="2187575" h="3093720">
                    <a:moveTo>
                      <a:pt x="1979320" y="0"/>
                    </a:moveTo>
                    <a:lnTo>
                      <a:pt x="313524" y="0"/>
                    </a:lnTo>
                    <a:lnTo>
                      <a:pt x="258152" y="7073"/>
                    </a:lnTo>
                    <a:lnTo>
                      <a:pt x="208419" y="27012"/>
                    </a:lnTo>
                    <a:lnTo>
                      <a:pt x="166281" y="57962"/>
                    </a:lnTo>
                    <a:lnTo>
                      <a:pt x="133731" y="98005"/>
                    </a:lnTo>
                    <a:lnTo>
                      <a:pt x="112737" y="145287"/>
                    </a:lnTo>
                    <a:lnTo>
                      <a:pt x="105308" y="197904"/>
                    </a:lnTo>
                    <a:lnTo>
                      <a:pt x="105308" y="2676855"/>
                    </a:lnTo>
                    <a:lnTo>
                      <a:pt x="112737" y="2729496"/>
                    </a:lnTo>
                    <a:lnTo>
                      <a:pt x="132232" y="2773425"/>
                    </a:lnTo>
                    <a:lnTo>
                      <a:pt x="108750" y="2790316"/>
                    </a:lnTo>
                    <a:lnTo>
                      <a:pt x="48463" y="2714675"/>
                    </a:lnTo>
                    <a:lnTo>
                      <a:pt x="0" y="3047225"/>
                    </a:lnTo>
                    <a:lnTo>
                      <a:pt x="349885" y="3093288"/>
                    </a:lnTo>
                    <a:lnTo>
                      <a:pt x="289598" y="3017507"/>
                    </a:lnTo>
                    <a:lnTo>
                      <a:pt x="488048" y="2874771"/>
                    </a:lnTo>
                    <a:lnTo>
                      <a:pt x="1979320" y="2874771"/>
                    </a:lnTo>
                    <a:lnTo>
                      <a:pt x="2034692" y="2867698"/>
                    </a:lnTo>
                    <a:lnTo>
                      <a:pt x="2084425" y="2847759"/>
                    </a:lnTo>
                    <a:lnTo>
                      <a:pt x="2126564" y="2816821"/>
                    </a:lnTo>
                    <a:lnTo>
                      <a:pt x="2159127" y="2776766"/>
                    </a:lnTo>
                    <a:lnTo>
                      <a:pt x="2180094" y="2729496"/>
                    </a:lnTo>
                    <a:lnTo>
                      <a:pt x="2187549" y="2676855"/>
                    </a:lnTo>
                    <a:lnTo>
                      <a:pt x="2187549" y="197904"/>
                    </a:lnTo>
                    <a:lnTo>
                      <a:pt x="2180094" y="145287"/>
                    </a:lnTo>
                    <a:lnTo>
                      <a:pt x="2159127" y="98005"/>
                    </a:lnTo>
                    <a:lnTo>
                      <a:pt x="2126564" y="57962"/>
                    </a:lnTo>
                    <a:lnTo>
                      <a:pt x="2084425" y="27012"/>
                    </a:lnTo>
                    <a:lnTo>
                      <a:pt x="2034692" y="7073"/>
                    </a:lnTo>
                    <a:lnTo>
                      <a:pt x="1979320" y="0"/>
                    </a:lnTo>
                    <a:close/>
                  </a:path>
                </a:pathLst>
              </a:custGeom>
              <a:solidFill>
                <a:srgbClr val="FFC000"/>
              </a:solidFill>
              <a:ln>
                <a:noFill/>
              </a:ln>
            </p:spPr>
            <p:txBody>
              <a:bodyPr wrap="square" lIns="0" tIns="0" rIns="0" bIns="0" rtlCol="0"/>
              <a:lstStyle/>
              <a:p>
                <a:endParaRPr dirty="0"/>
              </a:p>
            </p:txBody>
          </p:sp>
          <p:sp>
            <p:nvSpPr>
              <p:cNvPr id="20" name="object 20"/>
              <p:cNvSpPr/>
              <p:nvPr/>
            </p:nvSpPr>
            <p:spPr>
              <a:xfrm>
                <a:off x="8442960" y="335274"/>
                <a:ext cx="1885950" cy="2682240"/>
              </a:xfrm>
              <a:custGeom>
                <a:avLst/>
                <a:gdLst/>
                <a:ahLst/>
                <a:cxnLst/>
                <a:rect l="l" t="t" r="r" b="b"/>
                <a:pathLst>
                  <a:path w="1885950" h="2682240">
                    <a:moveTo>
                      <a:pt x="0" y="184658"/>
                    </a:moveTo>
                    <a:lnTo>
                      <a:pt x="6731" y="135559"/>
                    </a:lnTo>
                    <a:lnTo>
                      <a:pt x="25742" y="91452"/>
                    </a:lnTo>
                    <a:lnTo>
                      <a:pt x="55232" y="54076"/>
                    </a:lnTo>
                    <a:lnTo>
                      <a:pt x="93395" y="25209"/>
                    </a:lnTo>
                    <a:lnTo>
                      <a:pt x="138442" y="6604"/>
                    </a:lnTo>
                    <a:lnTo>
                      <a:pt x="188595" y="0"/>
                    </a:lnTo>
                    <a:lnTo>
                      <a:pt x="1697355" y="0"/>
                    </a:lnTo>
                    <a:lnTo>
                      <a:pt x="1747494" y="6604"/>
                    </a:lnTo>
                    <a:lnTo>
                      <a:pt x="1792554" y="25209"/>
                    </a:lnTo>
                    <a:lnTo>
                      <a:pt x="1830717" y="54076"/>
                    </a:lnTo>
                    <a:lnTo>
                      <a:pt x="1860207" y="91452"/>
                    </a:lnTo>
                    <a:lnTo>
                      <a:pt x="1879219" y="135559"/>
                    </a:lnTo>
                    <a:lnTo>
                      <a:pt x="1885950" y="184658"/>
                    </a:lnTo>
                    <a:lnTo>
                      <a:pt x="1885950" y="2497594"/>
                    </a:lnTo>
                    <a:lnTo>
                      <a:pt x="1879219" y="2546692"/>
                    </a:lnTo>
                    <a:lnTo>
                      <a:pt x="1860207" y="2590800"/>
                    </a:lnTo>
                    <a:lnTo>
                      <a:pt x="1830717" y="2628176"/>
                    </a:lnTo>
                    <a:lnTo>
                      <a:pt x="1792554" y="2657043"/>
                    </a:lnTo>
                    <a:lnTo>
                      <a:pt x="1747494" y="2675648"/>
                    </a:lnTo>
                    <a:lnTo>
                      <a:pt x="1697355" y="2682240"/>
                    </a:lnTo>
                    <a:lnTo>
                      <a:pt x="188595" y="2682240"/>
                    </a:lnTo>
                    <a:lnTo>
                      <a:pt x="138442" y="2675648"/>
                    </a:lnTo>
                    <a:lnTo>
                      <a:pt x="93395" y="2657043"/>
                    </a:lnTo>
                    <a:lnTo>
                      <a:pt x="55232" y="2628176"/>
                    </a:lnTo>
                    <a:lnTo>
                      <a:pt x="25742" y="2590800"/>
                    </a:lnTo>
                    <a:lnTo>
                      <a:pt x="6731" y="2546692"/>
                    </a:lnTo>
                    <a:lnTo>
                      <a:pt x="0" y="2497594"/>
                    </a:lnTo>
                    <a:lnTo>
                      <a:pt x="0" y="184658"/>
                    </a:lnTo>
                    <a:close/>
                  </a:path>
                </a:pathLst>
              </a:custGeom>
              <a:ln w="12191">
                <a:solidFill>
                  <a:srgbClr val="FFFFFF"/>
                </a:solidFill>
              </a:ln>
            </p:spPr>
            <p:txBody>
              <a:bodyPr wrap="square" lIns="0" tIns="0" rIns="0" bIns="0" rtlCol="0"/>
              <a:lstStyle/>
              <a:p>
                <a:endParaRPr dirty="0"/>
              </a:p>
            </p:txBody>
          </p:sp>
        </p:grpSp>
        <p:sp>
          <p:nvSpPr>
            <p:cNvPr id="21" name="object 21"/>
            <p:cNvSpPr txBox="1"/>
            <p:nvPr/>
          </p:nvSpPr>
          <p:spPr>
            <a:xfrm>
              <a:off x="8589445" y="508954"/>
              <a:ext cx="1629118" cy="1753557"/>
            </a:xfrm>
            <a:prstGeom prst="rect">
              <a:avLst/>
            </a:prstGeom>
          </p:spPr>
          <p:txBody>
            <a:bodyPr vert="horz" wrap="square" lIns="0" tIns="10160" rIns="0" bIns="0" rtlCol="0">
              <a:spAutoFit/>
            </a:bodyPr>
            <a:lstStyle/>
            <a:p>
              <a:pPr marL="125095" marR="121920" algn="ctr">
                <a:lnSpc>
                  <a:spcPct val="100800"/>
                </a:lnSpc>
                <a:spcBef>
                  <a:spcPts val="80"/>
                </a:spcBef>
              </a:pPr>
              <a:r>
                <a:rPr sz="1600" b="1" spc="-20" dirty="0">
                  <a:latin typeface="Open Sans" panose="020B0606030504020204" pitchFamily="34" charset="0"/>
                  <a:ea typeface="Open Sans" panose="020B0606030504020204" pitchFamily="34" charset="0"/>
                  <a:cs typeface="Open Sans" panose="020B0606030504020204" pitchFamily="34" charset="0"/>
                </a:rPr>
                <a:t>INTERNAL </a:t>
              </a:r>
              <a:r>
                <a:rPr sz="1600" b="1" spc="-10" dirty="0">
                  <a:latin typeface="Open Sans" panose="020B0606030504020204" pitchFamily="34" charset="0"/>
                  <a:ea typeface="Open Sans" panose="020B0606030504020204" pitchFamily="34" charset="0"/>
                  <a:cs typeface="Open Sans" panose="020B0606030504020204" pitchFamily="34" charset="0"/>
                </a:rPr>
                <a:t>FORCES</a:t>
              </a:r>
              <a:endParaRPr sz="1600" dirty="0">
                <a:latin typeface="Open Sans" panose="020B0606030504020204" pitchFamily="34" charset="0"/>
                <a:ea typeface="Open Sans" panose="020B0606030504020204" pitchFamily="34" charset="0"/>
                <a:cs typeface="Open Sans" panose="020B0606030504020204" pitchFamily="34" charset="0"/>
              </a:endParaRPr>
            </a:p>
            <a:p>
              <a:pPr marL="12700" marR="5080" indent="-6350" algn="ctr">
                <a:lnSpc>
                  <a:spcPct val="101899"/>
                </a:lnSpc>
              </a:pPr>
              <a:r>
                <a:rPr sz="1600" spc="-10" dirty="0">
                  <a:latin typeface="Open Sans" panose="020B0606030504020204" pitchFamily="34" charset="0"/>
                  <a:ea typeface="Open Sans" panose="020B0606030504020204" pitchFamily="34" charset="0"/>
                  <a:cs typeface="Open Sans" panose="020B0606030504020204" pitchFamily="34" charset="0"/>
                </a:rPr>
                <a:t>Staff Volunteers Process Procedures Customer </a:t>
              </a:r>
              <a:r>
                <a:rPr sz="1600" spc="-20" dirty="0">
                  <a:latin typeface="Open Sans" panose="020B0606030504020204" pitchFamily="34" charset="0"/>
                  <a:ea typeface="Open Sans" panose="020B0606030504020204" pitchFamily="34" charset="0"/>
                  <a:cs typeface="Open Sans" panose="020B0606030504020204" pitchFamily="34" charset="0"/>
                </a:rPr>
                <a:t>Expectations</a:t>
              </a:r>
              <a:endParaRPr sz="1600" dirty="0">
                <a:latin typeface="Open Sans" panose="020B0606030504020204" pitchFamily="34" charset="0"/>
                <a:ea typeface="Open Sans" panose="020B0606030504020204" pitchFamily="34" charset="0"/>
                <a:cs typeface="Open Sans" panose="020B0606030504020204" pitchFamily="34" charset="0"/>
              </a:endParaRPr>
            </a:p>
          </p:txBody>
        </p:sp>
      </p:grpSp>
      <p:sp>
        <p:nvSpPr>
          <p:cNvPr id="22" name="object 22"/>
          <p:cNvSpPr txBox="1"/>
          <p:nvPr/>
        </p:nvSpPr>
        <p:spPr>
          <a:xfrm>
            <a:off x="6864781" y="4559046"/>
            <a:ext cx="2780665" cy="1174039"/>
          </a:xfrm>
          <a:prstGeom prst="rect">
            <a:avLst/>
          </a:prstGeom>
          <a:solidFill>
            <a:srgbClr val="A9D18E"/>
          </a:solidFill>
          <a:ln w="12192">
            <a:solidFill>
              <a:srgbClr val="2D528F"/>
            </a:solidFill>
          </a:ln>
        </p:spPr>
        <p:txBody>
          <a:bodyPr vert="horz" wrap="square" lIns="0" tIns="65405" rIns="0" bIns="0" rtlCol="0">
            <a:spAutoFit/>
          </a:bodyPr>
          <a:lstStyle/>
          <a:p>
            <a:pPr marL="418465">
              <a:lnSpc>
                <a:spcPct val="100000"/>
              </a:lnSpc>
              <a:spcBef>
                <a:spcPts val="515"/>
              </a:spcBef>
            </a:pPr>
            <a:r>
              <a:rPr sz="1200" b="1" spc="-20" dirty="0">
                <a:latin typeface="Open Sans" panose="020B0606030504020204" pitchFamily="34" charset="0"/>
                <a:ea typeface="Open Sans" panose="020B0606030504020204" pitchFamily="34" charset="0"/>
                <a:cs typeface="Open Sans" panose="020B0606030504020204" pitchFamily="34" charset="0"/>
              </a:rPr>
              <a:t>ORGANIZATIONAL</a:t>
            </a:r>
            <a:r>
              <a:rPr sz="1200" b="1" spc="10" dirty="0">
                <a:latin typeface="Open Sans" panose="020B0606030504020204" pitchFamily="34" charset="0"/>
                <a:ea typeface="Open Sans" panose="020B0606030504020204" pitchFamily="34" charset="0"/>
                <a:cs typeface="Open Sans" panose="020B0606030504020204" pitchFamily="34" charset="0"/>
              </a:rPr>
              <a:t> </a:t>
            </a:r>
            <a:r>
              <a:rPr sz="1200" b="1" spc="-10" dirty="0">
                <a:latin typeface="Open Sans" panose="020B0606030504020204" pitchFamily="34" charset="0"/>
                <a:ea typeface="Open Sans" panose="020B0606030504020204" pitchFamily="34" charset="0"/>
                <a:cs typeface="Open Sans" panose="020B0606030504020204" pitchFamily="34" charset="0"/>
              </a:rPr>
              <a:t>CULTURE</a:t>
            </a:r>
            <a:endParaRPr sz="1200" dirty="0">
              <a:latin typeface="Open Sans" panose="020B0606030504020204" pitchFamily="34" charset="0"/>
              <a:ea typeface="Open Sans" panose="020B0606030504020204" pitchFamily="34" charset="0"/>
              <a:cs typeface="Open Sans" panose="020B0606030504020204" pitchFamily="34" charset="0"/>
            </a:endParaRPr>
          </a:p>
          <a:p>
            <a:pPr marL="93345" marR="253365" indent="-635">
              <a:lnSpc>
                <a:spcPct val="100000"/>
              </a:lnSpc>
            </a:pPr>
            <a:r>
              <a:rPr sz="1200" spc="-20" dirty="0">
                <a:latin typeface="Open Sans" panose="020B0606030504020204" pitchFamily="34" charset="0"/>
                <a:ea typeface="Open Sans" panose="020B0606030504020204" pitchFamily="34" charset="0"/>
                <a:cs typeface="Open Sans" panose="020B0606030504020204" pitchFamily="34" charset="0"/>
              </a:rPr>
              <a:t>Informal</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Structures</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Processes Performance/Outcomes</a:t>
            </a:r>
            <a:endParaRPr sz="1200" dirty="0">
              <a:latin typeface="Open Sans" panose="020B0606030504020204" pitchFamily="34" charset="0"/>
              <a:ea typeface="Open Sans" panose="020B0606030504020204" pitchFamily="34" charset="0"/>
              <a:cs typeface="Open Sans" panose="020B0606030504020204" pitchFamily="34" charset="0"/>
            </a:endParaRPr>
          </a:p>
          <a:p>
            <a:pPr marL="93345" marR="1822450">
              <a:lnSpc>
                <a:spcPct val="100000"/>
              </a:lnSpc>
            </a:pPr>
            <a:r>
              <a:rPr sz="1200" spc="-10" dirty="0">
                <a:latin typeface="Open Sans" panose="020B0606030504020204" pitchFamily="34" charset="0"/>
                <a:ea typeface="Open Sans" panose="020B0606030504020204" pitchFamily="34" charset="0"/>
                <a:cs typeface="Open Sans" panose="020B0606030504020204" pitchFamily="34" charset="0"/>
              </a:rPr>
              <a:t>Trust </a:t>
            </a:r>
            <a:r>
              <a:rPr sz="1200" spc="-20" dirty="0">
                <a:latin typeface="Open Sans" panose="020B0606030504020204" pitchFamily="34" charset="0"/>
                <a:ea typeface="Open Sans" panose="020B0606030504020204" pitchFamily="34" charset="0"/>
                <a:cs typeface="Open Sans" panose="020B0606030504020204" pitchFamily="34" charset="0"/>
              </a:rPr>
              <a:t>Productivity</a:t>
            </a:r>
            <a:endParaRPr sz="1200" dirty="0">
              <a:latin typeface="Open Sans" panose="020B0606030504020204" pitchFamily="34" charset="0"/>
              <a:ea typeface="Open Sans" panose="020B0606030504020204" pitchFamily="34" charset="0"/>
              <a:cs typeface="Open Sans" panose="020B0606030504020204" pitchFamily="34" charset="0"/>
            </a:endParaRPr>
          </a:p>
          <a:p>
            <a:pPr marL="93345">
              <a:lnSpc>
                <a:spcPct val="100000"/>
              </a:lnSpc>
            </a:pPr>
            <a:r>
              <a:rPr sz="1200" spc="-20" dirty="0">
                <a:latin typeface="Open Sans" panose="020B0606030504020204" pitchFamily="34" charset="0"/>
                <a:ea typeface="Open Sans" panose="020B0606030504020204" pitchFamily="34" charset="0"/>
                <a:cs typeface="Open Sans" panose="020B0606030504020204" pitchFamily="34" charset="0"/>
              </a:rPr>
              <a:t>Allocation</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of</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Resources</a:t>
            </a:r>
            <a:endParaRPr sz="1200" dirty="0">
              <a:latin typeface="Open Sans" panose="020B0606030504020204" pitchFamily="34" charset="0"/>
              <a:ea typeface="Open Sans" panose="020B0606030504020204" pitchFamily="34" charset="0"/>
              <a:cs typeface="Open Sans" panose="020B0606030504020204" pitchFamily="34" charset="0"/>
            </a:endParaRPr>
          </a:p>
        </p:txBody>
      </p:sp>
      <p:sp>
        <p:nvSpPr>
          <p:cNvPr id="25" name="object 5">
            <a:extLst>
              <a:ext uri="{FF2B5EF4-FFF2-40B4-BE49-F238E27FC236}">
                <a16:creationId xmlns:a16="http://schemas.microsoft.com/office/drawing/2014/main" id="{5AFB06C8-C9CA-BBF4-40A7-92C30F0A3407}"/>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30</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36760870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655756" y="187147"/>
            <a:ext cx="4002533" cy="628377"/>
          </a:xfrm>
          <a:prstGeom prst="rect">
            <a:avLst/>
          </a:prstGeom>
        </p:spPr>
        <p:txBody>
          <a:bodyPr vert="horz" wrap="square" lIns="0" tIns="12700" rIns="0" bIns="0" rtlCol="0">
            <a:spAutoFit/>
          </a:bodyPr>
          <a:lstStyle/>
          <a:p>
            <a:pPr marL="12700">
              <a:lnSpc>
                <a:spcPct val="100000"/>
              </a:lnSpc>
              <a:spcBef>
                <a:spcPts val="100"/>
              </a:spcBef>
            </a:pPr>
            <a:r>
              <a:rPr sz="4000"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Culture</a:t>
            </a:r>
            <a:r>
              <a:rPr sz="4000" spc="-34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45" dirty="0">
                <a:solidFill>
                  <a:srgbClr val="117624"/>
                </a:solidFill>
                <a:latin typeface="Open Sans" panose="020B0606030504020204" pitchFamily="34" charset="0"/>
                <a:ea typeface="Open Sans" panose="020B0606030504020204" pitchFamily="34" charset="0"/>
                <a:cs typeface="Open Sans" panose="020B0606030504020204" pitchFamily="34" charset="0"/>
              </a:rPr>
              <a:t>Change</a:t>
            </a:r>
            <a:endParaRPr sz="40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2222943" y="1493146"/>
            <a:ext cx="6868159" cy="1840889"/>
          </a:xfrm>
          <a:prstGeom prst="rect">
            <a:avLst/>
          </a:prstGeom>
        </p:spPr>
        <p:txBody>
          <a:bodyPr vert="horz" wrap="square" lIns="0" tIns="73025" rIns="0" bIns="0" rtlCol="0">
            <a:spAutoFit/>
          </a:bodyPr>
          <a:lstStyle/>
          <a:p>
            <a:pPr marL="367030" indent="-354330">
              <a:lnSpc>
                <a:spcPct val="100000"/>
              </a:lnSpc>
              <a:spcBef>
                <a:spcPts val="575"/>
              </a:spcBef>
              <a:buSzPct val="93333"/>
              <a:buFont typeface="Wingdings" pitchFamily="2" charset="2"/>
              <a:buChar char="§"/>
              <a:tabLst>
                <a:tab pos="367030" algn="l"/>
              </a:tabLst>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Culture</a:t>
            </a:r>
            <a:r>
              <a:rPr sz="24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change</a:t>
            </a:r>
            <a:r>
              <a:rPr sz="24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follows</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behavior</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change</a:t>
            </a:r>
            <a:endParaRPr sz="2400" dirty="0">
              <a:latin typeface="Open Sans" panose="020B0606030504020204" pitchFamily="34" charset="0"/>
              <a:ea typeface="Open Sans" panose="020B0606030504020204" pitchFamily="34" charset="0"/>
              <a:cs typeface="Open Sans" panose="020B0606030504020204" pitchFamily="34" charset="0"/>
            </a:endParaRPr>
          </a:p>
          <a:p>
            <a:pPr marL="367665" indent="-354330">
              <a:lnSpc>
                <a:spcPct val="100000"/>
              </a:lnSpc>
              <a:spcBef>
                <a:spcPts val="640"/>
              </a:spcBef>
              <a:buSzPct val="93333"/>
              <a:buFont typeface="Wingdings" pitchFamily="2" charset="2"/>
              <a:buChar char="§"/>
              <a:tabLst>
                <a:tab pos="367665" algn="l"/>
              </a:tabLst>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In</a:t>
            </a:r>
            <a:r>
              <a:rPr sz="24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associations</a:t>
            </a:r>
            <a:r>
              <a:rPr sz="24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b="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change</a:t>
            </a:r>
            <a:r>
              <a:rPr sz="3200" b="1"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b="1"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3200" b="1"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b="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process</a:t>
            </a:r>
            <a:r>
              <a:rPr lang="en-US" sz="3200" b="1" spc="-10" dirty="0">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4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you</a:t>
            </a:r>
            <a:r>
              <a:rPr sz="24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can</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change</a:t>
            </a:r>
            <a:r>
              <a:rPr sz="2400"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400"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behavior</a:t>
            </a:r>
            <a:endParaRPr sz="2400" dirty="0">
              <a:latin typeface="Open Sans" panose="020B0606030504020204" pitchFamily="34" charset="0"/>
              <a:ea typeface="Open Sans" panose="020B0606030504020204" pitchFamily="34" charset="0"/>
              <a:cs typeface="Open Sans" panose="020B0606030504020204" pitchFamily="34" charset="0"/>
            </a:endParaRPr>
          </a:p>
          <a:p>
            <a:pPr marL="367030" indent="-354330">
              <a:lnSpc>
                <a:spcPct val="100000"/>
              </a:lnSpc>
              <a:spcBef>
                <a:spcPts val="700"/>
              </a:spcBef>
              <a:buSzPct val="93333"/>
              <a:buFont typeface="Wingdings" pitchFamily="2" charset="2"/>
              <a:buChar char="§"/>
              <a:tabLst>
                <a:tab pos="367030" algn="l"/>
              </a:tabLst>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Change</a:t>
            </a:r>
            <a:r>
              <a:rPr sz="24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behaviors</a:t>
            </a:r>
            <a:r>
              <a:rPr sz="24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4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mind-</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set</a:t>
            </a:r>
            <a:r>
              <a:rPr sz="24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will</a:t>
            </a:r>
            <a:r>
              <a:rPr sz="24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follow</a:t>
            </a:r>
            <a:endParaRPr sz="2400" dirty="0">
              <a:latin typeface="Open Sans" panose="020B0606030504020204" pitchFamily="34" charset="0"/>
              <a:ea typeface="Open Sans" panose="020B0606030504020204" pitchFamily="34" charset="0"/>
              <a:cs typeface="Open Sans" panose="020B0606030504020204" pitchFamily="34" charset="0"/>
            </a:endParaRPr>
          </a:p>
        </p:txBody>
      </p:sp>
      <p:pic>
        <p:nvPicPr>
          <p:cNvPr id="13" name="Picture 12" descr="A blue rectangle with a blue rectangle&#10;&#10;AI-generated content may be incorrect.">
            <a:extLst>
              <a:ext uri="{FF2B5EF4-FFF2-40B4-BE49-F238E27FC236}">
                <a16:creationId xmlns:a16="http://schemas.microsoft.com/office/drawing/2014/main" id="{A2F01497-9AD5-0728-0F7D-9CD0D813C78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70822" y="4338261"/>
            <a:ext cx="7772400" cy="1116477"/>
          </a:xfrm>
          <a:prstGeom prst="rect">
            <a:avLst/>
          </a:prstGeom>
        </p:spPr>
      </p:pic>
      <p:sp>
        <p:nvSpPr>
          <p:cNvPr id="4" name="object 5">
            <a:extLst>
              <a:ext uri="{FF2B5EF4-FFF2-40B4-BE49-F238E27FC236}">
                <a16:creationId xmlns:a16="http://schemas.microsoft.com/office/drawing/2014/main" id="{694EA74E-224B-EA28-37E6-242EAC02D797}"/>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31</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18119443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3489992-46A7-338E-C83F-ADE28E95CCAB}"/>
              </a:ext>
            </a:extLst>
          </p:cNvPr>
          <p:cNvSpPr txBox="1"/>
          <p:nvPr/>
        </p:nvSpPr>
        <p:spPr>
          <a:xfrm>
            <a:off x="685800" y="1066800"/>
            <a:ext cx="6019800" cy="3539430"/>
          </a:xfrm>
          <a:prstGeom prst="rect">
            <a:avLst/>
          </a:prstGeom>
          <a:noFill/>
        </p:spPr>
        <p:txBody>
          <a:bodyPr wrap="square" rtlCol="0">
            <a:spAutoFit/>
          </a:bodyPr>
          <a:lstStyle/>
          <a:p>
            <a:r>
              <a:rPr lang="en-US" sz="3200" dirty="0">
                <a:solidFill>
                  <a:schemeClr val="tx1"/>
                </a:solidFill>
                <a:latin typeface="Open Sans" panose="020B0606030504020204" pitchFamily="34" charset="0"/>
                <a:ea typeface="Open Sans" panose="020B0606030504020204" pitchFamily="34" charset="0"/>
                <a:cs typeface="Open Sans" panose="020B0606030504020204" pitchFamily="34" charset="0"/>
              </a:rPr>
              <a:t>From the areas you may have identified as inviting attention:</a:t>
            </a:r>
          </a:p>
          <a:p>
            <a:endParaRPr lang="en-US" sz="32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r>
              <a:rPr lang="en-US" sz="3200" dirty="0">
                <a:solidFill>
                  <a:schemeClr val="tx1"/>
                </a:solidFill>
                <a:latin typeface="Open Sans" panose="020B0606030504020204" pitchFamily="34" charset="0"/>
                <a:ea typeface="Open Sans" panose="020B0606030504020204" pitchFamily="34" charset="0"/>
                <a:cs typeface="Open Sans" panose="020B0606030504020204" pitchFamily="34" charset="0"/>
              </a:rPr>
              <a:t>What does the leadership partnership need to do to ensure that the two or three top priorities are addressed?</a:t>
            </a:r>
          </a:p>
        </p:txBody>
      </p:sp>
      <p:pic>
        <p:nvPicPr>
          <p:cNvPr id="5" name="Picture 3">
            <a:extLst>
              <a:ext uri="{FF2B5EF4-FFF2-40B4-BE49-F238E27FC236}">
                <a16:creationId xmlns:a16="http://schemas.microsoft.com/office/drawing/2014/main" id="{B9ACD314-1E96-5B6C-65EB-7136BC2E9DAD}"/>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p:blipFill>
        <p:spPr bwMode="auto">
          <a:xfrm>
            <a:off x="7086600" y="500943"/>
            <a:ext cx="4648200" cy="4648200"/>
          </a:xfrm>
          <a:prstGeom prst="rect">
            <a:avLst/>
          </a:prstGeom>
          <a:noFill/>
          <a:extLst>
            <a:ext uri="{909E8E84-426E-40DD-AFC4-6F175D3DCCD1}">
              <a14:hiddenFill xmlns:a14="http://schemas.microsoft.com/office/drawing/2010/main">
                <a:solidFill>
                  <a:srgbClr val="FFFFFF"/>
                </a:solidFill>
              </a14:hiddenFill>
            </a:ext>
          </a:extLst>
        </p:spPr>
      </p:pic>
      <p:sp>
        <p:nvSpPr>
          <p:cNvPr id="3" name="object 5">
            <a:extLst>
              <a:ext uri="{FF2B5EF4-FFF2-40B4-BE49-F238E27FC236}">
                <a16:creationId xmlns:a16="http://schemas.microsoft.com/office/drawing/2014/main" id="{4330C2E4-0532-60B2-D93B-6FC40628EA04}"/>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32</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4"/>
              </a:rPr>
              <a:t>www.tecker.com</a:t>
            </a:r>
            <a:endParaRPr sz="1200" dirty="0">
              <a:latin typeface="Calibri Light"/>
              <a:cs typeface="Calibri Light"/>
            </a:endParaRPr>
          </a:p>
        </p:txBody>
      </p:sp>
    </p:spTree>
    <p:extLst>
      <p:ext uri="{BB962C8B-B14F-4D97-AF65-F5344CB8AC3E}">
        <p14:creationId xmlns:p14="http://schemas.microsoft.com/office/powerpoint/2010/main" val="29369114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92785"/>
            <a:chOff x="0" y="0"/>
            <a:chExt cx="12192000" cy="692785"/>
          </a:xfrm>
        </p:grpSpPr>
        <p:pic>
          <p:nvPicPr>
            <p:cNvPr id="3" name="object 3"/>
            <p:cNvPicPr/>
            <p:nvPr/>
          </p:nvPicPr>
          <p:blipFill>
            <a:blip r:embed="rId2" cstate="print"/>
            <a:stretch>
              <a:fillRect/>
            </a:stretch>
          </p:blipFill>
          <p:spPr>
            <a:xfrm>
              <a:off x="0" y="0"/>
              <a:ext cx="12191999" cy="692657"/>
            </a:xfrm>
            <a:prstGeom prst="rect">
              <a:avLst/>
            </a:prstGeom>
          </p:spPr>
        </p:pic>
        <p:sp>
          <p:nvSpPr>
            <p:cNvPr id="4" name="object 4"/>
            <p:cNvSpPr/>
            <p:nvPr/>
          </p:nvSpPr>
          <p:spPr>
            <a:xfrm>
              <a:off x="0" y="0"/>
              <a:ext cx="12192000" cy="658495"/>
            </a:xfrm>
            <a:custGeom>
              <a:avLst/>
              <a:gdLst/>
              <a:ahLst/>
              <a:cxnLst/>
              <a:rect l="l" t="t" r="r" b="b"/>
              <a:pathLst>
                <a:path w="12192000" h="658495">
                  <a:moveTo>
                    <a:pt x="12192000" y="0"/>
                  </a:moveTo>
                  <a:lnTo>
                    <a:pt x="0" y="0"/>
                  </a:lnTo>
                  <a:lnTo>
                    <a:pt x="0" y="658240"/>
                  </a:lnTo>
                  <a:lnTo>
                    <a:pt x="12192000" y="658240"/>
                  </a:lnTo>
                  <a:lnTo>
                    <a:pt x="12192000" y="0"/>
                  </a:lnTo>
                  <a:close/>
                </a:path>
              </a:pathLst>
            </a:custGeom>
            <a:solidFill>
              <a:srgbClr val="117624"/>
            </a:solidFill>
          </p:spPr>
          <p:txBody>
            <a:bodyPr wrap="square" lIns="0" tIns="0" rIns="0" bIns="0" rtlCol="0"/>
            <a:lstStyle/>
            <a:p>
              <a:endParaRPr/>
            </a:p>
          </p:txBody>
        </p:sp>
      </p:grpSp>
      <p:sp>
        <p:nvSpPr>
          <p:cNvPr id="5" name="object 5"/>
          <p:cNvSpPr txBox="1">
            <a:spLocks noGrp="1"/>
          </p:cNvSpPr>
          <p:nvPr>
            <p:ph type="title"/>
          </p:nvPr>
        </p:nvSpPr>
        <p:spPr>
          <a:xfrm>
            <a:off x="381000" y="100930"/>
            <a:ext cx="11189335" cy="443711"/>
          </a:xfrm>
          <a:prstGeom prst="rect">
            <a:avLst/>
          </a:prstGeom>
        </p:spPr>
        <p:txBody>
          <a:bodyPr vert="horz" wrap="square" lIns="0" tIns="12700" rIns="0" bIns="0" rtlCol="0">
            <a:spAutoFit/>
          </a:bodyPr>
          <a:lstStyle/>
          <a:p>
            <a:pPr marL="12700">
              <a:lnSpc>
                <a:spcPct val="100000"/>
              </a:lnSpc>
              <a:spcBef>
                <a:spcPts val="100"/>
              </a:spcBef>
            </a:pPr>
            <a:r>
              <a:rPr sz="28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Discussion</a:t>
            </a:r>
            <a:r>
              <a:rPr sz="2800" b="0" spc="-13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8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Thread</a:t>
            </a:r>
            <a:r>
              <a:rPr sz="2800" b="0" spc="-16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8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2</a:t>
            </a:r>
            <a:r>
              <a:rPr sz="2800" b="0" spc="-9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8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a:t>
            </a:r>
            <a:r>
              <a:rPr sz="2800" b="0" spc="-14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FFFFFF"/>
                </a:solidFill>
                <a:latin typeface="Open Sans" panose="020B0606030504020204" pitchFamily="34" charset="0"/>
                <a:ea typeface="Open Sans" panose="020B0606030504020204" pitchFamily="34" charset="0"/>
                <a:cs typeface="Open Sans" panose="020B0606030504020204" pitchFamily="34" charset="0"/>
              </a:rPr>
              <a:t>Chief</a:t>
            </a:r>
            <a:r>
              <a:rPr sz="2800" spc="-12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FFFFFF"/>
                </a:solidFill>
                <a:latin typeface="Open Sans" panose="020B0606030504020204" pitchFamily="34" charset="0"/>
                <a:ea typeface="Open Sans" panose="020B0606030504020204" pitchFamily="34" charset="0"/>
                <a:cs typeface="Open Sans" panose="020B0606030504020204" pitchFamily="34" charset="0"/>
              </a:rPr>
              <a:t>Staff</a:t>
            </a:r>
            <a:r>
              <a:rPr sz="2800" spc="-13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FFFFFF"/>
                </a:solidFill>
                <a:latin typeface="Open Sans" panose="020B0606030504020204" pitchFamily="34" charset="0"/>
                <a:ea typeface="Open Sans" panose="020B0606030504020204" pitchFamily="34" charset="0"/>
                <a:cs typeface="Open Sans" panose="020B0606030504020204" pitchFamily="34" charset="0"/>
              </a:rPr>
              <a:t>/</a:t>
            </a:r>
            <a:r>
              <a:rPr sz="2800" spc="-12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FFFFFF"/>
                </a:solidFill>
                <a:latin typeface="Open Sans" panose="020B0606030504020204" pitchFamily="34" charset="0"/>
                <a:ea typeface="Open Sans" panose="020B0606030504020204" pitchFamily="34" charset="0"/>
                <a:cs typeface="Open Sans" panose="020B0606030504020204" pitchFamily="34" charset="0"/>
              </a:rPr>
              <a:t>Chief</a:t>
            </a:r>
            <a:r>
              <a:rPr sz="2800" spc="-12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FFFFFF"/>
                </a:solidFill>
                <a:latin typeface="Open Sans" panose="020B0606030504020204" pitchFamily="34" charset="0"/>
                <a:ea typeface="Open Sans" panose="020B0606030504020204" pitchFamily="34" charset="0"/>
                <a:cs typeface="Open Sans" panose="020B0606030504020204" pitchFamily="34" charset="0"/>
              </a:rPr>
              <a:t>Elected</a:t>
            </a:r>
            <a:r>
              <a:rPr sz="2800" spc="-11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Partnership</a:t>
            </a:r>
            <a:endParaRPr sz="2800" dirty="0">
              <a:latin typeface="Open Sans" panose="020B0606030504020204" pitchFamily="34" charset="0"/>
              <a:ea typeface="Open Sans" panose="020B0606030504020204" pitchFamily="34" charset="0"/>
              <a:cs typeface="Open Sans" panose="020B0606030504020204" pitchFamily="34" charset="0"/>
            </a:endParaRPr>
          </a:p>
        </p:txBody>
      </p:sp>
      <p:grpSp>
        <p:nvGrpSpPr>
          <p:cNvPr id="7" name="object 7"/>
          <p:cNvGrpSpPr/>
          <p:nvPr/>
        </p:nvGrpSpPr>
        <p:grpSpPr>
          <a:xfrm>
            <a:off x="8035477" y="990600"/>
            <a:ext cx="3317875" cy="4490085"/>
            <a:chOff x="8035477" y="990600"/>
            <a:chExt cx="3317875" cy="4490085"/>
          </a:xfrm>
        </p:grpSpPr>
        <p:pic>
          <p:nvPicPr>
            <p:cNvPr id="8" name="object 8"/>
            <p:cNvPicPr/>
            <p:nvPr/>
          </p:nvPicPr>
          <p:blipFill>
            <a:blip r:embed="rId3" cstate="print"/>
            <a:stretch>
              <a:fillRect/>
            </a:stretch>
          </p:blipFill>
          <p:spPr>
            <a:xfrm>
              <a:off x="8035477" y="990600"/>
              <a:ext cx="3317558" cy="4489703"/>
            </a:xfrm>
            <a:prstGeom prst="rect">
              <a:avLst/>
            </a:prstGeom>
          </p:spPr>
        </p:pic>
        <p:pic>
          <p:nvPicPr>
            <p:cNvPr id="9" name="object 9"/>
            <p:cNvPicPr/>
            <p:nvPr/>
          </p:nvPicPr>
          <p:blipFill>
            <a:blip r:embed="rId4" cstate="print"/>
            <a:stretch>
              <a:fillRect/>
            </a:stretch>
          </p:blipFill>
          <p:spPr>
            <a:xfrm>
              <a:off x="8070342" y="1007364"/>
              <a:ext cx="3247643" cy="4415027"/>
            </a:xfrm>
            <a:prstGeom prst="rect">
              <a:avLst/>
            </a:prstGeom>
            <a:noFill/>
          </p:spPr>
        </p:pic>
      </p:grpSp>
      <p:sp>
        <p:nvSpPr>
          <p:cNvPr id="10" name="object 10"/>
          <p:cNvSpPr txBox="1"/>
          <p:nvPr/>
        </p:nvSpPr>
        <p:spPr>
          <a:xfrm>
            <a:off x="9274326" y="1899282"/>
            <a:ext cx="904240" cy="259045"/>
          </a:xfrm>
          <a:prstGeom prst="rect">
            <a:avLst/>
          </a:prstGeom>
        </p:spPr>
        <p:txBody>
          <a:bodyPr vert="horz" wrap="square" lIns="0" tIns="12700" rIns="0" bIns="0" rtlCol="0">
            <a:spAutoFit/>
          </a:bodyPr>
          <a:lstStyle/>
          <a:p>
            <a:pPr marL="12700">
              <a:lnSpc>
                <a:spcPct val="100000"/>
              </a:lnSpc>
              <a:spcBef>
                <a:spcPts val="100"/>
              </a:spcBef>
            </a:pPr>
            <a:r>
              <a:rPr sz="1600" spc="-70" dirty="0">
                <a:latin typeface="Open Sans" panose="020B0606030504020204" pitchFamily="34" charset="0"/>
                <a:ea typeface="Open Sans" panose="020B0606030504020204" pitchFamily="34" charset="0"/>
                <a:cs typeface="Open Sans" panose="020B0606030504020204" pitchFamily="34" charset="0"/>
              </a:rPr>
              <a:t>Structure</a:t>
            </a:r>
            <a:endParaRPr sz="1600"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object 11"/>
          <p:cNvSpPr txBox="1"/>
          <p:nvPr/>
        </p:nvSpPr>
        <p:spPr>
          <a:xfrm>
            <a:off x="8834865" y="2954801"/>
            <a:ext cx="755650" cy="259045"/>
          </a:xfrm>
          <a:prstGeom prst="rect">
            <a:avLst/>
          </a:prstGeom>
        </p:spPr>
        <p:txBody>
          <a:bodyPr vert="horz" wrap="square" lIns="0" tIns="12700" rIns="0" bIns="0" rtlCol="0">
            <a:spAutoFit/>
          </a:bodyPr>
          <a:lstStyle/>
          <a:p>
            <a:pPr marL="12700">
              <a:lnSpc>
                <a:spcPct val="100000"/>
              </a:lnSpc>
              <a:spcBef>
                <a:spcPts val="100"/>
              </a:spcBef>
            </a:pPr>
            <a:r>
              <a:rPr sz="1600" spc="-50" dirty="0">
                <a:latin typeface="Open Sans" panose="020B0606030504020204" pitchFamily="34" charset="0"/>
                <a:ea typeface="Open Sans" panose="020B0606030504020204" pitchFamily="34" charset="0"/>
                <a:cs typeface="Open Sans" panose="020B0606030504020204" pitchFamily="34" charset="0"/>
              </a:rPr>
              <a:t>Process</a:t>
            </a:r>
            <a:endParaRPr sz="1600" dirty="0">
              <a:latin typeface="Open Sans" panose="020B0606030504020204" pitchFamily="34" charset="0"/>
              <a:ea typeface="Open Sans" panose="020B0606030504020204" pitchFamily="34" charset="0"/>
              <a:cs typeface="Open Sans" panose="020B0606030504020204" pitchFamily="34" charset="0"/>
            </a:endParaRPr>
          </a:p>
        </p:txBody>
      </p:sp>
      <p:sp>
        <p:nvSpPr>
          <p:cNvPr id="12" name="object 12"/>
          <p:cNvSpPr txBox="1"/>
          <p:nvPr/>
        </p:nvSpPr>
        <p:spPr>
          <a:xfrm>
            <a:off x="9232617" y="4011541"/>
            <a:ext cx="759460" cy="259045"/>
          </a:xfrm>
          <a:prstGeom prst="rect">
            <a:avLst/>
          </a:prstGeom>
        </p:spPr>
        <p:txBody>
          <a:bodyPr vert="horz" wrap="square" lIns="0" tIns="12700" rIns="0" bIns="0" rtlCol="0">
            <a:spAutoFit/>
          </a:bodyPr>
          <a:lstStyle/>
          <a:p>
            <a:pPr marL="12700">
              <a:lnSpc>
                <a:spcPct val="100000"/>
              </a:lnSpc>
              <a:spcBef>
                <a:spcPts val="100"/>
              </a:spcBef>
            </a:pPr>
            <a:r>
              <a:rPr sz="1600" spc="-10" dirty="0">
                <a:latin typeface="Open Sans" panose="020B0606030504020204" pitchFamily="34" charset="0"/>
                <a:ea typeface="Open Sans" panose="020B0606030504020204" pitchFamily="34" charset="0"/>
                <a:cs typeface="Open Sans" panose="020B0606030504020204" pitchFamily="34" charset="0"/>
              </a:rPr>
              <a:t>Culture</a:t>
            </a:r>
            <a:endParaRPr sz="1600" dirty="0">
              <a:latin typeface="Open Sans" panose="020B0606030504020204" pitchFamily="34" charset="0"/>
              <a:ea typeface="Open Sans" panose="020B0606030504020204" pitchFamily="34" charset="0"/>
              <a:cs typeface="Open Sans" panose="020B0606030504020204" pitchFamily="34" charset="0"/>
            </a:endParaRPr>
          </a:p>
        </p:txBody>
      </p:sp>
      <p:sp>
        <p:nvSpPr>
          <p:cNvPr id="13" name="object 13"/>
          <p:cNvSpPr txBox="1"/>
          <p:nvPr/>
        </p:nvSpPr>
        <p:spPr>
          <a:xfrm>
            <a:off x="10012672" y="3090539"/>
            <a:ext cx="1262912" cy="289823"/>
          </a:xfrm>
          <a:prstGeom prst="rect">
            <a:avLst/>
          </a:prstGeom>
        </p:spPr>
        <p:txBody>
          <a:bodyPr vert="horz" wrap="square" lIns="0" tIns="12700" rIns="0" bIns="0" rtlCol="0">
            <a:spAutoFit/>
          </a:bodyPr>
          <a:lstStyle/>
          <a:p>
            <a:pPr marL="12700">
              <a:lnSpc>
                <a:spcPct val="100000"/>
              </a:lnSpc>
              <a:spcBef>
                <a:spcPts val="100"/>
              </a:spcBef>
            </a:pPr>
            <a:r>
              <a:rPr sz="1800" b="1" spc="-10" dirty="0">
                <a:solidFill>
                  <a:srgbClr val="FF0000"/>
                </a:solidFill>
                <a:latin typeface="Open Sans" panose="020B0606030504020204" pitchFamily="34" charset="0"/>
                <a:ea typeface="Open Sans" panose="020B0606030504020204" pitchFamily="34" charset="0"/>
                <a:cs typeface="Open Sans" panose="020B0606030504020204" pitchFamily="34" charset="0"/>
              </a:rPr>
              <a:t>Outcomes</a:t>
            </a:r>
            <a:endParaRPr sz="1800" dirty="0">
              <a:solidFill>
                <a:srgbClr val="FF0000"/>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 name="TextBox 5">
            <a:extLst>
              <a:ext uri="{FF2B5EF4-FFF2-40B4-BE49-F238E27FC236}">
                <a16:creationId xmlns:a16="http://schemas.microsoft.com/office/drawing/2014/main" id="{C0134BD1-DEE9-1089-73C6-F1AE471CB6DC}"/>
              </a:ext>
            </a:extLst>
          </p:cNvPr>
          <p:cNvSpPr txBox="1"/>
          <p:nvPr/>
        </p:nvSpPr>
        <p:spPr>
          <a:xfrm>
            <a:off x="685800" y="2034219"/>
            <a:ext cx="6607899" cy="1846659"/>
          </a:xfrm>
          <a:prstGeom prst="rect">
            <a:avLst/>
          </a:prstGeom>
          <a:noFill/>
        </p:spPr>
        <p:txBody>
          <a:bodyPr wrap="none" rtlCol="0">
            <a:spAutoFit/>
          </a:bodyPr>
          <a:lstStyle/>
          <a:p>
            <a:pPr marL="285750" indent="-285750">
              <a:buFont typeface="Arial" panose="020B0604020202020204" pitchFamily="34" charset="0"/>
              <a:buChar char="•"/>
            </a:pPr>
            <a:r>
              <a:rPr lang="en-US" sz="2400" dirty="0">
                <a:latin typeface="Open Sans" panose="020B0606030504020204" pitchFamily="34" charset="0"/>
                <a:ea typeface="Open Sans" panose="020B0606030504020204" pitchFamily="34" charset="0"/>
                <a:cs typeface="Open Sans" panose="020B0606030504020204" pitchFamily="34" charset="0"/>
              </a:rPr>
              <a:t>Building the leadership partnership</a:t>
            </a:r>
          </a:p>
          <a:p>
            <a:pPr marL="285750" indent="-285750">
              <a:buFont typeface="Arial" panose="020B0604020202020204" pitchFamily="34" charset="0"/>
              <a:buChar char="•"/>
            </a:pPr>
            <a:r>
              <a:rPr lang="en-US" sz="2400" dirty="0">
                <a:latin typeface="Open Sans" panose="020B0606030504020204" pitchFamily="34" charset="0"/>
                <a:ea typeface="Open Sans" panose="020B0606030504020204" pitchFamily="34" charset="0"/>
                <a:cs typeface="Open Sans" panose="020B0606030504020204" pitchFamily="34" charset="0"/>
              </a:rPr>
              <a:t>Board roles and responsibilities</a:t>
            </a:r>
          </a:p>
          <a:p>
            <a:pPr marL="285750" indent="-285750">
              <a:buFont typeface="Arial" panose="020B0604020202020204" pitchFamily="34" charset="0"/>
              <a:buChar char="•"/>
            </a:pPr>
            <a:r>
              <a:rPr lang="en-US" sz="2400" dirty="0">
                <a:latin typeface="Open Sans" panose="020B0606030504020204" pitchFamily="34" charset="0"/>
                <a:ea typeface="Open Sans" panose="020B0606030504020204" pitchFamily="34" charset="0"/>
                <a:cs typeface="Open Sans" panose="020B0606030504020204" pitchFamily="34" charset="0"/>
              </a:rPr>
              <a:t>Trust as an essential element in leadership</a:t>
            </a:r>
          </a:p>
          <a:p>
            <a:pPr marL="285750" indent="-285750">
              <a:buFont typeface="Arial" panose="020B0604020202020204" pitchFamily="34" charset="0"/>
              <a:buChar char="•"/>
            </a:pPr>
            <a:r>
              <a:rPr lang="en-US" sz="2400" dirty="0">
                <a:latin typeface="Open Sans" panose="020B0606030504020204" pitchFamily="34" charset="0"/>
                <a:ea typeface="Open Sans" panose="020B0606030504020204" pitchFamily="34" charset="0"/>
                <a:cs typeface="Open Sans" panose="020B0606030504020204" pitchFamily="34" charset="0"/>
              </a:rPr>
              <a:t>Establishing norms</a:t>
            </a:r>
          </a:p>
          <a:p>
            <a:endParaRPr lang="en-US" sz="1600" dirty="0">
              <a:latin typeface="Open Sans" panose="020B0606030504020204" pitchFamily="34" charset="0"/>
              <a:ea typeface="Open Sans" panose="020B0606030504020204" pitchFamily="34" charset="0"/>
              <a:cs typeface="Open Sans" panose="020B0606030504020204" pitchFamily="34" charset="0"/>
            </a:endParaRPr>
          </a:p>
        </p:txBody>
      </p:sp>
      <p:sp>
        <p:nvSpPr>
          <p:cNvPr id="15" name="object 5">
            <a:extLst>
              <a:ext uri="{FF2B5EF4-FFF2-40B4-BE49-F238E27FC236}">
                <a16:creationId xmlns:a16="http://schemas.microsoft.com/office/drawing/2014/main" id="{7C96D24E-5D6E-CFFB-FD9C-BA2B45B06790}"/>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33</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5"/>
              </a:rPr>
              <a:t>www.tecker.com</a:t>
            </a:r>
            <a:endParaRPr sz="1200" dirty="0">
              <a:latin typeface="Calibri Light"/>
              <a:cs typeface="Calibri Light"/>
            </a:endParaRPr>
          </a:p>
        </p:txBody>
      </p:sp>
    </p:spTree>
    <p:extLst>
      <p:ext uri="{BB962C8B-B14F-4D97-AF65-F5344CB8AC3E}">
        <p14:creationId xmlns:p14="http://schemas.microsoft.com/office/powerpoint/2010/main" val="3789282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555429" y="20320"/>
            <a:ext cx="7085330" cy="874598"/>
          </a:xfrm>
          <a:prstGeom prst="rect">
            <a:avLst/>
          </a:prstGeom>
        </p:spPr>
        <p:txBody>
          <a:bodyPr vert="horz" wrap="square" lIns="0" tIns="12700" rIns="0" bIns="0" rtlCol="0">
            <a:spAutoFit/>
          </a:bodyPr>
          <a:lstStyle/>
          <a:p>
            <a:pPr marL="12700" marR="5080" indent="726440">
              <a:lnSpc>
                <a:spcPct val="100000"/>
              </a:lnSpc>
              <a:spcBef>
                <a:spcPts val="100"/>
              </a:spcBef>
            </a:pPr>
            <a:r>
              <a:rPr sz="2800" spc="-35" dirty="0">
                <a:solidFill>
                  <a:srgbClr val="117624"/>
                </a:solidFill>
                <a:latin typeface="Open Sans" panose="020B0606030504020204" pitchFamily="34" charset="0"/>
                <a:ea typeface="Open Sans" panose="020B0606030504020204" pitchFamily="34" charset="0"/>
                <a:cs typeface="Open Sans" panose="020B0606030504020204" pitchFamily="34" charset="0"/>
              </a:rPr>
              <a:t>Understanding</a:t>
            </a:r>
            <a:r>
              <a:rPr sz="2800" spc="-12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117624"/>
                </a:solidFill>
                <a:latin typeface="Open Sans" panose="020B0606030504020204" pitchFamily="34" charset="0"/>
                <a:ea typeface="Open Sans" panose="020B0606030504020204" pitchFamily="34" charset="0"/>
                <a:cs typeface="Open Sans" panose="020B0606030504020204" pitchFamily="34" charset="0"/>
              </a:rPr>
              <a:t>One</a:t>
            </a:r>
            <a:r>
              <a:rPr sz="2800" spc="-12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Another’s Thinking</a:t>
            </a:r>
            <a:r>
              <a:rPr sz="2800" spc="-14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117624"/>
                </a:solidFill>
                <a:latin typeface="Open Sans" panose="020B0606030504020204" pitchFamily="34" charset="0"/>
                <a:ea typeface="Open Sans" panose="020B0606030504020204" pitchFamily="34" charset="0"/>
                <a:cs typeface="Open Sans" panose="020B0606030504020204" pitchFamily="34" charset="0"/>
              </a:rPr>
              <a:t>&amp;</a:t>
            </a:r>
            <a:r>
              <a:rPr sz="2800" spc="-18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spc="-35" dirty="0">
                <a:solidFill>
                  <a:srgbClr val="117624"/>
                </a:solidFill>
                <a:latin typeface="Open Sans" panose="020B0606030504020204" pitchFamily="34" charset="0"/>
                <a:ea typeface="Open Sans" panose="020B0606030504020204" pitchFamily="34" charset="0"/>
                <a:cs typeface="Open Sans" panose="020B0606030504020204" pitchFamily="34" charset="0"/>
              </a:rPr>
              <a:t>Working</a:t>
            </a:r>
            <a:r>
              <a:rPr sz="2800" spc="-17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117624"/>
                </a:solidFill>
                <a:latin typeface="Open Sans" panose="020B0606030504020204" pitchFamily="34" charset="0"/>
                <a:ea typeface="Open Sans" panose="020B0606030504020204" pitchFamily="34" charset="0"/>
                <a:cs typeface="Open Sans" panose="020B0606030504020204" pitchFamily="34" charset="0"/>
              </a:rPr>
              <a:t>Style</a:t>
            </a:r>
            <a:r>
              <a:rPr sz="2800" spc="-16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Preferences</a:t>
            </a:r>
            <a:endParaRPr sz="28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p:nvPr/>
        </p:nvSpPr>
        <p:spPr>
          <a:xfrm>
            <a:off x="6074662" y="3805428"/>
            <a:ext cx="4953000" cy="1774189"/>
          </a:xfrm>
          <a:custGeom>
            <a:avLst/>
            <a:gdLst/>
            <a:ahLst/>
            <a:cxnLst/>
            <a:rect l="l" t="t" r="r" b="b"/>
            <a:pathLst>
              <a:path w="4953000" h="1774189">
                <a:moveTo>
                  <a:pt x="2476500" y="0"/>
                </a:moveTo>
                <a:lnTo>
                  <a:pt x="2408326" y="330"/>
                </a:lnTo>
                <a:lnTo>
                  <a:pt x="2340622" y="1308"/>
                </a:lnTo>
                <a:lnTo>
                  <a:pt x="2273376" y="2933"/>
                </a:lnTo>
                <a:lnTo>
                  <a:pt x="2206650" y="5207"/>
                </a:lnTo>
                <a:lnTo>
                  <a:pt x="2140445" y="8089"/>
                </a:lnTo>
                <a:lnTo>
                  <a:pt x="2074786" y="11607"/>
                </a:lnTo>
                <a:lnTo>
                  <a:pt x="2009698" y="15735"/>
                </a:lnTo>
                <a:lnTo>
                  <a:pt x="1945220" y="20459"/>
                </a:lnTo>
                <a:lnTo>
                  <a:pt x="1881352" y="25768"/>
                </a:lnTo>
                <a:lnTo>
                  <a:pt x="1818132" y="31673"/>
                </a:lnTo>
                <a:lnTo>
                  <a:pt x="1755571" y="38163"/>
                </a:lnTo>
                <a:lnTo>
                  <a:pt x="1693710" y="45212"/>
                </a:lnTo>
                <a:lnTo>
                  <a:pt x="1632559" y="52819"/>
                </a:lnTo>
                <a:lnTo>
                  <a:pt x="1572158" y="60985"/>
                </a:lnTo>
                <a:lnTo>
                  <a:pt x="1512506" y="69697"/>
                </a:lnTo>
                <a:lnTo>
                  <a:pt x="1453654" y="78930"/>
                </a:lnTo>
                <a:lnTo>
                  <a:pt x="1395603" y="88709"/>
                </a:lnTo>
                <a:lnTo>
                  <a:pt x="1338376" y="98996"/>
                </a:lnTo>
                <a:lnTo>
                  <a:pt x="1282014" y="109791"/>
                </a:lnTo>
                <a:lnTo>
                  <a:pt x="1226540" y="121081"/>
                </a:lnTo>
                <a:lnTo>
                  <a:pt x="1171956" y="132867"/>
                </a:lnTo>
                <a:lnTo>
                  <a:pt x="1118311" y="145148"/>
                </a:lnTo>
                <a:lnTo>
                  <a:pt x="1065606" y="157899"/>
                </a:lnTo>
                <a:lnTo>
                  <a:pt x="1013891" y="171119"/>
                </a:lnTo>
                <a:lnTo>
                  <a:pt x="963155" y="184785"/>
                </a:lnTo>
                <a:lnTo>
                  <a:pt x="913460" y="198920"/>
                </a:lnTo>
                <a:lnTo>
                  <a:pt x="864793" y="213486"/>
                </a:lnTo>
                <a:lnTo>
                  <a:pt x="817206" y="228485"/>
                </a:lnTo>
                <a:lnTo>
                  <a:pt x="770712" y="243916"/>
                </a:lnTo>
                <a:lnTo>
                  <a:pt x="725322" y="259753"/>
                </a:lnTo>
                <a:lnTo>
                  <a:pt x="681088" y="276009"/>
                </a:lnTo>
                <a:lnTo>
                  <a:pt x="638009" y="292658"/>
                </a:lnTo>
                <a:lnTo>
                  <a:pt x="596112" y="309702"/>
                </a:lnTo>
                <a:lnTo>
                  <a:pt x="555434" y="327126"/>
                </a:lnTo>
                <a:lnTo>
                  <a:pt x="515988" y="344932"/>
                </a:lnTo>
                <a:lnTo>
                  <a:pt x="477799" y="363093"/>
                </a:lnTo>
                <a:lnTo>
                  <a:pt x="440893" y="381609"/>
                </a:lnTo>
                <a:lnTo>
                  <a:pt x="405295" y="400481"/>
                </a:lnTo>
                <a:lnTo>
                  <a:pt x="371017" y="419696"/>
                </a:lnTo>
                <a:lnTo>
                  <a:pt x="338099" y="439242"/>
                </a:lnTo>
                <a:lnTo>
                  <a:pt x="276415" y="479298"/>
                </a:lnTo>
                <a:lnTo>
                  <a:pt x="220408" y="520573"/>
                </a:lnTo>
                <a:lnTo>
                  <a:pt x="170294" y="563003"/>
                </a:lnTo>
                <a:lnTo>
                  <a:pt x="126250" y="606539"/>
                </a:lnTo>
                <a:lnTo>
                  <a:pt x="88455" y="651090"/>
                </a:lnTo>
                <a:lnTo>
                  <a:pt x="57111" y="696595"/>
                </a:lnTo>
                <a:lnTo>
                  <a:pt x="32410" y="743000"/>
                </a:lnTo>
                <a:lnTo>
                  <a:pt x="14528" y="790219"/>
                </a:lnTo>
                <a:lnTo>
                  <a:pt x="3670" y="838187"/>
                </a:lnTo>
                <a:lnTo>
                  <a:pt x="0" y="886841"/>
                </a:lnTo>
                <a:lnTo>
                  <a:pt x="914" y="911250"/>
                </a:lnTo>
                <a:lnTo>
                  <a:pt x="8204" y="959573"/>
                </a:lnTo>
                <a:lnTo>
                  <a:pt x="22606" y="1007173"/>
                </a:lnTo>
                <a:lnTo>
                  <a:pt x="43929" y="1053985"/>
                </a:lnTo>
                <a:lnTo>
                  <a:pt x="71970" y="1099947"/>
                </a:lnTo>
                <a:lnTo>
                  <a:pt x="106565" y="1144993"/>
                </a:lnTo>
                <a:lnTo>
                  <a:pt x="147497" y="1189037"/>
                </a:lnTo>
                <a:lnTo>
                  <a:pt x="194602" y="1232027"/>
                </a:lnTo>
                <a:lnTo>
                  <a:pt x="247688" y="1273898"/>
                </a:lnTo>
                <a:lnTo>
                  <a:pt x="306552" y="1314564"/>
                </a:lnTo>
                <a:lnTo>
                  <a:pt x="371017" y="1353985"/>
                </a:lnTo>
                <a:lnTo>
                  <a:pt x="405295" y="1373200"/>
                </a:lnTo>
                <a:lnTo>
                  <a:pt x="440893" y="1392072"/>
                </a:lnTo>
                <a:lnTo>
                  <a:pt x="477799" y="1410589"/>
                </a:lnTo>
                <a:lnTo>
                  <a:pt x="515988" y="1428750"/>
                </a:lnTo>
                <a:lnTo>
                  <a:pt x="555434" y="1446555"/>
                </a:lnTo>
                <a:lnTo>
                  <a:pt x="596112" y="1463979"/>
                </a:lnTo>
                <a:lnTo>
                  <a:pt x="638009" y="1481023"/>
                </a:lnTo>
                <a:lnTo>
                  <a:pt x="681088" y="1497672"/>
                </a:lnTo>
                <a:lnTo>
                  <a:pt x="725322" y="1513928"/>
                </a:lnTo>
                <a:lnTo>
                  <a:pt x="770712" y="1529765"/>
                </a:lnTo>
                <a:lnTo>
                  <a:pt x="817206" y="1545196"/>
                </a:lnTo>
                <a:lnTo>
                  <a:pt x="864793" y="1560195"/>
                </a:lnTo>
                <a:lnTo>
                  <a:pt x="913460" y="1574761"/>
                </a:lnTo>
                <a:lnTo>
                  <a:pt x="963155" y="1588897"/>
                </a:lnTo>
                <a:lnTo>
                  <a:pt x="1013891" y="1602562"/>
                </a:lnTo>
                <a:lnTo>
                  <a:pt x="1065606" y="1615782"/>
                </a:lnTo>
                <a:lnTo>
                  <a:pt x="1118311" y="1628533"/>
                </a:lnTo>
                <a:lnTo>
                  <a:pt x="1171956" y="1640814"/>
                </a:lnTo>
                <a:lnTo>
                  <a:pt x="1226540" y="1652600"/>
                </a:lnTo>
                <a:lnTo>
                  <a:pt x="1282014" y="1663890"/>
                </a:lnTo>
                <a:lnTo>
                  <a:pt x="1338376" y="1674685"/>
                </a:lnTo>
                <a:lnTo>
                  <a:pt x="1395603" y="1684972"/>
                </a:lnTo>
                <a:lnTo>
                  <a:pt x="1453654" y="1694751"/>
                </a:lnTo>
                <a:lnTo>
                  <a:pt x="1512506" y="1703984"/>
                </a:lnTo>
                <a:lnTo>
                  <a:pt x="1572158" y="1712696"/>
                </a:lnTo>
                <a:lnTo>
                  <a:pt x="1632559" y="1720862"/>
                </a:lnTo>
                <a:lnTo>
                  <a:pt x="1693710" y="1728470"/>
                </a:lnTo>
                <a:lnTo>
                  <a:pt x="1755571" y="1735518"/>
                </a:lnTo>
                <a:lnTo>
                  <a:pt x="1818132" y="1742008"/>
                </a:lnTo>
                <a:lnTo>
                  <a:pt x="1881352" y="1747913"/>
                </a:lnTo>
                <a:lnTo>
                  <a:pt x="1945220" y="1753222"/>
                </a:lnTo>
                <a:lnTo>
                  <a:pt x="2009698" y="1757946"/>
                </a:lnTo>
                <a:lnTo>
                  <a:pt x="2074786" y="1762074"/>
                </a:lnTo>
                <a:lnTo>
                  <a:pt x="2140445" y="1765592"/>
                </a:lnTo>
                <a:lnTo>
                  <a:pt x="2206650" y="1768475"/>
                </a:lnTo>
                <a:lnTo>
                  <a:pt x="2273376" y="1770748"/>
                </a:lnTo>
                <a:lnTo>
                  <a:pt x="2340622" y="1772373"/>
                </a:lnTo>
                <a:lnTo>
                  <a:pt x="2408326" y="1773351"/>
                </a:lnTo>
                <a:lnTo>
                  <a:pt x="2476500" y="1773682"/>
                </a:lnTo>
                <a:lnTo>
                  <a:pt x="2544673" y="1773351"/>
                </a:lnTo>
                <a:lnTo>
                  <a:pt x="2612377" y="1772373"/>
                </a:lnTo>
                <a:lnTo>
                  <a:pt x="2679623" y="1770748"/>
                </a:lnTo>
                <a:lnTo>
                  <a:pt x="2746349" y="1768475"/>
                </a:lnTo>
                <a:lnTo>
                  <a:pt x="2812554" y="1765592"/>
                </a:lnTo>
                <a:lnTo>
                  <a:pt x="2878213" y="1762074"/>
                </a:lnTo>
                <a:lnTo>
                  <a:pt x="2943301" y="1757946"/>
                </a:lnTo>
                <a:lnTo>
                  <a:pt x="3007779" y="1753222"/>
                </a:lnTo>
                <a:lnTo>
                  <a:pt x="3071647" y="1747913"/>
                </a:lnTo>
                <a:lnTo>
                  <a:pt x="3134868" y="1742008"/>
                </a:lnTo>
                <a:lnTo>
                  <a:pt x="3197428" y="1735518"/>
                </a:lnTo>
                <a:lnTo>
                  <a:pt x="3259289" y="1728470"/>
                </a:lnTo>
                <a:lnTo>
                  <a:pt x="3320440" y="1720862"/>
                </a:lnTo>
                <a:lnTo>
                  <a:pt x="3380841" y="1712696"/>
                </a:lnTo>
                <a:lnTo>
                  <a:pt x="3440493" y="1703984"/>
                </a:lnTo>
                <a:lnTo>
                  <a:pt x="3499345" y="1694751"/>
                </a:lnTo>
                <a:lnTo>
                  <a:pt x="3557397" y="1684972"/>
                </a:lnTo>
                <a:lnTo>
                  <a:pt x="3614623" y="1674685"/>
                </a:lnTo>
                <a:lnTo>
                  <a:pt x="3670985" y="1663890"/>
                </a:lnTo>
                <a:lnTo>
                  <a:pt x="3726459" y="1652600"/>
                </a:lnTo>
                <a:lnTo>
                  <a:pt x="3781044" y="1640814"/>
                </a:lnTo>
                <a:lnTo>
                  <a:pt x="3834688" y="1628533"/>
                </a:lnTo>
                <a:lnTo>
                  <a:pt x="3887393" y="1615782"/>
                </a:lnTo>
                <a:lnTo>
                  <a:pt x="3939108" y="1602562"/>
                </a:lnTo>
                <a:lnTo>
                  <a:pt x="3989844" y="1588897"/>
                </a:lnTo>
                <a:lnTo>
                  <a:pt x="4039539" y="1574761"/>
                </a:lnTo>
                <a:lnTo>
                  <a:pt x="4088206" y="1560195"/>
                </a:lnTo>
                <a:lnTo>
                  <a:pt x="4135793" y="1545196"/>
                </a:lnTo>
                <a:lnTo>
                  <a:pt x="4182287" y="1529765"/>
                </a:lnTo>
                <a:lnTo>
                  <a:pt x="4227677" y="1513928"/>
                </a:lnTo>
                <a:lnTo>
                  <a:pt x="4271911" y="1497672"/>
                </a:lnTo>
                <a:lnTo>
                  <a:pt x="4314990" y="1481023"/>
                </a:lnTo>
                <a:lnTo>
                  <a:pt x="4356887" y="1463979"/>
                </a:lnTo>
                <a:lnTo>
                  <a:pt x="4397565" y="1446555"/>
                </a:lnTo>
                <a:lnTo>
                  <a:pt x="4437011" y="1428750"/>
                </a:lnTo>
                <a:lnTo>
                  <a:pt x="4475200" y="1410589"/>
                </a:lnTo>
                <a:lnTo>
                  <a:pt x="4512106" y="1392072"/>
                </a:lnTo>
                <a:lnTo>
                  <a:pt x="4547704" y="1373200"/>
                </a:lnTo>
                <a:lnTo>
                  <a:pt x="4581982" y="1353985"/>
                </a:lnTo>
                <a:lnTo>
                  <a:pt x="4614900" y="1334439"/>
                </a:lnTo>
                <a:lnTo>
                  <a:pt x="4676584" y="1294384"/>
                </a:lnTo>
                <a:lnTo>
                  <a:pt x="4732591" y="1253109"/>
                </a:lnTo>
                <a:lnTo>
                  <a:pt x="4782705" y="1210678"/>
                </a:lnTo>
                <a:lnTo>
                  <a:pt x="4826749" y="1167142"/>
                </a:lnTo>
                <a:lnTo>
                  <a:pt x="4864544" y="1122591"/>
                </a:lnTo>
                <a:lnTo>
                  <a:pt x="4895888" y="1077087"/>
                </a:lnTo>
                <a:lnTo>
                  <a:pt x="4920589" y="1030681"/>
                </a:lnTo>
                <a:lnTo>
                  <a:pt x="4938471" y="983462"/>
                </a:lnTo>
                <a:lnTo>
                  <a:pt x="4949329" y="935494"/>
                </a:lnTo>
                <a:lnTo>
                  <a:pt x="4953000" y="886841"/>
                </a:lnTo>
                <a:lnTo>
                  <a:pt x="4952085" y="862431"/>
                </a:lnTo>
                <a:lnTo>
                  <a:pt x="4944795" y="814108"/>
                </a:lnTo>
                <a:lnTo>
                  <a:pt x="4930394" y="766508"/>
                </a:lnTo>
                <a:lnTo>
                  <a:pt x="4909070" y="719696"/>
                </a:lnTo>
                <a:lnTo>
                  <a:pt x="4881029" y="673735"/>
                </a:lnTo>
                <a:lnTo>
                  <a:pt x="4846434" y="628688"/>
                </a:lnTo>
                <a:lnTo>
                  <a:pt x="4805502" y="584644"/>
                </a:lnTo>
                <a:lnTo>
                  <a:pt x="4758397" y="541655"/>
                </a:lnTo>
                <a:lnTo>
                  <a:pt x="4705311" y="499783"/>
                </a:lnTo>
                <a:lnTo>
                  <a:pt x="4646447" y="459117"/>
                </a:lnTo>
                <a:lnTo>
                  <a:pt x="4581982" y="419696"/>
                </a:lnTo>
                <a:lnTo>
                  <a:pt x="4547704" y="400481"/>
                </a:lnTo>
                <a:lnTo>
                  <a:pt x="4512106" y="381609"/>
                </a:lnTo>
                <a:lnTo>
                  <a:pt x="4475200" y="363093"/>
                </a:lnTo>
                <a:lnTo>
                  <a:pt x="4437011" y="344932"/>
                </a:lnTo>
                <a:lnTo>
                  <a:pt x="4397565" y="327126"/>
                </a:lnTo>
                <a:lnTo>
                  <a:pt x="4356887" y="309702"/>
                </a:lnTo>
                <a:lnTo>
                  <a:pt x="4314990" y="292658"/>
                </a:lnTo>
                <a:lnTo>
                  <a:pt x="4271911" y="276009"/>
                </a:lnTo>
                <a:lnTo>
                  <a:pt x="4227677" y="259753"/>
                </a:lnTo>
                <a:lnTo>
                  <a:pt x="4182287" y="243916"/>
                </a:lnTo>
                <a:lnTo>
                  <a:pt x="4135793" y="228485"/>
                </a:lnTo>
                <a:lnTo>
                  <a:pt x="4088206" y="213486"/>
                </a:lnTo>
                <a:lnTo>
                  <a:pt x="4039539" y="198920"/>
                </a:lnTo>
                <a:lnTo>
                  <a:pt x="3989844" y="184785"/>
                </a:lnTo>
                <a:lnTo>
                  <a:pt x="3939108" y="171119"/>
                </a:lnTo>
                <a:lnTo>
                  <a:pt x="3887393" y="157899"/>
                </a:lnTo>
                <a:lnTo>
                  <a:pt x="3834688" y="145148"/>
                </a:lnTo>
                <a:lnTo>
                  <a:pt x="3781044" y="132867"/>
                </a:lnTo>
                <a:lnTo>
                  <a:pt x="3726459" y="121081"/>
                </a:lnTo>
                <a:lnTo>
                  <a:pt x="3670985" y="109791"/>
                </a:lnTo>
                <a:lnTo>
                  <a:pt x="3614623" y="98996"/>
                </a:lnTo>
                <a:lnTo>
                  <a:pt x="3557397" y="88709"/>
                </a:lnTo>
                <a:lnTo>
                  <a:pt x="3499345" y="78930"/>
                </a:lnTo>
                <a:lnTo>
                  <a:pt x="3440493" y="69697"/>
                </a:lnTo>
                <a:lnTo>
                  <a:pt x="3380841" y="60985"/>
                </a:lnTo>
                <a:lnTo>
                  <a:pt x="3320440" y="52819"/>
                </a:lnTo>
                <a:lnTo>
                  <a:pt x="3259289" y="45212"/>
                </a:lnTo>
                <a:lnTo>
                  <a:pt x="3197428" y="38163"/>
                </a:lnTo>
                <a:lnTo>
                  <a:pt x="3134868" y="31673"/>
                </a:lnTo>
                <a:lnTo>
                  <a:pt x="3071647" y="25768"/>
                </a:lnTo>
                <a:lnTo>
                  <a:pt x="3007779" y="20459"/>
                </a:lnTo>
                <a:lnTo>
                  <a:pt x="2943301" y="15735"/>
                </a:lnTo>
                <a:lnTo>
                  <a:pt x="2878213" y="11607"/>
                </a:lnTo>
                <a:lnTo>
                  <a:pt x="2812554" y="8089"/>
                </a:lnTo>
                <a:lnTo>
                  <a:pt x="2746349" y="5207"/>
                </a:lnTo>
                <a:lnTo>
                  <a:pt x="2679623" y="2933"/>
                </a:lnTo>
                <a:lnTo>
                  <a:pt x="2612377" y="1308"/>
                </a:lnTo>
                <a:lnTo>
                  <a:pt x="2544673" y="330"/>
                </a:lnTo>
                <a:lnTo>
                  <a:pt x="2476500" y="0"/>
                </a:lnTo>
                <a:close/>
              </a:path>
            </a:pathLst>
          </a:custGeom>
          <a:solidFill>
            <a:srgbClr val="F0F0F0"/>
          </a:solidFill>
        </p:spPr>
        <p:txBody>
          <a:bodyPr wrap="square" lIns="0" tIns="0" rIns="0" bIns="0" rtlCol="0"/>
          <a:lstStyle/>
          <a:p>
            <a:endParaRPr/>
          </a:p>
        </p:txBody>
      </p:sp>
      <p:grpSp>
        <p:nvGrpSpPr>
          <p:cNvPr id="4" name="object 4"/>
          <p:cNvGrpSpPr/>
          <p:nvPr/>
        </p:nvGrpSpPr>
        <p:grpSpPr>
          <a:xfrm>
            <a:off x="1426463" y="3957828"/>
            <a:ext cx="4419600" cy="1981200"/>
            <a:chOff x="1426463" y="3957828"/>
            <a:chExt cx="4419600" cy="1981200"/>
          </a:xfrm>
        </p:grpSpPr>
        <p:sp>
          <p:nvSpPr>
            <p:cNvPr id="5" name="object 5"/>
            <p:cNvSpPr/>
            <p:nvPr/>
          </p:nvSpPr>
          <p:spPr>
            <a:xfrm>
              <a:off x="1426463" y="3957828"/>
              <a:ext cx="4419600" cy="1981200"/>
            </a:xfrm>
            <a:custGeom>
              <a:avLst/>
              <a:gdLst/>
              <a:ahLst/>
              <a:cxnLst/>
              <a:rect l="l" t="t" r="r" b="b"/>
              <a:pathLst>
                <a:path w="4419600" h="1981200">
                  <a:moveTo>
                    <a:pt x="4419600" y="0"/>
                  </a:moveTo>
                  <a:lnTo>
                    <a:pt x="0" y="0"/>
                  </a:lnTo>
                  <a:lnTo>
                    <a:pt x="0" y="1981200"/>
                  </a:lnTo>
                  <a:lnTo>
                    <a:pt x="4419600" y="1981200"/>
                  </a:lnTo>
                  <a:lnTo>
                    <a:pt x="4419600" y="0"/>
                  </a:lnTo>
                  <a:close/>
                </a:path>
              </a:pathLst>
            </a:custGeom>
            <a:solidFill>
              <a:srgbClr val="F0F0F0"/>
            </a:solidFill>
          </p:spPr>
          <p:txBody>
            <a:bodyPr wrap="square" lIns="0" tIns="0" rIns="0" bIns="0" rtlCol="0"/>
            <a:lstStyle/>
            <a:p>
              <a:endParaRPr/>
            </a:p>
          </p:txBody>
        </p:sp>
        <p:pic>
          <p:nvPicPr>
            <p:cNvPr id="6" name="object 6"/>
            <p:cNvPicPr/>
            <p:nvPr/>
          </p:nvPicPr>
          <p:blipFill>
            <a:blip r:embed="rId2" cstate="print"/>
            <a:stretch>
              <a:fillRect/>
            </a:stretch>
          </p:blipFill>
          <p:spPr>
            <a:xfrm>
              <a:off x="4017263" y="4232160"/>
              <a:ext cx="1347203" cy="1347203"/>
            </a:xfrm>
            <a:prstGeom prst="rect">
              <a:avLst/>
            </a:prstGeom>
          </p:spPr>
        </p:pic>
      </p:grpSp>
      <p:sp>
        <p:nvSpPr>
          <p:cNvPr id="7" name="object 7"/>
          <p:cNvSpPr txBox="1"/>
          <p:nvPr/>
        </p:nvSpPr>
        <p:spPr>
          <a:xfrm>
            <a:off x="1502663" y="1188565"/>
            <a:ext cx="8490585" cy="2531462"/>
          </a:xfrm>
          <a:prstGeom prst="rect">
            <a:avLst/>
          </a:prstGeom>
        </p:spPr>
        <p:txBody>
          <a:bodyPr vert="horz" wrap="square" lIns="0" tIns="78740" rIns="0" bIns="0" rtlCol="0">
            <a:spAutoFit/>
          </a:bodyPr>
          <a:lstStyle/>
          <a:p>
            <a:pPr marL="12700">
              <a:lnSpc>
                <a:spcPct val="100000"/>
              </a:lnSpc>
              <a:spcBef>
                <a:spcPts val="620"/>
              </a:spcBef>
            </a:pPr>
            <a:r>
              <a:rPr sz="2000" u="sng" dirty="0">
                <a:solidFill>
                  <a:srgbClr val="494949"/>
                </a:solidFill>
                <a:uFill>
                  <a:solidFill>
                    <a:srgbClr val="494949"/>
                  </a:solidFill>
                </a:uFill>
                <a:latin typeface="Open Sans" panose="020B0606030504020204" pitchFamily="34" charset="0"/>
                <a:ea typeface="Open Sans" panose="020B0606030504020204" pitchFamily="34" charset="0"/>
                <a:cs typeface="Open Sans" panose="020B0606030504020204" pitchFamily="34" charset="0"/>
              </a:rPr>
              <a:t>Four</a:t>
            </a:r>
            <a:r>
              <a:rPr sz="2000" u="sng" spc="-105" dirty="0">
                <a:solidFill>
                  <a:srgbClr val="494949"/>
                </a:solidFill>
                <a:uFill>
                  <a:solidFill>
                    <a:srgbClr val="494949"/>
                  </a:solidFill>
                </a:uFill>
                <a:latin typeface="Open Sans" panose="020B0606030504020204" pitchFamily="34" charset="0"/>
                <a:ea typeface="Open Sans" panose="020B0606030504020204" pitchFamily="34" charset="0"/>
                <a:cs typeface="Open Sans" panose="020B0606030504020204" pitchFamily="34" charset="0"/>
              </a:rPr>
              <a:t> </a:t>
            </a:r>
            <a:r>
              <a:rPr sz="2000" u="sng" dirty="0">
                <a:solidFill>
                  <a:srgbClr val="494949"/>
                </a:solidFill>
                <a:uFill>
                  <a:solidFill>
                    <a:srgbClr val="494949"/>
                  </a:solidFill>
                </a:uFill>
                <a:latin typeface="Open Sans" panose="020B0606030504020204" pitchFamily="34" charset="0"/>
                <a:ea typeface="Open Sans" panose="020B0606030504020204" pitchFamily="34" charset="0"/>
                <a:cs typeface="Open Sans" panose="020B0606030504020204" pitchFamily="34" charset="0"/>
              </a:rPr>
              <a:t>key</a:t>
            </a:r>
            <a:r>
              <a:rPr sz="2000" u="sng" spc="-50" dirty="0">
                <a:solidFill>
                  <a:srgbClr val="494949"/>
                </a:solidFill>
                <a:uFill>
                  <a:solidFill>
                    <a:srgbClr val="494949"/>
                  </a:solidFill>
                </a:uFill>
                <a:latin typeface="Open Sans" panose="020B0606030504020204" pitchFamily="34" charset="0"/>
                <a:ea typeface="Open Sans" panose="020B0606030504020204" pitchFamily="34" charset="0"/>
                <a:cs typeface="Open Sans" panose="020B0606030504020204" pitchFamily="34" charset="0"/>
              </a:rPr>
              <a:t> </a:t>
            </a:r>
            <a:r>
              <a:rPr sz="2000" u="sng" spc="-20" dirty="0">
                <a:solidFill>
                  <a:srgbClr val="494949"/>
                </a:solidFill>
                <a:uFill>
                  <a:solidFill>
                    <a:srgbClr val="494949"/>
                  </a:solidFill>
                </a:uFill>
                <a:latin typeface="Open Sans" panose="020B0606030504020204" pitchFamily="34" charset="0"/>
                <a:ea typeface="Open Sans" panose="020B0606030504020204" pitchFamily="34" charset="0"/>
                <a:cs typeface="Open Sans" panose="020B0606030504020204" pitchFamily="34" charset="0"/>
              </a:rPr>
              <a:t>dimensions</a:t>
            </a:r>
            <a:r>
              <a:rPr sz="2000" u="sng" spc="-105" dirty="0">
                <a:solidFill>
                  <a:srgbClr val="494949"/>
                </a:solidFill>
                <a:uFill>
                  <a:solidFill>
                    <a:srgbClr val="494949"/>
                  </a:solidFill>
                </a:uFill>
                <a:latin typeface="Open Sans" panose="020B0606030504020204" pitchFamily="34" charset="0"/>
                <a:ea typeface="Open Sans" panose="020B0606030504020204" pitchFamily="34" charset="0"/>
                <a:cs typeface="Open Sans" panose="020B0606030504020204" pitchFamily="34" charset="0"/>
              </a:rPr>
              <a:t> </a:t>
            </a:r>
            <a:r>
              <a:rPr sz="2000" u="sng" dirty="0">
                <a:solidFill>
                  <a:srgbClr val="494949"/>
                </a:solidFill>
                <a:uFill>
                  <a:solidFill>
                    <a:srgbClr val="494949"/>
                  </a:solidFill>
                </a:uFill>
                <a:latin typeface="Open Sans" panose="020B0606030504020204" pitchFamily="34" charset="0"/>
                <a:ea typeface="Open Sans" panose="020B0606030504020204" pitchFamily="34" charset="0"/>
                <a:cs typeface="Open Sans" panose="020B0606030504020204" pitchFamily="34" charset="0"/>
              </a:rPr>
              <a:t>of</a:t>
            </a:r>
            <a:r>
              <a:rPr sz="2000" u="sng" spc="-40" dirty="0">
                <a:solidFill>
                  <a:srgbClr val="494949"/>
                </a:solidFill>
                <a:uFill>
                  <a:solidFill>
                    <a:srgbClr val="494949"/>
                  </a:solidFill>
                </a:uFill>
                <a:latin typeface="Open Sans" panose="020B0606030504020204" pitchFamily="34" charset="0"/>
                <a:ea typeface="Open Sans" panose="020B0606030504020204" pitchFamily="34" charset="0"/>
                <a:cs typeface="Open Sans" panose="020B0606030504020204" pitchFamily="34" charset="0"/>
              </a:rPr>
              <a:t> </a:t>
            </a:r>
            <a:r>
              <a:rPr sz="2000" u="sng" dirty="0">
                <a:solidFill>
                  <a:srgbClr val="494949"/>
                </a:solidFill>
                <a:uFill>
                  <a:solidFill>
                    <a:srgbClr val="494949"/>
                  </a:solidFill>
                </a:uFill>
                <a:latin typeface="Open Sans" panose="020B0606030504020204" pitchFamily="34" charset="0"/>
                <a:ea typeface="Open Sans" panose="020B0606030504020204" pitchFamily="34" charset="0"/>
                <a:cs typeface="Open Sans" panose="020B0606030504020204" pitchFamily="34" charset="0"/>
              </a:rPr>
              <a:t>leader</a:t>
            </a:r>
            <a:r>
              <a:rPr sz="2000" u="sng" spc="-120" dirty="0">
                <a:solidFill>
                  <a:srgbClr val="494949"/>
                </a:solidFill>
                <a:uFill>
                  <a:solidFill>
                    <a:srgbClr val="494949"/>
                  </a:solidFill>
                </a:uFill>
                <a:latin typeface="Open Sans" panose="020B0606030504020204" pitchFamily="34" charset="0"/>
                <a:ea typeface="Open Sans" panose="020B0606030504020204" pitchFamily="34" charset="0"/>
                <a:cs typeface="Open Sans" panose="020B0606030504020204" pitchFamily="34" charset="0"/>
              </a:rPr>
              <a:t> </a:t>
            </a:r>
            <a:r>
              <a:rPr sz="2000" u="sng" dirty="0">
                <a:solidFill>
                  <a:srgbClr val="494949"/>
                </a:solidFill>
                <a:uFill>
                  <a:solidFill>
                    <a:srgbClr val="494949"/>
                  </a:solidFill>
                </a:uFill>
                <a:latin typeface="Open Sans" panose="020B0606030504020204" pitchFamily="34" charset="0"/>
                <a:ea typeface="Open Sans" panose="020B0606030504020204" pitchFamily="34" charset="0"/>
                <a:cs typeface="Open Sans" panose="020B0606030504020204" pitchFamily="34" charset="0"/>
              </a:rPr>
              <a:t>work</a:t>
            </a:r>
            <a:r>
              <a:rPr sz="2000" u="sng" spc="-60" dirty="0">
                <a:solidFill>
                  <a:srgbClr val="494949"/>
                </a:solidFill>
                <a:uFill>
                  <a:solidFill>
                    <a:srgbClr val="494949"/>
                  </a:solidFill>
                </a:uFill>
                <a:latin typeface="Open Sans" panose="020B0606030504020204" pitchFamily="34" charset="0"/>
                <a:ea typeface="Open Sans" panose="020B0606030504020204" pitchFamily="34" charset="0"/>
                <a:cs typeface="Open Sans" panose="020B0606030504020204" pitchFamily="34" charset="0"/>
              </a:rPr>
              <a:t> </a:t>
            </a:r>
            <a:r>
              <a:rPr sz="2000" u="sng" dirty="0">
                <a:solidFill>
                  <a:srgbClr val="494949"/>
                </a:solidFill>
                <a:uFill>
                  <a:solidFill>
                    <a:srgbClr val="494949"/>
                  </a:solidFill>
                </a:uFill>
                <a:latin typeface="Open Sans" panose="020B0606030504020204" pitchFamily="34" charset="0"/>
                <a:ea typeface="Open Sans" panose="020B0606030504020204" pitchFamily="34" charset="0"/>
                <a:cs typeface="Open Sans" panose="020B0606030504020204" pitchFamily="34" charset="0"/>
              </a:rPr>
              <a:t>and</a:t>
            </a:r>
            <a:r>
              <a:rPr sz="2000" u="sng" spc="-75" dirty="0">
                <a:solidFill>
                  <a:srgbClr val="494949"/>
                </a:solidFill>
                <a:uFill>
                  <a:solidFill>
                    <a:srgbClr val="494949"/>
                  </a:solidFill>
                </a:uFill>
                <a:latin typeface="Open Sans" panose="020B0606030504020204" pitchFamily="34" charset="0"/>
                <a:ea typeface="Open Sans" panose="020B0606030504020204" pitchFamily="34" charset="0"/>
                <a:cs typeface="Open Sans" panose="020B0606030504020204" pitchFamily="34" charset="0"/>
              </a:rPr>
              <a:t> </a:t>
            </a:r>
            <a:r>
              <a:rPr sz="2000" u="sng" spc="-25" dirty="0">
                <a:solidFill>
                  <a:srgbClr val="494949"/>
                </a:solidFill>
                <a:uFill>
                  <a:solidFill>
                    <a:srgbClr val="494949"/>
                  </a:solidFill>
                </a:uFill>
                <a:latin typeface="Open Sans" panose="020B0606030504020204" pitchFamily="34" charset="0"/>
                <a:ea typeface="Open Sans" panose="020B0606030504020204" pitchFamily="34" charset="0"/>
                <a:cs typeface="Open Sans" panose="020B0606030504020204" pitchFamily="34" charset="0"/>
              </a:rPr>
              <a:t>related</a:t>
            </a:r>
            <a:r>
              <a:rPr sz="2000" u="sng" spc="-90" dirty="0">
                <a:solidFill>
                  <a:srgbClr val="494949"/>
                </a:solidFill>
                <a:uFill>
                  <a:solidFill>
                    <a:srgbClr val="494949"/>
                  </a:solidFill>
                </a:uFill>
                <a:latin typeface="Open Sans" panose="020B0606030504020204" pitchFamily="34" charset="0"/>
                <a:ea typeface="Open Sans" panose="020B0606030504020204" pitchFamily="34" charset="0"/>
                <a:cs typeface="Open Sans" panose="020B0606030504020204" pitchFamily="34" charset="0"/>
              </a:rPr>
              <a:t> </a:t>
            </a:r>
            <a:r>
              <a:rPr sz="2000" u="sng" spc="-30" dirty="0">
                <a:solidFill>
                  <a:srgbClr val="494949"/>
                </a:solidFill>
                <a:uFill>
                  <a:solidFill>
                    <a:srgbClr val="494949"/>
                  </a:solidFill>
                </a:uFill>
                <a:latin typeface="Open Sans" panose="020B0606030504020204" pitchFamily="34" charset="0"/>
                <a:ea typeface="Open Sans" panose="020B0606030504020204" pitchFamily="34" charset="0"/>
                <a:cs typeface="Open Sans" panose="020B0606030504020204" pitchFamily="34" charset="0"/>
              </a:rPr>
              <a:t>preferences</a:t>
            </a:r>
            <a:r>
              <a:rPr sz="2000" u="sng" spc="-95" dirty="0">
                <a:solidFill>
                  <a:srgbClr val="494949"/>
                </a:solidFill>
                <a:uFill>
                  <a:solidFill>
                    <a:srgbClr val="494949"/>
                  </a:solidFill>
                </a:uFill>
                <a:latin typeface="Open Sans" panose="020B0606030504020204" pitchFamily="34" charset="0"/>
                <a:ea typeface="Open Sans" panose="020B0606030504020204" pitchFamily="34" charset="0"/>
                <a:cs typeface="Open Sans" panose="020B0606030504020204" pitchFamily="34" charset="0"/>
              </a:rPr>
              <a:t> </a:t>
            </a:r>
            <a:r>
              <a:rPr sz="2000" u="sng" dirty="0">
                <a:solidFill>
                  <a:srgbClr val="494949"/>
                </a:solidFill>
                <a:uFill>
                  <a:solidFill>
                    <a:srgbClr val="494949"/>
                  </a:solidFill>
                </a:uFill>
                <a:latin typeface="Open Sans" panose="020B0606030504020204" pitchFamily="34" charset="0"/>
                <a:ea typeface="Open Sans" panose="020B0606030504020204" pitchFamily="34" charset="0"/>
                <a:cs typeface="Open Sans" panose="020B0606030504020204" pitchFamily="34" charset="0"/>
              </a:rPr>
              <a:t>in</a:t>
            </a:r>
            <a:r>
              <a:rPr sz="2000" u="sng" spc="-95" dirty="0">
                <a:solidFill>
                  <a:srgbClr val="494949"/>
                </a:solidFill>
                <a:uFill>
                  <a:solidFill>
                    <a:srgbClr val="494949"/>
                  </a:solidFill>
                </a:uFill>
                <a:latin typeface="Open Sans" panose="020B0606030504020204" pitchFamily="34" charset="0"/>
                <a:ea typeface="Open Sans" panose="020B0606030504020204" pitchFamily="34" charset="0"/>
                <a:cs typeface="Open Sans" panose="020B0606030504020204" pitchFamily="34" charset="0"/>
              </a:rPr>
              <a:t> </a:t>
            </a:r>
            <a:r>
              <a:rPr sz="2000" u="sng" spc="-10" dirty="0">
                <a:solidFill>
                  <a:srgbClr val="494949"/>
                </a:solidFill>
                <a:uFill>
                  <a:solidFill>
                    <a:srgbClr val="494949"/>
                  </a:solidFill>
                </a:uFill>
                <a:latin typeface="Open Sans" panose="020B0606030504020204" pitchFamily="34" charset="0"/>
                <a:ea typeface="Open Sans" panose="020B0606030504020204" pitchFamily="34" charset="0"/>
                <a:cs typeface="Open Sans" panose="020B0606030504020204" pitchFamily="34" charset="0"/>
              </a:rPr>
              <a:t>associations:</a:t>
            </a:r>
            <a:endParaRPr sz="2000" dirty="0">
              <a:latin typeface="Open Sans" panose="020B0606030504020204" pitchFamily="34" charset="0"/>
              <a:ea typeface="Open Sans" panose="020B0606030504020204" pitchFamily="34" charset="0"/>
              <a:cs typeface="Open Sans" panose="020B0606030504020204" pitchFamily="34" charset="0"/>
            </a:endParaRPr>
          </a:p>
          <a:p>
            <a:pPr marL="527685" indent="-514984">
              <a:lnSpc>
                <a:spcPct val="100000"/>
              </a:lnSpc>
              <a:spcBef>
                <a:spcPts val="670"/>
              </a:spcBef>
              <a:buAutoNum type="arabicPeriod"/>
              <a:tabLst>
                <a:tab pos="527685" algn="l"/>
                <a:tab pos="5573395" algn="l"/>
              </a:tabLst>
            </a:pPr>
            <a:r>
              <a:rPr sz="2400"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Communicating/problem-</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solving</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45" dirty="0">
                <a:solidFill>
                  <a:srgbClr val="FF0000"/>
                </a:solidFill>
                <a:latin typeface="Open Sans" panose="020B0606030504020204" pitchFamily="34" charset="0"/>
                <a:ea typeface="Open Sans" panose="020B0606030504020204" pitchFamily="34" charset="0"/>
                <a:cs typeface="Open Sans" panose="020B0606030504020204" pitchFamily="34" charset="0"/>
              </a:rPr>
              <a:t>(E-</a:t>
            </a:r>
            <a:r>
              <a:rPr sz="2400" spc="-25" dirty="0">
                <a:solidFill>
                  <a:srgbClr val="FF0000"/>
                </a:solidFill>
                <a:latin typeface="Open Sans" panose="020B0606030504020204" pitchFamily="34" charset="0"/>
                <a:ea typeface="Open Sans" panose="020B0606030504020204" pitchFamily="34" charset="0"/>
                <a:cs typeface="Open Sans" panose="020B0606030504020204" pitchFamily="34" charset="0"/>
              </a:rPr>
              <a:t>I)</a:t>
            </a:r>
            <a:endParaRPr sz="2400" dirty="0">
              <a:latin typeface="Open Sans" panose="020B0606030504020204" pitchFamily="34" charset="0"/>
              <a:ea typeface="Open Sans" panose="020B0606030504020204" pitchFamily="34" charset="0"/>
              <a:cs typeface="Open Sans" panose="020B0606030504020204" pitchFamily="34" charset="0"/>
            </a:endParaRPr>
          </a:p>
          <a:p>
            <a:pPr marL="527685" indent="-514984">
              <a:lnSpc>
                <a:spcPct val="100000"/>
              </a:lnSpc>
              <a:spcBef>
                <a:spcPts val="695"/>
              </a:spcBef>
              <a:buAutoNum type="arabicPeriod"/>
              <a:tabLst>
                <a:tab pos="527685" algn="l"/>
              </a:tabLst>
            </a:pP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Planning</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60" dirty="0">
                <a:solidFill>
                  <a:srgbClr val="398846"/>
                </a:solidFill>
                <a:latin typeface="Open Sans" panose="020B0606030504020204" pitchFamily="34" charset="0"/>
                <a:ea typeface="Open Sans" panose="020B0606030504020204" pitchFamily="34" charset="0"/>
                <a:cs typeface="Open Sans" panose="020B0606030504020204" pitchFamily="34" charset="0"/>
              </a:rPr>
              <a:t>(S-</a:t>
            </a:r>
            <a:r>
              <a:rPr sz="2400" spc="-25" dirty="0">
                <a:solidFill>
                  <a:srgbClr val="398846"/>
                </a:solidFill>
                <a:latin typeface="Open Sans" panose="020B0606030504020204" pitchFamily="34" charset="0"/>
                <a:ea typeface="Open Sans" panose="020B0606030504020204" pitchFamily="34" charset="0"/>
                <a:cs typeface="Open Sans" panose="020B0606030504020204" pitchFamily="34" charset="0"/>
              </a:rPr>
              <a:t>N)</a:t>
            </a:r>
            <a:endParaRPr sz="2400" dirty="0">
              <a:latin typeface="Open Sans" panose="020B0606030504020204" pitchFamily="34" charset="0"/>
              <a:ea typeface="Open Sans" panose="020B0606030504020204" pitchFamily="34" charset="0"/>
              <a:cs typeface="Open Sans" panose="020B0606030504020204" pitchFamily="34" charset="0"/>
            </a:endParaRPr>
          </a:p>
          <a:p>
            <a:pPr marL="527685" indent="-514984">
              <a:lnSpc>
                <a:spcPct val="100000"/>
              </a:lnSpc>
              <a:spcBef>
                <a:spcPts val="700"/>
              </a:spcBef>
              <a:buAutoNum type="arabicPeriod"/>
              <a:tabLst>
                <a:tab pos="527685" algn="l"/>
              </a:tabLst>
            </a:pPr>
            <a:r>
              <a:rPr sz="2400"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Decision-</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making</a:t>
            </a:r>
            <a:r>
              <a:rPr sz="2400"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4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conflict</a:t>
            </a:r>
            <a:r>
              <a:rPr sz="24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resolution</a:t>
            </a:r>
            <a:r>
              <a:rPr sz="2400"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90" dirty="0">
                <a:solidFill>
                  <a:srgbClr val="000099"/>
                </a:solidFill>
                <a:latin typeface="Open Sans" panose="020B0606030504020204" pitchFamily="34" charset="0"/>
                <a:ea typeface="Open Sans" panose="020B0606030504020204" pitchFamily="34" charset="0"/>
                <a:cs typeface="Open Sans" panose="020B0606030504020204" pitchFamily="34" charset="0"/>
              </a:rPr>
              <a:t>(T-</a:t>
            </a:r>
            <a:r>
              <a:rPr sz="2400" spc="-25" dirty="0">
                <a:solidFill>
                  <a:srgbClr val="000099"/>
                </a:solidFill>
                <a:latin typeface="Open Sans" panose="020B0606030504020204" pitchFamily="34" charset="0"/>
                <a:ea typeface="Open Sans" panose="020B0606030504020204" pitchFamily="34" charset="0"/>
                <a:cs typeface="Open Sans" panose="020B0606030504020204" pitchFamily="34" charset="0"/>
              </a:rPr>
              <a:t>F)</a:t>
            </a:r>
            <a:endParaRPr sz="2400" dirty="0">
              <a:latin typeface="Open Sans" panose="020B0606030504020204" pitchFamily="34" charset="0"/>
              <a:ea typeface="Open Sans" panose="020B0606030504020204" pitchFamily="34" charset="0"/>
              <a:cs typeface="Open Sans" panose="020B0606030504020204" pitchFamily="34" charset="0"/>
            </a:endParaRPr>
          </a:p>
          <a:p>
            <a:pPr marL="527685" indent="-514984">
              <a:lnSpc>
                <a:spcPct val="100000"/>
              </a:lnSpc>
              <a:spcBef>
                <a:spcPts val="705"/>
              </a:spcBef>
              <a:buAutoNum type="arabicPeriod"/>
              <a:tabLst>
                <a:tab pos="527685" algn="l"/>
              </a:tabLst>
            </a:pPr>
            <a:r>
              <a:rPr sz="24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Day-</a:t>
            </a:r>
            <a:r>
              <a:rPr sz="24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day</a:t>
            </a:r>
            <a:r>
              <a:rPr sz="2400"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working</a:t>
            </a:r>
            <a:r>
              <a:rPr sz="24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relationship</a:t>
            </a:r>
            <a:r>
              <a:rPr sz="2400"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70" dirty="0">
                <a:solidFill>
                  <a:srgbClr val="6D2D9F"/>
                </a:solidFill>
                <a:latin typeface="Open Sans" panose="020B0606030504020204" pitchFamily="34" charset="0"/>
                <a:ea typeface="Open Sans" panose="020B0606030504020204" pitchFamily="34" charset="0"/>
                <a:cs typeface="Open Sans" panose="020B0606030504020204" pitchFamily="34" charset="0"/>
              </a:rPr>
              <a:t>(P-</a:t>
            </a:r>
            <a:r>
              <a:rPr sz="2400" spc="-25" dirty="0">
                <a:solidFill>
                  <a:srgbClr val="6D2D9F"/>
                </a:solidFill>
                <a:latin typeface="Open Sans" panose="020B0606030504020204" pitchFamily="34" charset="0"/>
                <a:ea typeface="Open Sans" panose="020B0606030504020204" pitchFamily="34" charset="0"/>
                <a:cs typeface="Open Sans" panose="020B0606030504020204" pitchFamily="34" charset="0"/>
              </a:rPr>
              <a:t>J)</a:t>
            </a:r>
            <a:endParaRPr sz="2400" dirty="0">
              <a:latin typeface="Open Sans" panose="020B0606030504020204" pitchFamily="34" charset="0"/>
              <a:ea typeface="Open Sans" panose="020B0606030504020204" pitchFamily="34" charset="0"/>
              <a:cs typeface="Open Sans" panose="020B0606030504020204" pitchFamily="34" charset="0"/>
            </a:endParaRPr>
          </a:p>
        </p:txBody>
      </p:sp>
      <p:sp>
        <p:nvSpPr>
          <p:cNvPr id="8" name="object 8"/>
          <p:cNvSpPr txBox="1"/>
          <p:nvPr/>
        </p:nvSpPr>
        <p:spPr>
          <a:xfrm>
            <a:off x="7677910" y="3918329"/>
            <a:ext cx="2077214" cy="382156"/>
          </a:xfrm>
          <a:prstGeom prst="rect">
            <a:avLst/>
          </a:prstGeom>
        </p:spPr>
        <p:txBody>
          <a:bodyPr vert="horz" wrap="square" lIns="0" tIns="12700" rIns="0" bIns="0" rtlCol="0">
            <a:spAutoFit/>
          </a:bodyPr>
          <a:lstStyle/>
          <a:p>
            <a:pPr marL="12700">
              <a:lnSpc>
                <a:spcPct val="100000"/>
              </a:lnSpc>
              <a:spcBef>
                <a:spcPts val="100"/>
              </a:spcBef>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MY</a:t>
            </a:r>
            <a:r>
              <a:rPr sz="24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MBTI</a:t>
            </a:r>
            <a:r>
              <a:rPr sz="24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TYPE</a:t>
            </a:r>
            <a:endParaRPr sz="2400" dirty="0">
              <a:latin typeface="Open Sans" panose="020B0606030504020204" pitchFamily="34" charset="0"/>
              <a:ea typeface="Open Sans" panose="020B0606030504020204" pitchFamily="34" charset="0"/>
              <a:cs typeface="Open Sans" panose="020B0606030504020204" pitchFamily="34" charset="0"/>
            </a:endParaRPr>
          </a:p>
        </p:txBody>
      </p:sp>
      <p:grpSp>
        <p:nvGrpSpPr>
          <p:cNvPr id="9" name="object 9"/>
          <p:cNvGrpSpPr/>
          <p:nvPr/>
        </p:nvGrpSpPr>
        <p:grpSpPr>
          <a:xfrm>
            <a:off x="6758940" y="5047500"/>
            <a:ext cx="3733800" cy="20320"/>
            <a:chOff x="6758940" y="5047500"/>
            <a:chExt cx="3733800" cy="20320"/>
          </a:xfrm>
        </p:grpSpPr>
        <p:sp>
          <p:nvSpPr>
            <p:cNvPr id="10" name="object 10"/>
            <p:cNvSpPr/>
            <p:nvPr/>
          </p:nvSpPr>
          <p:spPr>
            <a:xfrm>
              <a:off x="6758940" y="5057394"/>
              <a:ext cx="737235" cy="0"/>
            </a:xfrm>
            <a:custGeom>
              <a:avLst/>
              <a:gdLst/>
              <a:ahLst/>
              <a:cxnLst/>
              <a:rect l="l" t="t" r="r" b="b"/>
              <a:pathLst>
                <a:path w="737234">
                  <a:moveTo>
                    <a:pt x="0" y="0"/>
                  </a:moveTo>
                  <a:lnTo>
                    <a:pt x="737019" y="0"/>
                  </a:lnTo>
                </a:path>
              </a:pathLst>
            </a:custGeom>
            <a:ln w="19786">
              <a:solidFill>
                <a:srgbClr val="484848"/>
              </a:solidFill>
            </a:ln>
          </p:spPr>
          <p:txBody>
            <a:bodyPr wrap="square" lIns="0" tIns="0" rIns="0" bIns="0" rtlCol="0"/>
            <a:lstStyle/>
            <a:p>
              <a:endParaRPr/>
            </a:p>
          </p:txBody>
        </p:sp>
        <p:sp>
          <p:nvSpPr>
            <p:cNvPr id="11" name="object 11"/>
            <p:cNvSpPr/>
            <p:nvPr/>
          </p:nvSpPr>
          <p:spPr>
            <a:xfrm>
              <a:off x="7799832" y="5057394"/>
              <a:ext cx="737235" cy="0"/>
            </a:xfrm>
            <a:custGeom>
              <a:avLst/>
              <a:gdLst/>
              <a:ahLst/>
              <a:cxnLst/>
              <a:rect l="l" t="t" r="r" b="b"/>
              <a:pathLst>
                <a:path w="737234">
                  <a:moveTo>
                    <a:pt x="0" y="0"/>
                  </a:moveTo>
                  <a:lnTo>
                    <a:pt x="737019" y="0"/>
                  </a:lnTo>
                </a:path>
              </a:pathLst>
            </a:custGeom>
            <a:ln w="19786">
              <a:solidFill>
                <a:srgbClr val="484848"/>
              </a:solidFill>
            </a:ln>
          </p:spPr>
          <p:txBody>
            <a:bodyPr wrap="square" lIns="0" tIns="0" rIns="0" bIns="0" rtlCol="0"/>
            <a:lstStyle/>
            <a:p>
              <a:endParaRPr/>
            </a:p>
          </p:txBody>
        </p:sp>
        <p:sp>
          <p:nvSpPr>
            <p:cNvPr id="12" name="object 12"/>
            <p:cNvSpPr/>
            <p:nvPr/>
          </p:nvSpPr>
          <p:spPr>
            <a:xfrm>
              <a:off x="8776716" y="5057394"/>
              <a:ext cx="737235" cy="0"/>
            </a:xfrm>
            <a:custGeom>
              <a:avLst/>
              <a:gdLst/>
              <a:ahLst/>
              <a:cxnLst/>
              <a:rect l="l" t="t" r="r" b="b"/>
              <a:pathLst>
                <a:path w="737234">
                  <a:moveTo>
                    <a:pt x="0" y="0"/>
                  </a:moveTo>
                  <a:lnTo>
                    <a:pt x="737019" y="0"/>
                  </a:lnTo>
                </a:path>
              </a:pathLst>
            </a:custGeom>
            <a:ln w="19786">
              <a:solidFill>
                <a:srgbClr val="484848"/>
              </a:solidFill>
            </a:ln>
          </p:spPr>
          <p:txBody>
            <a:bodyPr wrap="square" lIns="0" tIns="0" rIns="0" bIns="0" rtlCol="0"/>
            <a:lstStyle/>
            <a:p>
              <a:endParaRPr/>
            </a:p>
          </p:txBody>
        </p:sp>
        <p:sp>
          <p:nvSpPr>
            <p:cNvPr id="13" name="object 13"/>
            <p:cNvSpPr/>
            <p:nvPr/>
          </p:nvSpPr>
          <p:spPr>
            <a:xfrm>
              <a:off x="9755124" y="5057394"/>
              <a:ext cx="737235" cy="0"/>
            </a:xfrm>
            <a:custGeom>
              <a:avLst/>
              <a:gdLst/>
              <a:ahLst/>
              <a:cxnLst/>
              <a:rect l="l" t="t" r="r" b="b"/>
              <a:pathLst>
                <a:path w="737234">
                  <a:moveTo>
                    <a:pt x="0" y="0"/>
                  </a:moveTo>
                  <a:lnTo>
                    <a:pt x="737019" y="0"/>
                  </a:lnTo>
                </a:path>
              </a:pathLst>
            </a:custGeom>
            <a:ln w="19786">
              <a:solidFill>
                <a:srgbClr val="484848"/>
              </a:solidFill>
            </a:ln>
          </p:spPr>
          <p:txBody>
            <a:bodyPr wrap="square" lIns="0" tIns="0" rIns="0" bIns="0" rtlCol="0"/>
            <a:lstStyle/>
            <a:p>
              <a:endParaRPr/>
            </a:p>
          </p:txBody>
        </p:sp>
      </p:grpSp>
      <p:sp>
        <p:nvSpPr>
          <p:cNvPr id="14" name="object 14"/>
          <p:cNvSpPr txBox="1"/>
          <p:nvPr/>
        </p:nvSpPr>
        <p:spPr>
          <a:xfrm>
            <a:off x="1295400" y="3957828"/>
            <a:ext cx="4550663" cy="1388201"/>
          </a:xfrm>
          <a:prstGeom prst="rect">
            <a:avLst/>
          </a:prstGeom>
          <a:ln w="12192">
            <a:noFill/>
          </a:ln>
        </p:spPr>
        <p:txBody>
          <a:bodyPr vert="horz" wrap="square" lIns="0" tIns="155575" rIns="0" bIns="0" rtlCol="0">
            <a:spAutoFit/>
          </a:bodyPr>
          <a:lstStyle/>
          <a:p>
            <a:pPr>
              <a:lnSpc>
                <a:spcPct val="100000"/>
              </a:lnSpc>
              <a:spcBef>
                <a:spcPts val="1225"/>
              </a:spcBef>
            </a:pPr>
            <a:endParaRPr sz="2000" dirty="0">
              <a:latin typeface="Open Sans" panose="020B0606030504020204" pitchFamily="34" charset="0"/>
              <a:ea typeface="Open Sans" panose="020B0606030504020204" pitchFamily="34" charset="0"/>
              <a:cs typeface="Open Sans" panose="020B0606030504020204" pitchFamily="34" charset="0"/>
            </a:endParaRPr>
          </a:p>
          <a:p>
            <a:pPr marL="260350" marR="2376170" algn="ctr">
              <a:lnSpc>
                <a:spcPct val="100000"/>
              </a:lnSpc>
            </a:pP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Scan</a:t>
            </a:r>
            <a:r>
              <a:rPr sz="20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QR</a:t>
            </a:r>
            <a:r>
              <a:rPr sz="20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code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or</a:t>
            </a:r>
            <a:r>
              <a:rPr sz="20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visit </a:t>
            </a:r>
            <a:r>
              <a:rPr sz="2000" spc="-10" dirty="0" err="1">
                <a:solidFill>
                  <a:srgbClr val="494949"/>
                </a:solidFill>
                <a:latin typeface="Open Sans" panose="020B0606030504020204" pitchFamily="34" charset="0"/>
                <a:ea typeface="Open Sans" panose="020B0606030504020204" pitchFamily="34" charset="0"/>
                <a:cs typeface="Open Sans" panose="020B0606030504020204" pitchFamily="34" charset="0"/>
              </a:rPr>
              <a:t>jung.tecker.com</a:t>
            </a:r>
            <a:endParaRPr sz="2000" dirty="0">
              <a:latin typeface="Open Sans" panose="020B0606030504020204" pitchFamily="34" charset="0"/>
              <a:ea typeface="Open Sans" panose="020B0606030504020204" pitchFamily="34" charset="0"/>
              <a:cs typeface="Open Sans" panose="020B0606030504020204" pitchFamily="34" charset="0"/>
            </a:endParaRPr>
          </a:p>
        </p:txBody>
      </p:sp>
      <p:sp>
        <p:nvSpPr>
          <p:cNvPr id="16" name="object 5">
            <a:extLst>
              <a:ext uri="{FF2B5EF4-FFF2-40B4-BE49-F238E27FC236}">
                <a16:creationId xmlns:a16="http://schemas.microsoft.com/office/drawing/2014/main" id="{FC70892B-550F-13BA-B2BD-5753BA609433}"/>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34</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2052955">
              <a:lnSpc>
                <a:spcPct val="100000"/>
              </a:lnSpc>
              <a:spcBef>
                <a:spcPts val="100"/>
              </a:spcBef>
            </a:pPr>
            <a:r>
              <a:rPr sz="4000" spc="-45" dirty="0">
                <a:solidFill>
                  <a:srgbClr val="117627"/>
                </a:solidFill>
              </a:rPr>
              <a:t>Extrovert</a:t>
            </a:r>
            <a:r>
              <a:rPr sz="4000" spc="-135" dirty="0">
                <a:solidFill>
                  <a:srgbClr val="117627"/>
                </a:solidFill>
              </a:rPr>
              <a:t> </a:t>
            </a:r>
            <a:r>
              <a:rPr sz="4000" dirty="0">
                <a:solidFill>
                  <a:srgbClr val="117627"/>
                </a:solidFill>
              </a:rPr>
              <a:t>&amp;</a:t>
            </a:r>
            <a:r>
              <a:rPr sz="4000" spc="-135" dirty="0">
                <a:solidFill>
                  <a:srgbClr val="117627"/>
                </a:solidFill>
              </a:rPr>
              <a:t> </a:t>
            </a:r>
            <a:r>
              <a:rPr sz="4000" spc="-45" dirty="0">
                <a:solidFill>
                  <a:srgbClr val="117627"/>
                </a:solidFill>
              </a:rPr>
              <a:t>Introvert</a:t>
            </a:r>
            <a:r>
              <a:rPr sz="4000" spc="-165" dirty="0">
                <a:solidFill>
                  <a:srgbClr val="117627"/>
                </a:solidFill>
              </a:rPr>
              <a:t> </a:t>
            </a:r>
            <a:r>
              <a:rPr sz="4000" spc="-10" dirty="0">
                <a:solidFill>
                  <a:srgbClr val="117627"/>
                </a:solidFill>
              </a:rPr>
              <a:t>Preferences</a:t>
            </a:r>
            <a:endParaRPr sz="4000" dirty="0"/>
          </a:p>
        </p:txBody>
      </p:sp>
      <p:sp>
        <p:nvSpPr>
          <p:cNvPr id="3" name="object 3"/>
          <p:cNvSpPr txBox="1"/>
          <p:nvPr/>
        </p:nvSpPr>
        <p:spPr>
          <a:xfrm>
            <a:off x="1374647" y="1324178"/>
            <a:ext cx="4200525" cy="4921219"/>
          </a:xfrm>
          <a:prstGeom prst="rect">
            <a:avLst/>
          </a:prstGeom>
        </p:spPr>
        <p:txBody>
          <a:bodyPr vert="horz" wrap="square" lIns="0" tIns="27305" rIns="0" bIns="0" rtlCol="0">
            <a:spAutoFit/>
          </a:bodyPr>
          <a:lstStyle/>
          <a:p>
            <a:pPr marL="240665" marR="5080" indent="-227965">
              <a:lnSpc>
                <a:spcPct val="92100"/>
              </a:lnSpc>
              <a:spcBef>
                <a:spcPts val="215"/>
              </a:spcBef>
              <a:buFont typeface="Arial"/>
              <a:buChar char="•"/>
              <a:tabLst>
                <a:tab pos="240665" algn="l"/>
              </a:tabLst>
            </a:pPr>
            <a:r>
              <a:rPr sz="1200" dirty="0">
                <a:latin typeface="Open Sans" panose="020B0606030504020204" pitchFamily="34" charset="0"/>
                <a:ea typeface="Open Sans" panose="020B0606030504020204" pitchFamily="34" charset="0"/>
                <a:cs typeface="Open Sans" panose="020B0606030504020204" pitchFamily="34" charset="0"/>
              </a:rPr>
              <a:t>The </a:t>
            </a:r>
            <a:r>
              <a:rPr sz="1200" b="1" dirty="0">
                <a:latin typeface="Open Sans" panose="020B0606030504020204" pitchFamily="34" charset="0"/>
                <a:ea typeface="Open Sans" panose="020B0606030504020204" pitchFamily="34" charset="0"/>
                <a:cs typeface="Open Sans" panose="020B0606030504020204" pitchFamily="34" charset="0"/>
              </a:rPr>
              <a:t>E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b="1" dirty="0">
                <a:latin typeface="Open Sans" panose="020B0606030504020204" pitchFamily="34" charset="0"/>
                <a:ea typeface="Open Sans" panose="020B0606030504020204" pitchFamily="34" charset="0"/>
                <a:cs typeface="Open Sans" panose="020B0606030504020204" pitchFamily="34" charset="0"/>
              </a:rPr>
              <a:t>I</a:t>
            </a:r>
            <a:r>
              <a:rPr sz="1200" b="1"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preferences</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indicate where a person</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gets</a:t>
            </a:r>
            <a:r>
              <a:rPr sz="1200" spc="-10" dirty="0">
                <a:latin typeface="Open Sans" panose="020B0606030504020204" pitchFamily="34" charset="0"/>
                <a:ea typeface="Open Sans" panose="020B0606030504020204" pitchFamily="34" charset="0"/>
                <a:cs typeface="Open Sans" panose="020B0606030504020204" pitchFamily="34" charset="0"/>
              </a:rPr>
              <a:t> their </a:t>
            </a:r>
            <a:r>
              <a:rPr sz="1200" dirty="0">
                <a:latin typeface="Open Sans" panose="020B0606030504020204" pitchFamily="34" charset="0"/>
                <a:ea typeface="Open Sans" panose="020B0606030504020204" pitchFamily="34" charset="0"/>
                <a:cs typeface="Open Sans" panose="020B0606030504020204" pitchFamily="34" charset="0"/>
              </a:rPr>
              <a:t>energy</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zest</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for</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life.</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b="1" dirty="0">
                <a:latin typeface="Open Sans" panose="020B0606030504020204" pitchFamily="34" charset="0"/>
                <a:ea typeface="Open Sans" panose="020B0606030504020204" pitchFamily="34" charset="0"/>
                <a:cs typeface="Open Sans" panose="020B0606030504020204" pitchFamily="34" charset="0"/>
              </a:rPr>
              <a:t>E</a:t>
            </a:r>
            <a:r>
              <a:rPr sz="1200" dirty="0">
                <a:latin typeface="Open Sans" panose="020B0606030504020204" pitchFamily="34" charset="0"/>
                <a:ea typeface="Open Sans" panose="020B0606030504020204" pitchFamily="34" charset="0"/>
                <a:cs typeface="Open Sans" panose="020B0606030504020204" pitchFamily="34" charset="0"/>
              </a:rPr>
              <a:t>xtrovert</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is</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stimulated</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by</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spc="-25" dirty="0">
                <a:latin typeface="Open Sans" panose="020B0606030504020204" pitchFamily="34" charset="0"/>
                <a:ea typeface="Open Sans" panose="020B0606030504020204" pitchFamily="34" charset="0"/>
                <a:cs typeface="Open Sans" panose="020B0606030504020204" pitchFamily="34" charset="0"/>
              </a:rPr>
              <a:t>the </a:t>
            </a:r>
            <a:r>
              <a:rPr sz="1200" dirty="0">
                <a:latin typeface="Open Sans" panose="020B0606030504020204" pitchFamily="34" charset="0"/>
                <a:ea typeface="Open Sans" panose="020B0606030504020204" pitchFamily="34" charset="0"/>
                <a:cs typeface="Open Sans" panose="020B0606030504020204" pitchFamily="34" charset="0"/>
              </a:rPr>
              <a:t>outside environment</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by people,</a:t>
            </a:r>
            <a:r>
              <a:rPr sz="1200" spc="3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places,</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things. </a:t>
            </a:r>
            <a:r>
              <a:rPr sz="1200" b="1" dirty="0">
                <a:latin typeface="Open Sans" panose="020B0606030504020204" pitchFamily="34" charset="0"/>
                <a:ea typeface="Open Sans" panose="020B0606030504020204" pitchFamily="34" charset="0"/>
                <a:cs typeface="Open Sans" panose="020B0606030504020204" pitchFamily="34" charset="0"/>
              </a:rPr>
              <a:t>I</a:t>
            </a:r>
            <a:r>
              <a:rPr sz="1200" dirty="0">
                <a:latin typeface="Open Sans" panose="020B0606030504020204" pitchFamily="34" charset="0"/>
                <a:ea typeface="Open Sans" panose="020B0606030504020204" pitchFamily="34" charset="0"/>
                <a:cs typeface="Open Sans" panose="020B0606030504020204" pitchFamily="34" charset="0"/>
              </a:rPr>
              <a:t>ntroverts, on</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other</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hand,</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are simulated</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from</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within</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spc="-5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from</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their</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own</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inner</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world</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of</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thoughts</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reflections. </a:t>
            </a:r>
            <a:r>
              <a:rPr sz="1200" b="1" dirty="0">
                <a:latin typeface="Open Sans" panose="020B0606030504020204" pitchFamily="34" charset="0"/>
                <a:ea typeface="Open Sans" panose="020B0606030504020204" pitchFamily="34" charset="0"/>
                <a:cs typeface="Open Sans" panose="020B0606030504020204" pitchFamily="34" charset="0"/>
              </a:rPr>
              <a:t>E</a:t>
            </a:r>
            <a:r>
              <a:rPr sz="1200" dirty="0">
                <a:latin typeface="Open Sans" panose="020B0606030504020204" pitchFamily="34" charset="0"/>
                <a:ea typeface="Open Sans" panose="020B0606030504020204" pitchFamily="34" charset="0"/>
                <a:cs typeface="Open Sans" panose="020B0606030504020204" pitchFamily="34" charset="0"/>
              </a:rPr>
              <a:t>xtroverts</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are</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energized</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by</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what</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is</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going</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on around</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them </a:t>
            </a:r>
            <a:r>
              <a:rPr sz="1200" dirty="0">
                <a:latin typeface="Open Sans" panose="020B0606030504020204" pitchFamily="34" charset="0"/>
                <a:ea typeface="Open Sans" panose="020B0606030504020204" pitchFamily="34" charset="0"/>
                <a:cs typeface="Open Sans" panose="020B0606030504020204" pitchFamily="34" charset="0"/>
              </a:rPr>
              <a:t>(cocktail</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parties</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prove</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this)</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do</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their</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best</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work</a:t>
            </a:r>
            <a:r>
              <a:rPr sz="1200" spc="50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externally by</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taking</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action.</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They</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prefer</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to</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communicate </a:t>
            </a:r>
            <a:r>
              <a:rPr sz="1200" dirty="0">
                <a:latin typeface="Open Sans" panose="020B0606030504020204" pitchFamily="34" charset="0"/>
                <a:ea typeface="Open Sans" panose="020B0606030504020204" pitchFamily="34" charset="0"/>
                <a:cs typeface="Open Sans" panose="020B0606030504020204" pitchFamily="34" charset="0"/>
              </a:rPr>
              <a:t>openly and</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freely.</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b="1" dirty="0">
                <a:latin typeface="Open Sans" panose="020B0606030504020204" pitchFamily="34" charset="0"/>
                <a:ea typeface="Open Sans" panose="020B0606030504020204" pitchFamily="34" charset="0"/>
                <a:cs typeface="Open Sans" panose="020B0606030504020204" pitchFamily="34" charset="0"/>
              </a:rPr>
              <a:t>I</a:t>
            </a:r>
            <a:r>
              <a:rPr sz="1200" dirty="0">
                <a:latin typeface="Open Sans" panose="020B0606030504020204" pitchFamily="34" charset="0"/>
                <a:ea typeface="Open Sans" panose="020B0606030504020204" pitchFamily="34" charset="0"/>
                <a:cs typeface="Open Sans" panose="020B0606030504020204" pitchFamily="34" charset="0"/>
              </a:rPr>
              <a:t>ntroverts,</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are</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energized</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by their</a:t>
            </a:r>
            <a:r>
              <a:rPr sz="1200" spc="-25" dirty="0">
                <a:latin typeface="Open Sans" panose="020B0606030504020204" pitchFamily="34" charset="0"/>
                <a:ea typeface="Open Sans" panose="020B0606030504020204" pitchFamily="34" charset="0"/>
                <a:cs typeface="Open Sans" panose="020B0606030504020204" pitchFamily="34" charset="0"/>
              </a:rPr>
              <a:t> own </a:t>
            </a:r>
            <a:r>
              <a:rPr sz="1200" dirty="0">
                <a:latin typeface="Open Sans" panose="020B0606030504020204" pitchFamily="34" charset="0"/>
                <a:ea typeface="Open Sans" panose="020B0606030504020204" pitchFamily="34" charset="0"/>
                <a:cs typeface="Open Sans" panose="020B0606030504020204" pitchFamily="34" charset="0"/>
              </a:rPr>
              <a:t>personal</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experiences</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(not</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other’s</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experiences)</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inner </a:t>
            </a:r>
            <a:r>
              <a:rPr sz="1200" dirty="0">
                <a:latin typeface="Open Sans" panose="020B0606030504020204" pitchFamily="34" charset="0"/>
                <a:ea typeface="Open Sans" panose="020B0606030504020204" pitchFamily="34" charset="0"/>
                <a:cs typeface="Open Sans" panose="020B0606030504020204" pitchFamily="34" charset="0"/>
              </a:rPr>
              <a:t>resources,</a:t>
            </a:r>
            <a:r>
              <a:rPr sz="1200" spc="3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they</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do</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their</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best work</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internally</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spc="-25" dirty="0">
                <a:latin typeface="Open Sans" panose="020B0606030504020204" pitchFamily="34" charset="0"/>
                <a:ea typeface="Open Sans" panose="020B0606030504020204" pitchFamily="34" charset="0"/>
                <a:cs typeface="Open Sans" panose="020B0606030504020204" pitchFamily="34" charset="0"/>
              </a:rPr>
              <a:t>by </a:t>
            </a:r>
            <a:r>
              <a:rPr sz="1200" dirty="0">
                <a:latin typeface="Open Sans" panose="020B0606030504020204" pitchFamily="34" charset="0"/>
                <a:ea typeface="Open Sans" panose="020B0606030504020204" pitchFamily="34" charset="0"/>
                <a:cs typeface="Open Sans" panose="020B0606030504020204" pitchFamily="34" charset="0"/>
              </a:rPr>
              <a:t>providing</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reflection and</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deep</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thought</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before</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taking</a:t>
            </a:r>
            <a:r>
              <a:rPr sz="1200" spc="-10" dirty="0">
                <a:latin typeface="Open Sans" panose="020B0606030504020204" pitchFamily="34" charset="0"/>
                <a:ea typeface="Open Sans" panose="020B0606030504020204" pitchFamily="34" charset="0"/>
                <a:cs typeface="Open Sans" panose="020B0606030504020204" pitchFamily="34" charset="0"/>
              </a:rPr>
              <a:t> action. </a:t>
            </a:r>
            <a:r>
              <a:rPr sz="1200" dirty="0">
                <a:latin typeface="Open Sans" panose="020B0606030504020204" pitchFamily="34" charset="0"/>
                <a:ea typeface="Open Sans" panose="020B0606030504020204" pitchFamily="34" charset="0"/>
                <a:cs typeface="Open Sans" panose="020B0606030504020204" pitchFamily="34" charset="0"/>
              </a:rPr>
              <a:t>They</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prefer</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not to</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communicate</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openly</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freely</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until</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they </a:t>
            </a:r>
            <a:r>
              <a:rPr sz="1200" dirty="0">
                <a:latin typeface="Open Sans" panose="020B0606030504020204" pitchFamily="34" charset="0"/>
                <a:ea typeface="Open Sans" panose="020B0606030504020204" pitchFamily="34" charset="0"/>
                <a:cs typeface="Open Sans" panose="020B0606030504020204" pitchFamily="34" charset="0"/>
              </a:rPr>
              <a:t>know</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5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trust someone.</a:t>
            </a:r>
            <a:r>
              <a:rPr sz="1200" spc="5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(Ever</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try</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to</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stimulate</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group </a:t>
            </a:r>
            <a:r>
              <a:rPr sz="1200" dirty="0">
                <a:latin typeface="Open Sans" panose="020B0606030504020204" pitchFamily="34" charset="0"/>
                <a:ea typeface="Open Sans" panose="020B0606030504020204" pitchFamily="34" charset="0"/>
                <a:cs typeface="Open Sans" panose="020B0606030504020204" pitchFamily="34" charset="0"/>
              </a:rPr>
              <a:t>interaction</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with</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group</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of</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b="1" dirty="0">
                <a:latin typeface="Open Sans" panose="020B0606030504020204" pitchFamily="34" charset="0"/>
                <a:ea typeface="Open Sans" panose="020B0606030504020204" pitchFamily="34" charset="0"/>
                <a:cs typeface="Open Sans" panose="020B0606030504020204" pitchFamily="34" charset="0"/>
              </a:rPr>
              <a:t>I</a:t>
            </a:r>
            <a:r>
              <a:rPr sz="1200" dirty="0">
                <a:latin typeface="Open Sans" panose="020B0606030504020204" pitchFamily="34" charset="0"/>
                <a:ea typeface="Open Sans" panose="020B0606030504020204" pitchFamily="34" charset="0"/>
                <a:cs typeface="Open Sans" panose="020B0606030504020204" pitchFamily="34" charset="0"/>
              </a:rPr>
              <a:t>ntroverts</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who</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do</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not</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know</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spc="-25" dirty="0">
                <a:latin typeface="Open Sans" panose="020B0606030504020204" pitchFamily="34" charset="0"/>
                <a:ea typeface="Open Sans" panose="020B0606030504020204" pitchFamily="34" charset="0"/>
                <a:cs typeface="Open Sans" panose="020B0606030504020204" pitchFamily="34" charset="0"/>
              </a:rPr>
              <a:t>one </a:t>
            </a:r>
            <a:r>
              <a:rPr sz="1200" spc="-10" dirty="0">
                <a:latin typeface="Open Sans" panose="020B0606030504020204" pitchFamily="34" charset="0"/>
                <a:ea typeface="Open Sans" panose="020B0606030504020204" pitchFamily="34" charset="0"/>
                <a:cs typeface="Open Sans" panose="020B0606030504020204" pitchFamily="34" charset="0"/>
              </a:rPr>
              <a:t>another?).</a:t>
            </a:r>
            <a:endParaRPr sz="1200" dirty="0">
              <a:latin typeface="Open Sans" panose="020B0606030504020204" pitchFamily="34" charset="0"/>
              <a:ea typeface="Open Sans" panose="020B0606030504020204" pitchFamily="34" charset="0"/>
              <a:cs typeface="Open Sans" panose="020B0606030504020204" pitchFamily="34" charset="0"/>
            </a:endParaRPr>
          </a:p>
          <a:p>
            <a:pPr marL="241300" marR="227965" indent="-229235">
              <a:lnSpc>
                <a:spcPts val="1380"/>
              </a:lnSpc>
              <a:spcBef>
                <a:spcPts val="1100"/>
              </a:spcBef>
              <a:buFont typeface="Arial"/>
              <a:buChar char="•"/>
              <a:tabLst>
                <a:tab pos="241300" algn="l"/>
              </a:tabLst>
            </a:pPr>
            <a:r>
              <a:rPr sz="1200" b="1" dirty="0">
                <a:latin typeface="Open Sans" panose="020B0606030504020204" pitchFamily="34" charset="0"/>
                <a:ea typeface="Open Sans" panose="020B0606030504020204" pitchFamily="34" charset="0"/>
                <a:cs typeface="Open Sans" panose="020B0606030504020204" pitchFamily="34" charset="0"/>
              </a:rPr>
              <a:t>E</a:t>
            </a:r>
            <a:r>
              <a:rPr sz="1200" dirty="0">
                <a:latin typeface="Open Sans" panose="020B0606030504020204" pitchFamily="34" charset="0"/>
                <a:ea typeface="Open Sans" panose="020B0606030504020204" pitchFamily="34" charset="0"/>
                <a:cs typeface="Open Sans" panose="020B0606030504020204" pitchFamily="34" charset="0"/>
              </a:rPr>
              <a:t>xtroverts</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tend</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to</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focus on</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broad</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implications</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spc="-25" dirty="0">
                <a:latin typeface="Open Sans" panose="020B0606030504020204" pitchFamily="34" charset="0"/>
                <a:ea typeface="Open Sans" panose="020B0606030504020204" pitchFamily="34" charset="0"/>
                <a:cs typeface="Open Sans" panose="020B0606030504020204" pitchFamily="34" charset="0"/>
              </a:rPr>
              <a:t>and </a:t>
            </a:r>
            <a:r>
              <a:rPr sz="1200" b="1" dirty="0">
                <a:latin typeface="Open Sans" panose="020B0606030504020204" pitchFamily="34" charset="0"/>
                <a:ea typeface="Open Sans" panose="020B0606030504020204" pitchFamily="34" charset="0"/>
                <a:cs typeface="Open Sans" panose="020B0606030504020204" pitchFamily="34" charset="0"/>
              </a:rPr>
              <a:t>I</a:t>
            </a:r>
            <a:r>
              <a:rPr sz="1200" dirty="0">
                <a:latin typeface="Open Sans" panose="020B0606030504020204" pitchFamily="34" charset="0"/>
                <a:ea typeface="Open Sans" panose="020B0606030504020204" pitchFamily="34" charset="0"/>
                <a:cs typeface="Open Sans" panose="020B0606030504020204" pitchFamily="34" charset="0"/>
              </a:rPr>
              <a:t>ntroverts</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focus</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on</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more</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single</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subjects</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in-</a:t>
            </a:r>
            <a:r>
              <a:rPr sz="1200" dirty="0">
                <a:latin typeface="Open Sans" panose="020B0606030504020204" pitchFamily="34" charset="0"/>
                <a:ea typeface="Open Sans" panose="020B0606030504020204" pitchFamily="34" charset="0"/>
                <a:cs typeface="Open Sans" panose="020B0606030504020204" pitchFamily="34" charset="0"/>
              </a:rPr>
              <a:t>depth</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both </a:t>
            </a:r>
            <a:r>
              <a:rPr sz="1200" dirty="0">
                <a:latin typeface="Open Sans" panose="020B0606030504020204" pitchFamily="34" charset="0"/>
                <a:ea typeface="Open Sans" panose="020B0606030504020204" pitchFamily="34" charset="0"/>
                <a:cs typeface="Open Sans" panose="020B0606030504020204" pitchFamily="34" charset="0"/>
              </a:rPr>
              <a:t>are</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required</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for effective</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problem</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solving</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can</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spc="-25" dirty="0">
                <a:latin typeface="Open Sans" panose="020B0606030504020204" pitchFamily="34" charset="0"/>
                <a:ea typeface="Open Sans" panose="020B0606030504020204" pitchFamily="34" charset="0"/>
                <a:cs typeface="Open Sans" panose="020B0606030504020204" pitchFamily="34" charset="0"/>
              </a:rPr>
              <a:t>be </a:t>
            </a:r>
            <a:r>
              <a:rPr sz="1200" dirty="0">
                <a:latin typeface="Open Sans" panose="020B0606030504020204" pitchFamily="34" charset="0"/>
                <a:ea typeface="Open Sans" panose="020B0606030504020204" pitchFamily="34" charset="0"/>
                <a:cs typeface="Open Sans" panose="020B0606030504020204" pitchFamily="34" charset="0"/>
              </a:rPr>
              <a:t>effectively</a:t>
            </a:r>
            <a:r>
              <a:rPr sz="1200" spc="-3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utilized</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if</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partners understand</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their </a:t>
            </a:r>
            <a:r>
              <a:rPr sz="1200" spc="-10" dirty="0">
                <a:latin typeface="Open Sans" panose="020B0606030504020204" pitchFamily="34" charset="0"/>
                <a:ea typeface="Open Sans" panose="020B0606030504020204" pitchFamily="34" charset="0"/>
                <a:cs typeface="Open Sans" panose="020B0606030504020204" pitchFamily="34" charset="0"/>
              </a:rPr>
              <a:t>differences.</a:t>
            </a:r>
            <a:endParaRPr sz="1200" dirty="0">
              <a:latin typeface="Open Sans" panose="020B0606030504020204" pitchFamily="34" charset="0"/>
              <a:ea typeface="Open Sans" panose="020B0606030504020204" pitchFamily="34" charset="0"/>
              <a:cs typeface="Open Sans" panose="020B0606030504020204" pitchFamily="34" charset="0"/>
            </a:endParaRPr>
          </a:p>
          <a:p>
            <a:pPr marL="241300" marR="31115" indent="-229235">
              <a:lnSpc>
                <a:spcPts val="1380"/>
              </a:lnSpc>
              <a:spcBef>
                <a:spcPts val="1000"/>
              </a:spcBef>
              <a:buFont typeface="Arial"/>
              <a:buChar char="•"/>
              <a:tabLst>
                <a:tab pos="241300" algn="l"/>
              </a:tabLst>
            </a:pPr>
            <a:r>
              <a:rPr sz="1200" dirty="0">
                <a:latin typeface="Open Sans" panose="020B0606030504020204" pitchFamily="34" charset="0"/>
                <a:ea typeface="Open Sans" panose="020B0606030504020204" pitchFamily="34" charset="0"/>
                <a:cs typeface="Open Sans" panose="020B0606030504020204" pitchFamily="34" charset="0"/>
              </a:rPr>
              <a:t>Partners</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with</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same</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preference</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may</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lack</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either</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spc="-25" dirty="0">
                <a:latin typeface="Open Sans" panose="020B0606030504020204" pitchFamily="34" charset="0"/>
                <a:ea typeface="Open Sans" panose="020B0606030504020204" pitchFamily="34" charset="0"/>
                <a:cs typeface="Open Sans" panose="020B0606030504020204" pitchFamily="34" charset="0"/>
              </a:rPr>
              <a:t>the </a:t>
            </a:r>
            <a:r>
              <a:rPr sz="1200" dirty="0">
                <a:latin typeface="Open Sans" panose="020B0606030504020204" pitchFamily="34" charset="0"/>
                <a:ea typeface="Open Sans" panose="020B0606030504020204" pitchFamily="34" charset="0"/>
                <a:cs typeface="Open Sans" panose="020B0606030504020204" pitchFamily="34" charset="0"/>
              </a:rPr>
              <a:t>breadth</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or</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in-</a:t>
            </a:r>
            <a:r>
              <a:rPr sz="1200" dirty="0">
                <a:latin typeface="Open Sans" panose="020B0606030504020204" pitchFamily="34" charset="0"/>
                <a:ea typeface="Open Sans" panose="020B0606030504020204" pitchFamily="34" charset="0"/>
                <a:cs typeface="Open Sans" panose="020B0606030504020204" pitchFamily="34" charset="0"/>
              </a:rPr>
              <a:t>depth</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perspective</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in</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their</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analysis,</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which </a:t>
            </a:r>
            <a:r>
              <a:rPr sz="1200" dirty="0">
                <a:latin typeface="Open Sans" panose="020B0606030504020204" pitchFamily="34" charset="0"/>
                <a:ea typeface="Open Sans" panose="020B0606030504020204" pitchFamily="34" charset="0"/>
                <a:cs typeface="Open Sans" panose="020B0606030504020204" pitchFamily="34" charset="0"/>
              </a:rPr>
              <a:t>presents</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 different</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challenge.</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How</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do</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they</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achieve</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balance </a:t>
            </a:r>
            <a:r>
              <a:rPr sz="1200" dirty="0">
                <a:latin typeface="Open Sans" panose="020B0606030504020204" pitchFamily="34" charset="0"/>
                <a:ea typeface="Open Sans" panose="020B0606030504020204" pitchFamily="34" charset="0"/>
                <a:cs typeface="Open Sans" panose="020B0606030504020204" pitchFamily="34" charset="0"/>
              </a:rPr>
              <a:t>in their</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problem</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solving?</a:t>
            </a:r>
            <a:endParaRPr sz="1200"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4"/>
          <p:cNvSpPr txBox="1"/>
          <p:nvPr/>
        </p:nvSpPr>
        <p:spPr>
          <a:xfrm>
            <a:off x="1295400" y="711708"/>
            <a:ext cx="9601200" cy="320601"/>
          </a:xfrm>
          <a:prstGeom prst="rect">
            <a:avLst/>
          </a:prstGeom>
          <a:solidFill>
            <a:srgbClr val="F9E3D4"/>
          </a:solidFill>
        </p:spPr>
        <p:txBody>
          <a:bodyPr vert="horz" wrap="square" lIns="0" tIns="12700" rIns="0" bIns="0" rtlCol="0">
            <a:spAutoFit/>
          </a:bodyPr>
          <a:lstStyle/>
          <a:p>
            <a:pPr marL="585470">
              <a:lnSpc>
                <a:spcPct val="100000"/>
              </a:lnSpc>
              <a:spcBef>
                <a:spcPts val="100"/>
              </a:spcBef>
            </a:pPr>
            <a:r>
              <a:rPr sz="2000" b="0">
                <a:latin typeface="Open Sans" panose="020B0606030504020204" pitchFamily="34" charset="0"/>
                <a:ea typeface="Open Sans" panose="020B0606030504020204" pitchFamily="34" charset="0"/>
                <a:cs typeface="Open Sans" panose="020B0606030504020204" pitchFamily="34" charset="0"/>
              </a:rPr>
              <a:t>E&amp;I:</a:t>
            </a:r>
            <a:r>
              <a:rPr sz="2000" b="0" spc="-50">
                <a:latin typeface="Open Sans" panose="020B0606030504020204" pitchFamily="34" charset="0"/>
                <a:ea typeface="Open Sans" panose="020B0606030504020204" pitchFamily="34" charset="0"/>
                <a:cs typeface="Open Sans" panose="020B0606030504020204" pitchFamily="34" charset="0"/>
              </a:rPr>
              <a:t> </a:t>
            </a:r>
            <a:r>
              <a:rPr sz="2000" b="0">
                <a:latin typeface="Open Sans" panose="020B0606030504020204" pitchFamily="34" charset="0"/>
                <a:ea typeface="Open Sans" panose="020B0606030504020204" pitchFamily="34" charset="0"/>
                <a:cs typeface="Open Sans" panose="020B0606030504020204" pitchFamily="34" charset="0"/>
              </a:rPr>
              <a:t>The</a:t>
            </a:r>
            <a:r>
              <a:rPr sz="2000" b="0" spc="-40">
                <a:latin typeface="Open Sans" panose="020B0606030504020204" pitchFamily="34" charset="0"/>
                <a:ea typeface="Open Sans" panose="020B0606030504020204" pitchFamily="34" charset="0"/>
                <a:cs typeface="Open Sans" panose="020B0606030504020204" pitchFamily="34" charset="0"/>
              </a:rPr>
              <a:t> </a:t>
            </a:r>
            <a:r>
              <a:rPr sz="2000" b="0">
                <a:latin typeface="Open Sans" panose="020B0606030504020204" pitchFamily="34" charset="0"/>
                <a:ea typeface="Open Sans" panose="020B0606030504020204" pitchFamily="34" charset="0"/>
                <a:cs typeface="Open Sans" panose="020B0606030504020204" pitchFamily="34" charset="0"/>
              </a:rPr>
              <a:t>Leadership</a:t>
            </a:r>
            <a:r>
              <a:rPr sz="2000" b="0" spc="-15">
                <a:latin typeface="Open Sans" panose="020B0606030504020204" pitchFamily="34" charset="0"/>
                <a:ea typeface="Open Sans" panose="020B0606030504020204" pitchFamily="34" charset="0"/>
                <a:cs typeface="Open Sans" panose="020B0606030504020204" pitchFamily="34" charset="0"/>
              </a:rPr>
              <a:t> </a:t>
            </a:r>
            <a:r>
              <a:rPr sz="2000" b="0">
                <a:latin typeface="Open Sans" panose="020B0606030504020204" pitchFamily="34" charset="0"/>
                <a:ea typeface="Open Sans" panose="020B0606030504020204" pitchFamily="34" charset="0"/>
                <a:cs typeface="Open Sans" panose="020B0606030504020204" pitchFamily="34" charset="0"/>
              </a:rPr>
              <a:t>Dimension</a:t>
            </a:r>
            <a:r>
              <a:rPr sz="2000" b="0" spc="-20">
                <a:latin typeface="Open Sans" panose="020B0606030504020204" pitchFamily="34" charset="0"/>
                <a:ea typeface="Open Sans" panose="020B0606030504020204" pitchFamily="34" charset="0"/>
                <a:cs typeface="Open Sans" panose="020B0606030504020204" pitchFamily="34" charset="0"/>
              </a:rPr>
              <a:t> </a:t>
            </a:r>
            <a:r>
              <a:rPr sz="2000" b="0">
                <a:latin typeface="Open Sans" panose="020B0606030504020204" pitchFamily="34" charset="0"/>
                <a:ea typeface="Open Sans" panose="020B0606030504020204" pitchFamily="34" charset="0"/>
                <a:cs typeface="Open Sans" panose="020B0606030504020204" pitchFamily="34" charset="0"/>
              </a:rPr>
              <a:t>of</a:t>
            </a:r>
            <a:r>
              <a:rPr sz="2000" b="0" spc="-45">
                <a:latin typeface="Open Sans" panose="020B0606030504020204" pitchFamily="34" charset="0"/>
                <a:ea typeface="Open Sans" panose="020B0606030504020204" pitchFamily="34" charset="0"/>
                <a:cs typeface="Open Sans" panose="020B0606030504020204" pitchFamily="34" charset="0"/>
              </a:rPr>
              <a:t> </a:t>
            </a:r>
            <a:r>
              <a:rPr sz="2000" b="0">
                <a:latin typeface="Open Sans" panose="020B0606030504020204" pitchFamily="34" charset="0"/>
                <a:ea typeface="Open Sans" panose="020B0606030504020204" pitchFamily="34" charset="0"/>
                <a:cs typeface="Open Sans" panose="020B0606030504020204" pitchFamily="34" charset="0"/>
              </a:rPr>
              <a:t>Communicating</a:t>
            </a:r>
            <a:r>
              <a:rPr sz="2000" b="0" spc="-10">
                <a:latin typeface="Open Sans" panose="020B0606030504020204" pitchFamily="34" charset="0"/>
                <a:ea typeface="Open Sans" panose="020B0606030504020204" pitchFamily="34" charset="0"/>
                <a:cs typeface="Open Sans" panose="020B0606030504020204" pitchFamily="34" charset="0"/>
              </a:rPr>
              <a:t> </a:t>
            </a:r>
            <a:r>
              <a:rPr sz="2000" b="0">
                <a:latin typeface="Open Sans" panose="020B0606030504020204" pitchFamily="34" charset="0"/>
                <a:ea typeface="Open Sans" panose="020B0606030504020204" pitchFamily="34" charset="0"/>
                <a:cs typeface="Open Sans" panose="020B0606030504020204" pitchFamily="34" charset="0"/>
              </a:rPr>
              <a:t>and</a:t>
            </a:r>
            <a:r>
              <a:rPr sz="2000" b="0" spc="-25">
                <a:latin typeface="Open Sans" panose="020B0606030504020204" pitchFamily="34" charset="0"/>
                <a:ea typeface="Open Sans" panose="020B0606030504020204" pitchFamily="34" charset="0"/>
                <a:cs typeface="Open Sans" panose="020B0606030504020204" pitchFamily="34" charset="0"/>
              </a:rPr>
              <a:t> </a:t>
            </a:r>
            <a:r>
              <a:rPr sz="2000" b="0">
                <a:latin typeface="Open Sans" panose="020B0606030504020204" pitchFamily="34" charset="0"/>
                <a:ea typeface="Open Sans" panose="020B0606030504020204" pitchFamily="34" charset="0"/>
                <a:cs typeface="Open Sans" panose="020B0606030504020204" pitchFamily="34" charset="0"/>
              </a:rPr>
              <a:t>Problem</a:t>
            </a:r>
            <a:r>
              <a:rPr sz="2000" b="0" spc="-40">
                <a:latin typeface="Open Sans" panose="020B0606030504020204" pitchFamily="34" charset="0"/>
                <a:ea typeface="Open Sans" panose="020B0606030504020204" pitchFamily="34" charset="0"/>
                <a:cs typeface="Open Sans" panose="020B0606030504020204" pitchFamily="34" charset="0"/>
              </a:rPr>
              <a:t> </a:t>
            </a:r>
            <a:r>
              <a:rPr sz="2000" b="0" spc="-10">
                <a:latin typeface="Open Sans" panose="020B0606030504020204" pitchFamily="34" charset="0"/>
                <a:ea typeface="Open Sans" panose="020B0606030504020204" pitchFamily="34" charset="0"/>
                <a:cs typeface="Open Sans" panose="020B0606030504020204" pitchFamily="34" charset="0"/>
              </a:rPr>
              <a:t>Solving</a:t>
            </a:r>
            <a:endParaRPr sz="200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p:cNvSpPr txBox="1"/>
          <p:nvPr/>
        </p:nvSpPr>
        <p:spPr>
          <a:xfrm>
            <a:off x="6175723" y="1371853"/>
            <a:ext cx="4460875" cy="1139736"/>
          </a:xfrm>
          <a:prstGeom prst="rect">
            <a:avLst/>
          </a:prstGeom>
        </p:spPr>
        <p:txBody>
          <a:bodyPr vert="horz" wrap="square" lIns="0" tIns="6350" rIns="0" bIns="0" rtlCol="0">
            <a:spAutoFit/>
          </a:bodyPr>
          <a:lstStyle/>
          <a:p>
            <a:pPr marL="12700" marR="5080">
              <a:lnSpc>
                <a:spcPct val="103000"/>
              </a:lnSpc>
              <a:spcBef>
                <a:spcPts val="50"/>
              </a:spcBef>
            </a:pPr>
            <a:r>
              <a:rPr sz="1200" b="1">
                <a:latin typeface="Open Sans" panose="020B0606030504020204" pitchFamily="34" charset="0"/>
                <a:ea typeface="Open Sans" panose="020B0606030504020204" pitchFamily="34" charset="0"/>
                <a:cs typeface="Open Sans" panose="020B0606030504020204" pitchFamily="34" charset="0"/>
              </a:rPr>
              <a:t>E</a:t>
            </a:r>
            <a:r>
              <a:rPr sz="1200">
                <a:latin typeface="Open Sans" panose="020B0606030504020204" pitchFamily="34" charset="0"/>
                <a:ea typeface="Open Sans" panose="020B0606030504020204" pitchFamily="34" charset="0"/>
                <a:cs typeface="Open Sans" panose="020B0606030504020204" pitchFamily="34" charset="0"/>
              </a:rPr>
              <a:t>xtroverts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tend</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think</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problem</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solve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out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loud.</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You</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know</a:t>
            </a:r>
            <a:r>
              <a:rPr sz="1200" spc="-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that </a:t>
            </a:r>
            <a:r>
              <a:rPr sz="1200">
                <a:latin typeface="Open Sans" panose="020B0606030504020204" pitchFamily="34" charset="0"/>
                <a:ea typeface="Open Sans" panose="020B0606030504020204" pitchFamily="34" charset="0"/>
                <a:cs typeface="Open Sans" panose="020B0606030504020204" pitchFamily="34" charset="0"/>
              </a:rPr>
              <a:t>they</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are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problem</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solving</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because</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you</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can</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see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their</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lips</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moving</a:t>
            </a:r>
            <a:r>
              <a:rPr sz="1200" spc="25">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and </a:t>
            </a:r>
            <a:r>
              <a:rPr sz="1200" i="1">
                <a:latin typeface="Open Sans" panose="020B0606030504020204" pitchFamily="34" charset="0"/>
                <a:ea typeface="Open Sans" panose="020B0606030504020204" pitchFamily="34" charset="0"/>
                <a:cs typeface="Open Sans" panose="020B0606030504020204" pitchFamily="34" charset="0"/>
              </a:rPr>
              <a:t>hear</a:t>
            </a:r>
            <a:r>
              <a:rPr sz="1200" i="1"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them</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thinking.</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analogy</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is</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that their</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computer</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is</a:t>
            </a:r>
            <a:r>
              <a:rPr sz="1200" spc="1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connected on-</a:t>
            </a:r>
            <a:r>
              <a:rPr sz="1200">
                <a:latin typeface="Open Sans" panose="020B0606030504020204" pitchFamily="34" charset="0"/>
                <a:ea typeface="Open Sans" panose="020B0606030504020204" pitchFamily="34" charset="0"/>
                <a:cs typeface="Open Sans" panose="020B0606030504020204" pitchFamily="34" charset="0"/>
              </a:rPr>
              <a:t>line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 their</a:t>
            </a:r>
            <a:r>
              <a:rPr sz="1200" spc="-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printer.</a:t>
            </a:r>
            <a:r>
              <a:rPr sz="1200" spc="15">
                <a:latin typeface="Open Sans" panose="020B0606030504020204" pitchFamily="34" charset="0"/>
                <a:ea typeface="Open Sans" panose="020B0606030504020204" pitchFamily="34" charset="0"/>
                <a:cs typeface="Open Sans" panose="020B0606030504020204" pitchFamily="34" charset="0"/>
              </a:rPr>
              <a:t> </a:t>
            </a:r>
            <a:r>
              <a:rPr sz="1200" b="1">
                <a:latin typeface="Open Sans" panose="020B0606030504020204" pitchFamily="34" charset="0"/>
                <a:ea typeface="Open Sans" panose="020B0606030504020204" pitchFamily="34" charset="0"/>
                <a:cs typeface="Open Sans" panose="020B0606030504020204" pitchFamily="34" charset="0"/>
              </a:rPr>
              <a:t>E</a:t>
            </a:r>
            <a:r>
              <a:rPr sz="1200">
                <a:latin typeface="Open Sans" panose="020B0606030504020204" pitchFamily="34" charset="0"/>
                <a:ea typeface="Open Sans" panose="020B0606030504020204" pitchFamily="34" charset="0"/>
                <a:cs typeface="Open Sans" panose="020B0606030504020204" pitchFamily="34" charset="0"/>
              </a:rPr>
              <a:t>xtroverts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often</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say,</a:t>
            </a:r>
            <a:r>
              <a:rPr sz="1200" spc="-5">
                <a:latin typeface="Open Sans" panose="020B0606030504020204" pitchFamily="34" charset="0"/>
                <a:ea typeface="Open Sans" panose="020B0606030504020204" pitchFamily="34" charset="0"/>
                <a:cs typeface="Open Sans" panose="020B0606030504020204" pitchFamily="34" charset="0"/>
              </a:rPr>
              <a:t> </a:t>
            </a:r>
            <a:r>
              <a:rPr sz="1200" i="1">
                <a:latin typeface="Open Sans" panose="020B0606030504020204" pitchFamily="34" charset="0"/>
                <a:ea typeface="Open Sans" panose="020B0606030504020204" pitchFamily="34" charset="0"/>
                <a:cs typeface="Open Sans" panose="020B0606030504020204" pitchFamily="34" charset="0"/>
              </a:rPr>
              <a:t>“Just</a:t>
            </a:r>
            <a:r>
              <a:rPr sz="1200" i="1" spc="-15">
                <a:latin typeface="Open Sans" panose="020B0606030504020204" pitchFamily="34" charset="0"/>
                <a:ea typeface="Open Sans" panose="020B0606030504020204" pitchFamily="34" charset="0"/>
                <a:cs typeface="Open Sans" panose="020B0606030504020204" pitchFamily="34" charset="0"/>
              </a:rPr>
              <a:t> </a:t>
            </a:r>
            <a:r>
              <a:rPr sz="1200" i="1">
                <a:latin typeface="Open Sans" panose="020B0606030504020204" pitchFamily="34" charset="0"/>
                <a:ea typeface="Open Sans" panose="020B0606030504020204" pitchFamily="34" charset="0"/>
                <a:cs typeface="Open Sans" panose="020B0606030504020204" pitchFamily="34" charset="0"/>
              </a:rPr>
              <a:t>let me</a:t>
            </a:r>
            <a:r>
              <a:rPr sz="1200" i="1" spc="-10">
                <a:latin typeface="Open Sans" panose="020B0606030504020204" pitchFamily="34" charset="0"/>
                <a:ea typeface="Open Sans" panose="020B0606030504020204" pitchFamily="34" charset="0"/>
                <a:cs typeface="Open Sans" panose="020B0606030504020204" pitchFamily="34" charset="0"/>
              </a:rPr>
              <a:t> </a:t>
            </a:r>
            <a:r>
              <a:rPr sz="1200" i="1">
                <a:latin typeface="Open Sans" panose="020B0606030504020204" pitchFamily="34" charset="0"/>
                <a:ea typeface="Open Sans" panose="020B0606030504020204" pitchFamily="34" charset="0"/>
                <a:cs typeface="Open Sans" panose="020B0606030504020204" pitchFamily="34" charset="0"/>
              </a:rPr>
              <a:t>talk</a:t>
            </a:r>
            <a:r>
              <a:rPr sz="1200" i="1" spc="-20">
                <a:latin typeface="Open Sans" panose="020B0606030504020204" pitchFamily="34" charset="0"/>
                <a:ea typeface="Open Sans" panose="020B0606030504020204" pitchFamily="34" charset="0"/>
                <a:cs typeface="Open Sans" panose="020B0606030504020204" pitchFamily="34" charset="0"/>
              </a:rPr>
              <a:t> long </a:t>
            </a:r>
            <a:r>
              <a:rPr sz="1200" i="1">
                <a:latin typeface="Open Sans" panose="020B0606030504020204" pitchFamily="34" charset="0"/>
                <a:ea typeface="Open Sans" panose="020B0606030504020204" pitchFamily="34" charset="0"/>
                <a:cs typeface="Open Sans" panose="020B0606030504020204" pitchFamily="34" charset="0"/>
              </a:rPr>
              <a:t>enough</a:t>
            </a:r>
            <a:r>
              <a:rPr sz="1200" i="1" spc="40">
                <a:latin typeface="Open Sans" panose="020B0606030504020204" pitchFamily="34" charset="0"/>
                <a:ea typeface="Open Sans" panose="020B0606030504020204" pitchFamily="34" charset="0"/>
                <a:cs typeface="Open Sans" panose="020B0606030504020204" pitchFamily="34" charset="0"/>
              </a:rPr>
              <a:t> </a:t>
            </a:r>
            <a:r>
              <a:rPr sz="1200" i="1">
                <a:latin typeface="Open Sans" panose="020B0606030504020204" pitchFamily="34" charset="0"/>
                <a:ea typeface="Open Sans" panose="020B0606030504020204" pitchFamily="34" charset="0"/>
                <a:cs typeface="Open Sans" panose="020B0606030504020204" pitchFamily="34" charset="0"/>
              </a:rPr>
              <a:t>and</a:t>
            </a:r>
            <a:r>
              <a:rPr sz="1200" i="1" spc="50">
                <a:latin typeface="Open Sans" panose="020B0606030504020204" pitchFamily="34" charset="0"/>
                <a:ea typeface="Open Sans" panose="020B0606030504020204" pitchFamily="34" charset="0"/>
                <a:cs typeface="Open Sans" panose="020B0606030504020204" pitchFamily="34" charset="0"/>
              </a:rPr>
              <a:t> </a:t>
            </a:r>
            <a:r>
              <a:rPr sz="1200" i="1">
                <a:latin typeface="Open Sans" panose="020B0606030504020204" pitchFamily="34" charset="0"/>
                <a:ea typeface="Open Sans" panose="020B0606030504020204" pitchFamily="34" charset="0"/>
                <a:cs typeface="Open Sans" panose="020B0606030504020204" pitchFamily="34" charset="0"/>
              </a:rPr>
              <a:t>I</a:t>
            </a:r>
            <a:r>
              <a:rPr sz="1200" i="1" spc="50">
                <a:latin typeface="Open Sans" panose="020B0606030504020204" pitchFamily="34" charset="0"/>
                <a:ea typeface="Open Sans" panose="020B0606030504020204" pitchFamily="34" charset="0"/>
                <a:cs typeface="Open Sans" panose="020B0606030504020204" pitchFamily="34" charset="0"/>
              </a:rPr>
              <a:t> </a:t>
            </a:r>
            <a:r>
              <a:rPr sz="1200" i="1">
                <a:latin typeface="Open Sans" panose="020B0606030504020204" pitchFamily="34" charset="0"/>
                <a:ea typeface="Open Sans" panose="020B0606030504020204" pitchFamily="34" charset="0"/>
                <a:cs typeface="Open Sans" panose="020B0606030504020204" pitchFamily="34" charset="0"/>
              </a:rPr>
              <a:t>will</a:t>
            </a:r>
            <a:r>
              <a:rPr sz="1200" i="1" spc="45">
                <a:latin typeface="Open Sans" panose="020B0606030504020204" pitchFamily="34" charset="0"/>
                <a:ea typeface="Open Sans" panose="020B0606030504020204" pitchFamily="34" charset="0"/>
                <a:cs typeface="Open Sans" panose="020B0606030504020204" pitchFamily="34" charset="0"/>
              </a:rPr>
              <a:t> </a:t>
            </a:r>
            <a:r>
              <a:rPr sz="1200" i="1">
                <a:latin typeface="Open Sans" panose="020B0606030504020204" pitchFamily="34" charset="0"/>
                <a:ea typeface="Open Sans" panose="020B0606030504020204" pitchFamily="34" charset="0"/>
                <a:cs typeface="Open Sans" panose="020B0606030504020204" pitchFamily="34" charset="0"/>
              </a:rPr>
              <a:t>figure</a:t>
            </a:r>
            <a:r>
              <a:rPr sz="1200" i="1" spc="40">
                <a:latin typeface="Open Sans" panose="020B0606030504020204" pitchFamily="34" charset="0"/>
                <a:ea typeface="Open Sans" panose="020B0606030504020204" pitchFamily="34" charset="0"/>
                <a:cs typeface="Open Sans" panose="020B0606030504020204" pitchFamily="34" charset="0"/>
              </a:rPr>
              <a:t> </a:t>
            </a:r>
            <a:r>
              <a:rPr sz="1200" i="1">
                <a:latin typeface="Open Sans" panose="020B0606030504020204" pitchFamily="34" charset="0"/>
                <a:ea typeface="Open Sans" panose="020B0606030504020204" pitchFamily="34" charset="0"/>
                <a:cs typeface="Open Sans" panose="020B0606030504020204" pitchFamily="34" charset="0"/>
              </a:rPr>
              <a:t>out</a:t>
            </a:r>
            <a:r>
              <a:rPr sz="1200" i="1" spc="45">
                <a:latin typeface="Open Sans" panose="020B0606030504020204" pitchFamily="34" charset="0"/>
                <a:ea typeface="Open Sans" panose="020B0606030504020204" pitchFamily="34" charset="0"/>
                <a:cs typeface="Open Sans" panose="020B0606030504020204" pitchFamily="34" charset="0"/>
              </a:rPr>
              <a:t> </a:t>
            </a:r>
            <a:r>
              <a:rPr sz="1200" i="1">
                <a:latin typeface="Open Sans" panose="020B0606030504020204" pitchFamily="34" charset="0"/>
                <a:ea typeface="Open Sans" panose="020B0606030504020204" pitchFamily="34" charset="0"/>
                <a:cs typeface="Open Sans" panose="020B0606030504020204" pitchFamily="34" charset="0"/>
              </a:rPr>
              <a:t>the</a:t>
            </a:r>
            <a:r>
              <a:rPr sz="1200" i="1" spc="30">
                <a:latin typeface="Open Sans" panose="020B0606030504020204" pitchFamily="34" charset="0"/>
                <a:ea typeface="Open Sans" panose="020B0606030504020204" pitchFamily="34" charset="0"/>
                <a:cs typeface="Open Sans" panose="020B0606030504020204" pitchFamily="34" charset="0"/>
              </a:rPr>
              <a:t> </a:t>
            </a:r>
            <a:r>
              <a:rPr sz="1200" i="1" spc="-10">
                <a:latin typeface="Open Sans" panose="020B0606030504020204" pitchFamily="34" charset="0"/>
                <a:ea typeface="Open Sans" panose="020B0606030504020204" pitchFamily="34" charset="0"/>
                <a:cs typeface="Open Sans" panose="020B0606030504020204" pitchFamily="34" charset="0"/>
              </a:rPr>
              <a:t>answer</a:t>
            </a:r>
            <a:r>
              <a:rPr sz="1200" spc="-10">
                <a:latin typeface="Open Sans" panose="020B0606030504020204" pitchFamily="34" charset="0"/>
                <a:ea typeface="Open Sans" panose="020B0606030504020204" pitchFamily="34" charset="0"/>
                <a:cs typeface="Open Sans" panose="020B0606030504020204" pitchFamily="34" charset="0"/>
              </a:rPr>
              <a:t>.”</a:t>
            </a:r>
            <a:endParaRPr sz="1200">
              <a:latin typeface="Open Sans" panose="020B0606030504020204" pitchFamily="34" charset="0"/>
              <a:ea typeface="Open Sans" panose="020B0606030504020204" pitchFamily="34" charset="0"/>
              <a:cs typeface="Open Sans" panose="020B0606030504020204" pitchFamily="34" charset="0"/>
            </a:endParaRPr>
          </a:p>
        </p:txBody>
      </p:sp>
      <p:sp>
        <p:nvSpPr>
          <p:cNvPr id="6" name="object 6"/>
          <p:cNvSpPr txBox="1"/>
          <p:nvPr/>
        </p:nvSpPr>
        <p:spPr>
          <a:xfrm>
            <a:off x="6175564" y="2491945"/>
            <a:ext cx="4443095" cy="1329916"/>
          </a:xfrm>
          <a:prstGeom prst="rect">
            <a:avLst/>
          </a:prstGeom>
        </p:spPr>
        <p:txBody>
          <a:bodyPr vert="horz" wrap="square" lIns="0" tIns="6350" rIns="0" bIns="0" rtlCol="0">
            <a:spAutoFit/>
          </a:bodyPr>
          <a:lstStyle/>
          <a:p>
            <a:pPr marL="12700" marR="5080">
              <a:lnSpc>
                <a:spcPct val="103000"/>
              </a:lnSpc>
              <a:spcBef>
                <a:spcPts val="50"/>
              </a:spcBef>
            </a:pPr>
            <a:r>
              <a:rPr sz="1200" b="1">
                <a:latin typeface="Open Sans" panose="020B0606030504020204" pitchFamily="34" charset="0"/>
                <a:ea typeface="Open Sans" panose="020B0606030504020204" pitchFamily="34" charset="0"/>
                <a:cs typeface="Open Sans" panose="020B0606030504020204" pitchFamily="34" charset="0"/>
              </a:rPr>
              <a:t>I</a:t>
            </a:r>
            <a:r>
              <a:rPr sz="1200">
                <a:latin typeface="Open Sans" panose="020B0606030504020204" pitchFamily="34" charset="0"/>
                <a:ea typeface="Open Sans" panose="020B0606030504020204" pitchFamily="34" charset="0"/>
                <a:cs typeface="Open Sans" panose="020B0606030504020204" pitchFamily="34" charset="0"/>
              </a:rPr>
              <a:t>ntroverts</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usually</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problem</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solve </a:t>
            </a:r>
            <a:r>
              <a:rPr sz="1200" spc="-10">
                <a:latin typeface="Open Sans" panose="020B0606030504020204" pitchFamily="34" charset="0"/>
                <a:ea typeface="Open Sans" panose="020B0606030504020204" pitchFamily="34" charset="0"/>
                <a:cs typeface="Open Sans" panose="020B0606030504020204" pitchFamily="34" charset="0"/>
              </a:rPr>
              <a:t>differently.</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require</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a:t>
            </a:r>
            <a:r>
              <a:rPr sz="1200" spc="-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short </a:t>
            </a:r>
            <a:r>
              <a:rPr sz="1200">
                <a:latin typeface="Open Sans" panose="020B0606030504020204" pitchFamily="34" charset="0"/>
                <a:ea typeface="Open Sans" panose="020B0606030504020204" pitchFamily="34" charset="0"/>
                <a:cs typeface="Open Sans" panose="020B0606030504020204" pitchFamily="34" charset="0"/>
              </a:rPr>
              <a:t>period</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quiet</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reflection</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time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think</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about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reflect</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on</a:t>
            </a:r>
            <a:r>
              <a:rPr sz="1200" spc="25">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the </a:t>
            </a:r>
            <a:r>
              <a:rPr sz="1200">
                <a:latin typeface="Open Sans" panose="020B0606030504020204" pitchFamily="34" charset="0"/>
                <a:ea typeface="Open Sans" panose="020B0606030504020204" pitchFamily="34" charset="0"/>
                <a:cs typeface="Open Sans" panose="020B0606030504020204" pitchFamily="34" charset="0"/>
              </a:rPr>
              <a:t>problem</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before</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 can</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discuss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it.</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Their</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analogy</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that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a:t>
            </a:r>
            <a:r>
              <a:rPr sz="1200" spc="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need </a:t>
            </a:r>
            <a:r>
              <a:rPr sz="1200">
                <a:latin typeface="Open Sans" panose="020B0606030504020204" pitchFamily="34" charset="0"/>
                <a:ea typeface="Open Sans" panose="020B0606030504020204" pitchFamily="34" charset="0"/>
                <a:cs typeface="Open Sans" panose="020B0606030504020204" pitchFamily="34" charset="0"/>
              </a:rPr>
              <a:t>to</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put</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their</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information</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in</a:t>
            </a:r>
            <a:r>
              <a:rPr sz="1200" spc="2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batch-</a:t>
            </a:r>
            <a:r>
              <a:rPr sz="1200">
                <a:latin typeface="Open Sans" panose="020B0606030504020204" pitchFamily="34" charset="0"/>
                <a:ea typeface="Open Sans" panose="020B0606030504020204" pitchFamily="34" charset="0"/>
                <a:cs typeface="Open Sans" panose="020B0606030504020204" pitchFamily="34" charset="0"/>
              </a:rPr>
              <a:t>storage,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review it</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then </a:t>
            </a:r>
            <a:r>
              <a:rPr sz="1200" spc="-10">
                <a:latin typeface="Open Sans" panose="020B0606030504020204" pitchFamily="34" charset="0"/>
                <a:ea typeface="Open Sans" panose="020B0606030504020204" pitchFamily="34" charset="0"/>
                <a:cs typeface="Open Sans" panose="020B0606030504020204" pitchFamily="34" charset="0"/>
              </a:rPr>
              <a:t>release </a:t>
            </a:r>
            <a:r>
              <a:rPr sz="1200">
                <a:latin typeface="Open Sans" panose="020B0606030504020204" pitchFamily="34" charset="0"/>
                <a:ea typeface="Open Sans" panose="020B0606030504020204" pitchFamily="34" charset="0"/>
                <a:cs typeface="Open Sans" panose="020B0606030504020204" pitchFamily="34" charset="0"/>
              </a:rPr>
              <a:t>it</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 </a:t>
            </a:r>
            <a:r>
              <a:rPr sz="1200" spc="-10">
                <a:latin typeface="Open Sans" panose="020B0606030504020204" pitchFamily="34" charset="0"/>
                <a:ea typeface="Open Sans" panose="020B0606030504020204" pitchFamily="34" charset="0"/>
                <a:cs typeface="Open Sans" panose="020B0606030504020204" pitchFamily="34" charset="0"/>
              </a:rPr>
              <a:t>printer.</a:t>
            </a:r>
            <a:r>
              <a:rPr sz="1200" spc="25">
                <a:latin typeface="Open Sans" panose="020B0606030504020204" pitchFamily="34" charset="0"/>
                <a:ea typeface="Open Sans" panose="020B0606030504020204" pitchFamily="34" charset="0"/>
                <a:cs typeface="Open Sans" panose="020B0606030504020204" pitchFamily="34" charset="0"/>
              </a:rPr>
              <a:t> </a:t>
            </a:r>
            <a:r>
              <a:rPr sz="1200" b="1">
                <a:latin typeface="Open Sans" panose="020B0606030504020204" pitchFamily="34" charset="0"/>
                <a:ea typeface="Open Sans" panose="020B0606030504020204" pitchFamily="34" charset="0"/>
                <a:cs typeface="Open Sans" panose="020B0606030504020204" pitchFamily="34" charset="0"/>
              </a:rPr>
              <a:t>I</a:t>
            </a:r>
            <a:r>
              <a:rPr sz="1200">
                <a:latin typeface="Open Sans" panose="020B0606030504020204" pitchFamily="34" charset="0"/>
                <a:ea typeface="Open Sans" panose="020B0606030504020204" pitchFamily="34" charset="0"/>
                <a:cs typeface="Open Sans" panose="020B0606030504020204" pitchFamily="34" charset="0"/>
              </a:rPr>
              <a:t>ntroverts</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typically</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say, if I</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can</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just</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get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some</a:t>
            </a:r>
            <a:r>
              <a:rPr sz="1200" spc="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quiet </a:t>
            </a:r>
            <a:r>
              <a:rPr sz="1200">
                <a:latin typeface="Open Sans" panose="020B0606030504020204" pitchFamily="34" charset="0"/>
                <a:ea typeface="Open Sans" panose="020B0606030504020204" pitchFamily="34" charset="0"/>
                <a:cs typeface="Open Sans" panose="020B0606030504020204" pitchFamily="34" charset="0"/>
              </a:rPr>
              <a:t>time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hear</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myself</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think,</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can</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figure</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out</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1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answer.</a:t>
            </a:r>
            <a:endParaRPr sz="1200">
              <a:latin typeface="Open Sans" panose="020B0606030504020204" pitchFamily="34" charset="0"/>
              <a:ea typeface="Open Sans" panose="020B0606030504020204" pitchFamily="34" charset="0"/>
              <a:cs typeface="Open Sans" panose="020B0606030504020204" pitchFamily="34" charset="0"/>
            </a:endParaRPr>
          </a:p>
        </p:txBody>
      </p:sp>
      <p:sp>
        <p:nvSpPr>
          <p:cNvPr id="7" name="object 7"/>
          <p:cNvSpPr txBox="1"/>
          <p:nvPr/>
        </p:nvSpPr>
        <p:spPr>
          <a:xfrm>
            <a:off x="6175089" y="3807303"/>
            <a:ext cx="4366260" cy="949555"/>
          </a:xfrm>
          <a:prstGeom prst="rect">
            <a:avLst/>
          </a:prstGeom>
        </p:spPr>
        <p:txBody>
          <a:bodyPr vert="horz" wrap="square" lIns="0" tIns="6350" rIns="0" bIns="0" rtlCol="0">
            <a:spAutoFit/>
          </a:bodyPr>
          <a:lstStyle/>
          <a:p>
            <a:pPr marL="12700" marR="5080">
              <a:lnSpc>
                <a:spcPct val="103000"/>
              </a:lnSpc>
              <a:spcBef>
                <a:spcPts val="50"/>
              </a:spcBef>
            </a:pPr>
            <a:r>
              <a:rPr sz="1200">
                <a:latin typeface="Open Sans" panose="020B0606030504020204" pitchFamily="34" charset="0"/>
                <a:ea typeface="Open Sans" panose="020B0606030504020204" pitchFamily="34" charset="0"/>
                <a:cs typeface="Open Sans" panose="020B0606030504020204" pitchFamily="34" charset="0"/>
              </a:rPr>
              <a:t>A</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significant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challenge</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occurs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when you</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mix </a:t>
            </a:r>
            <a:r>
              <a:rPr sz="1200" b="1">
                <a:latin typeface="Open Sans" panose="020B0606030504020204" pitchFamily="34" charset="0"/>
                <a:ea typeface="Open Sans" panose="020B0606030504020204" pitchFamily="34" charset="0"/>
                <a:cs typeface="Open Sans" panose="020B0606030504020204" pitchFamily="34" charset="0"/>
              </a:rPr>
              <a:t>E</a:t>
            </a:r>
            <a:r>
              <a:rPr sz="1200">
                <a:latin typeface="Open Sans" panose="020B0606030504020204" pitchFamily="34" charset="0"/>
                <a:ea typeface="Open Sans" panose="020B0606030504020204" pitchFamily="34" charset="0"/>
                <a:cs typeface="Open Sans" panose="020B0606030504020204" pitchFamily="34" charset="0"/>
              </a:rPr>
              <a:t>’s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10">
                <a:latin typeface="Open Sans" panose="020B0606030504020204" pitchFamily="34" charset="0"/>
                <a:ea typeface="Open Sans" panose="020B0606030504020204" pitchFamily="34" charset="0"/>
                <a:cs typeface="Open Sans" panose="020B0606030504020204" pitchFamily="34" charset="0"/>
              </a:rPr>
              <a:t> </a:t>
            </a:r>
            <a:r>
              <a:rPr sz="1200" b="1">
                <a:latin typeface="Open Sans" panose="020B0606030504020204" pitchFamily="34" charset="0"/>
                <a:ea typeface="Open Sans" panose="020B0606030504020204" pitchFamily="34" charset="0"/>
                <a:cs typeface="Open Sans" panose="020B0606030504020204" pitchFamily="34" charset="0"/>
              </a:rPr>
              <a:t>I</a:t>
            </a:r>
            <a:r>
              <a:rPr sz="1200">
                <a:latin typeface="Open Sans" panose="020B0606030504020204" pitchFamily="34" charset="0"/>
                <a:ea typeface="Open Sans" panose="020B0606030504020204" pitchFamily="34" charset="0"/>
                <a:cs typeface="Open Sans" panose="020B0606030504020204" pitchFamily="34" charset="0"/>
              </a:rPr>
              <a:t>’s</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together</a:t>
            </a:r>
            <a:r>
              <a:rPr sz="1200" spc="-1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in </a:t>
            </a:r>
            <a:r>
              <a:rPr sz="1200">
                <a:latin typeface="Open Sans" panose="020B0606030504020204" pitchFamily="34" charset="0"/>
                <a:ea typeface="Open Sans" panose="020B0606030504020204" pitchFamily="34" charset="0"/>
                <a:cs typeface="Open Sans" panose="020B0606030504020204" pitchFamily="34" charset="0"/>
              </a:rPr>
              <a:t>problem</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solving.</a:t>
            </a:r>
            <a:r>
              <a:rPr sz="1200" spc="20">
                <a:latin typeface="Open Sans" panose="020B0606030504020204" pitchFamily="34" charset="0"/>
                <a:ea typeface="Open Sans" panose="020B0606030504020204" pitchFamily="34" charset="0"/>
                <a:cs typeface="Open Sans" panose="020B0606030504020204" pitchFamily="34" charset="0"/>
              </a:rPr>
              <a:t> </a:t>
            </a:r>
            <a:r>
              <a:rPr sz="1200" b="1">
                <a:latin typeface="Open Sans" panose="020B0606030504020204" pitchFamily="34" charset="0"/>
                <a:ea typeface="Open Sans" panose="020B0606030504020204" pitchFamily="34" charset="0"/>
                <a:cs typeface="Open Sans" panose="020B0606030504020204" pitchFamily="34" charset="0"/>
              </a:rPr>
              <a:t>E</a:t>
            </a:r>
            <a:r>
              <a:rPr sz="1200">
                <a:latin typeface="Open Sans" panose="020B0606030504020204" pitchFamily="34" charset="0"/>
                <a:ea typeface="Open Sans" panose="020B0606030504020204" pitchFamily="34" charset="0"/>
                <a:cs typeface="Open Sans" panose="020B0606030504020204" pitchFamily="34" charset="0"/>
              </a:rPr>
              <a:t>’s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immediately</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start</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talking out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loud</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10">
                <a:latin typeface="Open Sans" panose="020B0606030504020204" pitchFamily="34" charset="0"/>
                <a:ea typeface="Open Sans" panose="020B0606030504020204" pitchFamily="34" charset="0"/>
                <a:cs typeface="Open Sans" panose="020B0606030504020204" pitchFamily="34" charset="0"/>
              </a:rPr>
              <a:t> </a:t>
            </a:r>
            <a:r>
              <a:rPr sz="1200" b="1" spc="-25">
                <a:latin typeface="Open Sans" panose="020B0606030504020204" pitchFamily="34" charset="0"/>
                <a:ea typeface="Open Sans" panose="020B0606030504020204" pitchFamily="34" charset="0"/>
                <a:cs typeface="Open Sans" panose="020B0606030504020204" pitchFamily="34" charset="0"/>
              </a:rPr>
              <a:t>I</a:t>
            </a:r>
            <a:r>
              <a:rPr sz="1200" spc="-25">
                <a:latin typeface="Open Sans" panose="020B0606030504020204" pitchFamily="34" charset="0"/>
                <a:ea typeface="Open Sans" panose="020B0606030504020204" pitchFamily="34" charset="0"/>
                <a:cs typeface="Open Sans" panose="020B0606030504020204" pitchFamily="34" charset="0"/>
              </a:rPr>
              <a:t>’s </a:t>
            </a:r>
            <a:r>
              <a:rPr sz="1200">
                <a:latin typeface="Open Sans" panose="020B0606030504020204" pitchFamily="34" charset="0"/>
                <a:ea typeface="Open Sans" panose="020B0606030504020204" pitchFamily="34" charset="0"/>
                <a:cs typeface="Open Sans" panose="020B0606030504020204" pitchFamily="34" charset="0"/>
              </a:rPr>
              <a:t>cannot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hear</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themselves</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think (just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like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radar</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or</a:t>
            </a:r>
            <a:r>
              <a:rPr sz="1200" spc="2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communication </a:t>
            </a:r>
            <a:r>
              <a:rPr sz="1200">
                <a:latin typeface="Open Sans" panose="020B0606030504020204" pitchFamily="34" charset="0"/>
                <a:ea typeface="Open Sans" panose="020B0606030504020204" pitchFamily="34" charset="0"/>
                <a:cs typeface="Open Sans" panose="020B0606030504020204" pitchFamily="34" charset="0"/>
              </a:rPr>
              <a:t>jamming).</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result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this situation is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that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20">
                <a:latin typeface="Open Sans" panose="020B0606030504020204" pitchFamily="34" charset="0"/>
                <a:ea typeface="Open Sans" panose="020B0606030504020204" pitchFamily="34" charset="0"/>
                <a:cs typeface="Open Sans" panose="020B0606030504020204" pitchFamily="34" charset="0"/>
              </a:rPr>
              <a:t> </a:t>
            </a:r>
            <a:r>
              <a:rPr sz="1200" b="1">
                <a:latin typeface="Open Sans" panose="020B0606030504020204" pitchFamily="34" charset="0"/>
                <a:ea typeface="Open Sans" panose="020B0606030504020204" pitchFamily="34" charset="0"/>
                <a:cs typeface="Open Sans" panose="020B0606030504020204" pitchFamily="34" charset="0"/>
              </a:rPr>
              <a:t>I</a:t>
            </a:r>
            <a:r>
              <a:rPr sz="1200">
                <a:latin typeface="Open Sans" panose="020B0606030504020204" pitchFamily="34" charset="0"/>
                <a:ea typeface="Open Sans" panose="020B0606030504020204" pitchFamily="34" charset="0"/>
                <a:cs typeface="Open Sans" panose="020B0606030504020204" pitchFamily="34" charset="0"/>
              </a:rPr>
              <a:t>’s will</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not</a:t>
            </a:r>
            <a:r>
              <a:rPr sz="1200" spc="1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interact </a:t>
            </a:r>
            <a:r>
              <a:rPr sz="1200">
                <a:latin typeface="Open Sans" panose="020B0606030504020204" pitchFamily="34" charset="0"/>
                <a:ea typeface="Open Sans" panose="020B0606030504020204" pitchFamily="34" charset="0"/>
                <a:cs typeface="Open Sans" panose="020B0606030504020204" pitchFamily="34" charset="0"/>
              </a:rPr>
              <a:t>in</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problem</a:t>
            </a:r>
            <a:r>
              <a:rPr sz="1200" spc="5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solving</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at</a:t>
            </a:r>
            <a:r>
              <a:rPr sz="1200" spc="-10">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all.</a:t>
            </a:r>
            <a:endParaRPr sz="1200">
              <a:latin typeface="Open Sans" panose="020B0606030504020204" pitchFamily="34" charset="0"/>
              <a:ea typeface="Open Sans" panose="020B0606030504020204" pitchFamily="34" charset="0"/>
              <a:cs typeface="Open Sans" panose="020B0606030504020204" pitchFamily="34" charset="0"/>
            </a:endParaRPr>
          </a:p>
        </p:txBody>
      </p:sp>
      <p:sp>
        <p:nvSpPr>
          <p:cNvPr id="8" name="object 8"/>
          <p:cNvSpPr txBox="1"/>
          <p:nvPr/>
        </p:nvSpPr>
        <p:spPr>
          <a:xfrm>
            <a:off x="6174930" y="4934368"/>
            <a:ext cx="4254500" cy="566181"/>
          </a:xfrm>
          <a:prstGeom prst="rect">
            <a:avLst/>
          </a:prstGeom>
        </p:spPr>
        <p:txBody>
          <a:bodyPr vert="horz" wrap="square" lIns="0" tIns="12065" rIns="0" bIns="0" rtlCol="0">
            <a:spAutoFit/>
          </a:bodyPr>
          <a:lstStyle/>
          <a:p>
            <a:pPr marL="12700" marR="5080">
              <a:lnSpc>
                <a:spcPct val="100000"/>
              </a:lnSpc>
              <a:spcBef>
                <a:spcPts val="95"/>
              </a:spcBef>
            </a:pPr>
            <a:r>
              <a:rPr sz="1200">
                <a:latin typeface="Open Sans" panose="020B0606030504020204" pitchFamily="34" charset="0"/>
                <a:ea typeface="Open Sans" panose="020B0606030504020204" pitchFamily="34" charset="0"/>
                <a:cs typeface="Open Sans" panose="020B0606030504020204" pitchFamily="34" charset="0"/>
              </a:rPr>
              <a:t>Two</a:t>
            </a:r>
            <a:r>
              <a:rPr sz="1200" spc="-15">
                <a:latin typeface="Open Sans" panose="020B0606030504020204" pitchFamily="34" charset="0"/>
                <a:ea typeface="Open Sans" panose="020B0606030504020204" pitchFamily="34" charset="0"/>
                <a:cs typeface="Open Sans" panose="020B0606030504020204" pitchFamily="34" charset="0"/>
              </a:rPr>
              <a:t> </a:t>
            </a:r>
            <a:r>
              <a:rPr sz="1200" b="1">
                <a:latin typeface="Open Sans" panose="020B0606030504020204" pitchFamily="34" charset="0"/>
                <a:ea typeface="Open Sans" panose="020B0606030504020204" pitchFamily="34" charset="0"/>
                <a:cs typeface="Open Sans" panose="020B0606030504020204" pitchFamily="34" charset="0"/>
              </a:rPr>
              <a:t>E</a:t>
            </a:r>
            <a:r>
              <a:rPr sz="1200">
                <a:latin typeface="Open Sans" panose="020B0606030504020204" pitchFamily="34" charset="0"/>
                <a:ea typeface="Open Sans" panose="020B0606030504020204" pitchFamily="34" charset="0"/>
                <a:cs typeface="Open Sans" panose="020B0606030504020204" pitchFamily="34" charset="0"/>
              </a:rPr>
              <a:t>’s (is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anyone</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listening?)</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or</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two</a:t>
            </a:r>
            <a:r>
              <a:rPr sz="1200" spc="-15">
                <a:latin typeface="Open Sans" panose="020B0606030504020204" pitchFamily="34" charset="0"/>
                <a:ea typeface="Open Sans" panose="020B0606030504020204" pitchFamily="34" charset="0"/>
                <a:cs typeface="Open Sans" panose="020B0606030504020204" pitchFamily="34" charset="0"/>
              </a:rPr>
              <a:t> </a:t>
            </a:r>
            <a:r>
              <a:rPr sz="1200" b="1">
                <a:latin typeface="Open Sans" panose="020B0606030504020204" pitchFamily="34" charset="0"/>
                <a:ea typeface="Open Sans" panose="020B0606030504020204" pitchFamily="34" charset="0"/>
                <a:cs typeface="Open Sans" panose="020B0606030504020204" pitchFamily="34" charset="0"/>
              </a:rPr>
              <a:t>I</a:t>
            </a:r>
            <a:r>
              <a:rPr sz="1200">
                <a:latin typeface="Open Sans" panose="020B0606030504020204" pitchFamily="34" charset="0"/>
                <a:ea typeface="Open Sans" panose="020B0606030504020204" pitchFamily="34" charset="0"/>
                <a:cs typeface="Open Sans" panose="020B0606030504020204" pitchFamily="34" charset="0"/>
              </a:rPr>
              <a:t>’s</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anyone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talking?)</a:t>
            </a:r>
            <a:r>
              <a:rPr sz="1200" spc="-1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also </a:t>
            </a:r>
            <a:r>
              <a:rPr sz="1200">
                <a:latin typeface="Open Sans" panose="020B0606030504020204" pitchFamily="34" charset="0"/>
                <a:ea typeface="Open Sans" panose="020B0606030504020204" pitchFamily="34" charset="0"/>
                <a:cs typeface="Open Sans" panose="020B0606030504020204" pitchFamily="34" charset="0"/>
              </a:rPr>
              <a:t>have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their</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challenges</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when</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communicating</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problem</a:t>
            </a:r>
            <a:r>
              <a:rPr sz="1200" spc="3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solving.</a:t>
            </a:r>
            <a:endParaRPr sz="1200">
              <a:latin typeface="Open Sans" panose="020B0606030504020204" pitchFamily="34" charset="0"/>
              <a:ea typeface="Open Sans" panose="020B0606030504020204" pitchFamily="34" charset="0"/>
              <a:cs typeface="Open Sans" panose="020B0606030504020204" pitchFamily="34" charset="0"/>
            </a:endParaRPr>
          </a:p>
        </p:txBody>
      </p:sp>
      <p:sp>
        <p:nvSpPr>
          <p:cNvPr id="9" name="object 9"/>
          <p:cNvSpPr txBox="1"/>
          <p:nvPr/>
        </p:nvSpPr>
        <p:spPr>
          <a:xfrm>
            <a:off x="6150227" y="5465648"/>
            <a:ext cx="2493645" cy="474489"/>
          </a:xfrm>
          <a:prstGeom prst="rect">
            <a:avLst/>
          </a:prstGeom>
        </p:spPr>
        <p:txBody>
          <a:bodyPr vert="horz" wrap="square" lIns="0" tIns="12700" rIns="0" bIns="0" rtlCol="0">
            <a:spAutoFit/>
          </a:bodyPr>
          <a:lstStyle/>
          <a:p>
            <a:pPr marL="38100">
              <a:lnSpc>
                <a:spcPct val="100000"/>
              </a:lnSpc>
              <a:spcBef>
                <a:spcPts val="100"/>
              </a:spcBef>
            </a:pPr>
            <a:r>
              <a:rPr sz="1000" spc="-10">
                <a:latin typeface="Open Sans" panose="020B0606030504020204" pitchFamily="34" charset="0"/>
                <a:ea typeface="Open Sans" panose="020B0606030504020204" pitchFamily="34" charset="0"/>
                <a:cs typeface="Open Sans" panose="020B0606030504020204" pitchFamily="34" charset="0"/>
              </a:rPr>
              <a:t>Adaptation</a:t>
            </a:r>
            <a:r>
              <a:rPr sz="1000" spc="-40">
                <a:latin typeface="Open Sans" panose="020B0606030504020204" pitchFamily="34" charset="0"/>
                <a:ea typeface="Open Sans" panose="020B0606030504020204" pitchFamily="34" charset="0"/>
                <a:cs typeface="Open Sans" panose="020B0606030504020204" pitchFamily="34" charset="0"/>
              </a:rPr>
              <a:t> </a:t>
            </a:r>
            <a:r>
              <a:rPr sz="1000">
                <a:latin typeface="Open Sans" panose="020B0606030504020204" pitchFamily="34" charset="0"/>
                <a:ea typeface="Open Sans" panose="020B0606030504020204" pitchFamily="34" charset="0"/>
                <a:cs typeface="Open Sans" panose="020B0606030504020204" pitchFamily="34" charset="0"/>
              </a:rPr>
              <a:t>by Bud </a:t>
            </a:r>
            <a:r>
              <a:rPr sz="1000" spc="-10">
                <a:latin typeface="Open Sans" panose="020B0606030504020204" pitchFamily="34" charset="0"/>
                <a:ea typeface="Open Sans" panose="020B0606030504020204" pitchFamily="34" charset="0"/>
                <a:cs typeface="Open Sans" panose="020B0606030504020204" pitchFamily="34" charset="0"/>
              </a:rPr>
              <a:t>Crouch</a:t>
            </a:r>
            <a:endParaRPr sz="1000">
              <a:latin typeface="Open Sans" panose="020B0606030504020204" pitchFamily="34" charset="0"/>
              <a:ea typeface="Open Sans" panose="020B0606030504020204" pitchFamily="34" charset="0"/>
              <a:cs typeface="Open Sans" panose="020B0606030504020204" pitchFamily="34" charset="0"/>
            </a:endParaRPr>
          </a:p>
          <a:p>
            <a:pPr marL="38100">
              <a:lnSpc>
                <a:spcPct val="100000"/>
              </a:lnSpc>
            </a:pPr>
            <a:r>
              <a:rPr sz="1000">
                <a:latin typeface="Open Sans" panose="020B0606030504020204" pitchFamily="34" charset="0"/>
                <a:ea typeface="Open Sans" panose="020B0606030504020204" pitchFamily="34" charset="0"/>
                <a:cs typeface="Open Sans" panose="020B0606030504020204" pitchFamily="34" charset="0"/>
              </a:rPr>
              <a:t>based</a:t>
            </a:r>
            <a:r>
              <a:rPr sz="1000" spc="-50">
                <a:latin typeface="Open Sans" panose="020B0606030504020204" pitchFamily="34" charset="0"/>
                <a:ea typeface="Open Sans" panose="020B0606030504020204" pitchFamily="34" charset="0"/>
                <a:cs typeface="Open Sans" panose="020B0606030504020204" pitchFamily="34" charset="0"/>
              </a:rPr>
              <a:t> </a:t>
            </a:r>
            <a:r>
              <a:rPr sz="1000">
                <a:latin typeface="Open Sans" panose="020B0606030504020204" pitchFamily="34" charset="0"/>
                <a:ea typeface="Open Sans" panose="020B0606030504020204" pitchFamily="34" charset="0"/>
                <a:cs typeface="Open Sans" panose="020B0606030504020204" pitchFamily="34" charset="0"/>
              </a:rPr>
              <a:t>upon</a:t>
            </a:r>
            <a:r>
              <a:rPr sz="1000" spc="-55">
                <a:latin typeface="Open Sans" panose="020B0606030504020204" pitchFamily="34" charset="0"/>
                <a:ea typeface="Open Sans" panose="020B0606030504020204" pitchFamily="34" charset="0"/>
                <a:cs typeface="Open Sans" panose="020B0606030504020204" pitchFamily="34" charset="0"/>
              </a:rPr>
              <a:t> </a:t>
            </a:r>
            <a:r>
              <a:rPr sz="1000">
                <a:latin typeface="Open Sans" panose="020B0606030504020204" pitchFamily="34" charset="0"/>
                <a:ea typeface="Open Sans" panose="020B0606030504020204" pitchFamily="34" charset="0"/>
                <a:cs typeface="Open Sans" panose="020B0606030504020204" pitchFamily="34" charset="0"/>
              </a:rPr>
              <a:t>The</a:t>
            </a:r>
            <a:r>
              <a:rPr sz="1000" spc="-40">
                <a:latin typeface="Open Sans" panose="020B0606030504020204" pitchFamily="34" charset="0"/>
                <a:ea typeface="Open Sans" panose="020B0606030504020204" pitchFamily="34" charset="0"/>
                <a:cs typeface="Open Sans" panose="020B0606030504020204" pitchFamily="34" charset="0"/>
              </a:rPr>
              <a:t> </a:t>
            </a:r>
            <a:r>
              <a:rPr sz="1000">
                <a:latin typeface="Open Sans" panose="020B0606030504020204" pitchFamily="34" charset="0"/>
                <a:ea typeface="Open Sans" panose="020B0606030504020204" pitchFamily="34" charset="0"/>
                <a:cs typeface="Open Sans" panose="020B0606030504020204" pitchFamily="34" charset="0"/>
              </a:rPr>
              <a:t>Myers</a:t>
            </a:r>
            <a:r>
              <a:rPr sz="1000" spc="-45">
                <a:latin typeface="Open Sans" panose="020B0606030504020204" pitchFamily="34" charset="0"/>
                <a:ea typeface="Open Sans" panose="020B0606030504020204" pitchFamily="34" charset="0"/>
                <a:cs typeface="Open Sans" panose="020B0606030504020204" pitchFamily="34" charset="0"/>
              </a:rPr>
              <a:t> </a:t>
            </a:r>
            <a:r>
              <a:rPr sz="1000">
                <a:latin typeface="Open Sans" panose="020B0606030504020204" pitchFamily="34" charset="0"/>
                <a:ea typeface="Open Sans" panose="020B0606030504020204" pitchFamily="34" charset="0"/>
                <a:cs typeface="Open Sans" panose="020B0606030504020204" pitchFamily="34" charset="0"/>
              </a:rPr>
              <a:t>Briggs</a:t>
            </a:r>
            <a:r>
              <a:rPr sz="1000" spc="-15">
                <a:latin typeface="Open Sans" panose="020B0606030504020204" pitchFamily="34" charset="0"/>
                <a:ea typeface="Open Sans" panose="020B0606030504020204" pitchFamily="34" charset="0"/>
                <a:cs typeface="Open Sans" panose="020B0606030504020204" pitchFamily="34" charset="0"/>
              </a:rPr>
              <a:t> </a:t>
            </a:r>
            <a:r>
              <a:rPr sz="1000">
                <a:latin typeface="Open Sans" panose="020B0606030504020204" pitchFamily="34" charset="0"/>
                <a:ea typeface="Open Sans" panose="020B0606030504020204" pitchFamily="34" charset="0"/>
                <a:cs typeface="Open Sans" panose="020B0606030504020204" pitchFamily="34" charset="0"/>
              </a:rPr>
              <a:t>Type</a:t>
            </a:r>
            <a:r>
              <a:rPr sz="1000" spc="-55">
                <a:latin typeface="Open Sans" panose="020B0606030504020204" pitchFamily="34" charset="0"/>
                <a:ea typeface="Open Sans" panose="020B0606030504020204" pitchFamily="34" charset="0"/>
                <a:cs typeface="Open Sans" panose="020B0606030504020204" pitchFamily="34" charset="0"/>
              </a:rPr>
              <a:t> </a:t>
            </a:r>
            <a:r>
              <a:rPr sz="1000" spc="-10">
                <a:latin typeface="Open Sans" panose="020B0606030504020204" pitchFamily="34" charset="0"/>
                <a:ea typeface="Open Sans" panose="020B0606030504020204" pitchFamily="34" charset="0"/>
                <a:cs typeface="Open Sans" panose="020B0606030504020204" pitchFamily="34" charset="0"/>
              </a:rPr>
              <a:t>Indicator</a:t>
            </a:r>
            <a:r>
              <a:rPr sz="1000" spc="-15" baseline="19841">
                <a:latin typeface="Open Sans" panose="020B0606030504020204" pitchFamily="34" charset="0"/>
                <a:ea typeface="Open Sans" panose="020B0606030504020204" pitchFamily="34" charset="0"/>
                <a:cs typeface="Open Sans" panose="020B0606030504020204" pitchFamily="34" charset="0"/>
              </a:rPr>
              <a:t>®</a:t>
            </a:r>
            <a:endParaRPr sz="1000" baseline="19841">
              <a:latin typeface="Open Sans" panose="020B0606030504020204" pitchFamily="34" charset="0"/>
              <a:ea typeface="Open Sans" panose="020B0606030504020204" pitchFamily="34" charset="0"/>
              <a:cs typeface="Open Sans" panose="020B0606030504020204" pitchFamily="34" charset="0"/>
            </a:endParaRPr>
          </a:p>
        </p:txBody>
      </p:sp>
      <p:sp>
        <p:nvSpPr>
          <p:cNvPr id="11" name="object 5">
            <a:extLst>
              <a:ext uri="{FF2B5EF4-FFF2-40B4-BE49-F238E27FC236}">
                <a16:creationId xmlns:a16="http://schemas.microsoft.com/office/drawing/2014/main" id="{70934032-F117-848F-521D-6CAD3C4F2FA0}"/>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35</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2231390">
              <a:lnSpc>
                <a:spcPct val="100000"/>
              </a:lnSpc>
              <a:spcBef>
                <a:spcPts val="100"/>
              </a:spcBef>
            </a:pPr>
            <a:r>
              <a:rPr sz="4000" spc="-30" dirty="0">
                <a:solidFill>
                  <a:srgbClr val="117627"/>
                </a:solidFill>
              </a:rPr>
              <a:t>Sensing</a:t>
            </a:r>
            <a:r>
              <a:rPr sz="4000" spc="-180" dirty="0">
                <a:solidFill>
                  <a:srgbClr val="117627"/>
                </a:solidFill>
              </a:rPr>
              <a:t> </a:t>
            </a:r>
            <a:r>
              <a:rPr sz="4000" dirty="0">
                <a:solidFill>
                  <a:srgbClr val="117627"/>
                </a:solidFill>
              </a:rPr>
              <a:t>&amp;</a:t>
            </a:r>
            <a:r>
              <a:rPr sz="4000" spc="-175" dirty="0">
                <a:solidFill>
                  <a:srgbClr val="117627"/>
                </a:solidFill>
              </a:rPr>
              <a:t> </a:t>
            </a:r>
            <a:r>
              <a:rPr sz="4000" spc="-35" dirty="0" err="1">
                <a:solidFill>
                  <a:srgbClr val="117627"/>
                </a:solidFill>
              </a:rPr>
              <a:t>iNtuiting</a:t>
            </a:r>
            <a:r>
              <a:rPr sz="4000" spc="-130" dirty="0">
                <a:solidFill>
                  <a:srgbClr val="117627"/>
                </a:solidFill>
              </a:rPr>
              <a:t> </a:t>
            </a:r>
            <a:r>
              <a:rPr sz="4000" spc="-10" dirty="0">
                <a:solidFill>
                  <a:srgbClr val="117627"/>
                </a:solidFill>
              </a:rPr>
              <a:t>Preferences</a:t>
            </a:r>
            <a:endParaRPr sz="4000" dirty="0"/>
          </a:p>
        </p:txBody>
      </p:sp>
      <p:sp>
        <p:nvSpPr>
          <p:cNvPr id="3" name="object 3"/>
          <p:cNvSpPr txBox="1"/>
          <p:nvPr/>
        </p:nvSpPr>
        <p:spPr>
          <a:xfrm>
            <a:off x="1374647" y="1365250"/>
            <a:ext cx="4207510" cy="4325543"/>
          </a:xfrm>
          <a:prstGeom prst="rect">
            <a:avLst/>
          </a:prstGeom>
        </p:spPr>
        <p:txBody>
          <a:bodyPr vert="horz" wrap="square" lIns="0" tIns="37465" rIns="0" bIns="0" rtlCol="0">
            <a:spAutoFit/>
          </a:bodyPr>
          <a:lstStyle/>
          <a:p>
            <a:pPr marL="241300" marR="38100" indent="-228600">
              <a:lnSpc>
                <a:spcPts val="1500"/>
              </a:lnSpc>
              <a:spcBef>
                <a:spcPts val="295"/>
              </a:spcBef>
              <a:buFont typeface="Arial"/>
              <a:buChar char="•"/>
              <a:tabLst>
                <a:tab pos="241300" algn="l"/>
              </a:tabLst>
            </a:pPr>
            <a:r>
              <a:rPr sz="1200" dirty="0">
                <a:latin typeface="Open Sans" panose="020B0606030504020204" pitchFamily="34" charset="0"/>
                <a:ea typeface="Open Sans" panose="020B0606030504020204" pitchFamily="34" charset="0"/>
                <a:cs typeface="Open Sans" panose="020B0606030504020204" pitchFamily="34" charset="0"/>
              </a:rPr>
              <a:t>The</a:t>
            </a:r>
            <a:r>
              <a:rPr sz="1200" spc="-65" dirty="0">
                <a:latin typeface="Open Sans" panose="020B0606030504020204" pitchFamily="34" charset="0"/>
                <a:ea typeface="Open Sans" panose="020B0606030504020204" pitchFamily="34" charset="0"/>
                <a:cs typeface="Open Sans" panose="020B0606030504020204" pitchFamily="34" charset="0"/>
              </a:rPr>
              <a:t> </a:t>
            </a:r>
            <a:r>
              <a:rPr sz="1200" b="1" spc="-10" dirty="0">
                <a:latin typeface="Open Sans" panose="020B0606030504020204" pitchFamily="34" charset="0"/>
                <a:ea typeface="Open Sans" panose="020B0606030504020204" pitchFamily="34" charset="0"/>
                <a:cs typeface="Open Sans" panose="020B0606030504020204" pitchFamily="34" charset="0"/>
              </a:rPr>
              <a:t>S</a:t>
            </a:r>
            <a:r>
              <a:rPr sz="1200" spc="-10" dirty="0">
                <a:latin typeface="Open Sans" panose="020B0606030504020204" pitchFamily="34" charset="0"/>
                <a:ea typeface="Open Sans" panose="020B0606030504020204" pitchFamily="34" charset="0"/>
                <a:cs typeface="Open Sans" panose="020B0606030504020204" pitchFamily="34" charset="0"/>
              </a:rPr>
              <a:t>ensing</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spc="-10" dirty="0" err="1">
                <a:latin typeface="Open Sans" panose="020B0606030504020204" pitchFamily="34" charset="0"/>
                <a:ea typeface="Open Sans" panose="020B0606030504020204" pitchFamily="34" charset="0"/>
                <a:cs typeface="Open Sans" panose="020B0606030504020204" pitchFamily="34" charset="0"/>
              </a:rPr>
              <a:t>i</a:t>
            </a:r>
            <a:r>
              <a:rPr sz="1200" b="1" spc="-10" dirty="0" err="1">
                <a:latin typeface="Open Sans" panose="020B0606030504020204" pitchFamily="34" charset="0"/>
                <a:ea typeface="Open Sans" panose="020B0606030504020204" pitchFamily="34" charset="0"/>
                <a:cs typeface="Open Sans" panose="020B0606030504020204" pitchFamily="34" charset="0"/>
              </a:rPr>
              <a:t>N</a:t>
            </a:r>
            <a:r>
              <a:rPr sz="1200" spc="-10" dirty="0" err="1">
                <a:latin typeface="Open Sans" panose="020B0606030504020204" pitchFamily="34" charset="0"/>
                <a:ea typeface="Open Sans" panose="020B0606030504020204" pitchFamily="34" charset="0"/>
                <a:cs typeface="Open Sans" panose="020B0606030504020204" pitchFamily="34" charset="0"/>
              </a:rPr>
              <a:t>tuiting</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functions</a:t>
            </a:r>
            <a:r>
              <a:rPr sz="1200" spc="-5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are</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ways</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that</a:t>
            </a:r>
            <a:r>
              <a:rPr sz="1200" spc="-35" dirty="0">
                <a:latin typeface="Open Sans" panose="020B0606030504020204" pitchFamily="34" charset="0"/>
                <a:ea typeface="Open Sans" panose="020B0606030504020204" pitchFamily="34" charset="0"/>
                <a:cs typeface="Open Sans" panose="020B0606030504020204" pitchFamily="34" charset="0"/>
              </a:rPr>
              <a:t> </a:t>
            </a:r>
            <a:r>
              <a:rPr sz="1200" spc="-25" dirty="0">
                <a:latin typeface="Open Sans" panose="020B0606030504020204" pitchFamily="34" charset="0"/>
                <a:ea typeface="Open Sans" panose="020B0606030504020204" pitchFamily="34" charset="0"/>
                <a:cs typeface="Open Sans" panose="020B0606030504020204" pitchFamily="34" charset="0"/>
              </a:rPr>
              <a:t>we </a:t>
            </a:r>
            <a:r>
              <a:rPr sz="1200" spc="-20" dirty="0">
                <a:latin typeface="Open Sans" panose="020B0606030504020204" pitchFamily="34" charset="0"/>
                <a:ea typeface="Open Sans" panose="020B0606030504020204" pitchFamily="34" charset="0"/>
                <a:cs typeface="Open Sans" panose="020B0606030504020204" pitchFamily="34" charset="0"/>
              </a:rPr>
              <a:t>prefer</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to</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perceive</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take</a:t>
            </a:r>
            <a:r>
              <a:rPr sz="1200" spc="-3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in</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spc="-25" dirty="0">
                <a:latin typeface="Open Sans" panose="020B0606030504020204" pitchFamily="34" charset="0"/>
                <a:ea typeface="Open Sans" panose="020B0606030504020204" pitchFamily="34" charset="0"/>
                <a:cs typeface="Open Sans" panose="020B0606030504020204" pitchFamily="34" charset="0"/>
              </a:rPr>
              <a:t>information.</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b="1" spc="-10" dirty="0">
                <a:latin typeface="Open Sans" panose="020B0606030504020204" pitchFamily="34" charset="0"/>
                <a:ea typeface="Open Sans" panose="020B0606030504020204" pitchFamily="34" charset="0"/>
                <a:cs typeface="Open Sans" panose="020B0606030504020204" pitchFamily="34" charset="0"/>
              </a:rPr>
              <a:t>S</a:t>
            </a:r>
            <a:r>
              <a:rPr sz="1200" spc="-10" dirty="0">
                <a:latin typeface="Open Sans" panose="020B0606030504020204" pitchFamily="34" charset="0"/>
                <a:ea typeface="Open Sans" panose="020B0606030504020204" pitchFamily="34" charset="0"/>
                <a:cs typeface="Open Sans" panose="020B0606030504020204" pitchFamily="34" charset="0"/>
              </a:rPr>
              <a:t>ensing function</a:t>
            </a:r>
            <a:r>
              <a:rPr sz="1200" spc="-3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takes</a:t>
            </a:r>
            <a:r>
              <a:rPr sz="1200" spc="-3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in</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information</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by</a:t>
            </a:r>
            <a:r>
              <a:rPr sz="1200" spc="-3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way</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of</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five</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senses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likes</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to</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look</a:t>
            </a:r>
            <a:r>
              <a:rPr sz="1200" spc="-6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at</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specific</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parts</a:t>
            </a:r>
            <a:r>
              <a:rPr sz="1200" spc="-3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pieces</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of</a:t>
            </a:r>
            <a:r>
              <a:rPr sz="1200" spc="-70"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that information,</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deal</a:t>
            </a:r>
            <a:r>
              <a:rPr sz="1200" spc="-3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with</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known</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facts</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3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live</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in</a:t>
            </a:r>
            <a:r>
              <a:rPr sz="1200" spc="-35" dirty="0">
                <a:latin typeface="Open Sans" panose="020B0606030504020204" pitchFamily="34" charset="0"/>
                <a:ea typeface="Open Sans" panose="020B0606030504020204" pitchFamily="34" charset="0"/>
                <a:cs typeface="Open Sans" panose="020B0606030504020204" pitchFamily="34" charset="0"/>
              </a:rPr>
              <a:t> </a:t>
            </a:r>
            <a:r>
              <a:rPr sz="1200" spc="-25" dirty="0">
                <a:latin typeface="Open Sans" panose="020B0606030504020204" pitchFamily="34" charset="0"/>
                <a:ea typeface="Open Sans" panose="020B0606030504020204" pitchFamily="34" charset="0"/>
                <a:cs typeface="Open Sans" panose="020B0606030504020204" pitchFamily="34" charset="0"/>
              </a:rPr>
              <a:t>the </a:t>
            </a:r>
            <a:r>
              <a:rPr sz="1200" spc="-10" dirty="0">
                <a:latin typeface="Open Sans" panose="020B0606030504020204" pitchFamily="34" charset="0"/>
                <a:ea typeface="Open Sans" panose="020B0606030504020204" pitchFamily="34" charset="0"/>
                <a:cs typeface="Open Sans" panose="020B0606030504020204" pitchFamily="34" charset="0"/>
              </a:rPr>
              <a:t>present</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enjoying </a:t>
            </a:r>
            <a:r>
              <a:rPr sz="1200" spc="-20" dirty="0">
                <a:latin typeface="Open Sans" panose="020B0606030504020204" pitchFamily="34" charset="0"/>
                <a:ea typeface="Open Sans" panose="020B0606030504020204" pitchFamily="34" charset="0"/>
                <a:cs typeface="Open Sans" panose="020B0606030504020204" pitchFamily="34" charset="0"/>
              </a:rPr>
              <a:t>what</a:t>
            </a:r>
            <a:r>
              <a:rPr sz="1200" spc="-50"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exists.</a:t>
            </a:r>
            <a:endParaRPr sz="1200" dirty="0">
              <a:latin typeface="Open Sans" panose="020B0606030504020204" pitchFamily="34" charset="0"/>
              <a:ea typeface="Open Sans" panose="020B0606030504020204" pitchFamily="34" charset="0"/>
              <a:cs typeface="Open Sans" panose="020B0606030504020204" pitchFamily="34" charset="0"/>
            </a:endParaRPr>
          </a:p>
          <a:p>
            <a:pPr marL="240665" marR="5080" indent="-228600">
              <a:lnSpc>
                <a:spcPts val="1500"/>
              </a:lnSpc>
              <a:spcBef>
                <a:spcPts val="1005"/>
              </a:spcBef>
              <a:buFont typeface="Arial"/>
              <a:buChar char="•"/>
              <a:tabLst>
                <a:tab pos="240665" algn="l"/>
              </a:tabLst>
            </a:pPr>
            <a:r>
              <a:rPr sz="1200" dirty="0">
                <a:latin typeface="Open Sans" panose="020B0606030504020204" pitchFamily="34" charset="0"/>
                <a:ea typeface="Open Sans" panose="020B0606030504020204" pitchFamily="34" charset="0"/>
                <a:cs typeface="Open Sans" panose="020B0606030504020204" pitchFamily="34" charset="0"/>
              </a:rPr>
              <a:t>The</a:t>
            </a:r>
            <a:r>
              <a:rPr sz="1200" spc="-65" dirty="0">
                <a:latin typeface="Open Sans" panose="020B0606030504020204" pitchFamily="34" charset="0"/>
                <a:ea typeface="Open Sans" panose="020B0606030504020204" pitchFamily="34" charset="0"/>
                <a:cs typeface="Open Sans" panose="020B0606030504020204" pitchFamily="34" charset="0"/>
              </a:rPr>
              <a:t> </a:t>
            </a:r>
            <a:r>
              <a:rPr sz="1200" dirty="0" err="1">
                <a:latin typeface="Open Sans" panose="020B0606030504020204" pitchFamily="34" charset="0"/>
                <a:ea typeface="Open Sans" panose="020B0606030504020204" pitchFamily="34" charset="0"/>
                <a:cs typeface="Open Sans" panose="020B0606030504020204" pitchFamily="34" charset="0"/>
              </a:rPr>
              <a:t>i</a:t>
            </a:r>
            <a:r>
              <a:rPr sz="1200" b="1" dirty="0" err="1">
                <a:latin typeface="Open Sans" panose="020B0606030504020204" pitchFamily="34" charset="0"/>
                <a:ea typeface="Open Sans" panose="020B0606030504020204" pitchFamily="34" charset="0"/>
                <a:cs typeface="Open Sans" panose="020B0606030504020204" pitchFamily="34" charset="0"/>
              </a:rPr>
              <a:t>N</a:t>
            </a:r>
            <a:r>
              <a:rPr sz="1200" dirty="0" err="1">
                <a:latin typeface="Open Sans" panose="020B0606030504020204" pitchFamily="34" charset="0"/>
                <a:ea typeface="Open Sans" panose="020B0606030504020204" pitchFamily="34" charset="0"/>
                <a:cs typeface="Open Sans" panose="020B0606030504020204" pitchFamily="34" charset="0"/>
              </a:rPr>
              <a:t>tuiting</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function</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also</a:t>
            </a:r>
            <a:r>
              <a:rPr sz="1200" spc="-6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takes</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in</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information</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via</a:t>
            </a:r>
            <a:r>
              <a:rPr sz="1200" spc="-35" dirty="0">
                <a:latin typeface="Open Sans" panose="020B0606030504020204" pitchFamily="34" charset="0"/>
                <a:ea typeface="Open Sans" panose="020B0606030504020204" pitchFamily="34" charset="0"/>
                <a:cs typeface="Open Sans" panose="020B0606030504020204" pitchFamily="34" charset="0"/>
              </a:rPr>
              <a:t> </a:t>
            </a:r>
            <a:r>
              <a:rPr sz="1200" spc="-25" dirty="0">
                <a:latin typeface="Open Sans" panose="020B0606030504020204" pitchFamily="34" charset="0"/>
                <a:ea typeface="Open Sans" panose="020B0606030504020204" pitchFamily="34" charset="0"/>
                <a:cs typeface="Open Sans" panose="020B0606030504020204" pitchFamily="34" charset="0"/>
              </a:rPr>
              <a:t>the </a:t>
            </a:r>
            <a:r>
              <a:rPr sz="1200" dirty="0">
                <a:latin typeface="Open Sans" panose="020B0606030504020204" pitchFamily="34" charset="0"/>
                <a:ea typeface="Open Sans" panose="020B0606030504020204" pitchFamily="34" charset="0"/>
                <a:cs typeface="Open Sans" panose="020B0606030504020204" pitchFamily="34" charset="0"/>
              </a:rPr>
              <a:t>five</a:t>
            </a:r>
            <a:r>
              <a:rPr sz="1200" spc="-7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senses,</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but</a:t>
            </a:r>
            <a:r>
              <a:rPr sz="1200" spc="-5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then</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adds</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a:t>
            </a:r>
            <a:r>
              <a:rPr sz="1200" spc="-7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sixth</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sense</a:t>
            </a:r>
            <a:r>
              <a:rPr sz="1200" spc="-3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t>
            </a:r>
            <a:r>
              <a:rPr sz="1200" spc="-8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a:t>
            </a:r>
            <a:r>
              <a:rPr sz="1200" spc="-6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gut</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hunch </a:t>
            </a:r>
            <a:r>
              <a:rPr sz="1200" dirty="0">
                <a:latin typeface="Open Sans" panose="020B0606030504020204" pitchFamily="34" charset="0"/>
                <a:ea typeface="Open Sans" panose="020B0606030504020204" pitchFamily="34" charset="0"/>
                <a:cs typeface="Open Sans" panose="020B0606030504020204" pitchFamily="34" charset="0"/>
              </a:rPr>
              <a:t>or</a:t>
            </a:r>
            <a:r>
              <a:rPr sz="1200" spc="-8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intuitive</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feeling.</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Most</a:t>
            </a:r>
            <a:r>
              <a:rPr sz="1200" spc="-50" dirty="0">
                <a:latin typeface="Open Sans" panose="020B0606030504020204" pitchFamily="34" charset="0"/>
                <a:ea typeface="Open Sans" panose="020B0606030504020204" pitchFamily="34" charset="0"/>
                <a:cs typeface="Open Sans" panose="020B0606030504020204" pitchFamily="34" charset="0"/>
              </a:rPr>
              <a:t> </a:t>
            </a:r>
            <a:r>
              <a:rPr sz="1200" b="1" spc="-20" dirty="0">
                <a:latin typeface="Open Sans" panose="020B0606030504020204" pitchFamily="34" charset="0"/>
                <a:ea typeface="Open Sans" panose="020B0606030504020204" pitchFamily="34" charset="0"/>
                <a:cs typeface="Open Sans" panose="020B0606030504020204" pitchFamily="34" charset="0"/>
              </a:rPr>
              <a:t>N</a:t>
            </a:r>
            <a:r>
              <a:rPr sz="1200" spc="-20" dirty="0">
                <a:latin typeface="Open Sans" panose="020B0606030504020204" pitchFamily="34" charset="0"/>
                <a:ea typeface="Open Sans" panose="020B0606030504020204" pitchFamily="34" charset="0"/>
                <a:cs typeface="Open Sans" panose="020B0606030504020204" pitchFamily="34" charset="0"/>
              </a:rPr>
              <a:t>’s</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will</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state,</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I</a:t>
            </a:r>
            <a:r>
              <a:rPr sz="1200" spc="-80"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make</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my</a:t>
            </a:r>
            <a:r>
              <a:rPr sz="1200" spc="-6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worst decisions</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when</a:t>
            </a:r>
            <a:r>
              <a:rPr sz="1200" spc="-7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I</a:t>
            </a:r>
            <a:r>
              <a:rPr sz="1200" spc="-7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go</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against</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my</a:t>
            </a:r>
            <a:r>
              <a:rPr sz="1200" spc="-7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intuitive</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hunch.</a:t>
            </a:r>
            <a:r>
              <a:rPr sz="1200" spc="-30" dirty="0">
                <a:latin typeface="Open Sans" panose="020B0606030504020204" pitchFamily="34" charset="0"/>
                <a:ea typeface="Open Sans" panose="020B0606030504020204" pitchFamily="34" charset="0"/>
                <a:cs typeface="Open Sans" panose="020B0606030504020204" pitchFamily="34" charset="0"/>
              </a:rPr>
              <a:t> </a:t>
            </a:r>
            <a:r>
              <a:rPr sz="1200" b="1" spc="-25" dirty="0">
                <a:latin typeface="Open Sans" panose="020B0606030504020204" pitchFamily="34" charset="0"/>
                <a:ea typeface="Open Sans" panose="020B0606030504020204" pitchFamily="34" charset="0"/>
                <a:cs typeface="Open Sans" panose="020B0606030504020204" pitchFamily="34" charset="0"/>
              </a:rPr>
              <a:t>N</a:t>
            </a:r>
            <a:r>
              <a:rPr sz="1200" spc="-25" dirty="0">
                <a:latin typeface="Open Sans" panose="020B0606030504020204" pitchFamily="34" charset="0"/>
                <a:ea typeface="Open Sans" panose="020B0606030504020204" pitchFamily="34" charset="0"/>
                <a:cs typeface="Open Sans" panose="020B0606030504020204" pitchFamily="34" charset="0"/>
              </a:rPr>
              <a:t>’s</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spc="-25" dirty="0">
                <a:latin typeface="Open Sans" panose="020B0606030504020204" pitchFamily="34" charset="0"/>
                <a:ea typeface="Open Sans" panose="020B0606030504020204" pitchFamily="34" charset="0"/>
                <a:cs typeface="Open Sans" panose="020B0606030504020204" pitchFamily="34" charset="0"/>
              </a:rPr>
              <a:t>are </a:t>
            </a:r>
            <a:r>
              <a:rPr sz="1200" dirty="0">
                <a:latin typeface="Open Sans" panose="020B0606030504020204" pitchFamily="34" charset="0"/>
                <a:ea typeface="Open Sans" panose="020B0606030504020204" pitchFamily="34" charset="0"/>
                <a:cs typeface="Open Sans" panose="020B0606030504020204" pitchFamily="34" charset="0"/>
              </a:rPr>
              <a:t>very</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conceptual</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prefer</a:t>
            </a:r>
            <a:r>
              <a:rPr sz="1200" spc="-5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to</a:t>
            </a:r>
            <a:r>
              <a:rPr sz="1200" spc="-6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look</a:t>
            </a:r>
            <a:r>
              <a:rPr sz="1200" spc="-7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at</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overall</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patterns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relationships. </a:t>
            </a:r>
            <a:r>
              <a:rPr sz="1200" dirty="0">
                <a:latin typeface="Open Sans" panose="020B0606030504020204" pitchFamily="34" charset="0"/>
                <a:ea typeface="Open Sans" panose="020B0606030504020204" pitchFamily="34" charset="0"/>
                <a:cs typeface="Open Sans" panose="020B0606030504020204" pitchFamily="34" charset="0"/>
              </a:rPr>
              <a:t>They</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like</a:t>
            </a:r>
            <a:r>
              <a:rPr sz="1200" spc="-3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to</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deal</a:t>
            </a:r>
            <a:r>
              <a:rPr sz="1200" spc="-3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with</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broad</a:t>
            </a:r>
            <a:r>
              <a:rPr sz="1200" spc="500"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concepts</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or</a:t>
            </a:r>
            <a:r>
              <a:rPr sz="1200" spc="-70"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possibilities,</a:t>
            </a:r>
            <a:r>
              <a:rPr sz="1200" spc="-3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5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they</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plan</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in</a:t>
            </a:r>
            <a:r>
              <a:rPr sz="1200" spc="-5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future. </a:t>
            </a:r>
            <a:r>
              <a:rPr sz="1200" dirty="0">
                <a:latin typeface="Open Sans" panose="020B0606030504020204" pitchFamily="34" charset="0"/>
                <a:ea typeface="Open Sans" panose="020B0606030504020204" pitchFamily="34" charset="0"/>
                <a:cs typeface="Open Sans" panose="020B0606030504020204" pitchFamily="34" charset="0"/>
              </a:rPr>
              <a:t>They</a:t>
            </a:r>
            <a:r>
              <a:rPr sz="1200" spc="-7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enjoy</a:t>
            </a:r>
            <a:r>
              <a:rPr sz="1200" spc="-6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anticipating</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what</a:t>
            </a:r>
            <a:r>
              <a:rPr sz="1200" spc="-6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might</a:t>
            </a:r>
            <a:r>
              <a:rPr sz="1200" spc="-70" dirty="0">
                <a:latin typeface="Open Sans" panose="020B0606030504020204" pitchFamily="34" charset="0"/>
                <a:ea typeface="Open Sans" panose="020B0606030504020204" pitchFamily="34" charset="0"/>
                <a:cs typeface="Open Sans" panose="020B0606030504020204" pitchFamily="34" charset="0"/>
              </a:rPr>
              <a:t> </a:t>
            </a:r>
            <a:r>
              <a:rPr sz="1200" spc="-25" dirty="0">
                <a:latin typeface="Open Sans" panose="020B0606030504020204" pitchFamily="34" charset="0"/>
                <a:ea typeface="Open Sans" panose="020B0606030504020204" pitchFamily="34" charset="0"/>
                <a:cs typeface="Open Sans" panose="020B0606030504020204" pitchFamily="34" charset="0"/>
              </a:rPr>
              <a:t>be.</a:t>
            </a:r>
            <a:endParaRPr sz="1200" dirty="0">
              <a:latin typeface="Open Sans" panose="020B0606030504020204" pitchFamily="34" charset="0"/>
              <a:ea typeface="Open Sans" panose="020B0606030504020204" pitchFamily="34" charset="0"/>
              <a:cs typeface="Open Sans" panose="020B0606030504020204" pitchFamily="34" charset="0"/>
            </a:endParaRPr>
          </a:p>
          <a:p>
            <a:pPr marL="240665" marR="9525" indent="-228600">
              <a:lnSpc>
                <a:spcPts val="1500"/>
              </a:lnSpc>
              <a:spcBef>
                <a:spcPts val="1000"/>
              </a:spcBef>
              <a:buFont typeface="Arial"/>
              <a:buChar char="•"/>
              <a:tabLst>
                <a:tab pos="240665" algn="l"/>
              </a:tabLst>
            </a:pPr>
            <a:r>
              <a:rPr sz="1200" dirty="0">
                <a:latin typeface="Open Sans" panose="020B0606030504020204" pitchFamily="34" charset="0"/>
                <a:ea typeface="Open Sans" panose="020B0606030504020204" pitchFamily="34" charset="0"/>
                <a:cs typeface="Open Sans" panose="020B0606030504020204" pitchFamily="34" charset="0"/>
              </a:rPr>
              <a:t>As</a:t>
            </a:r>
            <a:r>
              <a:rPr sz="1200" spc="-7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a:t>
            </a:r>
            <a:r>
              <a:rPr sz="1200" spc="-5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result</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of</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a:t>
            </a:r>
            <a:r>
              <a:rPr sz="1200" spc="-30"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broad</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preferences,</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b="1" spc="-20" dirty="0">
                <a:latin typeface="Open Sans" panose="020B0606030504020204" pitchFamily="34" charset="0"/>
                <a:ea typeface="Open Sans" panose="020B0606030504020204" pitchFamily="34" charset="0"/>
                <a:cs typeface="Open Sans" panose="020B0606030504020204" pitchFamily="34" charset="0"/>
              </a:rPr>
              <a:t>S</a:t>
            </a:r>
            <a:r>
              <a:rPr sz="1200" spc="-20" dirty="0">
                <a:latin typeface="Open Sans" panose="020B0606030504020204" pitchFamily="34" charset="0"/>
                <a:ea typeface="Open Sans" panose="020B0606030504020204" pitchFamily="34" charset="0"/>
                <a:cs typeface="Open Sans" panose="020B0606030504020204" pitchFamily="34" charset="0"/>
              </a:rPr>
              <a:t>’s</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b="1" spc="-30" dirty="0">
                <a:latin typeface="Open Sans" panose="020B0606030504020204" pitchFamily="34" charset="0"/>
                <a:ea typeface="Open Sans" panose="020B0606030504020204" pitchFamily="34" charset="0"/>
                <a:cs typeface="Open Sans" panose="020B0606030504020204" pitchFamily="34" charset="0"/>
              </a:rPr>
              <a:t>N</a:t>
            </a:r>
            <a:r>
              <a:rPr sz="1200" spc="-30" dirty="0">
                <a:latin typeface="Open Sans" panose="020B0606030504020204" pitchFamily="34" charset="0"/>
                <a:ea typeface="Open Sans" panose="020B0606030504020204" pitchFamily="34" charset="0"/>
                <a:cs typeface="Open Sans" panose="020B0606030504020204" pitchFamily="34" charset="0"/>
              </a:rPr>
              <a:t>’s</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tend</a:t>
            </a:r>
            <a:r>
              <a:rPr sz="1200" spc="-25" dirty="0">
                <a:latin typeface="Open Sans" panose="020B0606030504020204" pitchFamily="34" charset="0"/>
                <a:ea typeface="Open Sans" panose="020B0606030504020204" pitchFamily="34" charset="0"/>
                <a:cs typeface="Open Sans" panose="020B0606030504020204" pitchFamily="34" charset="0"/>
              </a:rPr>
              <a:t> to </a:t>
            </a:r>
            <a:r>
              <a:rPr sz="1200" spc="-20" dirty="0">
                <a:latin typeface="Open Sans" panose="020B0606030504020204" pitchFamily="34" charset="0"/>
                <a:ea typeface="Open Sans" panose="020B0606030504020204" pitchFamily="34" charset="0"/>
                <a:cs typeface="Open Sans" panose="020B0606030504020204" pitchFamily="34" charset="0"/>
              </a:rPr>
              <a:t>approach</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planning </a:t>
            </a:r>
            <a:r>
              <a:rPr sz="1200" spc="-30" dirty="0">
                <a:latin typeface="Open Sans" panose="020B0606030504020204" pitchFamily="34" charset="0"/>
                <a:ea typeface="Open Sans" panose="020B0606030504020204" pitchFamily="34" charset="0"/>
                <a:cs typeface="Open Sans" panose="020B0606030504020204" pitchFamily="34" charset="0"/>
              </a:rPr>
              <a:t>differently.</a:t>
            </a:r>
            <a:r>
              <a:rPr sz="1200" spc="-35" dirty="0">
                <a:latin typeface="Open Sans" panose="020B0606030504020204" pitchFamily="34" charset="0"/>
                <a:ea typeface="Open Sans" panose="020B0606030504020204" pitchFamily="34" charset="0"/>
                <a:cs typeface="Open Sans" panose="020B0606030504020204" pitchFamily="34" charset="0"/>
              </a:rPr>
              <a:t> </a:t>
            </a:r>
            <a:r>
              <a:rPr sz="1200" b="1" spc="-20" dirty="0">
                <a:latin typeface="Open Sans" panose="020B0606030504020204" pitchFamily="34" charset="0"/>
                <a:ea typeface="Open Sans" panose="020B0606030504020204" pitchFamily="34" charset="0"/>
                <a:cs typeface="Open Sans" panose="020B0606030504020204" pitchFamily="34" charset="0"/>
              </a:rPr>
              <a:t>N</a:t>
            </a:r>
            <a:r>
              <a:rPr sz="1200" spc="-20" dirty="0">
                <a:latin typeface="Open Sans" panose="020B0606030504020204" pitchFamily="34" charset="0"/>
                <a:ea typeface="Open Sans" panose="020B0606030504020204" pitchFamily="34" charset="0"/>
                <a:cs typeface="Open Sans" panose="020B0606030504020204" pitchFamily="34" charset="0"/>
              </a:rPr>
              <a:t>’s</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prefer</a:t>
            </a:r>
            <a:r>
              <a:rPr sz="1200" spc="-3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a:t>
            </a:r>
            <a:r>
              <a:rPr sz="1200" spc="-30"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broad, overall</a:t>
            </a:r>
            <a:r>
              <a:rPr sz="1200" spc="-3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conceptual</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look,</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like</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to</a:t>
            </a:r>
            <a:r>
              <a:rPr sz="1200" spc="-3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work</a:t>
            </a:r>
            <a:r>
              <a:rPr sz="1200" spc="-80"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with</a:t>
            </a:r>
            <a:r>
              <a:rPr sz="1200" spc="-3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possibilities</a:t>
            </a:r>
            <a:r>
              <a:rPr sz="1200" spc="50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in</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future</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are</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comfortable</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with</a:t>
            </a:r>
            <a:r>
              <a:rPr sz="1200" spc="-50"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visioning processes.</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b="1" spc="-25" dirty="0">
                <a:latin typeface="Open Sans" panose="020B0606030504020204" pitchFamily="34" charset="0"/>
                <a:ea typeface="Open Sans" panose="020B0606030504020204" pitchFamily="34" charset="0"/>
                <a:cs typeface="Open Sans" panose="020B0606030504020204" pitchFamily="34" charset="0"/>
              </a:rPr>
              <a:t>N</a:t>
            </a:r>
            <a:r>
              <a:rPr sz="1200" spc="-25" dirty="0">
                <a:latin typeface="Open Sans" panose="020B0606030504020204" pitchFamily="34" charset="0"/>
                <a:ea typeface="Open Sans" panose="020B0606030504020204" pitchFamily="34" charset="0"/>
                <a:cs typeface="Open Sans" panose="020B0606030504020204" pitchFamily="34" charset="0"/>
              </a:rPr>
              <a:t>’s</a:t>
            </a:r>
            <a:r>
              <a:rPr sz="1200" spc="-7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like</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to</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define</a:t>
            </a:r>
            <a:r>
              <a:rPr sz="1200" spc="-3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where</a:t>
            </a:r>
            <a:r>
              <a:rPr sz="1200" spc="-5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organization</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spc="-25" dirty="0">
                <a:latin typeface="Open Sans" panose="020B0606030504020204" pitchFamily="34" charset="0"/>
                <a:ea typeface="Open Sans" panose="020B0606030504020204" pitchFamily="34" charset="0"/>
                <a:cs typeface="Open Sans" panose="020B0606030504020204" pitchFamily="34" charset="0"/>
              </a:rPr>
              <a:t>is </a:t>
            </a:r>
            <a:r>
              <a:rPr sz="1200" dirty="0">
                <a:latin typeface="Open Sans" panose="020B0606030504020204" pitchFamily="34" charset="0"/>
                <a:ea typeface="Open Sans" panose="020B0606030504020204" pitchFamily="34" charset="0"/>
                <a:cs typeface="Open Sans" panose="020B0606030504020204" pitchFamily="34" charset="0"/>
              </a:rPr>
              <a:t>going</a:t>
            </a:r>
            <a:r>
              <a:rPr sz="1200" spc="-6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7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a:t>
            </a:r>
            <a:r>
              <a:rPr sz="1200" spc="-7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possible</a:t>
            </a:r>
            <a:r>
              <a:rPr sz="1200" spc="-50"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attributes,</a:t>
            </a:r>
            <a:r>
              <a:rPr sz="1200" spc="-50"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conditions,</a:t>
            </a:r>
            <a:r>
              <a:rPr sz="1200" spc="500"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outcomes</a:t>
            </a:r>
            <a:r>
              <a:rPr sz="1200" spc="-7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that</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it</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may</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seek</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to</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obtain.</a:t>
            </a:r>
            <a:endParaRPr sz="1200"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4"/>
          <p:cNvSpPr txBox="1"/>
          <p:nvPr/>
        </p:nvSpPr>
        <p:spPr>
          <a:xfrm>
            <a:off x="1295400" y="758951"/>
            <a:ext cx="9601200" cy="320601"/>
          </a:xfrm>
          <a:prstGeom prst="rect">
            <a:avLst/>
          </a:prstGeom>
          <a:solidFill>
            <a:srgbClr val="FF7C79">
              <a:alpha val="39999"/>
            </a:srgbClr>
          </a:solidFill>
        </p:spPr>
        <p:txBody>
          <a:bodyPr vert="horz" wrap="square" lIns="0" tIns="12700" rIns="0" bIns="0" rtlCol="0">
            <a:spAutoFit/>
          </a:bodyPr>
          <a:lstStyle/>
          <a:p>
            <a:pPr marL="2540" algn="ctr">
              <a:lnSpc>
                <a:spcPct val="100000"/>
              </a:lnSpc>
              <a:spcBef>
                <a:spcPts val="100"/>
              </a:spcBef>
            </a:pPr>
            <a:r>
              <a:rPr sz="2000" b="0">
                <a:latin typeface="Open Sans" panose="020B0606030504020204" pitchFamily="34" charset="0"/>
                <a:ea typeface="Open Sans" panose="020B0606030504020204" pitchFamily="34" charset="0"/>
                <a:cs typeface="Open Sans" panose="020B0606030504020204" pitchFamily="34" charset="0"/>
              </a:rPr>
              <a:t>S&amp;N:</a:t>
            </a:r>
            <a:r>
              <a:rPr sz="2000" b="0" spc="-40">
                <a:latin typeface="Open Sans" panose="020B0606030504020204" pitchFamily="34" charset="0"/>
                <a:ea typeface="Open Sans" panose="020B0606030504020204" pitchFamily="34" charset="0"/>
                <a:cs typeface="Open Sans" panose="020B0606030504020204" pitchFamily="34" charset="0"/>
              </a:rPr>
              <a:t> </a:t>
            </a:r>
            <a:r>
              <a:rPr sz="2000" b="0">
                <a:latin typeface="Open Sans" panose="020B0606030504020204" pitchFamily="34" charset="0"/>
                <a:ea typeface="Open Sans" panose="020B0606030504020204" pitchFamily="34" charset="0"/>
                <a:cs typeface="Open Sans" panose="020B0606030504020204" pitchFamily="34" charset="0"/>
              </a:rPr>
              <a:t>The</a:t>
            </a:r>
            <a:r>
              <a:rPr sz="2000" b="0" spc="-30">
                <a:latin typeface="Open Sans" panose="020B0606030504020204" pitchFamily="34" charset="0"/>
                <a:ea typeface="Open Sans" panose="020B0606030504020204" pitchFamily="34" charset="0"/>
                <a:cs typeface="Open Sans" panose="020B0606030504020204" pitchFamily="34" charset="0"/>
              </a:rPr>
              <a:t> </a:t>
            </a:r>
            <a:r>
              <a:rPr sz="2000" b="0">
                <a:latin typeface="Open Sans" panose="020B0606030504020204" pitchFamily="34" charset="0"/>
                <a:ea typeface="Open Sans" panose="020B0606030504020204" pitchFamily="34" charset="0"/>
                <a:cs typeface="Open Sans" panose="020B0606030504020204" pitchFamily="34" charset="0"/>
              </a:rPr>
              <a:t>Leadership</a:t>
            </a:r>
            <a:r>
              <a:rPr sz="2000" b="0" spc="-5">
                <a:latin typeface="Open Sans" panose="020B0606030504020204" pitchFamily="34" charset="0"/>
                <a:ea typeface="Open Sans" panose="020B0606030504020204" pitchFamily="34" charset="0"/>
                <a:cs typeface="Open Sans" panose="020B0606030504020204" pitchFamily="34" charset="0"/>
              </a:rPr>
              <a:t> </a:t>
            </a:r>
            <a:r>
              <a:rPr sz="2000" b="0">
                <a:latin typeface="Open Sans" panose="020B0606030504020204" pitchFamily="34" charset="0"/>
                <a:ea typeface="Open Sans" panose="020B0606030504020204" pitchFamily="34" charset="0"/>
                <a:cs typeface="Open Sans" panose="020B0606030504020204" pitchFamily="34" charset="0"/>
              </a:rPr>
              <a:t>Dimension of</a:t>
            </a:r>
            <a:r>
              <a:rPr sz="2000" b="0" spc="-35">
                <a:latin typeface="Open Sans" panose="020B0606030504020204" pitchFamily="34" charset="0"/>
                <a:ea typeface="Open Sans" panose="020B0606030504020204" pitchFamily="34" charset="0"/>
                <a:cs typeface="Open Sans" panose="020B0606030504020204" pitchFamily="34" charset="0"/>
              </a:rPr>
              <a:t> </a:t>
            </a:r>
            <a:r>
              <a:rPr sz="2000" b="0" spc="-10">
                <a:latin typeface="Open Sans" panose="020B0606030504020204" pitchFamily="34" charset="0"/>
                <a:ea typeface="Open Sans" panose="020B0606030504020204" pitchFamily="34" charset="0"/>
                <a:cs typeface="Open Sans" panose="020B0606030504020204" pitchFamily="34" charset="0"/>
              </a:rPr>
              <a:t>Planning</a:t>
            </a:r>
            <a:endParaRPr sz="200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p:cNvSpPr txBox="1"/>
          <p:nvPr/>
        </p:nvSpPr>
        <p:spPr>
          <a:xfrm>
            <a:off x="6175349" y="1406016"/>
            <a:ext cx="4455160" cy="935513"/>
          </a:xfrm>
          <a:prstGeom prst="rect">
            <a:avLst/>
          </a:prstGeom>
        </p:spPr>
        <p:txBody>
          <a:bodyPr vert="horz" wrap="square" lIns="0" tIns="12065" rIns="0" bIns="0" rtlCol="0">
            <a:spAutoFit/>
          </a:bodyPr>
          <a:lstStyle/>
          <a:p>
            <a:pPr marL="12700" marR="5080">
              <a:lnSpc>
                <a:spcPct val="100000"/>
              </a:lnSpc>
              <a:spcBef>
                <a:spcPts val="95"/>
              </a:spcBef>
            </a:pPr>
            <a:r>
              <a:rPr sz="1200" b="1" spc="-20">
                <a:latin typeface="Open Sans" panose="020B0606030504020204" pitchFamily="34" charset="0"/>
                <a:ea typeface="Open Sans" panose="020B0606030504020204" pitchFamily="34" charset="0"/>
                <a:cs typeface="Open Sans" panose="020B0606030504020204" pitchFamily="34" charset="0"/>
              </a:rPr>
              <a:t>S</a:t>
            </a:r>
            <a:r>
              <a:rPr sz="1200" spc="-20">
                <a:latin typeface="Open Sans" panose="020B0606030504020204" pitchFamily="34" charset="0"/>
                <a:ea typeface="Open Sans" panose="020B0606030504020204" pitchFamily="34" charset="0"/>
                <a:cs typeface="Open Sans" panose="020B0606030504020204" pitchFamily="34" charset="0"/>
              </a:rPr>
              <a:t>’s,</a:t>
            </a:r>
            <a:r>
              <a:rPr sz="1200" spc="-6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on</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other</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hand,</a:t>
            </a:r>
            <a:r>
              <a:rPr sz="1200" spc="-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prefer</a:t>
            </a:r>
            <a:r>
              <a:rPr sz="1200" spc="-35">
                <a:latin typeface="Open Sans" panose="020B0606030504020204" pitchFamily="34" charset="0"/>
                <a:ea typeface="Open Sans" panose="020B0606030504020204" pitchFamily="34" charset="0"/>
                <a:cs typeface="Open Sans" panose="020B0606030504020204" pitchFamily="34" charset="0"/>
              </a:rPr>
              <a:t> </a:t>
            </a:r>
            <a:r>
              <a:rPr sz="1200" spc="-30">
                <a:latin typeface="Open Sans" panose="020B0606030504020204" pitchFamily="34" charset="0"/>
                <a:ea typeface="Open Sans" panose="020B0606030504020204" pitchFamily="34" charset="0"/>
                <a:cs typeface="Open Sans" panose="020B0606030504020204" pitchFamily="34" charset="0"/>
              </a:rPr>
              <a:t>step-</a:t>
            </a:r>
            <a:r>
              <a:rPr sz="1200" spc="-35">
                <a:latin typeface="Open Sans" panose="020B0606030504020204" pitchFamily="34" charset="0"/>
                <a:ea typeface="Open Sans" panose="020B0606030504020204" pitchFamily="34" charset="0"/>
                <a:cs typeface="Open Sans" panose="020B0606030504020204" pitchFamily="34" charset="0"/>
              </a:rPr>
              <a:t>by-</a:t>
            </a:r>
            <a:r>
              <a:rPr sz="1200">
                <a:latin typeface="Open Sans" panose="020B0606030504020204" pitchFamily="34" charset="0"/>
                <a:ea typeface="Open Sans" panose="020B0606030504020204" pitchFamily="34" charset="0"/>
                <a:cs typeface="Open Sans" panose="020B0606030504020204" pitchFamily="34" charset="0"/>
              </a:rPr>
              <a:t>step </a:t>
            </a:r>
            <a:r>
              <a:rPr sz="1200" spc="-20">
                <a:latin typeface="Open Sans" panose="020B0606030504020204" pitchFamily="34" charset="0"/>
                <a:ea typeface="Open Sans" panose="020B0606030504020204" pitchFamily="34" charset="0"/>
                <a:cs typeface="Open Sans" panose="020B0606030504020204" pitchFamily="34" charset="0"/>
              </a:rPr>
              <a:t>pragmatic</a:t>
            </a:r>
            <a:r>
              <a:rPr sz="1200" spc="-3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planning </a:t>
            </a:r>
            <a:r>
              <a:rPr sz="1200">
                <a:latin typeface="Open Sans" panose="020B0606030504020204" pitchFamily="34" charset="0"/>
                <a:ea typeface="Open Sans" panose="020B0606030504020204" pitchFamily="34" charset="0"/>
                <a:cs typeface="Open Sans" panose="020B0606030504020204" pitchFamily="34" charset="0"/>
              </a:rPr>
              <a:t>that</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is</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based</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upon</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what</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can</a:t>
            </a:r>
            <a:r>
              <a:rPr sz="1200" spc="-6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feasibly</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be</a:t>
            </a:r>
            <a:r>
              <a:rPr sz="1200" spc="-4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accomplished</a:t>
            </a:r>
            <a:r>
              <a:rPr sz="1200" spc="-4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today. </a:t>
            </a:r>
            <a:r>
              <a:rPr sz="1200">
                <a:latin typeface="Open Sans" panose="020B0606030504020204" pitchFamily="34" charset="0"/>
                <a:ea typeface="Open Sans" panose="020B0606030504020204" pitchFamily="34" charset="0"/>
                <a:cs typeface="Open Sans" panose="020B0606030504020204" pitchFamily="34" charset="0"/>
              </a:rPr>
              <a:t>They</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are</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most</a:t>
            </a:r>
            <a:r>
              <a:rPr sz="1200" spc="-40">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comfortable</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in</a:t>
            </a:r>
            <a:r>
              <a:rPr sz="1200" spc="-2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developing</a:t>
            </a:r>
            <a:r>
              <a:rPr sz="1200" spc="-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strategies, </a:t>
            </a:r>
            <a:r>
              <a:rPr sz="1200" spc="-10">
                <a:latin typeface="Open Sans" panose="020B0606030504020204" pitchFamily="34" charset="0"/>
                <a:ea typeface="Open Sans" panose="020B0606030504020204" pitchFamily="34" charset="0"/>
                <a:cs typeface="Open Sans" panose="020B0606030504020204" pitchFamily="34" charset="0"/>
              </a:rPr>
              <a:t>steps</a:t>
            </a:r>
            <a:r>
              <a:rPr sz="1200" spc="-15">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and </a:t>
            </a:r>
            <a:r>
              <a:rPr sz="1200" spc="-10">
                <a:latin typeface="Open Sans" panose="020B0606030504020204" pitchFamily="34" charset="0"/>
                <a:ea typeface="Open Sans" panose="020B0606030504020204" pitchFamily="34" charset="0"/>
                <a:cs typeface="Open Sans" panose="020B0606030504020204" pitchFamily="34" charset="0"/>
              </a:rPr>
              <a:t>action</a:t>
            </a:r>
            <a:r>
              <a:rPr sz="1200" spc="-5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plans</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5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achieve</a:t>
            </a:r>
            <a:r>
              <a:rPr sz="1200" spc="-3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certain</a:t>
            </a:r>
            <a:r>
              <a:rPr sz="1200" spc="-4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goals.</a:t>
            </a:r>
            <a:r>
              <a:rPr sz="1200" spc="-5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a:t>
            </a:r>
            <a:r>
              <a:rPr sz="1200" spc="-50">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prefer</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6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define how</a:t>
            </a:r>
            <a:r>
              <a:rPr sz="1200" spc="-7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40">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organization</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is</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going</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5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achieve</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its</a:t>
            </a:r>
            <a:r>
              <a:rPr sz="1200" spc="-4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goals.</a:t>
            </a:r>
            <a:endParaRPr sz="1200">
              <a:latin typeface="Open Sans" panose="020B0606030504020204" pitchFamily="34" charset="0"/>
              <a:ea typeface="Open Sans" panose="020B0606030504020204" pitchFamily="34" charset="0"/>
              <a:cs typeface="Open Sans" panose="020B0606030504020204" pitchFamily="34" charset="0"/>
            </a:endParaRPr>
          </a:p>
        </p:txBody>
      </p:sp>
      <p:sp>
        <p:nvSpPr>
          <p:cNvPr id="6" name="object 6"/>
          <p:cNvSpPr txBox="1"/>
          <p:nvPr/>
        </p:nvSpPr>
        <p:spPr>
          <a:xfrm>
            <a:off x="6175171" y="2686656"/>
            <a:ext cx="4336415" cy="381515"/>
          </a:xfrm>
          <a:prstGeom prst="rect">
            <a:avLst/>
          </a:prstGeom>
        </p:spPr>
        <p:txBody>
          <a:bodyPr vert="horz" wrap="square" lIns="0" tIns="12065" rIns="0" bIns="0" rtlCol="0">
            <a:spAutoFit/>
          </a:bodyPr>
          <a:lstStyle/>
          <a:p>
            <a:pPr marL="12700" marR="5080" indent="-635">
              <a:lnSpc>
                <a:spcPct val="100000"/>
              </a:lnSpc>
              <a:spcBef>
                <a:spcPts val="95"/>
              </a:spcBef>
            </a:pPr>
            <a:r>
              <a:rPr sz="1200">
                <a:latin typeface="Open Sans" panose="020B0606030504020204" pitchFamily="34" charset="0"/>
                <a:ea typeface="Open Sans" panose="020B0606030504020204" pitchFamily="34" charset="0"/>
                <a:cs typeface="Open Sans" panose="020B0606030504020204" pitchFamily="34" charset="0"/>
              </a:rPr>
              <a:t>If</a:t>
            </a:r>
            <a:r>
              <a:rPr sz="1200" spc="-75">
                <a:latin typeface="Open Sans" panose="020B0606030504020204" pitchFamily="34" charset="0"/>
                <a:ea typeface="Open Sans" panose="020B0606030504020204" pitchFamily="34" charset="0"/>
                <a:cs typeface="Open Sans" panose="020B0606030504020204" pitchFamily="34" charset="0"/>
              </a:rPr>
              <a:t> </a:t>
            </a:r>
            <a:r>
              <a:rPr sz="1200" b="1" spc="-20">
                <a:latin typeface="Open Sans" panose="020B0606030504020204" pitchFamily="34" charset="0"/>
                <a:ea typeface="Open Sans" panose="020B0606030504020204" pitchFamily="34" charset="0"/>
                <a:cs typeface="Open Sans" panose="020B0606030504020204" pitchFamily="34" charset="0"/>
              </a:rPr>
              <a:t>N</a:t>
            </a:r>
            <a:r>
              <a:rPr sz="1200" spc="-20">
                <a:latin typeface="Open Sans" panose="020B0606030504020204" pitchFamily="34" charset="0"/>
                <a:ea typeface="Open Sans" panose="020B0606030504020204" pitchFamily="34" charset="0"/>
                <a:cs typeface="Open Sans" panose="020B0606030504020204" pitchFamily="34" charset="0"/>
              </a:rPr>
              <a:t>’s</a:t>
            </a:r>
            <a:r>
              <a:rPr sz="1200" spc="-60">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conceived</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a:t>
            </a:r>
            <a:r>
              <a:rPr sz="1200" spc="-6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putting</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man</a:t>
            </a:r>
            <a:r>
              <a:rPr sz="1200" spc="-6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on</a:t>
            </a:r>
            <a:r>
              <a:rPr sz="1200" spc="-6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2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moon,</a:t>
            </a:r>
            <a:r>
              <a:rPr sz="1200" spc="-6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25">
                <a:latin typeface="Open Sans" panose="020B0606030504020204" pitchFamily="34" charset="0"/>
                <a:ea typeface="Open Sans" panose="020B0606030504020204" pitchFamily="34" charset="0"/>
                <a:cs typeface="Open Sans" panose="020B0606030504020204" pitchFamily="34" charset="0"/>
              </a:rPr>
              <a:t> </a:t>
            </a:r>
            <a:r>
              <a:rPr sz="1200" b="1">
                <a:latin typeface="Open Sans" panose="020B0606030504020204" pitchFamily="34" charset="0"/>
                <a:ea typeface="Open Sans" panose="020B0606030504020204" pitchFamily="34" charset="0"/>
                <a:cs typeface="Open Sans" panose="020B0606030504020204" pitchFamily="34" charset="0"/>
              </a:rPr>
              <a:t>S</a:t>
            </a:r>
            <a:r>
              <a:rPr sz="1200">
                <a:latin typeface="Open Sans" panose="020B0606030504020204" pitchFamily="34" charset="0"/>
                <a:ea typeface="Open Sans" panose="020B0606030504020204" pitchFamily="34" charset="0"/>
                <a:cs typeface="Open Sans" panose="020B0606030504020204" pitchFamily="34" charset="0"/>
              </a:rPr>
              <a:t>’s</a:t>
            </a:r>
            <a:r>
              <a:rPr sz="1200" spc="-4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devised </a:t>
            </a:r>
            <a:r>
              <a:rPr sz="1200">
                <a:latin typeface="Open Sans" panose="020B0606030504020204" pitchFamily="34" charset="0"/>
                <a:ea typeface="Open Sans" panose="020B0606030504020204" pitchFamily="34" charset="0"/>
                <a:cs typeface="Open Sans" panose="020B0606030504020204" pitchFamily="34" charset="0"/>
              </a:rPr>
              <a:t>the</a:t>
            </a:r>
            <a:r>
              <a:rPr sz="1200" spc="-3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systems</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3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hardware</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4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make</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it</a:t>
            </a:r>
            <a:r>
              <a:rPr sz="1200" spc="-3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happen.</a:t>
            </a:r>
            <a:endParaRPr sz="1200">
              <a:latin typeface="Open Sans" panose="020B0606030504020204" pitchFamily="34" charset="0"/>
              <a:ea typeface="Open Sans" panose="020B0606030504020204" pitchFamily="34" charset="0"/>
              <a:cs typeface="Open Sans" panose="020B0606030504020204" pitchFamily="34" charset="0"/>
            </a:endParaRPr>
          </a:p>
        </p:txBody>
      </p:sp>
      <p:sp>
        <p:nvSpPr>
          <p:cNvPr id="7" name="object 7"/>
          <p:cNvSpPr txBox="1"/>
          <p:nvPr/>
        </p:nvSpPr>
        <p:spPr>
          <a:xfrm>
            <a:off x="6175349" y="3326709"/>
            <a:ext cx="4448810" cy="750847"/>
          </a:xfrm>
          <a:prstGeom prst="rect">
            <a:avLst/>
          </a:prstGeom>
        </p:spPr>
        <p:txBody>
          <a:bodyPr vert="horz" wrap="square" lIns="0" tIns="12065" rIns="0" bIns="0" rtlCol="0">
            <a:spAutoFit/>
          </a:bodyPr>
          <a:lstStyle/>
          <a:p>
            <a:pPr marL="12700" marR="5080">
              <a:lnSpc>
                <a:spcPct val="100000"/>
              </a:lnSpc>
              <a:spcBef>
                <a:spcPts val="95"/>
              </a:spcBef>
            </a:pPr>
            <a:r>
              <a:rPr sz="1200" spc="-25">
                <a:latin typeface="Open Sans" panose="020B0606030504020204" pitchFamily="34" charset="0"/>
                <a:ea typeface="Open Sans" panose="020B0606030504020204" pitchFamily="34" charset="0"/>
                <a:cs typeface="Open Sans" panose="020B0606030504020204" pitchFamily="34" charset="0"/>
              </a:rPr>
              <a:t>Obviously,</a:t>
            </a:r>
            <a:r>
              <a:rPr sz="1200" spc="-5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good</a:t>
            </a:r>
            <a:r>
              <a:rPr sz="1200" spc="-6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plan</a:t>
            </a:r>
            <a:r>
              <a:rPr sz="1200" spc="-4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requires</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both</a:t>
            </a:r>
            <a:r>
              <a:rPr sz="1200" spc="-3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perspectives </a:t>
            </a:r>
            <a:r>
              <a:rPr sz="1200">
                <a:latin typeface="Open Sans" panose="020B0606030504020204" pitchFamily="34" charset="0"/>
                <a:ea typeface="Open Sans" panose="020B0606030504020204" pitchFamily="34" charset="0"/>
                <a:cs typeface="Open Sans" panose="020B0606030504020204" pitchFamily="34" charset="0"/>
              </a:rPr>
              <a:t>—</a:t>
            </a:r>
            <a:r>
              <a:rPr sz="1200" spc="-7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long </a:t>
            </a:r>
            <a:r>
              <a:rPr sz="1200" spc="-10">
                <a:latin typeface="Open Sans" panose="020B0606030504020204" pitchFamily="34" charset="0"/>
                <a:ea typeface="Open Sans" panose="020B0606030504020204" pitchFamily="34" charset="0"/>
                <a:cs typeface="Open Sans" panose="020B0606030504020204" pitchFamily="34" charset="0"/>
              </a:rPr>
              <a:t>range</a:t>
            </a:r>
            <a:r>
              <a:rPr sz="1200" spc="-1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conceptual</a:t>
            </a:r>
            <a:r>
              <a:rPr sz="1200">
                <a:latin typeface="Open Sans" panose="020B0606030504020204" pitchFamily="34" charset="0"/>
                <a:ea typeface="Open Sans" panose="020B0606030504020204" pitchFamily="34" charset="0"/>
                <a:cs typeface="Open Sans" panose="020B0606030504020204" pitchFamily="34" charset="0"/>
              </a:rPr>
              <a:t> goals</a:t>
            </a:r>
            <a:r>
              <a:rPr sz="1200" spc="-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a:t>
            </a:r>
            <a:r>
              <a:rPr sz="1200" i="1" spc="-10">
                <a:latin typeface="Open Sans" panose="020B0606030504020204" pitchFamily="34" charset="0"/>
                <a:ea typeface="Open Sans" panose="020B0606030504020204" pitchFamily="34" charset="0"/>
                <a:cs typeface="Open Sans" panose="020B0606030504020204" pitchFamily="34" charset="0"/>
              </a:rPr>
              <a:t>where</a:t>
            </a:r>
            <a:r>
              <a:rPr sz="1200" spc="-10">
                <a:latin typeface="Open Sans" panose="020B0606030504020204" pitchFamily="34" charset="0"/>
                <a:ea typeface="Open Sans" panose="020B0606030504020204" pitchFamily="34" charset="0"/>
                <a:cs typeface="Open Sans" panose="020B0606030504020204" pitchFamily="34" charset="0"/>
              </a:rPr>
              <a:t>)</a:t>
            </a:r>
            <a:r>
              <a:rPr sz="1200" spc="-6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10">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pragmatic</a:t>
            </a:r>
            <a:r>
              <a:rPr sz="1200" spc="-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strategies</a:t>
            </a:r>
            <a:r>
              <a:rPr sz="1200" spc="-5">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and </a:t>
            </a:r>
            <a:r>
              <a:rPr sz="1200">
                <a:latin typeface="Open Sans" panose="020B0606030504020204" pitchFamily="34" charset="0"/>
                <a:ea typeface="Open Sans" panose="020B0606030504020204" pitchFamily="34" charset="0"/>
                <a:cs typeface="Open Sans" panose="020B0606030504020204" pitchFamily="34" charset="0"/>
              </a:rPr>
              <a:t>actions</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plans</a:t>
            </a:r>
            <a:r>
              <a:rPr sz="1200" spc="-2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a:t>
            </a:r>
            <a:r>
              <a:rPr sz="1200" i="1" spc="-10">
                <a:latin typeface="Open Sans" panose="020B0606030504020204" pitchFamily="34" charset="0"/>
                <a:ea typeface="Open Sans" panose="020B0606030504020204" pitchFamily="34" charset="0"/>
                <a:cs typeface="Open Sans" panose="020B0606030504020204" pitchFamily="34" charset="0"/>
              </a:rPr>
              <a:t>how</a:t>
            </a:r>
            <a:r>
              <a:rPr sz="1200" spc="-10">
                <a:latin typeface="Open Sans" panose="020B0606030504020204" pitchFamily="34" charset="0"/>
                <a:ea typeface="Open Sans" panose="020B0606030504020204" pitchFamily="34" charset="0"/>
                <a:cs typeface="Open Sans" panose="020B0606030504020204" pitchFamily="34" charset="0"/>
              </a:rPr>
              <a:t>).</a:t>
            </a:r>
            <a:r>
              <a:rPr sz="1200" spc="-7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It</a:t>
            </a:r>
            <a:r>
              <a:rPr sz="1200" spc="-5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is</a:t>
            </a:r>
            <a:r>
              <a:rPr sz="1200" spc="-4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important</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40">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understand</a:t>
            </a:r>
            <a:r>
              <a:rPr sz="1200" spc="-3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which </a:t>
            </a:r>
            <a:r>
              <a:rPr sz="1200" spc="-20">
                <a:latin typeface="Open Sans" panose="020B0606030504020204" pitchFamily="34" charset="0"/>
                <a:ea typeface="Open Sans" panose="020B0606030504020204" pitchFamily="34" charset="0"/>
                <a:cs typeface="Open Sans" panose="020B0606030504020204" pitchFamily="34" charset="0"/>
              </a:rPr>
              <a:t>strengths</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40">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preferences</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each</a:t>
            </a:r>
            <a:r>
              <a:rPr sz="1200" spc="-5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partner</a:t>
            </a:r>
            <a:r>
              <a:rPr sz="1200" spc="-2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brings</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3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planning process.</a:t>
            </a:r>
            <a:endParaRPr sz="1200">
              <a:latin typeface="Open Sans" panose="020B0606030504020204" pitchFamily="34" charset="0"/>
              <a:ea typeface="Open Sans" panose="020B0606030504020204" pitchFamily="34" charset="0"/>
              <a:cs typeface="Open Sans" panose="020B0606030504020204" pitchFamily="34" charset="0"/>
            </a:endParaRPr>
          </a:p>
        </p:txBody>
      </p:sp>
      <p:sp>
        <p:nvSpPr>
          <p:cNvPr id="8" name="object 8"/>
          <p:cNvSpPr txBox="1"/>
          <p:nvPr/>
        </p:nvSpPr>
        <p:spPr>
          <a:xfrm>
            <a:off x="6175171" y="4606816"/>
            <a:ext cx="4128770" cy="566181"/>
          </a:xfrm>
          <a:prstGeom prst="rect">
            <a:avLst/>
          </a:prstGeom>
        </p:spPr>
        <p:txBody>
          <a:bodyPr vert="horz" wrap="square" lIns="0" tIns="12065" rIns="0" bIns="0" rtlCol="0">
            <a:spAutoFit/>
          </a:bodyPr>
          <a:lstStyle/>
          <a:p>
            <a:pPr marL="12700" marR="5080">
              <a:lnSpc>
                <a:spcPct val="100000"/>
              </a:lnSpc>
              <a:spcBef>
                <a:spcPts val="95"/>
              </a:spcBef>
            </a:pPr>
            <a:r>
              <a:rPr sz="1200">
                <a:latin typeface="Open Sans" panose="020B0606030504020204" pitchFamily="34" charset="0"/>
                <a:ea typeface="Open Sans" panose="020B0606030504020204" pitchFamily="34" charset="0"/>
                <a:cs typeface="Open Sans" panose="020B0606030504020204" pitchFamily="34" charset="0"/>
              </a:rPr>
              <a:t>For</a:t>
            </a:r>
            <a:r>
              <a:rPr sz="1200" spc="-6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partners</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a:t>
            </a:r>
            <a:r>
              <a:rPr sz="1200" spc="-5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2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same</a:t>
            </a:r>
            <a:r>
              <a:rPr sz="1200" spc="-5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preference,</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10">
                <a:latin typeface="Open Sans" panose="020B0606030504020204" pitchFamily="34" charset="0"/>
                <a:ea typeface="Open Sans" panose="020B0606030504020204" pitchFamily="34" charset="0"/>
                <a:cs typeface="Open Sans" panose="020B0606030504020204" pitchFamily="34" charset="0"/>
              </a:rPr>
              <a:t> challenge</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is</a:t>
            </a:r>
            <a:r>
              <a:rPr sz="1200" spc="-30">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that </a:t>
            </a:r>
            <a:r>
              <a:rPr sz="1200">
                <a:latin typeface="Open Sans" panose="020B0606030504020204" pitchFamily="34" charset="0"/>
                <a:ea typeface="Open Sans" panose="020B0606030504020204" pitchFamily="34" charset="0"/>
                <a:cs typeface="Open Sans" panose="020B0606030504020204" pitchFamily="34" charset="0"/>
              </a:rPr>
              <a:t>they</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may</a:t>
            </a:r>
            <a:r>
              <a:rPr sz="1200" spc="-6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not</a:t>
            </a:r>
            <a:r>
              <a:rPr sz="1200" spc="-4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focus</a:t>
            </a:r>
            <a:r>
              <a:rPr sz="1200" spc="-7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on</a:t>
            </a:r>
            <a:r>
              <a:rPr sz="1200" spc="-6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one</a:t>
            </a:r>
            <a:r>
              <a:rPr sz="1200" spc="-6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a:t>
            </a:r>
            <a:r>
              <a:rPr sz="1200" spc="-6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two</a:t>
            </a:r>
            <a:r>
              <a:rPr sz="1200" spc="-7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critical</a:t>
            </a:r>
            <a:r>
              <a:rPr sz="1200" spc="-3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planning components</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t>
            </a:r>
            <a:r>
              <a:rPr sz="1200" spc="-6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either</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5">
                <a:latin typeface="Open Sans" panose="020B0606030504020204" pitchFamily="34" charset="0"/>
                <a:ea typeface="Open Sans" panose="020B0606030504020204" pitchFamily="34" charset="0"/>
                <a:cs typeface="Open Sans" panose="020B0606030504020204" pitchFamily="34" charset="0"/>
              </a:rPr>
              <a:t> </a:t>
            </a:r>
            <a:r>
              <a:rPr sz="1200" i="1" spc="-10">
                <a:latin typeface="Open Sans" panose="020B0606030504020204" pitchFamily="34" charset="0"/>
                <a:ea typeface="Open Sans" panose="020B0606030504020204" pitchFamily="34" charset="0"/>
                <a:cs typeface="Open Sans" panose="020B0606030504020204" pitchFamily="34" charset="0"/>
              </a:rPr>
              <a:t>where</a:t>
            </a:r>
            <a:r>
              <a:rPr sz="1200" i="1" spc="-7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or</a:t>
            </a:r>
            <a:r>
              <a:rPr sz="1200" spc="-6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20">
                <a:latin typeface="Open Sans" panose="020B0606030504020204" pitchFamily="34" charset="0"/>
                <a:ea typeface="Open Sans" panose="020B0606030504020204" pitchFamily="34" charset="0"/>
                <a:cs typeface="Open Sans" panose="020B0606030504020204" pitchFamily="34" charset="0"/>
              </a:rPr>
              <a:t> </a:t>
            </a:r>
            <a:r>
              <a:rPr sz="1200" i="1" spc="-20">
                <a:latin typeface="Open Sans" panose="020B0606030504020204" pitchFamily="34" charset="0"/>
                <a:ea typeface="Open Sans" panose="020B0606030504020204" pitchFamily="34" charset="0"/>
                <a:cs typeface="Open Sans" panose="020B0606030504020204" pitchFamily="34" charset="0"/>
              </a:rPr>
              <a:t>how</a:t>
            </a:r>
            <a:r>
              <a:rPr sz="1200" spc="-20">
                <a:latin typeface="Open Sans" panose="020B0606030504020204" pitchFamily="34" charset="0"/>
                <a:ea typeface="Open Sans" panose="020B0606030504020204" pitchFamily="34" charset="0"/>
                <a:cs typeface="Open Sans" panose="020B0606030504020204" pitchFamily="34" charset="0"/>
              </a:rPr>
              <a:t>.</a:t>
            </a:r>
            <a:endParaRPr sz="1200">
              <a:latin typeface="Open Sans" panose="020B0606030504020204" pitchFamily="34" charset="0"/>
              <a:ea typeface="Open Sans" panose="020B0606030504020204" pitchFamily="34" charset="0"/>
              <a:cs typeface="Open Sans" panose="020B0606030504020204" pitchFamily="34" charset="0"/>
            </a:endParaRPr>
          </a:p>
        </p:txBody>
      </p:sp>
      <p:sp>
        <p:nvSpPr>
          <p:cNvPr id="9" name="object 9"/>
          <p:cNvSpPr txBox="1"/>
          <p:nvPr/>
        </p:nvSpPr>
        <p:spPr>
          <a:xfrm>
            <a:off x="6150227" y="5466866"/>
            <a:ext cx="2493645" cy="474489"/>
          </a:xfrm>
          <a:prstGeom prst="rect">
            <a:avLst/>
          </a:prstGeom>
        </p:spPr>
        <p:txBody>
          <a:bodyPr vert="horz" wrap="square" lIns="0" tIns="12700" rIns="0" bIns="0" rtlCol="0">
            <a:spAutoFit/>
          </a:bodyPr>
          <a:lstStyle/>
          <a:p>
            <a:pPr marL="38100">
              <a:lnSpc>
                <a:spcPct val="100000"/>
              </a:lnSpc>
              <a:spcBef>
                <a:spcPts val="100"/>
              </a:spcBef>
            </a:pPr>
            <a:r>
              <a:rPr sz="1000" spc="-10">
                <a:latin typeface="Open Sans" panose="020B0606030504020204" pitchFamily="34" charset="0"/>
                <a:ea typeface="Open Sans" panose="020B0606030504020204" pitchFamily="34" charset="0"/>
                <a:cs typeface="Open Sans" panose="020B0606030504020204" pitchFamily="34" charset="0"/>
              </a:rPr>
              <a:t>Adaptation</a:t>
            </a:r>
            <a:r>
              <a:rPr sz="1000" spc="-40">
                <a:latin typeface="Open Sans" panose="020B0606030504020204" pitchFamily="34" charset="0"/>
                <a:ea typeface="Open Sans" panose="020B0606030504020204" pitchFamily="34" charset="0"/>
                <a:cs typeface="Open Sans" panose="020B0606030504020204" pitchFamily="34" charset="0"/>
              </a:rPr>
              <a:t> </a:t>
            </a:r>
            <a:r>
              <a:rPr sz="1000">
                <a:latin typeface="Open Sans" panose="020B0606030504020204" pitchFamily="34" charset="0"/>
                <a:ea typeface="Open Sans" panose="020B0606030504020204" pitchFamily="34" charset="0"/>
                <a:cs typeface="Open Sans" panose="020B0606030504020204" pitchFamily="34" charset="0"/>
              </a:rPr>
              <a:t>by Bud </a:t>
            </a:r>
            <a:r>
              <a:rPr sz="1000" spc="-10">
                <a:latin typeface="Open Sans" panose="020B0606030504020204" pitchFamily="34" charset="0"/>
                <a:ea typeface="Open Sans" panose="020B0606030504020204" pitchFamily="34" charset="0"/>
                <a:cs typeface="Open Sans" panose="020B0606030504020204" pitchFamily="34" charset="0"/>
              </a:rPr>
              <a:t>Crouch</a:t>
            </a:r>
            <a:endParaRPr sz="1000">
              <a:latin typeface="Open Sans" panose="020B0606030504020204" pitchFamily="34" charset="0"/>
              <a:ea typeface="Open Sans" panose="020B0606030504020204" pitchFamily="34" charset="0"/>
              <a:cs typeface="Open Sans" panose="020B0606030504020204" pitchFamily="34" charset="0"/>
            </a:endParaRPr>
          </a:p>
          <a:p>
            <a:pPr marL="38100">
              <a:lnSpc>
                <a:spcPct val="100000"/>
              </a:lnSpc>
            </a:pPr>
            <a:r>
              <a:rPr sz="1000">
                <a:latin typeface="Open Sans" panose="020B0606030504020204" pitchFamily="34" charset="0"/>
                <a:ea typeface="Open Sans" panose="020B0606030504020204" pitchFamily="34" charset="0"/>
                <a:cs typeface="Open Sans" panose="020B0606030504020204" pitchFamily="34" charset="0"/>
              </a:rPr>
              <a:t>based</a:t>
            </a:r>
            <a:r>
              <a:rPr sz="1000" spc="-50">
                <a:latin typeface="Open Sans" panose="020B0606030504020204" pitchFamily="34" charset="0"/>
                <a:ea typeface="Open Sans" panose="020B0606030504020204" pitchFamily="34" charset="0"/>
                <a:cs typeface="Open Sans" panose="020B0606030504020204" pitchFamily="34" charset="0"/>
              </a:rPr>
              <a:t> </a:t>
            </a:r>
            <a:r>
              <a:rPr sz="1000">
                <a:latin typeface="Open Sans" panose="020B0606030504020204" pitchFamily="34" charset="0"/>
                <a:ea typeface="Open Sans" panose="020B0606030504020204" pitchFamily="34" charset="0"/>
                <a:cs typeface="Open Sans" panose="020B0606030504020204" pitchFamily="34" charset="0"/>
              </a:rPr>
              <a:t>upon</a:t>
            </a:r>
            <a:r>
              <a:rPr sz="1000" spc="-55">
                <a:latin typeface="Open Sans" panose="020B0606030504020204" pitchFamily="34" charset="0"/>
                <a:ea typeface="Open Sans" panose="020B0606030504020204" pitchFamily="34" charset="0"/>
                <a:cs typeface="Open Sans" panose="020B0606030504020204" pitchFamily="34" charset="0"/>
              </a:rPr>
              <a:t> </a:t>
            </a:r>
            <a:r>
              <a:rPr sz="1000">
                <a:latin typeface="Open Sans" panose="020B0606030504020204" pitchFamily="34" charset="0"/>
                <a:ea typeface="Open Sans" panose="020B0606030504020204" pitchFamily="34" charset="0"/>
                <a:cs typeface="Open Sans" panose="020B0606030504020204" pitchFamily="34" charset="0"/>
              </a:rPr>
              <a:t>The</a:t>
            </a:r>
            <a:r>
              <a:rPr sz="1000" spc="-40">
                <a:latin typeface="Open Sans" panose="020B0606030504020204" pitchFamily="34" charset="0"/>
                <a:ea typeface="Open Sans" panose="020B0606030504020204" pitchFamily="34" charset="0"/>
                <a:cs typeface="Open Sans" panose="020B0606030504020204" pitchFamily="34" charset="0"/>
              </a:rPr>
              <a:t> </a:t>
            </a:r>
            <a:r>
              <a:rPr sz="1000">
                <a:latin typeface="Open Sans" panose="020B0606030504020204" pitchFamily="34" charset="0"/>
                <a:ea typeface="Open Sans" panose="020B0606030504020204" pitchFamily="34" charset="0"/>
                <a:cs typeface="Open Sans" panose="020B0606030504020204" pitchFamily="34" charset="0"/>
              </a:rPr>
              <a:t>Myers</a:t>
            </a:r>
            <a:r>
              <a:rPr sz="1000" spc="-45">
                <a:latin typeface="Open Sans" panose="020B0606030504020204" pitchFamily="34" charset="0"/>
                <a:ea typeface="Open Sans" panose="020B0606030504020204" pitchFamily="34" charset="0"/>
                <a:cs typeface="Open Sans" panose="020B0606030504020204" pitchFamily="34" charset="0"/>
              </a:rPr>
              <a:t> </a:t>
            </a:r>
            <a:r>
              <a:rPr sz="1000">
                <a:latin typeface="Open Sans" panose="020B0606030504020204" pitchFamily="34" charset="0"/>
                <a:ea typeface="Open Sans" panose="020B0606030504020204" pitchFamily="34" charset="0"/>
                <a:cs typeface="Open Sans" panose="020B0606030504020204" pitchFamily="34" charset="0"/>
              </a:rPr>
              <a:t>Briggs</a:t>
            </a:r>
            <a:r>
              <a:rPr sz="1000" spc="-15">
                <a:latin typeface="Open Sans" panose="020B0606030504020204" pitchFamily="34" charset="0"/>
                <a:ea typeface="Open Sans" panose="020B0606030504020204" pitchFamily="34" charset="0"/>
                <a:cs typeface="Open Sans" panose="020B0606030504020204" pitchFamily="34" charset="0"/>
              </a:rPr>
              <a:t> </a:t>
            </a:r>
            <a:r>
              <a:rPr sz="1000">
                <a:latin typeface="Open Sans" panose="020B0606030504020204" pitchFamily="34" charset="0"/>
                <a:ea typeface="Open Sans" panose="020B0606030504020204" pitchFamily="34" charset="0"/>
                <a:cs typeface="Open Sans" panose="020B0606030504020204" pitchFamily="34" charset="0"/>
              </a:rPr>
              <a:t>Type</a:t>
            </a:r>
            <a:r>
              <a:rPr sz="1000" spc="-55">
                <a:latin typeface="Open Sans" panose="020B0606030504020204" pitchFamily="34" charset="0"/>
                <a:ea typeface="Open Sans" panose="020B0606030504020204" pitchFamily="34" charset="0"/>
                <a:cs typeface="Open Sans" panose="020B0606030504020204" pitchFamily="34" charset="0"/>
              </a:rPr>
              <a:t> </a:t>
            </a:r>
            <a:r>
              <a:rPr sz="1000" spc="-10">
                <a:latin typeface="Open Sans" panose="020B0606030504020204" pitchFamily="34" charset="0"/>
                <a:ea typeface="Open Sans" panose="020B0606030504020204" pitchFamily="34" charset="0"/>
                <a:cs typeface="Open Sans" panose="020B0606030504020204" pitchFamily="34" charset="0"/>
              </a:rPr>
              <a:t>Indicator</a:t>
            </a:r>
            <a:r>
              <a:rPr sz="1000" spc="-15" baseline="19841">
                <a:latin typeface="Open Sans" panose="020B0606030504020204" pitchFamily="34" charset="0"/>
                <a:ea typeface="Open Sans" panose="020B0606030504020204" pitchFamily="34" charset="0"/>
                <a:cs typeface="Open Sans" panose="020B0606030504020204" pitchFamily="34" charset="0"/>
              </a:rPr>
              <a:t>®</a:t>
            </a:r>
            <a:endParaRPr sz="1000" baseline="19841">
              <a:latin typeface="Open Sans" panose="020B0606030504020204" pitchFamily="34" charset="0"/>
              <a:ea typeface="Open Sans" panose="020B0606030504020204" pitchFamily="34" charset="0"/>
              <a:cs typeface="Open Sans" panose="020B0606030504020204" pitchFamily="34" charset="0"/>
            </a:endParaRPr>
          </a:p>
        </p:txBody>
      </p:sp>
      <p:sp>
        <p:nvSpPr>
          <p:cNvPr id="12" name="object 5">
            <a:extLst>
              <a:ext uri="{FF2B5EF4-FFF2-40B4-BE49-F238E27FC236}">
                <a16:creationId xmlns:a16="http://schemas.microsoft.com/office/drawing/2014/main" id="{397A9F44-8C07-B6F8-CAC2-32910F00103C}"/>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36</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92988" y="10922"/>
            <a:ext cx="11006023" cy="566822"/>
          </a:xfrm>
          <a:prstGeom prst="rect">
            <a:avLst/>
          </a:prstGeom>
        </p:spPr>
        <p:txBody>
          <a:bodyPr vert="horz" wrap="square" lIns="0" tIns="12700" rIns="0" bIns="0" rtlCol="0">
            <a:spAutoFit/>
          </a:bodyPr>
          <a:lstStyle/>
          <a:p>
            <a:pPr marL="2306320">
              <a:lnSpc>
                <a:spcPct val="100000"/>
              </a:lnSpc>
              <a:spcBef>
                <a:spcPts val="100"/>
              </a:spcBef>
            </a:pPr>
            <a:r>
              <a:rPr sz="3600" spc="-40">
                <a:solidFill>
                  <a:srgbClr val="117627"/>
                </a:solidFill>
                <a:latin typeface="Open Sans" panose="020B0606030504020204" pitchFamily="34" charset="0"/>
                <a:ea typeface="Open Sans" panose="020B0606030504020204" pitchFamily="34" charset="0"/>
                <a:cs typeface="Open Sans" panose="020B0606030504020204" pitchFamily="34" charset="0"/>
              </a:rPr>
              <a:t>Thinking</a:t>
            </a:r>
            <a:r>
              <a:rPr sz="3600" spc="-155">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3600">
                <a:solidFill>
                  <a:srgbClr val="117627"/>
                </a:solidFill>
                <a:latin typeface="Open Sans" panose="020B0606030504020204" pitchFamily="34" charset="0"/>
                <a:ea typeface="Open Sans" panose="020B0606030504020204" pitchFamily="34" charset="0"/>
                <a:cs typeface="Open Sans" panose="020B0606030504020204" pitchFamily="34" charset="0"/>
              </a:rPr>
              <a:t>&amp;</a:t>
            </a:r>
            <a:r>
              <a:rPr sz="3600" spc="-135">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3600" spc="-45">
                <a:solidFill>
                  <a:srgbClr val="117627"/>
                </a:solidFill>
                <a:latin typeface="Open Sans" panose="020B0606030504020204" pitchFamily="34" charset="0"/>
                <a:ea typeface="Open Sans" panose="020B0606030504020204" pitchFamily="34" charset="0"/>
                <a:cs typeface="Open Sans" panose="020B0606030504020204" pitchFamily="34" charset="0"/>
              </a:rPr>
              <a:t>Feeling</a:t>
            </a:r>
            <a:r>
              <a:rPr sz="3600" spc="-165">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3600" spc="-10">
                <a:solidFill>
                  <a:srgbClr val="117627"/>
                </a:solidFill>
                <a:latin typeface="Open Sans" panose="020B0606030504020204" pitchFamily="34" charset="0"/>
                <a:ea typeface="Open Sans" panose="020B0606030504020204" pitchFamily="34" charset="0"/>
                <a:cs typeface="Open Sans" panose="020B0606030504020204" pitchFamily="34" charset="0"/>
              </a:rPr>
              <a:t>Preferences</a:t>
            </a:r>
            <a:endParaRPr sz="360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1356105" y="1336928"/>
            <a:ext cx="4217035" cy="4955203"/>
          </a:xfrm>
          <a:prstGeom prst="rect">
            <a:avLst/>
          </a:prstGeom>
        </p:spPr>
        <p:txBody>
          <a:bodyPr vert="horz" wrap="square" lIns="0" tIns="30480" rIns="0" bIns="0" rtlCol="0">
            <a:spAutoFit/>
          </a:bodyPr>
          <a:lstStyle/>
          <a:p>
            <a:pPr marL="240665" marR="13970" indent="-228600">
              <a:lnSpc>
                <a:spcPts val="1380"/>
              </a:lnSpc>
              <a:spcBef>
                <a:spcPts val="240"/>
              </a:spcBef>
              <a:buFont typeface="Arial"/>
              <a:buChar char="•"/>
              <a:tabLst>
                <a:tab pos="240665" algn="l"/>
              </a:tabLst>
            </a:pPr>
            <a:r>
              <a:rPr sz="1200">
                <a:latin typeface="Open Sans" panose="020B0606030504020204" pitchFamily="34" charset="0"/>
                <a:ea typeface="Open Sans" panose="020B0606030504020204" pitchFamily="34" charset="0"/>
                <a:cs typeface="Open Sans" panose="020B0606030504020204" pitchFamily="34" charset="0"/>
              </a:rPr>
              <a:t>The</a:t>
            </a:r>
            <a:r>
              <a:rPr sz="1200" spc="20">
                <a:latin typeface="Open Sans" panose="020B0606030504020204" pitchFamily="34" charset="0"/>
                <a:ea typeface="Open Sans" panose="020B0606030504020204" pitchFamily="34" charset="0"/>
                <a:cs typeface="Open Sans" panose="020B0606030504020204" pitchFamily="34" charset="0"/>
              </a:rPr>
              <a:t> </a:t>
            </a:r>
            <a:r>
              <a:rPr sz="1200" b="1">
                <a:latin typeface="Open Sans" panose="020B0606030504020204" pitchFamily="34" charset="0"/>
                <a:ea typeface="Open Sans" panose="020B0606030504020204" pitchFamily="34" charset="0"/>
                <a:cs typeface="Open Sans" panose="020B0606030504020204" pitchFamily="34" charset="0"/>
              </a:rPr>
              <a:t>T</a:t>
            </a:r>
            <a:r>
              <a:rPr sz="1200">
                <a:latin typeface="Open Sans" panose="020B0606030504020204" pitchFamily="34" charset="0"/>
                <a:ea typeface="Open Sans" panose="020B0606030504020204" pitchFamily="34" charset="0"/>
                <a:cs typeface="Open Sans" panose="020B0606030504020204" pitchFamily="34" charset="0"/>
              </a:rPr>
              <a:t>hinking</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35">
                <a:latin typeface="Open Sans" panose="020B0606030504020204" pitchFamily="34" charset="0"/>
                <a:ea typeface="Open Sans" panose="020B0606030504020204" pitchFamily="34" charset="0"/>
                <a:cs typeface="Open Sans" panose="020B0606030504020204" pitchFamily="34" charset="0"/>
              </a:rPr>
              <a:t> </a:t>
            </a:r>
            <a:r>
              <a:rPr sz="1200" b="1">
                <a:latin typeface="Open Sans" panose="020B0606030504020204" pitchFamily="34" charset="0"/>
                <a:ea typeface="Open Sans" panose="020B0606030504020204" pitchFamily="34" charset="0"/>
                <a:cs typeface="Open Sans" panose="020B0606030504020204" pitchFamily="34" charset="0"/>
              </a:rPr>
              <a:t>F</a:t>
            </a:r>
            <a:r>
              <a:rPr sz="1200">
                <a:latin typeface="Open Sans" panose="020B0606030504020204" pitchFamily="34" charset="0"/>
                <a:ea typeface="Open Sans" panose="020B0606030504020204" pitchFamily="34" charset="0"/>
                <a:cs typeface="Open Sans" panose="020B0606030504020204" pitchFamily="34" charset="0"/>
              </a:rPr>
              <a:t>eeling</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functions</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are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ways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that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we </a:t>
            </a:r>
            <a:r>
              <a:rPr sz="1200" spc="-10">
                <a:latin typeface="Open Sans" panose="020B0606030504020204" pitchFamily="34" charset="0"/>
                <a:ea typeface="Open Sans" panose="020B0606030504020204" pitchFamily="34" charset="0"/>
                <a:cs typeface="Open Sans" panose="020B0606030504020204" pitchFamily="34" charset="0"/>
              </a:rPr>
              <a:t>prefer </a:t>
            </a:r>
            <a:r>
              <a:rPr sz="1200">
                <a:latin typeface="Open Sans" panose="020B0606030504020204" pitchFamily="34" charset="0"/>
                <a:ea typeface="Open Sans" panose="020B0606030504020204" pitchFamily="34" charset="0"/>
                <a:cs typeface="Open Sans" panose="020B0606030504020204" pitchFamily="34" charset="0"/>
              </a:rPr>
              <a:t>to</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decide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evaluate.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Thinking</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preference</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decides</a:t>
            </a:r>
            <a:r>
              <a:rPr sz="1200" spc="5">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on </a:t>
            </a:r>
            <a:r>
              <a:rPr sz="1200">
                <a:latin typeface="Open Sans" panose="020B0606030504020204" pitchFamily="34" charset="0"/>
                <a:ea typeface="Open Sans" panose="020B0606030504020204" pitchFamily="34" charset="0"/>
                <a:cs typeface="Open Sans" panose="020B0606030504020204" pitchFamily="34" charset="0"/>
              </a:rPr>
              <a:t>the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basis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logic</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objective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considerations</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(in</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their</a:t>
            </a:r>
            <a:r>
              <a:rPr sz="1200" spc="1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head, </a:t>
            </a:r>
            <a:r>
              <a:rPr sz="1200">
                <a:latin typeface="Open Sans" panose="020B0606030504020204" pitchFamily="34" charset="0"/>
                <a:ea typeface="Open Sans" panose="020B0606030504020204" pitchFamily="34" charset="0"/>
                <a:cs typeface="Open Sans" panose="020B0606030504020204" pitchFamily="34" charset="0"/>
              </a:rPr>
              <a:t>not</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in their</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heart).</a:t>
            </a:r>
            <a:r>
              <a:rPr sz="1200" spc="5">
                <a:latin typeface="Open Sans" panose="020B0606030504020204" pitchFamily="34" charset="0"/>
                <a:ea typeface="Open Sans" panose="020B0606030504020204" pitchFamily="34" charset="0"/>
                <a:cs typeface="Open Sans" panose="020B0606030504020204" pitchFamily="34" charset="0"/>
              </a:rPr>
              <a:t> </a:t>
            </a:r>
            <a:r>
              <a:rPr sz="1200" b="1">
                <a:latin typeface="Open Sans" panose="020B0606030504020204" pitchFamily="34" charset="0"/>
                <a:ea typeface="Open Sans" panose="020B0606030504020204" pitchFamily="34" charset="0"/>
                <a:cs typeface="Open Sans" panose="020B0606030504020204" pitchFamily="34" charset="0"/>
              </a:rPr>
              <a:t>T</a:t>
            </a:r>
            <a:r>
              <a:rPr sz="1200">
                <a:latin typeface="Open Sans" panose="020B0606030504020204" pitchFamily="34" charset="0"/>
                <a:ea typeface="Open Sans" panose="020B0606030504020204" pitchFamily="34" charset="0"/>
                <a:cs typeface="Open Sans" panose="020B0606030504020204" pitchFamily="34" charset="0"/>
              </a:rPr>
              <a:t>’s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prefer</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 decide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things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on</a:t>
            </a:r>
            <a:r>
              <a:rPr sz="1200" spc="5">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an </a:t>
            </a:r>
            <a:r>
              <a:rPr sz="1200">
                <a:latin typeface="Open Sans" panose="020B0606030504020204" pitchFamily="34" charset="0"/>
                <a:ea typeface="Open Sans" panose="020B0606030504020204" pitchFamily="34" charset="0"/>
                <a:cs typeface="Open Sans" panose="020B0606030504020204" pitchFamily="34" charset="0"/>
              </a:rPr>
              <a:t>impersonal</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basis.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keep</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their personal</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feelings</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at </a:t>
            </a:r>
            <a:r>
              <a:rPr sz="1200" spc="-50">
                <a:latin typeface="Open Sans" panose="020B0606030504020204" pitchFamily="34" charset="0"/>
                <a:ea typeface="Open Sans" panose="020B0606030504020204" pitchFamily="34" charset="0"/>
                <a:cs typeface="Open Sans" panose="020B0606030504020204" pitchFamily="34" charset="0"/>
              </a:rPr>
              <a:t>a </a:t>
            </a:r>
            <a:r>
              <a:rPr sz="1200">
                <a:latin typeface="Open Sans" panose="020B0606030504020204" pitchFamily="34" charset="0"/>
                <a:ea typeface="Open Sans" panose="020B0606030504020204" pitchFamily="34" charset="0"/>
                <a:cs typeface="Open Sans" panose="020B0606030504020204" pitchFamily="34" charset="0"/>
              </a:rPr>
              <a:t>distance from</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 issues</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that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are</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being</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decided.</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a:t>
            </a:r>
            <a:r>
              <a:rPr sz="1200" spc="20">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tend </a:t>
            </a:r>
            <a:r>
              <a:rPr sz="1200">
                <a:latin typeface="Open Sans" panose="020B0606030504020204" pitchFamily="34" charset="0"/>
                <a:ea typeface="Open Sans" panose="020B0606030504020204" pitchFamily="34" charset="0"/>
                <a:cs typeface="Open Sans" panose="020B0606030504020204" pitchFamily="34" charset="0"/>
              </a:rPr>
              <a:t>not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let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their</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emotions</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become</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involved</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in</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1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decision- </a:t>
            </a:r>
            <a:r>
              <a:rPr sz="1200">
                <a:latin typeface="Open Sans" panose="020B0606030504020204" pitchFamily="34" charset="0"/>
                <a:ea typeface="Open Sans" panose="020B0606030504020204" pitchFamily="34" charset="0"/>
                <a:cs typeface="Open Sans" panose="020B0606030504020204" pitchFamily="34" charset="0"/>
              </a:rPr>
              <a:t>making</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process,</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highly</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value</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notion, </a:t>
            </a:r>
            <a:r>
              <a:rPr sz="1200">
                <a:latin typeface="Open Sans" panose="020B0606030504020204" pitchFamily="34" charset="0"/>
                <a:ea typeface="Open Sans" panose="020B0606030504020204" pitchFamily="34" charset="0"/>
                <a:cs typeface="Open Sans" panose="020B0606030504020204" pitchFamily="34" charset="0"/>
              </a:rPr>
              <a:t>reasonableness</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competence</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in</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any</a:t>
            </a:r>
            <a:r>
              <a:rPr sz="1200" spc="1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decision-</a:t>
            </a:r>
            <a:r>
              <a:rPr sz="1200">
                <a:latin typeface="Open Sans" panose="020B0606030504020204" pitchFamily="34" charset="0"/>
                <a:ea typeface="Open Sans" panose="020B0606030504020204" pitchFamily="34" charset="0"/>
                <a:cs typeface="Open Sans" panose="020B0606030504020204" pitchFamily="34" charset="0"/>
              </a:rPr>
              <a:t>making.</a:t>
            </a:r>
            <a:r>
              <a:rPr sz="1200" spc="45">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It</a:t>
            </a:r>
            <a:r>
              <a:rPr sz="1200" spc="50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is not</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that </a:t>
            </a:r>
            <a:r>
              <a:rPr sz="1200" b="1">
                <a:latin typeface="Open Sans" panose="020B0606030504020204" pitchFamily="34" charset="0"/>
                <a:ea typeface="Open Sans" panose="020B0606030504020204" pitchFamily="34" charset="0"/>
                <a:cs typeface="Open Sans" panose="020B0606030504020204" pitchFamily="34" charset="0"/>
              </a:rPr>
              <a:t>T</a:t>
            </a:r>
            <a:r>
              <a:rPr sz="1200">
                <a:latin typeface="Open Sans" panose="020B0606030504020204" pitchFamily="34" charset="0"/>
                <a:ea typeface="Open Sans" panose="020B0606030504020204" pitchFamily="34" charset="0"/>
                <a:cs typeface="Open Sans" panose="020B0606030504020204" pitchFamily="34" charset="0"/>
              </a:rPr>
              <a:t>’s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do</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not</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have</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feelings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just</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that</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 do</a:t>
            </a:r>
            <a:r>
              <a:rPr sz="1200" spc="2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not </a:t>
            </a:r>
            <a:r>
              <a:rPr sz="1200">
                <a:latin typeface="Open Sans" panose="020B0606030504020204" pitchFamily="34" charset="0"/>
                <a:ea typeface="Open Sans" panose="020B0606030504020204" pitchFamily="34" charset="0"/>
                <a:cs typeface="Open Sans" panose="020B0606030504020204" pitchFamily="34" charset="0"/>
              </a:rPr>
              <a:t>get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their</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feelings</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involved</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in</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1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decision-</a:t>
            </a:r>
            <a:r>
              <a:rPr sz="1200">
                <a:latin typeface="Open Sans" panose="020B0606030504020204" pitchFamily="34" charset="0"/>
                <a:ea typeface="Open Sans" panose="020B0606030504020204" pitchFamily="34" charset="0"/>
                <a:cs typeface="Open Sans" panose="020B0606030504020204" pitchFamily="34" charset="0"/>
              </a:rPr>
              <a:t>making</a:t>
            </a:r>
            <a:r>
              <a:rPr sz="1200" spc="3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process.</a:t>
            </a:r>
            <a:endParaRPr sz="1200">
              <a:latin typeface="Open Sans" panose="020B0606030504020204" pitchFamily="34" charset="0"/>
              <a:ea typeface="Open Sans" panose="020B0606030504020204" pitchFamily="34" charset="0"/>
              <a:cs typeface="Open Sans" panose="020B0606030504020204" pitchFamily="34" charset="0"/>
            </a:endParaRPr>
          </a:p>
          <a:p>
            <a:pPr marL="241300" marR="121285" indent="-229235">
              <a:lnSpc>
                <a:spcPts val="1380"/>
              </a:lnSpc>
              <a:spcBef>
                <a:spcPts val="1005"/>
              </a:spcBef>
              <a:buFont typeface="Arial"/>
              <a:buChar char="•"/>
              <a:tabLst>
                <a:tab pos="241300" algn="l"/>
              </a:tabLst>
            </a:pPr>
            <a:r>
              <a:rPr sz="1200" b="1">
                <a:latin typeface="Open Sans" panose="020B0606030504020204" pitchFamily="34" charset="0"/>
                <a:ea typeface="Open Sans" panose="020B0606030504020204" pitchFamily="34" charset="0"/>
                <a:cs typeface="Open Sans" panose="020B0606030504020204" pitchFamily="34" charset="0"/>
              </a:rPr>
              <a:t>F</a:t>
            </a:r>
            <a:r>
              <a:rPr sz="1200">
                <a:latin typeface="Open Sans" panose="020B0606030504020204" pitchFamily="34" charset="0"/>
                <a:ea typeface="Open Sans" panose="020B0606030504020204" pitchFamily="34" charset="0"/>
                <a:cs typeface="Open Sans" panose="020B0606030504020204" pitchFamily="34" charset="0"/>
              </a:rPr>
              <a:t>eeling</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types</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also</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make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decisions</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objectively in</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their</a:t>
            </a:r>
            <a:r>
              <a:rPr sz="1200" spc="2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head, </a:t>
            </a:r>
            <a:r>
              <a:rPr sz="1200">
                <a:latin typeface="Open Sans" panose="020B0606030504020204" pitchFamily="34" charset="0"/>
                <a:ea typeface="Open Sans" panose="020B0606030504020204" pitchFamily="34" charset="0"/>
                <a:cs typeface="Open Sans" panose="020B0606030504020204" pitchFamily="34" charset="0"/>
              </a:rPr>
              <a:t>but</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then</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add</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subjective</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component</a:t>
            </a:r>
            <a:r>
              <a:rPr sz="1200" spc="5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deciding</a:t>
            </a:r>
            <a:r>
              <a:rPr sz="1200" spc="4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in </a:t>
            </a:r>
            <a:r>
              <a:rPr sz="1200">
                <a:latin typeface="Open Sans" panose="020B0606030504020204" pitchFamily="34" charset="0"/>
                <a:ea typeface="Open Sans" panose="020B0606030504020204" pitchFamily="34" charset="0"/>
                <a:cs typeface="Open Sans" panose="020B0606030504020204" pitchFamily="34" charset="0"/>
              </a:rPr>
              <a:t>their hearts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based</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on</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issues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personal</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2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subjective values.</a:t>
            </a:r>
            <a:endParaRPr sz="1200">
              <a:latin typeface="Open Sans" panose="020B0606030504020204" pitchFamily="34" charset="0"/>
              <a:ea typeface="Open Sans" panose="020B0606030504020204" pitchFamily="34" charset="0"/>
              <a:cs typeface="Open Sans" panose="020B0606030504020204" pitchFamily="34" charset="0"/>
            </a:endParaRPr>
          </a:p>
          <a:p>
            <a:pPr marL="240665" marR="5080" indent="-228600">
              <a:lnSpc>
                <a:spcPts val="1380"/>
              </a:lnSpc>
              <a:spcBef>
                <a:spcPts val="994"/>
              </a:spcBef>
              <a:buFont typeface="Arial"/>
              <a:buChar char="•"/>
              <a:tabLst>
                <a:tab pos="240665" algn="l"/>
              </a:tabLst>
            </a:pPr>
            <a:r>
              <a:rPr sz="1200" b="1">
                <a:latin typeface="Open Sans" panose="020B0606030504020204" pitchFamily="34" charset="0"/>
                <a:ea typeface="Open Sans" panose="020B0606030504020204" pitchFamily="34" charset="0"/>
                <a:cs typeface="Open Sans" panose="020B0606030504020204" pitchFamily="34" charset="0"/>
              </a:rPr>
              <a:t>F</a:t>
            </a:r>
            <a:r>
              <a:rPr sz="1200">
                <a:latin typeface="Open Sans" panose="020B0606030504020204" pitchFamily="34" charset="0"/>
                <a:ea typeface="Open Sans" panose="020B0606030504020204" pitchFamily="34" charset="0"/>
                <a:cs typeface="Open Sans" panose="020B0606030504020204" pitchFamily="34" charset="0"/>
              </a:rPr>
              <a:t>’s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tend</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decide</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things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on</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basis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what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 like</a:t>
            </a:r>
            <a:r>
              <a:rPr sz="1200" spc="-1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or </a:t>
            </a:r>
            <a:r>
              <a:rPr sz="1200">
                <a:latin typeface="Open Sans" panose="020B0606030504020204" pitchFamily="34" charset="0"/>
                <a:ea typeface="Open Sans" panose="020B0606030504020204" pitchFamily="34" charset="0"/>
                <a:cs typeface="Open Sans" panose="020B0606030504020204" pitchFamily="34" charset="0"/>
              </a:rPr>
              <a:t>don’t</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like, their</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values,</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impact</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1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proposed </a:t>
            </a:r>
            <a:r>
              <a:rPr sz="1200">
                <a:latin typeface="Open Sans" panose="020B0606030504020204" pitchFamily="34" charset="0"/>
                <a:ea typeface="Open Sans" panose="020B0606030504020204" pitchFamily="34" charset="0"/>
                <a:cs typeface="Open Sans" panose="020B0606030504020204" pitchFamily="34" charset="0"/>
              </a:rPr>
              <a:t>decision</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on</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people</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 have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strong</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values</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on</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how</a:t>
            </a:r>
            <a:r>
              <a:rPr sz="1200" spc="2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people </a:t>
            </a:r>
            <a:r>
              <a:rPr sz="1200">
                <a:latin typeface="Open Sans" panose="020B0606030504020204" pitchFamily="34" charset="0"/>
                <a:ea typeface="Open Sans" panose="020B0606030504020204" pitchFamily="34" charset="0"/>
                <a:cs typeface="Open Sans" panose="020B0606030504020204" pitchFamily="34" charset="0"/>
              </a:rPr>
              <a:t>should</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properly</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fairly</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treated).</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result, </a:t>
            </a:r>
            <a:r>
              <a:rPr sz="1200" b="1">
                <a:latin typeface="Open Sans" panose="020B0606030504020204" pitchFamily="34" charset="0"/>
                <a:ea typeface="Open Sans" panose="020B0606030504020204" pitchFamily="34" charset="0"/>
                <a:cs typeface="Open Sans" panose="020B0606030504020204" pitchFamily="34" charset="0"/>
              </a:rPr>
              <a:t>F</a:t>
            </a:r>
            <a:r>
              <a:rPr sz="1200">
                <a:latin typeface="Open Sans" panose="020B0606030504020204" pitchFamily="34" charset="0"/>
                <a:ea typeface="Open Sans" panose="020B0606030504020204" pitchFamily="34" charset="0"/>
                <a:cs typeface="Open Sans" panose="020B0606030504020204" pitchFamily="34" charset="0"/>
              </a:rPr>
              <a:t>’s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tend</a:t>
            </a:r>
            <a:r>
              <a:rPr sz="1200" spc="-1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to </a:t>
            </a:r>
            <a:r>
              <a:rPr sz="1200">
                <a:latin typeface="Open Sans" panose="020B0606030504020204" pitchFamily="34" charset="0"/>
                <a:ea typeface="Open Sans" panose="020B0606030504020204" pitchFamily="34" charset="0"/>
                <a:cs typeface="Open Sans" panose="020B0606030504020204" pitchFamily="34" charset="0"/>
              </a:rPr>
              <a:t>literally</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place</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themselves</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inside</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situations.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tend</a:t>
            </a:r>
            <a:r>
              <a:rPr sz="1200" spc="25">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to </a:t>
            </a:r>
            <a:r>
              <a:rPr sz="1200">
                <a:latin typeface="Open Sans" panose="020B0606030504020204" pitchFamily="34" charset="0"/>
                <a:ea typeface="Open Sans" panose="020B0606030504020204" pitchFamily="34" charset="0"/>
                <a:cs typeface="Open Sans" panose="020B0606030504020204" pitchFamily="34" charset="0"/>
              </a:rPr>
              <a:t>put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themselves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in</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other</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peoples</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shoes</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are sensitive</a:t>
            </a:r>
            <a:r>
              <a:rPr sz="1200" spc="1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to </a:t>
            </a:r>
            <a:r>
              <a:rPr sz="1200">
                <a:latin typeface="Open Sans" panose="020B0606030504020204" pitchFamily="34" charset="0"/>
                <a:ea typeface="Open Sans" panose="020B0606030504020204" pitchFamily="34" charset="0"/>
                <a:cs typeface="Open Sans" panose="020B0606030504020204" pitchFamily="34" charset="0"/>
              </a:rPr>
              <a:t>how</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this</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may</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feel.</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Now,</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their</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feelings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become involved</a:t>
            </a:r>
            <a:r>
              <a:rPr sz="1200" spc="1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in</a:t>
            </a:r>
            <a:r>
              <a:rPr sz="1200" spc="50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7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decision-</a:t>
            </a:r>
            <a:r>
              <a:rPr sz="1200">
                <a:latin typeface="Open Sans" panose="020B0606030504020204" pitchFamily="34" charset="0"/>
                <a:ea typeface="Open Sans" panose="020B0606030504020204" pitchFamily="34" charset="0"/>
                <a:cs typeface="Open Sans" panose="020B0606030504020204" pitchFamily="34" charset="0"/>
              </a:rPr>
              <a:t>making</a:t>
            </a:r>
            <a:r>
              <a:rPr sz="1200" spc="9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process.</a:t>
            </a:r>
            <a:endParaRPr sz="1200">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4"/>
          <p:cNvSpPr txBox="1"/>
          <p:nvPr/>
        </p:nvSpPr>
        <p:spPr>
          <a:xfrm>
            <a:off x="1053083" y="725423"/>
            <a:ext cx="10086975" cy="319959"/>
          </a:xfrm>
          <a:prstGeom prst="rect">
            <a:avLst/>
          </a:prstGeom>
          <a:solidFill>
            <a:srgbClr val="D0DCEE"/>
          </a:solidFill>
        </p:spPr>
        <p:txBody>
          <a:bodyPr vert="horz" wrap="square" lIns="0" tIns="12065" rIns="0" bIns="0" rtlCol="0">
            <a:spAutoFit/>
          </a:bodyPr>
          <a:lstStyle/>
          <a:p>
            <a:pPr marL="584835">
              <a:lnSpc>
                <a:spcPct val="100000"/>
              </a:lnSpc>
              <a:spcBef>
                <a:spcPts val="95"/>
              </a:spcBef>
            </a:pPr>
            <a:r>
              <a:rPr sz="2000" b="0">
                <a:latin typeface="Open Sans" panose="020B0606030504020204" pitchFamily="34" charset="0"/>
                <a:ea typeface="Open Sans" panose="020B0606030504020204" pitchFamily="34" charset="0"/>
                <a:cs typeface="Open Sans" panose="020B0606030504020204" pitchFamily="34" charset="0"/>
              </a:rPr>
              <a:t>T&amp;F:</a:t>
            </a:r>
            <a:r>
              <a:rPr sz="2000" b="0" spc="-20">
                <a:latin typeface="Open Sans" panose="020B0606030504020204" pitchFamily="34" charset="0"/>
                <a:ea typeface="Open Sans" panose="020B0606030504020204" pitchFamily="34" charset="0"/>
                <a:cs typeface="Open Sans" panose="020B0606030504020204" pitchFamily="34" charset="0"/>
              </a:rPr>
              <a:t> </a:t>
            </a:r>
            <a:r>
              <a:rPr sz="2000" b="0">
                <a:latin typeface="Open Sans" panose="020B0606030504020204" pitchFamily="34" charset="0"/>
                <a:ea typeface="Open Sans" panose="020B0606030504020204" pitchFamily="34" charset="0"/>
                <a:cs typeface="Open Sans" panose="020B0606030504020204" pitchFamily="34" charset="0"/>
              </a:rPr>
              <a:t>The</a:t>
            </a:r>
            <a:r>
              <a:rPr sz="2000" b="0" spc="5">
                <a:latin typeface="Open Sans" panose="020B0606030504020204" pitchFamily="34" charset="0"/>
                <a:ea typeface="Open Sans" panose="020B0606030504020204" pitchFamily="34" charset="0"/>
                <a:cs typeface="Open Sans" panose="020B0606030504020204" pitchFamily="34" charset="0"/>
              </a:rPr>
              <a:t> </a:t>
            </a:r>
            <a:r>
              <a:rPr sz="2000" b="0">
                <a:latin typeface="Open Sans" panose="020B0606030504020204" pitchFamily="34" charset="0"/>
                <a:ea typeface="Open Sans" panose="020B0606030504020204" pitchFamily="34" charset="0"/>
                <a:cs typeface="Open Sans" panose="020B0606030504020204" pitchFamily="34" charset="0"/>
              </a:rPr>
              <a:t>Leadership</a:t>
            </a:r>
            <a:r>
              <a:rPr sz="2000" b="0" spc="15">
                <a:latin typeface="Open Sans" panose="020B0606030504020204" pitchFamily="34" charset="0"/>
                <a:ea typeface="Open Sans" panose="020B0606030504020204" pitchFamily="34" charset="0"/>
                <a:cs typeface="Open Sans" panose="020B0606030504020204" pitchFamily="34" charset="0"/>
              </a:rPr>
              <a:t> </a:t>
            </a:r>
            <a:r>
              <a:rPr sz="2000" b="0">
                <a:latin typeface="Open Sans" panose="020B0606030504020204" pitchFamily="34" charset="0"/>
                <a:ea typeface="Open Sans" panose="020B0606030504020204" pitchFamily="34" charset="0"/>
                <a:cs typeface="Open Sans" panose="020B0606030504020204" pitchFamily="34" charset="0"/>
              </a:rPr>
              <a:t>Dimension</a:t>
            </a:r>
            <a:r>
              <a:rPr sz="2000" b="0" spc="20">
                <a:latin typeface="Open Sans" panose="020B0606030504020204" pitchFamily="34" charset="0"/>
                <a:ea typeface="Open Sans" panose="020B0606030504020204" pitchFamily="34" charset="0"/>
                <a:cs typeface="Open Sans" panose="020B0606030504020204" pitchFamily="34" charset="0"/>
              </a:rPr>
              <a:t> </a:t>
            </a:r>
            <a:r>
              <a:rPr sz="2000" b="0">
                <a:latin typeface="Open Sans" panose="020B0606030504020204" pitchFamily="34" charset="0"/>
                <a:ea typeface="Open Sans" panose="020B0606030504020204" pitchFamily="34" charset="0"/>
                <a:cs typeface="Open Sans" panose="020B0606030504020204" pitchFamily="34" charset="0"/>
              </a:rPr>
              <a:t>of</a:t>
            </a:r>
            <a:r>
              <a:rPr sz="2000" b="0" spc="-10">
                <a:latin typeface="Open Sans" panose="020B0606030504020204" pitchFamily="34" charset="0"/>
                <a:ea typeface="Open Sans" panose="020B0606030504020204" pitchFamily="34" charset="0"/>
                <a:cs typeface="Open Sans" panose="020B0606030504020204" pitchFamily="34" charset="0"/>
              </a:rPr>
              <a:t> </a:t>
            </a:r>
            <a:r>
              <a:rPr sz="2000" b="0" spc="-20">
                <a:latin typeface="Open Sans" panose="020B0606030504020204" pitchFamily="34" charset="0"/>
                <a:ea typeface="Open Sans" panose="020B0606030504020204" pitchFamily="34" charset="0"/>
                <a:cs typeface="Open Sans" panose="020B0606030504020204" pitchFamily="34" charset="0"/>
              </a:rPr>
              <a:t>Decision-</a:t>
            </a:r>
            <a:r>
              <a:rPr sz="2000" b="0">
                <a:latin typeface="Open Sans" panose="020B0606030504020204" pitchFamily="34" charset="0"/>
                <a:ea typeface="Open Sans" panose="020B0606030504020204" pitchFamily="34" charset="0"/>
                <a:cs typeface="Open Sans" panose="020B0606030504020204" pitchFamily="34" charset="0"/>
              </a:rPr>
              <a:t>Making and</a:t>
            </a:r>
            <a:r>
              <a:rPr sz="2000" b="0" spc="15">
                <a:latin typeface="Open Sans" panose="020B0606030504020204" pitchFamily="34" charset="0"/>
                <a:ea typeface="Open Sans" panose="020B0606030504020204" pitchFamily="34" charset="0"/>
                <a:cs typeface="Open Sans" panose="020B0606030504020204" pitchFamily="34" charset="0"/>
              </a:rPr>
              <a:t> </a:t>
            </a:r>
            <a:r>
              <a:rPr sz="2000" b="0">
                <a:latin typeface="Open Sans" panose="020B0606030504020204" pitchFamily="34" charset="0"/>
                <a:ea typeface="Open Sans" panose="020B0606030504020204" pitchFamily="34" charset="0"/>
                <a:cs typeface="Open Sans" panose="020B0606030504020204" pitchFamily="34" charset="0"/>
              </a:rPr>
              <a:t>Conflict</a:t>
            </a:r>
            <a:r>
              <a:rPr sz="2000" b="0" spc="-15">
                <a:latin typeface="Open Sans" panose="020B0606030504020204" pitchFamily="34" charset="0"/>
                <a:ea typeface="Open Sans" panose="020B0606030504020204" pitchFamily="34" charset="0"/>
                <a:cs typeface="Open Sans" panose="020B0606030504020204" pitchFamily="34" charset="0"/>
              </a:rPr>
              <a:t> </a:t>
            </a:r>
            <a:r>
              <a:rPr sz="2000" b="0" spc="-10">
                <a:latin typeface="Open Sans" panose="020B0606030504020204" pitchFamily="34" charset="0"/>
                <a:ea typeface="Open Sans" panose="020B0606030504020204" pitchFamily="34" charset="0"/>
                <a:cs typeface="Open Sans" panose="020B0606030504020204" pitchFamily="34" charset="0"/>
              </a:rPr>
              <a:t>Resolution</a:t>
            </a:r>
            <a:endParaRPr sz="200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p:cNvSpPr txBox="1"/>
          <p:nvPr/>
        </p:nvSpPr>
        <p:spPr>
          <a:xfrm>
            <a:off x="6157339" y="1384376"/>
            <a:ext cx="4428490" cy="1329916"/>
          </a:xfrm>
          <a:prstGeom prst="rect">
            <a:avLst/>
          </a:prstGeom>
        </p:spPr>
        <p:txBody>
          <a:bodyPr vert="horz" wrap="square" lIns="0" tIns="6350" rIns="0" bIns="0" rtlCol="0">
            <a:spAutoFit/>
          </a:bodyPr>
          <a:lstStyle/>
          <a:p>
            <a:pPr marL="12700" marR="5080" indent="-635">
              <a:lnSpc>
                <a:spcPct val="103000"/>
              </a:lnSpc>
              <a:spcBef>
                <a:spcPts val="50"/>
              </a:spcBef>
            </a:pPr>
            <a:r>
              <a:rPr sz="1200" dirty="0">
                <a:latin typeface="Open Sans" panose="020B0606030504020204" pitchFamily="34" charset="0"/>
                <a:ea typeface="Open Sans" panose="020B0606030504020204" pitchFamily="34" charset="0"/>
                <a:cs typeface="Open Sans" panose="020B0606030504020204" pitchFamily="34" charset="0"/>
              </a:rPr>
              <a:t>Because</a:t>
            </a:r>
            <a:r>
              <a:rPr sz="1200" spc="-3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of</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these</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different</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preferences,</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b="1" dirty="0">
                <a:latin typeface="Open Sans" panose="020B0606030504020204" pitchFamily="34" charset="0"/>
                <a:ea typeface="Open Sans" panose="020B0606030504020204" pitchFamily="34" charset="0"/>
                <a:cs typeface="Open Sans" panose="020B0606030504020204" pitchFamily="34" charset="0"/>
              </a:rPr>
              <a:t>T</a:t>
            </a:r>
            <a:r>
              <a:rPr sz="1200" dirty="0">
                <a:latin typeface="Open Sans" panose="020B0606030504020204" pitchFamily="34" charset="0"/>
                <a:ea typeface="Open Sans" panose="020B0606030504020204" pitchFamily="34" charset="0"/>
                <a:cs typeface="Open Sans" panose="020B0606030504020204" pitchFamily="34" charset="0"/>
              </a:rPr>
              <a:t>’s</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b="1" dirty="0">
                <a:latin typeface="Open Sans" panose="020B0606030504020204" pitchFamily="34" charset="0"/>
                <a:ea typeface="Open Sans" panose="020B0606030504020204" pitchFamily="34" charset="0"/>
                <a:cs typeface="Open Sans" panose="020B0606030504020204" pitchFamily="34" charset="0"/>
              </a:rPr>
              <a:t>F</a:t>
            </a:r>
            <a:r>
              <a:rPr sz="1200" dirty="0">
                <a:latin typeface="Open Sans" panose="020B0606030504020204" pitchFamily="34" charset="0"/>
                <a:ea typeface="Open Sans" panose="020B0606030504020204" pitchFamily="34" charset="0"/>
                <a:cs typeface="Open Sans" panose="020B0606030504020204" pitchFamily="34" charset="0"/>
              </a:rPr>
              <a:t>’s</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approach</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spc="-25" dirty="0">
                <a:latin typeface="Open Sans" panose="020B0606030504020204" pitchFamily="34" charset="0"/>
                <a:ea typeface="Open Sans" panose="020B0606030504020204" pitchFamily="34" charset="0"/>
                <a:cs typeface="Open Sans" panose="020B0606030504020204" pitchFamily="34" charset="0"/>
              </a:rPr>
              <a:t>and </a:t>
            </a:r>
            <a:r>
              <a:rPr sz="1200" dirty="0">
                <a:latin typeface="Open Sans" panose="020B0606030504020204" pitchFamily="34" charset="0"/>
                <a:ea typeface="Open Sans" panose="020B0606030504020204" pitchFamily="34" charset="0"/>
                <a:cs typeface="Open Sans" panose="020B0606030504020204" pitchFamily="34" charset="0"/>
              </a:rPr>
              <a:t>handle</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conflict</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differently.</a:t>
            </a:r>
            <a:r>
              <a:rPr sz="1200" dirty="0">
                <a:latin typeface="Open Sans" panose="020B0606030504020204" pitchFamily="34" charset="0"/>
                <a:ea typeface="Open Sans" panose="020B0606030504020204" pitchFamily="34" charset="0"/>
                <a:cs typeface="Open Sans" panose="020B0606030504020204" pitchFamily="34" charset="0"/>
              </a:rPr>
              <a:t> </a:t>
            </a:r>
            <a:r>
              <a:rPr sz="1200" b="1" dirty="0">
                <a:latin typeface="Open Sans" panose="020B0606030504020204" pitchFamily="34" charset="0"/>
                <a:ea typeface="Open Sans" panose="020B0606030504020204" pitchFamily="34" charset="0"/>
                <a:cs typeface="Open Sans" panose="020B0606030504020204" pitchFamily="34" charset="0"/>
              </a:rPr>
              <a:t>T</a:t>
            </a:r>
            <a:r>
              <a:rPr sz="1200" dirty="0">
                <a:latin typeface="Open Sans" panose="020B0606030504020204" pitchFamily="34" charset="0"/>
                <a:ea typeface="Open Sans" panose="020B0606030504020204" pitchFamily="34" charset="0"/>
                <a:cs typeface="Open Sans" panose="020B0606030504020204" pitchFamily="34" charset="0"/>
              </a:rPr>
              <a:t>’s like</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to</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get</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disagreements</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out into</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spc="-25" dirty="0">
                <a:latin typeface="Open Sans" panose="020B0606030504020204" pitchFamily="34" charset="0"/>
                <a:ea typeface="Open Sans" panose="020B0606030504020204" pitchFamily="34" charset="0"/>
                <a:cs typeface="Open Sans" panose="020B0606030504020204" pitchFamily="34" charset="0"/>
              </a:rPr>
              <a:t>the </a:t>
            </a:r>
            <a:r>
              <a:rPr sz="1200" dirty="0">
                <a:latin typeface="Open Sans" panose="020B0606030504020204" pitchFamily="34" charset="0"/>
                <a:ea typeface="Open Sans" panose="020B0606030504020204" pitchFamily="34" charset="0"/>
                <a:cs typeface="Open Sans" panose="020B0606030504020204" pitchFamily="34" charset="0"/>
              </a:rPr>
              <a:t>open.</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b="1" dirty="0">
                <a:latin typeface="Open Sans" panose="020B0606030504020204" pitchFamily="34" charset="0"/>
                <a:ea typeface="Open Sans" panose="020B0606030504020204" pitchFamily="34" charset="0"/>
                <a:cs typeface="Open Sans" panose="020B0606030504020204" pitchFamily="34" charset="0"/>
              </a:rPr>
              <a:t>T</a:t>
            </a:r>
            <a:r>
              <a:rPr sz="1200" dirty="0">
                <a:latin typeface="Open Sans" panose="020B0606030504020204" pitchFamily="34" charset="0"/>
                <a:ea typeface="Open Sans" panose="020B0606030504020204" pitchFamily="34" charset="0"/>
                <a:cs typeface="Open Sans" panose="020B0606030504020204" pitchFamily="34" charset="0"/>
              </a:rPr>
              <a:t>’s</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tend</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to</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enjoy</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good</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argument</a:t>
            </a:r>
            <a:r>
              <a:rPr sz="1200" spc="1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(discussion),</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to</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argue </a:t>
            </a:r>
            <a:r>
              <a:rPr sz="1200" dirty="0">
                <a:latin typeface="Open Sans" panose="020B0606030504020204" pitchFamily="34" charset="0"/>
                <a:ea typeface="Open Sans" panose="020B0606030504020204" pitchFamily="34" charset="0"/>
                <a:cs typeface="Open Sans" panose="020B0606030504020204" pitchFamily="34" charset="0"/>
              </a:rPr>
              <a:t>points based</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on</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what</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they perceive</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as</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reason</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without</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involving </a:t>
            </a:r>
            <a:r>
              <a:rPr sz="1200" dirty="0">
                <a:latin typeface="Open Sans" panose="020B0606030504020204" pitchFamily="34" charset="0"/>
                <a:ea typeface="Open Sans" panose="020B0606030504020204" pitchFamily="34" charset="0"/>
                <a:cs typeface="Open Sans" panose="020B0606030504020204" pitchFamily="34" charset="0"/>
              </a:rPr>
              <a:t>much</a:t>
            </a:r>
            <a:r>
              <a:rPr sz="1200" spc="3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emotion.</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As a</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result,</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they</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can</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walk away</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from</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good </a:t>
            </a:r>
            <a:r>
              <a:rPr sz="1200" dirty="0">
                <a:latin typeface="Open Sans" panose="020B0606030504020204" pitchFamily="34" charset="0"/>
                <a:ea typeface="Open Sans" panose="020B0606030504020204" pitchFamily="34" charset="0"/>
                <a:cs typeface="Open Sans" panose="020B0606030504020204" pitchFamily="34" charset="0"/>
              </a:rPr>
              <a:t>argument or</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confrontation</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think</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no more</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about</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spc="-25" dirty="0">
                <a:latin typeface="Open Sans" panose="020B0606030504020204" pitchFamily="34" charset="0"/>
                <a:ea typeface="Open Sans" panose="020B0606030504020204" pitchFamily="34" charset="0"/>
                <a:cs typeface="Open Sans" panose="020B0606030504020204" pitchFamily="34" charset="0"/>
              </a:rPr>
              <a:t>it.</a:t>
            </a:r>
            <a:endParaRPr sz="1200" dirty="0">
              <a:latin typeface="Open Sans" panose="020B0606030504020204" pitchFamily="34" charset="0"/>
              <a:ea typeface="Open Sans" panose="020B0606030504020204" pitchFamily="34" charset="0"/>
              <a:cs typeface="Open Sans" panose="020B0606030504020204" pitchFamily="34" charset="0"/>
            </a:endParaRPr>
          </a:p>
        </p:txBody>
      </p:sp>
      <p:sp>
        <p:nvSpPr>
          <p:cNvPr id="6" name="object 6"/>
          <p:cNvSpPr txBox="1"/>
          <p:nvPr/>
        </p:nvSpPr>
        <p:spPr>
          <a:xfrm>
            <a:off x="6157656" y="2753464"/>
            <a:ext cx="4436745" cy="1139736"/>
          </a:xfrm>
          <a:prstGeom prst="rect">
            <a:avLst/>
          </a:prstGeom>
        </p:spPr>
        <p:txBody>
          <a:bodyPr vert="horz" wrap="square" lIns="0" tIns="6350" rIns="0" bIns="0" rtlCol="0">
            <a:spAutoFit/>
          </a:bodyPr>
          <a:lstStyle/>
          <a:p>
            <a:pPr marL="12700" marR="5080">
              <a:lnSpc>
                <a:spcPct val="103000"/>
              </a:lnSpc>
              <a:spcBef>
                <a:spcPts val="50"/>
              </a:spcBef>
            </a:pPr>
            <a:r>
              <a:rPr sz="1200" b="1">
                <a:latin typeface="Open Sans" panose="020B0606030504020204" pitchFamily="34" charset="0"/>
                <a:ea typeface="Open Sans" panose="020B0606030504020204" pitchFamily="34" charset="0"/>
                <a:cs typeface="Open Sans" panose="020B0606030504020204" pitchFamily="34" charset="0"/>
              </a:rPr>
              <a:t>F</a:t>
            </a:r>
            <a:r>
              <a:rPr sz="1200">
                <a:latin typeface="Open Sans" panose="020B0606030504020204" pitchFamily="34" charset="0"/>
                <a:ea typeface="Open Sans" panose="020B0606030504020204" pitchFamily="34" charset="0"/>
                <a:cs typeface="Open Sans" panose="020B0606030504020204" pitchFamily="34" charset="0"/>
              </a:rPr>
              <a:t>’s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generally</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do</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not</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like</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conflict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tend</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avoid it.</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Because</a:t>
            </a:r>
            <a:r>
              <a:rPr sz="1200" spc="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they </a:t>
            </a:r>
            <a:r>
              <a:rPr sz="1200">
                <a:latin typeface="Open Sans" panose="020B0606030504020204" pitchFamily="34" charset="0"/>
                <a:ea typeface="Open Sans" panose="020B0606030504020204" pitchFamily="34" charset="0"/>
                <a:cs typeface="Open Sans" panose="020B0606030504020204" pitchFamily="34" charset="0"/>
              </a:rPr>
              <a:t>often</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get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their</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personal</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feelings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involved,</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conflict has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more of</a:t>
            </a:r>
            <a:r>
              <a:rPr sz="1200" spc="5">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an </a:t>
            </a:r>
            <a:r>
              <a:rPr sz="1200">
                <a:latin typeface="Open Sans" panose="020B0606030504020204" pitchFamily="34" charset="0"/>
                <a:ea typeface="Open Sans" panose="020B0606030504020204" pitchFamily="34" charset="0"/>
                <a:cs typeface="Open Sans" panose="020B0606030504020204" pitchFamily="34" charset="0"/>
              </a:rPr>
              <a:t>emotional</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impact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on</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them.</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often</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worry about</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how</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a:t>
            </a:r>
            <a:r>
              <a:rPr sz="1200" spc="1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could </a:t>
            </a:r>
            <a:r>
              <a:rPr sz="1200">
                <a:latin typeface="Open Sans" panose="020B0606030504020204" pitchFamily="34" charset="0"/>
                <a:ea typeface="Open Sans" panose="020B0606030504020204" pitchFamily="34" charset="0"/>
                <a:cs typeface="Open Sans" panose="020B0606030504020204" pitchFamily="34" charset="0"/>
              </a:rPr>
              <a:t>have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handled</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situation</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differently</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(better).</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tend</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10">
                <a:latin typeface="Open Sans" panose="020B0606030504020204" pitchFamily="34" charset="0"/>
                <a:ea typeface="Open Sans" panose="020B0606030504020204" pitchFamily="34" charset="0"/>
                <a:cs typeface="Open Sans" panose="020B0606030504020204" pitchFamily="34" charset="0"/>
              </a:rPr>
              <a:t> think </a:t>
            </a:r>
            <a:r>
              <a:rPr sz="1200">
                <a:latin typeface="Open Sans" panose="020B0606030504020204" pitchFamily="34" charset="0"/>
                <a:ea typeface="Open Sans" panose="020B0606030504020204" pitchFamily="34" charset="0"/>
                <a:cs typeface="Open Sans" panose="020B0606030504020204" pitchFamily="34" charset="0"/>
              </a:rPr>
              <a:t>and</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mull</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over</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what</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went</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on</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during</a:t>
            </a:r>
            <a:r>
              <a:rPr sz="1200" spc="5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process.</a:t>
            </a:r>
            <a:endParaRPr sz="1200">
              <a:latin typeface="Open Sans" panose="020B0606030504020204" pitchFamily="34" charset="0"/>
              <a:ea typeface="Open Sans" panose="020B0606030504020204" pitchFamily="34" charset="0"/>
              <a:cs typeface="Open Sans" panose="020B0606030504020204" pitchFamily="34" charset="0"/>
            </a:endParaRPr>
          </a:p>
        </p:txBody>
      </p:sp>
      <p:sp>
        <p:nvSpPr>
          <p:cNvPr id="7" name="object 7"/>
          <p:cNvSpPr txBox="1"/>
          <p:nvPr/>
        </p:nvSpPr>
        <p:spPr>
          <a:xfrm>
            <a:off x="6157656" y="3927285"/>
            <a:ext cx="4438650" cy="1329916"/>
          </a:xfrm>
          <a:prstGeom prst="rect">
            <a:avLst/>
          </a:prstGeom>
        </p:spPr>
        <p:txBody>
          <a:bodyPr vert="horz" wrap="square" lIns="0" tIns="6350" rIns="0" bIns="0" rtlCol="0">
            <a:spAutoFit/>
          </a:bodyPr>
          <a:lstStyle/>
          <a:p>
            <a:pPr marL="12700" marR="5080">
              <a:lnSpc>
                <a:spcPct val="103200"/>
              </a:lnSpc>
              <a:spcBef>
                <a:spcPts val="50"/>
              </a:spcBef>
            </a:pPr>
            <a:r>
              <a:rPr sz="1200">
                <a:latin typeface="Open Sans" panose="020B0606030504020204" pitchFamily="34" charset="0"/>
                <a:ea typeface="Open Sans" panose="020B0606030504020204" pitchFamily="34" charset="0"/>
                <a:cs typeface="Open Sans" panose="020B0606030504020204" pitchFamily="34" charset="0"/>
              </a:rPr>
              <a:t>The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one</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area where</a:t>
            </a:r>
            <a:r>
              <a:rPr sz="1200" spc="15">
                <a:latin typeface="Open Sans" panose="020B0606030504020204" pitchFamily="34" charset="0"/>
                <a:ea typeface="Open Sans" panose="020B0606030504020204" pitchFamily="34" charset="0"/>
                <a:cs typeface="Open Sans" panose="020B0606030504020204" pitchFamily="34" charset="0"/>
              </a:rPr>
              <a:t> </a:t>
            </a:r>
            <a:r>
              <a:rPr sz="1200" b="1">
                <a:latin typeface="Open Sans" panose="020B0606030504020204" pitchFamily="34" charset="0"/>
                <a:ea typeface="Open Sans" panose="020B0606030504020204" pitchFamily="34" charset="0"/>
                <a:cs typeface="Open Sans" panose="020B0606030504020204" pitchFamily="34" charset="0"/>
              </a:rPr>
              <a:t>F</a:t>
            </a:r>
            <a:r>
              <a:rPr sz="1200">
                <a:latin typeface="Open Sans" panose="020B0606030504020204" pitchFamily="34" charset="0"/>
                <a:ea typeface="Open Sans" panose="020B0606030504020204" pitchFamily="34" charset="0"/>
                <a:cs typeface="Open Sans" panose="020B0606030504020204" pitchFamily="34" charset="0"/>
              </a:rPr>
              <a:t>’s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will enter</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into</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conflict is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when</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 </a:t>
            </a:r>
            <a:r>
              <a:rPr sz="1200" spc="-10">
                <a:latin typeface="Open Sans" panose="020B0606030504020204" pitchFamily="34" charset="0"/>
                <a:ea typeface="Open Sans" panose="020B0606030504020204" pitchFamily="34" charset="0"/>
                <a:cs typeface="Open Sans" panose="020B0606030504020204" pitchFamily="34" charset="0"/>
              </a:rPr>
              <a:t>think </a:t>
            </a:r>
            <a:r>
              <a:rPr sz="1200">
                <a:latin typeface="Open Sans" panose="020B0606030504020204" pitchFamily="34" charset="0"/>
                <a:ea typeface="Open Sans" panose="020B0606030504020204" pitchFamily="34" charset="0"/>
                <a:cs typeface="Open Sans" panose="020B0606030504020204" pitchFamily="34" charset="0"/>
              </a:rPr>
              <a:t>that</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people</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have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been</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mistreated</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or</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unjustly</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wronged.</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In</a:t>
            </a:r>
            <a:r>
              <a:rPr sz="1200" spc="20">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this </a:t>
            </a:r>
            <a:r>
              <a:rPr sz="1200">
                <a:latin typeface="Open Sans" panose="020B0606030504020204" pitchFamily="34" charset="0"/>
                <a:ea typeface="Open Sans" panose="020B0606030504020204" pitchFamily="34" charset="0"/>
                <a:cs typeface="Open Sans" panose="020B0606030504020204" pitchFamily="34" charset="0"/>
              </a:rPr>
              <a:t>situation, </a:t>
            </a:r>
            <a:r>
              <a:rPr sz="1200" b="1">
                <a:latin typeface="Open Sans" panose="020B0606030504020204" pitchFamily="34" charset="0"/>
                <a:ea typeface="Open Sans" panose="020B0606030504020204" pitchFamily="34" charset="0"/>
                <a:cs typeface="Open Sans" panose="020B0606030504020204" pitchFamily="34" charset="0"/>
              </a:rPr>
              <a:t>F</a:t>
            </a:r>
            <a:r>
              <a:rPr sz="1200">
                <a:latin typeface="Open Sans" panose="020B0606030504020204" pitchFamily="34" charset="0"/>
                <a:ea typeface="Open Sans" panose="020B0606030504020204" pitchFamily="34" charset="0"/>
                <a:cs typeface="Open Sans" panose="020B0606030504020204" pitchFamily="34" charset="0"/>
              </a:rPr>
              <a:t>’s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can</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often carry a</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grudge,</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especially</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where</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their</a:t>
            </a:r>
            <a:r>
              <a:rPr sz="1200" spc="1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strong </a:t>
            </a:r>
            <a:r>
              <a:rPr sz="1200">
                <a:latin typeface="Open Sans" panose="020B0606030504020204" pitchFamily="34" charset="0"/>
                <a:ea typeface="Open Sans" panose="020B0606030504020204" pitchFamily="34" charset="0"/>
                <a:cs typeface="Open Sans" panose="020B0606030504020204" pitchFamily="34" charset="0"/>
              </a:rPr>
              <a:t>values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concerning</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people</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have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been</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perceived</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 be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violated.</a:t>
            </a:r>
            <a:r>
              <a:rPr sz="1200" spc="10">
                <a:latin typeface="Open Sans" panose="020B0606030504020204" pitchFamily="34" charset="0"/>
                <a:ea typeface="Open Sans" panose="020B0606030504020204" pitchFamily="34" charset="0"/>
                <a:cs typeface="Open Sans" panose="020B0606030504020204" pitchFamily="34" charset="0"/>
              </a:rPr>
              <a:t> </a:t>
            </a:r>
            <a:r>
              <a:rPr sz="1200" b="1" spc="-25">
                <a:latin typeface="Open Sans" panose="020B0606030504020204" pitchFamily="34" charset="0"/>
                <a:ea typeface="Open Sans" panose="020B0606030504020204" pitchFamily="34" charset="0"/>
                <a:cs typeface="Open Sans" panose="020B0606030504020204" pitchFamily="34" charset="0"/>
              </a:rPr>
              <a:t>T</a:t>
            </a:r>
            <a:r>
              <a:rPr sz="1200" spc="-25">
                <a:latin typeface="Open Sans" panose="020B0606030504020204" pitchFamily="34" charset="0"/>
                <a:ea typeface="Open Sans" panose="020B0606030504020204" pitchFamily="34" charset="0"/>
                <a:cs typeface="Open Sans" panose="020B0606030504020204" pitchFamily="34" charset="0"/>
              </a:rPr>
              <a:t>’s </a:t>
            </a:r>
            <a:r>
              <a:rPr sz="1200">
                <a:latin typeface="Open Sans" panose="020B0606030504020204" pitchFamily="34" charset="0"/>
                <a:ea typeface="Open Sans" panose="020B0606030504020204" pitchFamily="34" charset="0"/>
                <a:cs typeface="Open Sans" panose="020B0606030504020204" pitchFamily="34" charset="0"/>
              </a:rPr>
              <a:t>should</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know,</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there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nothing</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more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dangerous</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than</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wounded</a:t>
            </a:r>
            <a:r>
              <a:rPr sz="1200" spc="30">
                <a:latin typeface="Open Sans" panose="020B0606030504020204" pitchFamily="34" charset="0"/>
                <a:ea typeface="Open Sans" panose="020B0606030504020204" pitchFamily="34" charset="0"/>
                <a:cs typeface="Open Sans" panose="020B0606030504020204" pitchFamily="34" charset="0"/>
              </a:rPr>
              <a:t> </a:t>
            </a:r>
            <a:r>
              <a:rPr sz="1200" b="1" spc="-25">
                <a:latin typeface="Open Sans" panose="020B0606030504020204" pitchFamily="34" charset="0"/>
                <a:ea typeface="Open Sans" panose="020B0606030504020204" pitchFamily="34" charset="0"/>
                <a:cs typeface="Open Sans" panose="020B0606030504020204" pitchFamily="34" charset="0"/>
              </a:rPr>
              <a:t>F</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originated</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phrase</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don’t</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get</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mad,</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but</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do</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get</a:t>
            </a:r>
            <a:r>
              <a:rPr sz="1200" spc="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even.”</a:t>
            </a:r>
            <a:endParaRPr sz="1200">
              <a:latin typeface="Open Sans" panose="020B0606030504020204" pitchFamily="34" charset="0"/>
              <a:ea typeface="Open Sans" panose="020B0606030504020204" pitchFamily="34" charset="0"/>
              <a:cs typeface="Open Sans" panose="020B0606030504020204" pitchFamily="34" charset="0"/>
            </a:endParaRPr>
          </a:p>
        </p:txBody>
      </p:sp>
      <p:sp>
        <p:nvSpPr>
          <p:cNvPr id="8" name="object 8"/>
          <p:cNvSpPr txBox="1"/>
          <p:nvPr/>
        </p:nvSpPr>
        <p:spPr>
          <a:xfrm>
            <a:off x="6131685" y="5301994"/>
            <a:ext cx="2493645" cy="474489"/>
          </a:xfrm>
          <a:prstGeom prst="rect">
            <a:avLst/>
          </a:prstGeom>
        </p:spPr>
        <p:txBody>
          <a:bodyPr vert="horz" wrap="square" lIns="0" tIns="12700" rIns="0" bIns="0" rtlCol="0">
            <a:spAutoFit/>
          </a:bodyPr>
          <a:lstStyle/>
          <a:p>
            <a:pPr marL="38100">
              <a:lnSpc>
                <a:spcPct val="100000"/>
              </a:lnSpc>
              <a:spcBef>
                <a:spcPts val="100"/>
              </a:spcBef>
            </a:pPr>
            <a:r>
              <a:rPr sz="1000" spc="-10">
                <a:latin typeface="Open Sans" panose="020B0606030504020204" pitchFamily="34" charset="0"/>
                <a:ea typeface="Open Sans" panose="020B0606030504020204" pitchFamily="34" charset="0"/>
                <a:cs typeface="Open Sans" panose="020B0606030504020204" pitchFamily="34" charset="0"/>
              </a:rPr>
              <a:t>Adaptation</a:t>
            </a:r>
            <a:r>
              <a:rPr sz="1000" spc="-40">
                <a:latin typeface="Open Sans" panose="020B0606030504020204" pitchFamily="34" charset="0"/>
                <a:ea typeface="Open Sans" panose="020B0606030504020204" pitchFamily="34" charset="0"/>
                <a:cs typeface="Open Sans" panose="020B0606030504020204" pitchFamily="34" charset="0"/>
              </a:rPr>
              <a:t> </a:t>
            </a:r>
            <a:r>
              <a:rPr sz="1000">
                <a:latin typeface="Open Sans" panose="020B0606030504020204" pitchFamily="34" charset="0"/>
                <a:ea typeface="Open Sans" panose="020B0606030504020204" pitchFamily="34" charset="0"/>
                <a:cs typeface="Open Sans" panose="020B0606030504020204" pitchFamily="34" charset="0"/>
              </a:rPr>
              <a:t>by Bud </a:t>
            </a:r>
            <a:r>
              <a:rPr sz="1000" spc="-10">
                <a:latin typeface="Open Sans" panose="020B0606030504020204" pitchFamily="34" charset="0"/>
                <a:ea typeface="Open Sans" panose="020B0606030504020204" pitchFamily="34" charset="0"/>
                <a:cs typeface="Open Sans" panose="020B0606030504020204" pitchFamily="34" charset="0"/>
              </a:rPr>
              <a:t>Crouch</a:t>
            </a:r>
            <a:endParaRPr sz="1000">
              <a:latin typeface="Open Sans" panose="020B0606030504020204" pitchFamily="34" charset="0"/>
              <a:ea typeface="Open Sans" panose="020B0606030504020204" pitchFamily="34" charset="0"/>
              <a:cs typeface="Open Sans" panose="020B0606030504020204" pitchFamily="34" charset="0"/>
            </a:endParaRPr>
          </a:p>
          <a:p>
            <a:pPr marL="38100">
              <a:lnSpc>
                <a:spcPct val="100000"/>
              </a:lnSpc>
            </a:pPr>
            <a:r>
              <a:rPr sz="1000">
                <a:latin typeface="Open Sans" panose="020B0606030504020204" pitchFamily="34" charset="0"/>
                <a:ea typeface="Open Sans" panose="020B0606030504020204" pitchFamily="34" charset="0"/>
                <a:cs typeface="Open Sans" panose="020B0606030504020204" pitchFamily="34" charset="0"/>
              </a:rPr>
              <a:t>based</a:t>
            </a:r>
            <a:r>
              <a:rPr sz="1000" spc="-50">
                <a:latin typeface="Open Sans" panose="020B0606030504020204" pitchFamily="34" charset="0"/>
                <a:ea typeface="Open Sans" panose="020B0606030504020204" pitchFamily="34" charset="0"/>
                <a:cs typeface="Open Sans" panose="020B0606030504020204" pitchFamily="34" charset="0"/>
              </a:rPr>
              <a:t> </a:t>
            </a:r>
            <a:r>
              <a:rPr sz="1000">
                <a:latin typeface="Open Sans" panose="020B0606030504020204" pitchFamily="34" charset="0"/>
                <a:ea typeface="Open Sans" panose="020B0606030504020204" pitchFamily="34" charset="0"/>
                <a:cs typeface="Open Sans" panose="020B0606030504020204" pitchFamily="34" charset="0"/>
              </a:rPr>
              <a:t>upon</a:t>
            </a:r>
            <a:r>
              <a:rPr sz="1000" spc="-55">
                <a:latin typeface="Open Sans" panose="020B0606030504020204" pitchFamily="34" charset="0"/>
                <a:ea typeface="Open Sans" panose="020B0606030504020204" pitchFamily="34" charset="0"/>
                <a:cs typeface="Open Sans" panose="020B0606030504020204" pitchFamily="34" charset="0"/>
              </a:rPr>
              <a:t> </a:t>
            </a:r>
            <a:r>
              <a:rPr sz="1000">
                <a:latin typeface="Open Sans" panose="020B0606030504020204" pitchFamily="34" charset="0"/>
                <a:ea typeface="Open Sans" panose="020B0606030504020204" pitchFamily="34" charset="0"/>
                <a:cs typeface="Open Sans" panose="020B0606030504020204" pitchFamily="34" charset="0"/>
              </a:rPr>
              <a:t>The</a:t>
            </a:r>
            <a:r>
              <a:rPr sz="1000" spc="-40">
                <a:latin typeface="Open Sans" panose="020B0606030504020204" pitchFamily="34" charset="0"/>
                <a:ea typeface="Open Sans" panose="020B0606030504020204" pitchFamily="34" charset="0"/>
                <a:cs typeface="Open Sans" panose="020B0606030504020204" pitchFamily="34" charset="0"/>
              </a:rPr>
              <a:t> </a:t>
            </a:r>
            <a:r>
              <a:rPr sz="1000">
                <a:latin typeface="Open Sans" panose="020B0606030504020204" pitchFamily="34" charset="0"/>
                <a:ea typeface="Open Sans" panose="020B0606030504020204" pitchFamily="34" charset="0"/>
                <a:cs typeface="Open Sans" panose="020B0606030504020204" pitchFamily="34" charset="0"/>
              </a:rPr>
              <a:t>Myers</a:t>
            </a:r>
            <a:r>
              <a:rPr sz="1000" spc="-45">
                <a:latin typeface="Open Sans" panose="020B0606030504020204" pitchFamily="34" charset="0"/>
                <a:ea typeface="Open Sans" panose="020B0606030504020204" pitchFamily="34" charset="0"/>
                <a:cs typeface="Open Sans" panose="020B0606030504020204" pitchFamily="34" charset="0"/>
              </a:rPr>
              <a:t> </a:t>
            </a:r>
            <a:r>
              <a:rPr sz="1000">
                <a:latin typeface="Open Sans" panose="020B0606030504020204" pitchFamily="34" charset="0"/>
                <a:ea typeface="Open Sans" panose="020B0606030504020204" pitchFamily="34" charset="0"/>
                <a:cs typeface="Open Sans" panose="020B0606030504020204" pitchFamily="34" charset="0"/>
              </a:rPr>
              <a:t>Briggs</a:t>
            </a:r>
            <a:r>
              <a:rPr sz="1000" spc="-15">
                <a:latin typeface="Open Sans" panose="020B0606030504020204" pitchFamily="34" charset="0"/>
                <a:ea typeface="Open Sans" panose="020B0606030504020204" pitchFamily="34" charset="0"/>
                <a:cs typeface="Open Sans" panose="020B0606030504020204" pitchFamily="34" charset="0"/>
              </a:rPr>
              <a:t> </a:t>
            </a:r>
            <a:r>
              <a:rPr sz="1000">
                <a:latin typeface="Open Sans" panose="020B0606030504020204" pitchFamily="34" charset="0"/>
                <a:ea typeface="Open Sans" panose="020B0606030504020204" pitchFamily="34" charset="0"/>
                <a:cs typeface="Open Sans" panose="020B0606030504020204" pitchFamily="34" charset="0"/>
              </a:rPr>
              <a:t>Type</a:t>
            </a:r>
            <a:r>
              <a:rPr sz="1000" spc="-55">
                <a:latin typeface="Open Sans" panose="020B0606030504020204" pitchFamily="34" charset="0"/>
                <a:ea typeface="Open Sans" panose="020B0606030504020204" pitchFamily="34" charset="0"/>
                <a:cs typeface="Open Sans" panose="020B0606030504020204" pitchFamily="34" charset="0"/>
              </a:rPr>
              <a:t> </a:t>
            </a:r>
            <a:r>
              <a:rPr sz="1000" spc="-10">
                <a:latin typeface="Open Sans" panose="020B0606030504020204" pitchFamily="34" charset="0"/>
                <a:ea typeface="Open Sans" panose="020B0606030504020204" pitchFamily="34" charset="0"/>
                <a:cs typeface="Open Sans" panose="020B0606030504020204" pitchFamily="34" charset="0"/>
              </a:rPr>
              <a:t>Indicator</a:t>
            </a:r>
            <a:r>
              <a:rPr sz="1000" spc="-15" baseline="19841">
                <a:latin typeface="Open Sans" panose="020B0606030504020204" pitchFamily="34" charset="0"/>
                <a:ea typeface="Open Sans" panose="020B0606030504020204" pitchFamily="34" charset="0"/>
                <a:cs typeface="Open Sans" panose="020B0606030504020204" pitchFamily="34" charset="0"/>
              </a:rPr>
              <a:t>®</a:t>
            </a:r>
            <a:endParaRPr sz="1000" baseline="19841">
              <a:latin typeface="Open Sans" panose="020B0606030504020204" pitchFamily="34" charset="0"/>
              <a:ea typeface="Open Sans" panose="020B0606030504020204" pitchFamily="34" charset="0"/>
              <a:cs typeface="Open Sans" panose="020B0606030504020204" pitchFamily="34" charset="0"/>
            </a:endParaRPr>
          </a:p>
        </p:txBody>
      </p:sp>
      <p:sp>
        <p:nvSpPr>
          <p:cNvPr id="10" name="object 5">
            <a:extLst>
              <a:ext uri="{FF2B5EF4-FFF2-40B4-BE49-F238E27FC236}">
                <a16:creationId xmlns:a16="http://schemas.microsoft.com/office/drawing/2014/main" id="{B8F47A24-73E8-540D-8399-B206AF04773E}"/>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37</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2083435">
              <a:lnSpc>
                <a:spcPct val="100000"/>
              </a:lnSpc>
              <a:spcBef>
                <a:spcPts val="100"/>
              </a:spcBef>
            </a:pPr>
            <a:r>
              <a:rPr sz="4000" spc="-30">
                <a:solidFill>
                  <a:srgbClr val="117627"/>
                </a:solidFill>
              </a:rPr>
              <a:t>Judging</a:t>
            </a:r>
            <a:r>
              <a:rPr sz="4000" spc="-145">
                <a:solidFill>
                  <a:srgbClr val="117627"/>
                </a:solidFill>
              </a:rPr>
              <a:t> </a:t>
            </a:r>
            <a:r>
              <a:rPr sz="4000">
                <a:solidFill>
                  <a:srgbClr val="117627"/>
                </a:solidFill>
              </a:rPr>
              <a:t>&amp;</a:t>
            </a:r>
            <a:r>
              <a:rPr sz="4000" spc="-140">
                <a:solidFill>
                  <a:srgbClr val="117627"/>
                </a:solidFill>
              </a:rPr>
              <a:t> </a:t>
            </a:r>
            <a:r>
              <a:rPr sz="4000" spc="-45">
                <a:solidFill>
                  <a:srgbClr val="117627"/>
                </a:solidFill>
              </a:rPr>
              <a:t>Perceiving</a:t>
            </a:r>
            <a:r>
              <a:rPr sz="4000" spc="-170">
                <a:solidFill>
                  <a:srgbClr val="117627"/>
                </a:solidFill>
              </a:rPr>
              <a:t> </a:t>
            </a:r>
            <a:r>
              <a:rPr sz="4000" spc="-10">
                <a:solidFill>
                  <a:srgbClr val="117627"/>
                </a:solidFill>
              </a:rPr>
              <a:t>Preferences</a:t>
            </a:r>
            <a:endParaRPr sz="4000"/>
          </a:p>
        </p:txBody>
      </p:sp>
      <p:sp>
        <p:nvSpPr>
          <p:cNvPr id="3" name="object 3"/>
          <p:cNvSpPr txBox="1"/>
          <p:nvPr/>
        </p:nvSpPr>
        <p:spPr>
          <a:xfrm>
            <a:off x="1374647" y="1387982"/>
            <a:ext cx="4133215" cy="1228284"/>
          </a:xfrm>
          <a:prstGeom prst="rect">
            <a:avLst/>
          </a:prstGeom>
        </p:spPr>
        <p:txBody>
          <a:bodyPr vert="horz" wrap="square" lIns="0" tIns="26034" rIns="0" bIns="0" rtlCol="0">
            <a:spAutoFit/>
          </a:bodyPr>
          <a:lstStyle/>
          <a:p>
            <a:pPr marL="240029" marR="5080" indent="-227965">
              <a:lnSpc>
                <a:spcPct val="92900"/>
              </a:lnSpc>
              <a:spcBef>
                <a:spcPts val="204"/>
              </a:spcBef>
              <a:buFont typeface="Arial"/>
              <a:buChar char="•"/>
              <a:tabLst>
                <a:tab pos="240029" algn="l"/>
              </a:tabLst>
            </a:pPr>
            <a:r>
              <a:rPr sz="1200" b="1">
                <a:latin typeface="Open Sans" panose="020B0606030504020204" pitchFamily="34" charset="0"/>
                <a:ea typeface="Open Sans" panose="020B0606030504020204" pitchFamily="34" charset="0"/>
                <a:cs typeface="Open Sans" panose="020B0606030504020204" pitchFamily="34" charset="0"/>
              </a:rPr>
              <a:t>J</a:t>
            </a:r>
            <a:r>
              <a:rPr sz="1200">
                <a:latin typeface="Open Sans" panose="020B0606030504020204" pitchFamily="34" charset="0"/>
                <a:ea typeface="Open Sans" panose="020B0606030504020204" pitchFamily="34" charset="0"/>
                <a:cs typeface="Open Sans" panose="020B0606030504020204" pitchFamily="34" charset="0"/>
              </a:rPr>
              <a:t>udging</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25">
                <a:latin typeface="Open Sans" panose="020B0606030504020204" pitchFamily="34" charset="0"/>
                <a:ea typeface="Open Sans" panose="020B0606030504020204" pitchFamily="34" charset="0"/>
                <a:cs typeface="Open Sans" panose="020B0606030504020204" pitchFamily="34" charset="0"/>
              </a:rPr>
              <a:t> </a:t>
            </a:r>
            <a:r>
              <a:rPr sz="1200" b="1">
                <a:latin typeface="Open Sans" panose="020B0606030504020204" pitchFamily="34" charset="0"/>
                <a:ea typeface="Open Sans" panose="020B0606030504020204" pitchFamily="34" charset="0"/>
                <a:cs typeface="Open Sans" panose="020B0606030504020204" pitchFamily="34" charset="0"/>
              </a:rPr>
              <a:t>P</a:t>
            </a:r>
            <a:r>
              <a:rPr sz="1200">
                <a:latin typeface="Open Sans" panose="020B0606030504020204" pitchFamily="34" charset="0"/>
                <a:ea typeface="Open Sans" panose="020B0606030504020204" pitchFamily="34" charset="0"/>
                <a:cs typeface="Open Sans" panose="020B0606030504020204" pitchFamily="34" charset="0"/>
              </a:rPr>
              <a:t>erceiving</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are ways that</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prefer</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2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interact </a:t>
            </a:r>
            <a:r>
              <a:rPr sz="1200">
                <a:latin typeface="Open Sans" panose="020B0606030504020204" pitchFamily="34" charset="0"/>
                <a:ea typeface="Open Sans" panose="020B0606030504020204" pitchFamily="34" charset="0"/>
                <a:cs typeface="Open Sans" panose="020B0606030504020204" pitchFamily="34" charset="0"/>
              </a:rPr>
              <a:t>with</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our</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environment</a:t>
            </a:r>
            <a:r>
              <a:rPr sz="1200" spc="5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 both</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personal</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work.</a:t>
            </a:r>
            <a:r>
              <a:rPr sz="1200" spc="-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While </a:t>
            </a:r>
            <a:r>
              <a:rPr sz="1200">
                <a:latin typeface="Open Sans" panose="020B0606030504020204" pitchFamily="34" charset="0"/>
                <a:ea typeface="Open Sans" panose="020B0606030504020204" pitchFamily="34" charset="0"/>
                <a:cs typeface="Open Sans" panose="020B0606030504020204" pitchFamily="34" charset="0"/>
              </a:rPr>
              <a:t>all</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style</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differences</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present</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 potential</a:t>
            </a:r>
            <a:r>
              <a:rPr sz="1200" spc="1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for </a:t>
            </a:r>
            <a:r>
              <a:rPr sz="1200">
                <a:latin typeface="Open Sans" panose="020B0606030504020204" pitchFamily="34" charset="0"/>
                <a:ea typeface="Open Sans" panose="020B0606030504020204" pitchFamily="34" charset="0"/>
                <a:cs typeface="Open Sans" panose="020B0606030504020204" pitchFamily="34" charset="0"/>
              </a:rPr>
              <a:t>preference</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conflict,</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it</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difference in</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how </a:t>
            </a:r>
            <a:r>
              <a:rPr sz="1200" b="1">
                <a:latin typeface="Open Sans" panose="020B0606030504020204" pitchFamily="34" charset="0"/>
                <a:ea typeface="Open Sans" panose="020B0606030504020204" pitchFamily="34" charset="0"/>
                <a:cs typeface="Open Sans" panose="020B0606030504020204" pitchFamily="34" charset="0"/>
              </a:rPr>
              <a:t>J</a:t>
            </a:r>
            <a:r>
              <a:rPr sz="1200">
                <a:latin typeface="Open Sans" panose="020B0606030504020204" pitchFamily="34" charset="0"/>
                <a:ea typeface="Open Sans" panose="020B0606030504020204" pitchFamily="34" charset="0"/>
                <a:cs typeface="Open Sans" panose="020B0606030504020204" pitchFamily="34" charset="0"/>
              </a:rPr>
              <a:t>’s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15">
                <a:latin typeface="Open Sans" panose="020B0606030504020204" pitchFamily="34" charset="0"/>
                <a:ea typeface="Open Sans" panose="020B0606030504020204" pitchFamily="34" charset="0"/>
                <a:cs typeface="Open Sans" panose="020B0606030504020204" pitchFamily="34" charset="0"/>
              </a:rPr>
              <a:t> </a:t>
            </a:r>
            <a:r>
              <a:rPr sz="1200" b="1" spc="-25">
                <a:latin typeface="Open Sans" panose="020B0606030504020204" pitchFamily="34" charset="0"/>
                <a:ea typeface="Open Sans" panose="020B0606030504020204" pitchFamily="34" charset="0"/>
                <a:cs typeface="Open Sans" panose="020B0606030504020204" pitchFamily="34" charset="0"/>
              </a:rPr>
              <a:t>P</a:t>
            </a:r>
            <a:r>
              <a:rPr sz="1200" spc="-25">
                <a:latin typeface="Open Sans" panose="020B0606030504020204" pitchFamily="34" charset="0"/>
                <a:ea typeface="Open Sans" panose="020B0606030504020204" pitchFamily="34" charset="0"/>
                <a:cs typeface="Open Sans" panose="020B0606030504020204" pitchFamily="34" charset="0"/>
              </a:rPr>
              <a:t>’s </a:t>
            </a:r>
            <a:r>
              <a:rPr sz="1200">
                <a:latin typeface="Open Sans" panose="020B0606030504020204" pitchFamily="34" charset="0"/>
                <a:ea typeface="Open Sans" panose="020B0606030504020204" pitchFamily="34" charset="0"/>
                <a:cs typeface="Open Sans" panose="020B0606030504020204" pitchFamily="34" charset="0"/>
              </a:rPr>
              <a:t>approach</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their</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environment</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that</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can result</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in the </a:t>
            </a:r>
            <a:r>
              <a:rPr sz="1200" spc="-10">
                <a:latin typeface="Open Sans" panose="020B0606030504020204" pitchFamily="34" charset="0"/>
                <a:ea typeface="Open Sans" panose="020B0606030504020204" pitchFamily="34" charset="0"/>
                <a:cs typeface="Open Sans" panose="020B0606030504020204" pitchFamily="34" charset="0"/>
              </a:rPr>
              <a:t>greatest day-to-</a:t>
            </a:r>
            <a:r>
              <a:rPr sz="1200">
                <a:latin typeface="Open Sans" panose="020B0606030504020204" pitchFamily="34" charset="0"/>
                <a:ea typeface="Open Sans" panose="020B0606030504020204" pitchFamily="34" charset="0"/>
                <a:cs typeface="Open Sans" panose="020B0606030504020204" pitchFamily="34" charset="0"/>
              </a:rPr>
              <a:t>day</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style</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working</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differences</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potential</a:t>
            </a:r>
            <a:r>
              <a:rPr sz="1200" spc="1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conflicts.</a:t>
            </a:r>
            <a:endParaRPr sz="1200">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4"/>
          <p:cNvSpPr txBox="1"/>
          <p:nvPr/>
        </p:nvSpPr>
        <p:spPr>
          <a:xfrm>
            <a:off x="1374647" y="2577464"/>
            <a:ext cx="4225290" cy="2716769"/>
          </a:xfrm>
          <a:prstGeom prst="rect">
            <a:avLst/>
          </a:prstGeom>
        </p:spPr>
        <p:txBody>
          <a:bodyPr vert="horz" wrap="square" lIns="0" tIns="25400" rIns="0" bIns="0" rtlCol="0">
            <a:spAutoFit/>
          </a:bodyPr>
          <a:lstStyle/>
          <a:p>
            <a:pPr marL="240665" marR="5080" indent="-228600">
              <a:lnSpc>
                <a:spcPct val="93000"/>
              </a:lnSpc>
              <a:spcBef>
                <a:spcPts val="200"/>
              </a:spcBef>
              <a:buFont typeface="Arial"/>
              <a:buChar char="•"/>
              <a:tabLst>
                <a:tab pos="240665" algn="l"/>
              </a:tabLst>
            </a:pPr>
            <a:r>
              <a:rPr sz="1200" b="1">
                <a:latin typeface="Open Sans" panose="020B0606030504020204" pitchFamily="34" charset="0"/>
                <a:ea typeface="Open Sans" panose="020B0606030504020204" pitchFamily="34" charset="0"/>
                <a:cs typeface="Open Sans" panose="020B0606030504020204" pitchFamily="34" charset="0"/>
              </a:rPr>
              <a:t>J</a:t>
            </a:r>
            <a:r>
              <a:rPr sz="1200">
                <a:latin typeface="Open Sans" panose="020B0606030504020204" pitchFamily="34" charset="0"/>
                <a:ea typeface="Open Sans" panose="020B0606030504020204" pitchFamily="34" charset="0"/>
                <a:cs typeface="Open Sans" panose="020B0606030504020204" pitchFamily="34" charset="0"/>
              </a:rPr>
              <a:t>’s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like</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lifestyle</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that</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is</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decisive,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planned</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 orderly.</a:t>
            </a:r>
            <a:r>
              <a:rPr sz="1200" spc="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They </a:t>
            </a:r>
            <a:r>
              <a:rPr sz="1200">
                <a:latin typeface="Open Sans" panose="020B0606030504020204" pitchFamily="34" charset="0"/>
                <a:ea typeface="Open Sans" panose="020B0606030504020204" pitchFamily="34" charset="0"/>
                <a:cs typeface="Open Sans" panose="020B0606030504020204" pitchFamily="34" charset="0"/>
              </a:rPr>
              <a:t>have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 very strong desire</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need</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 come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1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closure </a:t>
            </a:r>
            <a:r>
              <a:rPr sz="1200">
                <a:latin typeface="Open Sans" panose="020B0606030504020204" pitchFamily="34" charset="0"/>
                <a:ea typeface="Open Sans" panose="020B0606030504020204" pitchFamily="34" charset="0"/>
                <a:cs typeface="Open Sans" panose="020B0606030504020204" pitchFamily="34" charset="0"/>
              </a:rPr>
              <a:t>(sometimes</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too</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quickly).</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work</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best</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in</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a:t>
            </a:r>
            <a:r>
              <a:rPr sz="1200" spc="2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environment </a:t>
            </a:r>
            <a:r>
              <a:rPr sz="1200">
                <a:latin typeface="Open Sans" panose="020B0606030504020204" pitchFamily="34" charset="0"/>
                <a:ea typeface="Open Sans" panose="020B0606030504020204" pitchFamily="34" charset="0"/>
                <a:cs typeface="Open Sans" panose="020B0606030504020204" pitchFamily="34" charset="0"/>
              </a:rPr>
              <a:t>when</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 can plan</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follow</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what they</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plan.</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J’s</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are the</a:t>
            </a:r>
            <a:r>
              <a:rPr sz="1200" spc="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list </a:t>
            </a:r>
            <a:r>
              <a:rPr sz="1200">
                <a:latin typeface="Open Sans" panose="020B0606030504020204" pitchFamily="34" charset="0"/>
                <a:ea typeface="Open Sans" panose="020B0606030504020204" pitchFamily="34" charset="0"/>
                <a:cs typeface="Open Sans" panose="020B0606030504020204" pitchFamily="34" charset="0"/>
              </a:rPr>
              <a:t>makers of</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world.</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love</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do</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lists</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what</a:t>
            </a:r>
            <a:r>
              <a:rPr sz="1200" spc="1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makes </a:t>
            </a:r>
            <a:r>
              <a:rPr sz="1200">
                <a:latin typeface="Open Sans" panose="020B0606030504020204" pitchFamily="34" charset="0"/>
                <a:ea typeface="Open Sans" panose="020B0606030504020204" pitchFamily="34" charset="0"/>
                <a:cs typeface="Open Sans" panose="020B0606030504020204" pitchFamily="34" charset="0"/>
              </a:rPr>
              <a:t>them</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most</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happy</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is to</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be</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able</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check</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things</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off</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1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do </a:t>
            </a:r>
            <a:r>
              <a:rPr sz="1200">
                <a:latin typeface="Open Sans" panose="020B0606030504020204" pitchFamily="34" charset="0"/>
                <a:ea typeface="Open Sans" panose="020B0606030504020204" pitchFamily="34" charset="0"/>
                <a:cs typeface="Open Sans" panose="020B0606030504020204" pitchFamily="34" charset="0"/>
              </a:rPr>
              <a:t>list.</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Day</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Timers</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are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made</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for</a:t>
            </a:r>
            <a:r>
              <a:rPr sz="1200" spc="5">
                <a:latin typeface="Open Sans" panose="020B0606030504020204" pitchFamily="34" charset="0"/>
                <a:ea typeface="Open Sans" panose="020B0606030504020204" pitchFamily="34" charset="0"/>
                <a:cs typeface="Open Sans" panose="020B0606030504020204" pitchFamily="34" charset="0"/>
              </a:rPr>
              <a:t> </a:t>
            </a:r>
            <a:r>
              <a:rPr sz="1200" b="1">
                <a:latin typeface="Open Sans" panose="020B0606030504020204" pitchFamily="34" charset="0"/>
                <a:ea typeface="Open Sans" panose="020B0606030504020204" pitchFamily="34" charset="0"/>
                <a:cs typeface="Open Sans" panose="020B0606030504020204" pitchFamily="34" charset="0"/>
              </a:rPr>
              <a:t>J</a:t>
            </a:r>
            <a:r>
              <a:rPr sz="1200">
                <a:latin typeface="Open Sans" panose="020B0606030504020204" pitchFamily="34" charset="0"/>
                <a:ea typeface="Open Sans" panose="020B0606030504020204" pitchFamily="34" charset="0"/>
                <a:cs typeface="Open Sans" panose="020B0606030504020204" pitchFamily="34" charset="0"/>
              </a:rPr>
              <a:t>’s.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are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very</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punctual</a:t>
            </a:r>
            <a:r>
              <a:rPr sz="1200" spc="25">
                <a:latin typeface="Open Sans" panose="020B0606030504020204" pitchFamily="34" charset="0"/>
                <a:ea typeface="Open Sans" panose="020B0606030504020204" pitchFamily="34" charset="0"/>
                <a:cs typeface="Open Sans" panose="020B0606030504020204" pitchFamily="34" charset="0"/>
              </a:rPr>
              <a:t> </a:t>
            </a:r>
            <a:r>
              <a:rPr sz="1200" spc="-5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usually</a:t>
            </a:r>
            <a:r>
              <a:rPr sz="1200" spc="3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early.</a:t>
            </a:r>
            <a:endParaRPr sz="1200">
              <a:latin typeface="Open Sans" panose="020B0606030504020204" pitchFamily="34" charset="0"/>
              <a:ea typeface="Open Sans" panose="020B0606030504020204" pitchFamily="34" charset="0"/>
              <a:cs typeface="Open Sans" panose="020B0606030504020204" pitchFamily="34" charset="0"/>
            </a:endParaRPr>
          </a:p>
          <a:p>
            <a:pPr marL="240665" marR="23495" indent="-228600">
              <a:lnSpc>
                <a:spcPct val="92900"/>
              </a:lnSpc>
              <a:spcBef>
                <a:spcPts val="875"/>
              </a:spcBef>
              <a:buFont typeface="Arial"/>
              <a:buChar char="•"/>
              <a:tabLst>
                <a:tab pos="240665" algn="l"/>
              </a:tabLst>
            </a:pPr>
            <a:r>
              <a:rPr sz="1200" b="1">
                <a:latin typeface="Open Sans" panose="020B0606030504020204" pitchFamily="34" charset="0"/>
                <a:ea typeface="Open Sans" panose="020B0606030504020204" pitchFamily="34" charset="0"/>
                <a:cs typeface="Open Sans" panose="020B0606030504020204" pitchFamily="34" charset="0"/>
              </a:rPr>
              <a:t>P</a:t>
            </a:r>
            <a:r>
              <a:rPr sz="1200">
                <a:latin typeface="Open Sans" panose="020B0606030504020204" pitchFamily="34" charset="0"/>
                <a:ea typeface="Open Sans" panose="020B0606030504020204" pitchFamily="34" charset="0"/>
                <a:cs typeface="Open Sans" panose="020B0606030504020204" pitchFamily="34" charset="0"/>
              </a:rPr>
              <a:t>’s</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are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exactly</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opposite.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prefer</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life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1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working </a:t>
            </a:r>
            <a:r>
              <a:rPr sz="1200">
                <a:latin typeface="Open Sans" panose="020B0606030504020204" pitchFamily="34" charset="0"/>
                <a:ea typeface="Open Sans" panose="020B0606030504020204" pitchFamily="34" charset="0"/>
                <a:cs typeface="Open Sans" panose="020B0606030504020204" pitchFamily="34" charset="0"/>
              </a:rPr>
              <a:t>style</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that</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flexible,</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adaptable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spontaneous.</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a:t>
            </a:r>
            <a:r>
              <a:rPr sz="1200" spc="2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enjoy </a:t>
            </a:r>
            <a:r>
              <a:rPr sz="1200">
                <a:latin typeface="Open Sans" panose="020B0606030504020204" pitchFamily="34" charset="0"/>
                <a:ea typeface="Open Sans" panose="020B0606030504020204" pitchFamily="34" charset="0"/>
                <a:cs typeface="Open Sans" panose="020B0606030504020204" pitchFamily="34" charset="0"/>
              </a:rPr>
              <a:t>being</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curious and</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discovering</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surprise.</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For </a:t>
            </a:r>
            <a:r>
              <a:rPr sz="1200" b="1">
                <a:latin typeface="Open Sans" panose="020B0606030504020204" pitchFamily="34" charset="0"/>
                <a:ea typeface="Open Sans" panose="020B0606030504020204" pitchFamily="34" charset="0"/>
                <a:cs typeface="Open Sans" panose="020B0606030504020204" pitchFamily="34" charset="0"/>
              </a:rPr>
              <a:t>P</a:t>
            </a:r>
            <a:r>
              <a:rPr sz="1200">
                <a:latin typeface="Open Sans" panose="020B0606030504020204" pitchFamily="34" charset="0"/>
                <a:ea typeface="Open Sans" panose="020B0606030504020204" pitchFamily="34" charset="0"/>
                <a:cs typeface="Open Sans" panose="020B0606030504020204" pitchFamily="34" charset="0"/>
              </a:rPr>
              <a:t>’s,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 </a:t>
            </a:r>
            <a:r>
              <a:rPr sz="1200" spc="-10">
                <a:latin typeface="Open Sans" panose="020B0606030504020204" pitchFamily="34" charset="0"/>
                <a:ea typeface="Open Sans" panose="020B0606030504020204" pitchFamily="34" charset="0"/>
                <a:cs typeface="Open Sans" panose="020B0606030504020204" pitchFamily="34" charset="0"/>
              </a:rPr>
              <a:t>journey</a:t>
            </a:r>
            <a:r>
              <a:rPr sz="1200" spc="50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more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important</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than</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destination</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opposite</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a:t>
            </a:r>
            <a:r>
              <a:rPr sz="1200" spc="15">
                <a:latin typeface="Open Sans" panose="020B0606030504020204" pitchFamily="34" charset="0"/>
                <a:ea typeface="Open Sans" panose="020B0606030504020204" pitchFamily="34" charset="0"/>
                <a:cs typeface="Open Sans" panose="020B0606030504020204" pitchFamily="34" charset="0"/>
              </a:rPr>
              <a:t> </a:t>
            </a:r>
            <a:r>
              <a:rPr sz="1200" b="1" spc="-10">
                <a:latin typeface="Open Sans" panose="020B0606030504020204" pitchFamily="34" charset="0"/>
                <a:ea typeface="Open Sans" panose="020B0606030504020204" pitchFamily="34" charset="0"/>
                <a:cs typeface="Open Sans" panose="020B0606030504020204" pitchFamily="34" charset="0"/>
              </a:rPr>
              <a:t>J</a:t>
            </a:r>
            <a:r>
              <a:rPr sz="1200" spc="-10">
                <a:latin typeface="Open Sans" panose="020B0606030504020204" pitchFamily="34" charset="0"/>
                <a:ea typeface="Open Sans" panose="020B0606030504020204" pitchFamily="34" charset="0"/>
                <a:cs typeface="Open Sans" panose="020B0606030504020204" pitchFamily="34" charset="0"/>
              </a:rPr>
              <a:t>’s). </a:t>
            </a:r>
            <a:r>
              <a:rPr sz="1200">
                <a:latin typeface="Open Sans" panose="020B0606030504020204" pitchFamily="34" charset="0"/>
                <a:ea typeface="Open Sans" panose="020B0606030504020204" pitchFamily="34" charset="0"/>
                <a:cs typeface="Open Sans" panose="020B0606030504020204" pitchFamily="34" charset="0"/>
              </a:rPr>
              <a:t>They</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like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maintain</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openness</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will</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not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answer</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a:t>
            </a:r>
            <a:r>
              <a:rPr sz="1200" spc="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closed- </a:t>
            </a:r>
            <a:r>
              <a:rPr sz="1200">
                <a:latin typeface="Open Sans" panose="020B0606030504020204" pitchFamily="34" charset="0"/>
                <a:ea typeface="Open Sans" panose="020B0606030504020204" pitchFamily="34" charset="0"/>
                <a:cs typeface="Open Sans" panose="020B0606030504020204" pitchFamily="34" charset="0"/>
              </a:rPr>
              <a:t>ended</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question</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best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answer</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you</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can</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get is</a:t>
            </a:r>
            <a:r>
              <a:rPr sz="1200" spc="30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t>
            </a:r>
            <a:r>
              <a:rPr sz="1200" spc="2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maybe).</a:t>
            </a:r>
            <a:endParaRPr sz="120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p:cNvSpPr txBox="1"/>
          <p:nvPr/>
        </p:nvSpPr>
        <p:spPr>
          <a:xfrm>
            <a:off x="1295400" y="774191"/>
            <a:ext cx="9601200" cy="319318"/>
          </a:xfrm>
          <a:prstGeom prst="rect">
            <a:avLst/>
          </a:prstGeom>
          <a:solidFill>
            <a:srgbClr val="BBD5EC"/>
          </a:solidFill>
        </p:spPr>
        <p:txBody>
          <a:bodyPr vert="horz" wrap="square" lIns="0" tIns="11430" rIns="0" bIns="0" rtlCol="0">
            <a:spAutoFit/>
          </a:bodyPr>
          <a:lstStyle/>
          <a:p>
            <a:pPr marL="745490">
              <a:lnSpc>
                <a:spcPct val="100000"/>
              </a:lnSpc>
              <a:spcBef>
                <a:spcPts val="90"/>
              </a:spcBef>
            </a:pPr>
            <a:r>
              <a:rPr sz="2000" b="0">
                <a:latin typeface="Open Sans" panose="020B0606030504020204" pitchFamily="34" charset="0"/>
                <a:ea typeface="Open Sans" panose="020B0606030504020204" pitchFamily="34" charset="0"/>
                <a:cs typeface="Open Sans" panose="020B0606030504020204" pitchFamily="34" charset="0"/>
              </a:rPr>
              <a:t>J&amp;P:</a:t>
            </a:r>
            <a:r>
              <a:rPr sz="2000" b="0" spc="-55">
                <a:latin typeface="Open Sans" panose="020B0606030504020204" pitchFamily="34" charset="0"/>
                <a:ea typeface="Open Sans" panose="020B0606030504020204" pitchFamily="34" charset="0"/>
                <a:cs typeface="Open Sans" panose="020B0606030504020204" pitchFamily="34" charset="0"/>
              </a:rPr>
              <a:t> </a:t>
            </a:r>
            <a:r>
              <a:rPr sz="2000" b="0">
                <a:latin typeface="Open Sans" panose="020B0606030504020204" pitchFamily="34" charset="0"/>
                <a:ea typeface="Open Sans" panose="020B0606030504020204" pitchFamily="34" charset="0"/>
                <a:cs typeface="Open Sans" panose="020B0606030504020204" pitchFamily="34" charset="0"/>
              </a:rPr>
              <a:t>The</a:t>
            </a:r>
            <a:r>
              <a:rPr sz="2000" b="0" spc="-20">
                <a:latin typeface="Open Sans" panose="020B0606030504020204" pitchFamily="34" charset="0"/>
                <a:ea typeface="Open Sans" panose="020B0606030504020204" pitchFamily="34" charset="0"/>
                <a:cs typeface="Open Sans" panose="020B0606030504020204" pitchFamily="34" charset="0"/>
              </a:rPr>
              <a:t> </a:t>
            </a:r>
            <a:r>
              <a:rPr sz="2000" b="0">
                <a:latin typeface="Open Sans" panose="020B0606030504020204" pitchFamily="34" charset="0"/>
                <a:ea typeface="Open Sans" panose="020B0606030504020204" pitchFamily="34" charset="0"/>
                <a:cs typeface="Open Sans" panose="020B0606030504020204" pitchFamily="34" charset="0"/>
              </a:rPr>
              <a:t>Leadership</a:t>
            </a:r>
            <a:r>
              <a:rPr sz="2000" b="0" spc="-10">
                <a:latin typeface="Open Sans" panose="020B0606030504020204" pitchFamily="34" charset="0"/>
                <a:ea typeface="Open Sans" panose="020B0606030504020204" pitchFamily="34" charset="0"/>
                <a:cs typeface="Open Sans" panose="020B0606030504020204" pitchFamily="34" charset="0"/>
              </a:rPr>
              <a:t> </a:t>
            </a:r>
            <a:r>
              <a:rPr sz="2000" b="0">
                <a:latin typeface="Open Sans" panose="020B0606030504020204" pitchFamily="34" charset="0"/>
                <a:ea typeface="Open Sans" panose="020B0606030504020204" pitchFamily="34" charset="0"/>
                <a:cs typeface="Open Sans" panose="020B0606030504020204" pitchFamily="34" charset="0"/>
              </a:rPr>
              <a:t>Dimension</a:t>
            </a:r>
            <a:r>
              <a:rPr sz="2000" b="0" spc="-5">
                <a:latin typeface="Open Sans" panose="020B0606030504020204" pitchFamily="34" charset="0"/>
                <a:ea typeface="Open Sans" panose="020B0606030504020204" pitchFamily="34" charset="0"/>
                <a:cs typeface="Open Sans" panose="020B0606030504020204" pitchFamily="34" charset="0"/>
              </a:rPr>
              <a:t> </a:t>
            </a:r>
            <a:r>
              <a:rPr sz="2000" b="0">
                <a:latin typeface="Open Sans" panose="020B0606030504020204" pitchFamily="34" charset="0"/>
                <a:ea typeface="Open Sans" panose="020B0606030504020204" pitchFamily="34" charset="0"/>
                <a:cs typeface="Open Sans" panose="020B0606030504020204" pitchFamily="34" charset="0"/>
              </a:rPr>
              <a:t>of</a:t>
            </a:r>
            <a:r>
              <a:rPr sz="2000" b="0" spc="-35">
                <a:latin typeface="Open Sans" panose="020B0606030504020204" pitchFamily="34" charset="0"/>
                <a:ea typeface="Open Sans" panose="020B0606030504020204" pitchFamily="34" charset="0"/>
                <a:cs typeface="Open Sans" panose="020B0606030504020204" pitchFamily="34" charset="0"/>
              </a:rPr>
              <a:t> </a:t>
            </a:r>
            <a:r>
              <a:rPr sz="2000" b="0" spc="-30">
                <a:latin typeface="Open Sans" panose="020B0606030504020204" pitchFamily="34" charset="0"/>
                <a:ea typeface="Open Sans" panose="020B0606030504020204" pitchFamily="34" charset="0"/>
                <a:cs typeface="Open Sans" panose="020B0606030504020204" pitchFamily="34" charset="0"/>
              </a:rPr>
              <a:t>Day-</a:t>
            </a:r>
            <a:r>
              <a:rPr sz="2000" b="0" spc="-20">
                <a:latin typeface="Open Sans" panose="020B0606030504020204" pitchFamily="34" charset="0"/>
                <a:ea typeface="Open Sans" panose="020B0606030504020204" pitchFamily="34" charset="0"/>
                <a:cs typeface="Open Sans" panose="020B0606030504020204" pitchFamily="34" charset="0"/>
              </a:rPr>
              <a:t>to-</a:t>
            </a:r>
            <a:r>
              <a:rPr sz="2000" b="0">
                <a:latin typeface="Open Sans" panose="020B0606030504020204" pitchFamily="34" charset="0"/>
                <a:ea typeface="Open Sans" panose="020B0606030504020204" pitchFamily="34" charset="0"/>
                <a:cs typeface="Open Sans" panose="020B0606030504020204" pitchFamily="34" charset="0"/>
              </a:rPr>
              <a:t>Day Working</a:t>
            </a:r>
            <a:r>
              <a:rPr sz="2000" b="0" spc="-45">
                <a:latin typeface="Open Sans" panose="020B0606030504020204" pitchFamily="34" charset="0"/>
                <a:ea typeface="Open Sans" panose="020B0606030504020204" pitchFamily="34" charset="0"/>
                <a:cs typeface="Open Sans" panose="020B0606030504020204" pitchFamily="34" charset="0"/>
              </a:rPr>
              <a:t> </a:t>
            </a:r>
            <a:r>
              <a:rPr sz="2000" b="0" spc="-10">
                <a:latin typeface="Open Sans" panose="020B0606030504020204" pitchFamily="34" charset="0"/>
                <a:ea typeface="Open Sans" panose="020B0606030504020204" pitchFamily="34" charset="0"/>
                <a:cs typeface="Open Sans" panose="020B0606030504020204" pitchFamily="34" charset="0"/>
              </a:rPr>
              <a:t>Relationships</a:t>
            </a:r>
            <a:endParaRPr sz="2000">
              <a:latin typeface="Open Sans" panose="020B0606030504020204" pitchFamily="34" charset="0"/>
              <a:ea typeface="Open Sans" panose="020B0606030504020204" pitchFamily="34" charset="0"/>
              <a:cs typeface="Open Sans" panose="020B0606030504020204" pitchFamily="34" charset="0"/>
            </a:endParaRPr>
          </a:p>
        </p:txBody>
      </p:sp>
      <p:sp>
        <p:nvSpPr>
          <p:cNvPr id="6" name="object 6"/>
          <p:cNvSpPr txBox="1"/>
          <p:nvPr/>
        </p:nvSpPr>
        <p:spPr>
          <a:xfrm>
            <a:off x="6175881" y="1432813"/>
            <a:ext cx="4471670" cy="2090637"/>
          </a:xfrm>
          <a:prstGeom prst="rect">
            <a:avLst/>
          </a:prstGeom>
        </p:spPr>
        <p:txBody>
          <a:bodyPr vert="horz" wrap="square" lIns="0" tIns="6350" rIns="0" bIns="0" rtlCol="0">
            <a:spAutoFit/>
          </a:bodyPr>
          <a:lstStyle/>
          <a:p>
            <a:pPr marL="12700" marR="5080" indent="-635">
              <a:lnSpc>
                <a:spcPct val="103000"/>
              </a:lnSpc>
              <a:spcBef>
                <a:spcPts val="50"/>
              </a:spcBef>
            </a:pPr>
            <a:r>
              <a:rPr sz="1200" b="1">
                <a:latin typeface="Open Sans" panose="020B0606030504020204" pitchFamily="34" charset="0"/>
                <a:ea typeface="Open Sans" panose="020B0606030504020204" pitchFamily="34" charset="0"/>
                <a:cs typeface="Open Sans" panose="020B0606030504020204" pitchFamily="34" charset="0"/>
              </a:rPr>
              <a:t>J</a:t>
            </a:r>
            <a:r>
              <a:rPr sz="1200">
                <a:latin typeface="Open Sans" panose="020B0606030504020204" pitchFamily="34" charset="0"/>
                <a:ea typeface="Open Sans" panose="020B0606030504020204" pitchFamily="34" charset="0"/>
                <a:cs typeface="Open Sans" panose="020B0606030504020204" pitchFamily="34" charset="0"/>
              </a:rPr>
              <a:t>’s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typically</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schedule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fun</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on</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their</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Day</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Timer.</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For</a:t>
            </a:r>
            <a:r>
              <a:rPr sz="1200" spc="-5">
                <a:latin typeface="Open Sans" panose="020B0606030504020204" pitchFamily="34" charset="0"/>
                <a:ea typeface="Open Sans" panose="020B0606030504020204" pitchFamily="34" charset="0"/>
                <a:cs typeface="Open Sans" panose="020B0606030504020204" pitchFamily="34" charset="0"/>
              </a:rPr>
              <a:t> </a:t>
            </a:r>
            <a:r>
              <a:rPr sz="1200" b="1">
                <a:latin typeface="Open Sans" panose="020B0606030504020204" pitchFamily="34" charset="0"/>
                <a:ea typeface="Open Sans" panose="020B0606030504020204" pitchFamily="34" charset="0"/>
                <a:cs typeface="Open Sans" panose="020B0606030504020204" pitchFamily="34" charset="0"/>
              </a:rPr>
              <a:t>P</a:t>
            </a:r>
            <a:r>
              <a:rPr sz="1200">
                <a:latin typeface="Open Sans" panose="020B0606030504020204" pitchFamily="34" charset="0"/>
                <a:ea typeface="Open Sans" panose="020B0606030504020204" pitchFamily="34" charset="0"/>
                <a:cs typeface="Open Sans" panose="020B0606030504020204" pitchFamily="34" charset="0"/>
              </a:rPr>
              <a:t>’s, work</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must </a:t>
            </a:r>
            <a:r>
              <a:rPr sz="1200" spc="-25">
                <a:latin typeface="Open Sans" panose="020B0606030504020204" pitchFamily="34" charset="0"/>
                <a:ea typeface="Open Sans" panose="020B0606030504020204" pitchFamily="34" charset="0"/>
                <a:cs typeface="Open Sans" panose="020B0606030504020204" pitchFamily="34" charset="0"/>
              </a:rPr>
              <a:t>be </a:t>
            </a:r>
            <a:r>
              <a:rPr sz="1200">
                <a:latin typeface="Open Sans" panose="020B0606030504020204" pitchFamily="34" charset="0"/>
                <a:ea typeface="Open Sans" panose="020B0606030504020204" pitchFamily="34" charset="0"/>
                <a:cs typeface="Open Sans" panose="020B0606030504020204" pitchFamily="34" charset="0"/>
              </a:rPr>
              <a:t>fun.</a:t>
            </a:r>
            <a:r>
              <a:rPr sz="1200" spc="5">
                <a:latin typeface="Open Sans" panose="020B0606030504020204" pitchFamily="34" charset="0"/>
                <a:ea typeface="Open Sans" panose="020B0606030504020204" pitchFamily="34" charset="0"/>
                <a:cs typeface="Open Sans" panose="020B0606030504020204" pitchFamily="34" charset="0"/>
              </a:rPr>
              <a:t> </a:t>
            </a:r>
            <a:r>
              <a:rPr sz="1200" b="1">
                <a:latin typeface="Open Sans" panose="020B0606030504020204" pitchFamily="34" charset="0"/>
                <a:ea typeface="Open Sans" panose="020B0606030504020204" pitchFamily="34" charset="0"/>
                <a:cs typeface="Open Sans" panose="020B0606030504020204" pitchFamily="34" charset="0"/>
              </a:rPr>
              <a:t>P</a:t>
            </a:r>
            <a:r>
              <a:rPr sz="1200">
                <a:latin typeface="Open Sans" panose="020B0606030504020204" pitchFamily="34" charset="0"/>
                <a:ea typeface="Open Sans" panose="020B0606030504020204" pitchFamily="34" charset="0"/>
                <a:cs typeface="Open Sans" panose="020B0606030504020204" pitchFamily="34" charset="0"/>
              </a:rPr>
              <a:t>’s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tell</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time</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differently</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than</a:t>
            </a:r>
            <a:r>
              <a:rPr sz="1200" spc="-5">
                <a:latin typeface="Open Sans" panose="020B0606030504020204" pitchFamily="34" charset="0"/>
                <a:ea typeface="Open Sans" panose="020B0606030504020204" pitchFamily="34" charset="0"/>
                <a:cs typeface="Open Sans" panose="020B0606030504020204" pitchFamily="34" charset="0"/>
              </a:rPr>
              <a:t> </a:t>
            </a:r>
            <a:r>
              <a:rPr sz="1200" b="1">
                <a:latin typeface="Open Sans" panose="020B0606030504020204" pitchFamily="34" charset="0"/>
                <a:ea typeface="Open Sans" panose="020B0606030504020204" pitchFamily="34" charset="0"/>
                <a:cs typeface="Open Sans" panose="020B0606030504020204" pitchFamily="34" charset="0"/>
              </a:rPr>
              <a:t>J</a:t>
            </a:r>
            <a:r>
              <a:rPr sz="1200">
                <a:latin typeface="Open Sans" panose="020B0606030504020204" pitchFamily="34" charset="0"/>
                <a:ea typeface="Open Sans" panose="020B0606030504020204" pitchFamily="34" charset="0"/>
                <a:cs typeface="Open Sans" panose="020B0606030504020204" pitchFamily="34" charset="0"/>
              </a:rPr>
              <a:t>’s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most</a:t>
            </a:r>
            <a:r>
              <a:rPr sz="1200" spc="-15">
                <a:latin typeface="Open Sans" panose="020B0606030504020204" pitchFamily="34" charset="0"/>
                <a:ea typeface="Open Sans" panose="020B0606030504020204" pitchFamily="34" charset="0"/>
                <a:cs typeface="Open Sans" panose="020B0606030504020204" pitchFamily="34" charset="0"/>
              </a:rPr>
              <a:t> </a:t>
            </a:r>
            <a:r>
              <a:rPr sz="1200" b="1">
                <a:latin typeface="Open Sans" panose="020B0606030504020204" pitchFamily="34" charset="0"/>
                <a:ea typeface="Open Sans" panose="020B0606030504020204" pitchFamily="34" charset="0"/>
                <a:cs typeface="Open Sans" panose="020B0606030504020204" pitchFamily="34" charset="0"/>
              </a:rPr>
              <a:t>J</a:t>
            </a:r>
            <a:r>
              <a:rPr sz="1200">
                <a:latin typeface="Open Sans" panose="020B0606030504020204" pitchFamily="34" charset="0"/>
                <a:ea typeface="Open Sans" panose="020B0606030504020204" pitchFamily="34" charset="0"/>
                <a:cs typeface="Open Sans" panose="020B0606030504020204" pitchFamily="34" charset="0"/>
              </a:rPr>
              <a:t>’s believe that</a:t>
            </a:r>
            <a:r>
              <a:rPr sz="1200" spc="-20">
                <a:latin typeface="Open Sans" panose="020B0606030504020204" pitchFamily="34" charset="0"/>
                <a:ea typeface="Open Sans" panose="020B0606030504020204" pitchFamily="34" charset="0"/>
                <a:cs typeface="Open Sans" panose="020B0606030504020204" pitchFamily="34" charset="0"/>
              </a:rPr>
              <a:t> </a:t>
            </a:r>
            <a:r>
              <a:rPr sz="1200" b="1">
                <a:latin typeface="Open Sans" panose="020B0606030504020204" pitchFamily="34" charset="0"/>
                <a:ea typeface="Open Sans" panose="020B0606030504020204" pitchFamily="34" charset="0"/>
                <a:cs typeface="Open Sans" panose="020B0606030504020204" pitchFamily="34" charset="0"/>
              </a:rPr>
              <a:t>P</a:t>
            </a:r>
            <a:r>
              <a:rPr sz="1200">
                <a:latin typeface="Open Sans" panose="020B0606030504020204" pitchFamily="34" charset="0"/>
                <a:ea typeface="Open Sans" panose="020B0606030504020204" pitchFamily="34" charset="0"/>
                <a:cs typeface="Open Sans" panose="020B0606030504020204" pitchFamily="34" charset="0"/>
              </a:rPr>
              <a:t>’s</a:t>
            </a:r>
            <a:r>
              <a:rPr sz="1200" spc="-2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do </a:t>
            </a:r>
            <a:r>
              <a:rPr sz="1200">
                <a:latin typeface="Open Sans" panose="020B0606030504020204" pitchFamily="34" charset="0"/>
                <a:ea typeface="Open Sans" panose="020B0606030504020204" pitchFamily="34" charset="0"/>
                <a:cs typeface="Open Sans" panose="020B0606030504020204" pitchFamily="34" charset="0"/>
              </a:rPr>
              <a:t>not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tell</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time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all.</a:t>
            </a:r>
            <a:r>
              <a:rPr sz="1200" spc="10">
                <a:latin typeface="Open Sans" panose="020B0606030504020204" pitchFamily="34" charset="0"/>
                <a:ea typeface="Open Sans" panose="020B0606030504020204" pitchFamily="34" charset="0"/>
                <a:cs typeface="Open Sans" panose="020B0606030504020204" pitchFamily="34" charset="0"/>
              </a:rPr>
              <a:t> </a:t>
            </a:r>
            <a:r>
              <a:rPr sz="1200" b="1">
                <a:latin typeface="Open Sans" panose="020B0606030504020204" pitchFamily="34" charset="0"/>
                <a:ea typeface="Open Sans" panose="020B0606030504020204" pitchFamily="34" charset="0"/>
                <a:cs typeface="Open Sans" panose="020B0606030504020204" pitchFamily="34" charset="0"/>
              </a:rPr>
              <a:t>P</a:t>
            </a:r>
            <a:r>
              <a:rPr sz="1200">
                <a:latin typeface="Open Sans" panose="020B0606030504020204" pitchFamily="34" charset="0"/>
                <a:ea typeface="Open Sans" panose="020B0606030504020204" pitchFamily="34" charset="0"/>
                <a:cs typeface="Open Sans" panose="020B0606030504020204" pitchFamily="34" charset="0"/>
              </a:rPr>
              <a:t>’s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originated</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phrase,</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it</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isn’t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over</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until</a:t>
            </a:r>
            <a:r>
              <a:rPr sz="1200" spc="25">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its </a:t>
            </a:r>
            <a:r>
              <a:rPr sz="1200">
                <a:latin typeface="Open Sans" panose="020B0606030504020204" pitchFamily="34" charset="0"/>
                <a:ea typeface="Open Sans" panose="020B0606030504020204" pitchFamily="34" charset="0"/>
                <a:cs typeface="Open Sans" panose="020B0606030504020204" pitchFamily="34" charset="0"/>
              </a:rPr>
              <a:t>over</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 and</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even</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then,</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may</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not</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over.</a:t>
            </a:r>
            <a:r>
              <a:rPr sz="1200" spc="28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are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very</a:t>
            </a:r>
            <a:r>
              <a:rPr sz="1200" spc="-10">
                <a:latin typeface="Open Sans" panose="020B0606030504020204" pitchFamily="34" charset="0"/>
                <a:ea typeface="Open Sans" panose="020B0606030504020204" pitchFamily="34" charset="0"/>
                <a:cs typeface="Open Sans" panose="020B0606030504020204" pitchFamily="34" charset="0"/>
              </a:rPr>
              <a:t> innovative, </a:t>
            </a:r>
            <a:r>
              <a:rPr sz="1200">
                <a:latin typeface="Open Sans" panose="020B0606030504020204" pitchFamily="34" charset="0"/>
                <a:ea typeface="Open Sans" panose="020B0606030504020204" pitchFamily="34" charset="0"/>
                <a:cs typeface="Open Sans" panose="020B0606030504020204" pitchFamily="34" charset="0"/>
              </a:rPr>
              <a:t>like to</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make last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minute</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changes,</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finish</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things</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with</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a:t>
            </a:r>
            <a:r>
              <a:rPr sz="1200" spc="10">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last </a:t>
            </a:r>
            <a:r>
              <a:rPr sz="1200">
                <a:latin typeface="Open Sans" panose="020B0606030504020204" pitchFamily="34" charset="0"/>
                <a:ea typeface="Open Sans" panose="020B0606030504020204" pitchFamily="34" charset="0"/>
                <a:cs typeface="Open Sans" panose="020B0606030504020204" pitchFamily="34" charset="0"/>
              </a:rPr>
              <a:t>minute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rush</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all</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 which</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drives</a:t>
            </a:r>
            <a:r>
              <a:rPr sz="1200" spc="10">
                <a:latin typeface="Open Sans" panose="020B0606030504020204" pitchFamily="34" charset="0"/>
                <a:ea typeface="Open Sans" panose="020B0606030504020204" pitchFamily="34" charset="0"/>
                <a:cs typeface="Open Sans" panose="020B0606030504020204" pitchFamily="34" charset="0"/>
              </a:rPr>
              <a:t> </a:t>
            </a:r>
            <a:r>
              <a:rPr sz="1200" b="1">
                <a:latin typeface="Open Sans" panose="020B0606030504020204" pitchFamily="34" charset="0"/>
                <a:ea typeface="Open Sans" panose="020B0606030504020204" pitchFamily="34" charset="0"/>
                <a:cs typeface="Open Sans" panose="020B0606030504020204" pitchFamily="34" charset="0"/>
              </a:rPr>
              <a:t>J</a:t>
            </a:r>
            <a:r>
              <a:rPr sz="1200">
                <a:latin typeface="Open Sans" panose="020B0606030504020204" pitchFamily="34" charset="0"/>
                <a:ea typeface="Open Sans" panose="020B0606030504020204" pitchFamily="34" charset="0"/>
                <a:cs typeface="Open Sans" panose="020B0606030504020204" pitchFamily="34" charset="0"/>
              </a:rPr>
              <a:t>’s over</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brink.</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enjoy</a:t>
            </a:r>
            <a:r>
              <a:rPr sz="1200" spc="2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new </a:t>
            </a:r>
            <a:r>
              <a:rPr sz="1200">
                <a:latin typeface="Open Sans" panose="020B0606030504020204" pitchFamily="34" charset="0"/>
                <a:ea typeface="Open Sans" panose="020B0606030504020204" pitchFamily="34" charset="0"/>
                <a:cs typeface="Open Sans" panose="020B0606030504020204" pitchFamily="34" charset="0"/>
              </a:rPr>
              <a:t>and innovative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projects,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may</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not</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be the best</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finishers,</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can</a:t>
            </a:r>
            <a:r>
              <a:rPr sz="1200" spc="-1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be </a:t>
            </a:r>
            <a:r>
              <a:rPr sz="1200">
                <a:latin typeface="Open Sans" panose="020B0606030504020204" pitchFamily="34" charset="0"/>
                <a:ea typeface="Open Sans" panose="020B0606030504020204" pitchFamily="34" charset="0"/>
                <a:cs typeface="Open Sans" panose="020B0606030504020204" pitchFamily="34" charset="0"/>
              </a:rPr>
              <a:t>the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best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crisis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management</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people</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in the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organization.</a:t>
            </a:r>
            <a:r>
              <a:rPr sz="1200" spc="30">
                <a:latin typeface="Open Sans" panose="020B0606030504020204" pitchFamily="34" charset="0"/>
                <a:ea typeface="Open Sans" panose="020B0606030504020204" pitchFamily="34" charset="0"/>
                <a:cs typeface="Open Sans" panose="020B0606030504020204" pitchFamily="34" charset="0"/>
              </a:rPr>
              <a:t> </a:t>
            </a:r>
            <a:r>
              <a:rPr sz="1200" b="1">
                <a:latin typeface="Open Sans" panose="020B0606030504020204" pitchFamily="34" charset="0"/>
                <a:ea typeface="Open Sans" panose="020B0606030504020204" pitchFamily="34" charset="0"/>
                <a:cs typeface="Open Sans" panose="020B0606030504020204" pitchFamily="34" charset="0"/>
              </a:rPr>
              <a:t>P</a:t>
            </a:r>
            <a:r>
              <a:rPr sz="1200">
                <a:latin typeface="Open Sans" panose="020B0606030504020204" pitchFamily="34" charset="0"/>
                <a:ea typeface="Open Sans" panose="020B0606030504020204" pitchFamily="34" charset="0"/>
                <a:cs typeface="Open Sans" panose="020B0606030504020204" pitchFamily="34" charset="0"/>
              </a:rPr>
              <a:t>’s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bring</a:t>
            </a:r>
            <a:r>
              <a:rPr sz="1200" spc="20">
                <a:latin typeface="Open Sans" panose="020B0606030504020204" pitchFamily="34" charset="0"/>
                <a:ea typeface="Open Sans" panose="020B0606030504020204" pitchFamily="34" charset="0"/>
                <a:cs typeface="Open Sans" panose="020B0606030504020204" pitchFamily="34" charset="0"/>
              </a:rPr>
              <a:t> </a:t>
            </a:r>
            <a:r>
              <a:rPr sz="1200" spc="-50">
                <a:latin typeface="Open Sans" panose="020B0606030504020204" pitchFamily="34" charset="0"/>
                <a:ea typeface="Open Sans" panose="020B0606030504020204" pitchFamily="34" charset="0"/>
                <a:cs typeface="Open Sans" panose="020B0606030504020204" pitchFamily="34" charset="0"/>
              </a:rPr>
              <a:t>a </a:t>
            </a:r>
            <a:r>
              <a:rPr sz="1200">
                <a:latin typeface="Open Sans" panose="020B0606030504020204" pitchFamily="34" charset="0"/>
                <a:ea typeface="Open Sans" panose="020B0606030504020204" pitchFamily="34" charset="0"/>
                <a:cs typeface="Open Sans" panose="020B0606030504020204" pitchFamily="34" charset="0"/>
              </a:rPr>
              <a:t>special newness</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fun</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organizations.</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They</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are quick </a:t>
            </a:r>
            <a:r>
              <a:rPr sz="1200" spc="-25">
                <a:latin typeface="Open Sans" panose="020B0606030504020204" pitchFamily="34" charset="0"/>
                <a:ea typeface="Open Sans" panose="020B0606030504020204" pitchFamily="34" charset="0"/>
                <a:cs typeface="Open Sans" panose="020B0606030504020204" pitchFamily="34" charset="0"/>
              </a:rPr>
              <a:t>to </a:t>
            </a:r>
            <a:r>
              <a:rPr sz="1200">
                <a:latin typeface="Open Sans" panose="020B0606030504020204" pitchFamily="34" charset="0"/>
                <a:ea typeface="Open Sans" panose="020B0606030504020204" pitchFamily="34" charset="0"/>
                <a:cs typeface="Open Sans" panose="020B0606030504020204" pitchFamily="34" charset="0"/>
              </a:rPr>
              <a:t>challenge</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5">
                <a:latin typeface="Open Sans" panose="020B0606030504020204" pitchFamily="34" charset="0"/>
                <a:ea typeface="Open Sans" panose="020B0606030504020204" pitchFamily="34" charset="0"/>
                <a:cs typeface="Open Sans" panose="020B0606030504020204" pitchFamily="34" charset="0"/>
              </a:rPr>
              <a:t> </a:t>
            </a:r>
            <a:r>
              <a:rPr sz="1200" b="1">
                <a:latin typeface="Open Sans" panose="020B0606030504020204" pitchFamily="34" charset="0"/>
                <a:ea typeface="Open Sans" panose="020B0606030504020204" pitchFamily="34" charset="0"/>
                <a:cs typeface="Open Sans" panose="020B0606030504020204" pitchFamily="34" charset="0"/>
              </a:rPr>
              <a:t>J</a:t>
            </a:r>
            <a:r>
              <a:rPr sz="1200">
                <a:latin typeface="Open Sans" panose="020B0606030504020204" pitchFamily="34" charset="0"/>
                <a:ea typeface="Open Sans" panose="020B0606030504020204" pitchFamily="34" charset="0"/>
                <a:cs typeface="Open Sans" panose="020B0606030504020204" pitchFamily="34" charset="0"/>
              </a:rPr>
              <a:t>’s</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notion,</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that</a:t>
            </a:r>
            <a:r>
              <a:rPr sz="1200" spc="30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things have</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always</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been</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done</a:t>
            </a:r>
            <a:r>
              <a:rPr sz="1200" spc="30">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this way.</a:t>
            </a:r>
            <a:endParaRPr sz="1200">
              <a:latin typeface="Open Sans" panose="020B0606030504020204" pitchFamily="34" charset="0"/>
              <a:ea typeface="Open Sans" panose="020B0606030504020204" pitchFamily="34" charset="0"/>
              <a:cs typeface="Open Sans" panose="020B0606030504020204" pitchFamily="34" charset="0"/>
            </a:endParaRPr>
          </a:p>
        </p:txBody>
      </p:sp>
      <p:sp>
        <p:nvSpPr>
          <p:cNvPr id="7" name="object 7"/>
          <p:cNvSpPr txBox="1"/>
          <p:nvPr/>
        </p:nvSpPr>
        <p:spPr>
          <a:xfrm>
            <a:off x="6176991" y="3779347"/>
            <a:ext cx="4422140" cy="942950"/>
          </a:xfrm>
          <a:prstGeom prst="rect">
            <a:avLst/>
          </a:prstGeom>
        </p:spPr>
        <p:txBody>
          <a:bodyPr vert="horz" wrap="square" lIns="0" tIns="8255" rIns="0" bIns="0" rtlCol="0">
            <a:spAutoFit/>
          </a:bodyPr>
          <a:lstStyle/>
          <a:p>
            <a:pPr marL="12700" marR="5080">
              <a:lnSpc>
                <a:spcPct val="102000"/>
              </a:lnSpc>
              <a:spcBef>
                <a:spcPts val="65"/>
              </a:spcBef>
            </a:pPr>
            <a:r>
              <a:rPr sz="1200">
                <a:latin typeface="Open Sans" panose="020B0606030504020204" pitchFamily="34" charset="0"/>
                <a:ea typeface="Open Sans" panose="020B0606030504020204" pitchFamily="34" charset="0"/>
                <a:cs typeface="Open Sans" panose="020B0606030504020204" pitchFamily="34" charset="0"/>
              </a:rPr>
              <a:t>Partners</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who</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have</a:t>
            </a:r>
            <a:r>
              <a:rPr sz="1200" spc="3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same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style,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share</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challenge</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 </a:t>
            </a:r>
            <a:r>
              <a:rPr sz="1200" spc="-10">
                <a:latin typeface="Open Sans" panose="020B0606030504020204" pitchFamily="34" charset="0"/>
                <a:ea typeface="Open Sans" panose="020B0606030504020204" pitchFamily="34" charset="0"/>
                <a:cs typeface="Open Sans" panose="020B0606030504020204" pitchFamily="34" charset="0"/>
              </a:rPr>
              <a:t>possibly </a:t>
            </a:r>
            <a:r>
              <a:rPr sz="1200">
                <a:latin typeface="Open Sans" panose="020B0606030504020204" pitchFamily="34" charset="0"/>
                <a:ea typeface="Open Sans" panose="020B0606030504020204" pitchFamily="34" charset="0"/>
                <a:cs typeface="Open Sans" panose="020B0606030504020204" pitchFamily="34" charset="0"/>
              </a:rPr>
              <a:t>missing</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 balancing</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perspective</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 other</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preference.</a:t>
            </a:r>
            <a:r>
              <a:rPr sz="1200" spc="4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Partners </a:t>
            </a:r>
            <a:r>
              <a:rPr sz="1200">
                <a:latin typeface="Open Sans" panose="020B0606030504020204" pitchFamily="34" charset="0"/>
                <a:ea typeface="Open Sans" panose="020B0606030504020204" pitchFamily="34" charset="0"/>
                <a:cs typeface="Open Sans" panose="020B0606030504020204" pitchFamily="34" charset="0"/>
              </a:rPr>
              <a:t>who</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have</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different</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styles,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but</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do not</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find</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value in</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10">
                <a:latin typeface="Open Sans" panose="020B0606030504020204" pitchFamily="34" charset="0"/>
                <a:ea typeface="Open Sans" panose="020B0606030504020204" pitchFamily="34" charset="0"/>
                <a:cs typeface="Open Sans" panose="020B0606030504020204" pitchFamily="34" charset="0"/>
              </a:rPr>
              <a:t> preference </a:t>
            </a:r>
            <a:r>
              <a:rPr sz="1200">
                <a:latin typeface="Open Sans" panose="020B0606030504020204" pitchFamily="34" charset="0"/>
                <a:ea typeface="Open Sans" panose="020B0606030504020204" pitchFamily="34" charset="0"/>
                <a:cs typeface="Open Sans" panose="020B0606030504020204" pitchFamily="34" charset="0"/>
              </a:rPr>
              <a:t>differences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are</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in for</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LONG</a:t>
            </a:r>
            <a:r>
              <a:rPr sz="1200" spc="-1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YEAR!</a:t>
            </a:r>
            <a:endParaRPr sz="1200">
              <a:latin typeface="Open Sans" panose="020B0606030504020204" pitchFamily="34" charset="0"/>
              <a:ea typeface="Open Sans" panose="020B0606030504020204" pitchFamily="34" charset="0"/>
              <a:cs typeface="Open Sans" panose="020B0606030504020204" pitchFamily="34" charset="0"/>
            </a:endParaRPr>
          </a:p>
        </p:txBody>
      </p:sp>
      <p:sp>
        <p:nvSpPr>
          <p:cNvPr id="8" name="object 8"/>
          <p:cNvSpPr txBox="1"/>
          <p:nvPr/>
        </p:nvSpPr>
        <p:spPr>
          <a:xfrm>
            <a:off x="6150227" y="4763641"/>
            <a:ext cx="2493645" cy="474489"/>
          </a:xfrm>
          <a:prstGeom prst="rect">
            <a:avLst/>
          </a:prstGeom>
        </p:spPr>
        <p:txBody>
          <a:bodyPr vert="horz" wrap="square" lIns="0" tIns="12700" rIns="0" bIns="0" rtlCol="0">
            <a:spAutoFit/>
          </a:bodyPr>
          <a:lstStyle/>
          <a:p>
            <a:pPr marL="38100">
              <a:lnSpc>
                <a:spcPct val="100000"/>
              </a:lnSpc>
              <a:spcBef>
                <a:spcPts val="100"/>
              </a:spcBef>
            </a:pPr>
            <a:r>
              <a:rPr sz="1000" spc="-10">
                <a:latin typeface="Open Sans" panose="020B0606030504020204" pitchFamily="34" charset="0"/>
                <a:ea typeface="Open Sans" panose="020B0606030504020204" pitchFamily="34" charset="0"/>
                <a:cs typeface="Open Sans" panose="020B0606030504020204" pitchFamily="34" charset="0"/>
              </a:rPr>
              <a:t>Adaptation</a:t>
            </a:r>
            <a:r>
              <a:rPr sz="1000" spc="-40">
                <a:latin typeface="Open Sans" panose="020B0606030504020204" pitchFamily="34" charset="0"/>
                <a:ea typeface="Open Sans" panose="020B0606030504020204" pitchFamily="34" charset="0"/>
                <a:cs typeface="Open Sans" panose="020B0606030504020204" pitchFamily="34" charset="0"/>
              </a:rPr>
              <a:t> </a:t>
            </a:r>
            <a:r>
              <a:rPr sz="1000">
                <a:latin typeface="Open Sans" panose="020B0606030504020204" pitchFamily="34" charset="0"/>
                <a:ea typeface="Open Sans" panose="020B0606030504020204" pitchFamily="34" charset="0"/>
                <a:cs typeface="Open Sans" panose="020B0606030504020204" pitchFamily="34" charset="0"/>
              </a:rPr>
              <a:t>by Bud </a:t>
            </a:r>
            <a:r>
              <a:rPr sz="1000" spc="-10">
                <a:latin typeface="Open Sans" panose="020B0606030504020204" pitchFamily="34" charset="0"/>
                <a:ea typeface="Open Sans" panose="020B0606030504020204" pitchFamily="34" charset="0"/>
                <a:cs typeface="Open Sans" panose="020B0606030504020204" pitchFamily="34" charset="0"/>
              </a:rPr>
              <a:t>Crouch</a:t>
            </a:r>
            <a:endParaRPr sz="1000">
              <a:latin typeface="Open Sans" panose="020B0606030504020204" pitchFamily="34" charset="0"/>
              <a:ea typeface="Open Sans" panose="020B0606030504020204" pitchFamily="34" charset="0"/>
              <a:cs typeface="Open Sans" panose="020B0606030504020204" pitchFamily="34" charset="0"/>
            </a:endParaRPr>
          </a:p>
          <a:p>
            <a:pPr marL="38100">
              <a:lnSpc>
                <a:spcPct val="100000"/>
              </a:lnSpc>
            </a:pPr>
            <a:r>
              <a:rPr sz="1000">
                <a:latin typeface="Open Sans" panose="020B0606030504020204" pitchFamily="34" charset="0"/>
                <a:ea typeface="Open Sans" panose="020B0606030504020204" pitchFamily="34" charset="0"/>
                <a:cs typeface="Open Sans" panose="020B0606030504020204" pitchFamily="34" charset="0"/>
              </a:rPr>
              <a:t>based</a:t>
            </a:r>
            <a:r>
              <a:rPr sz="1000" spc="-50">
                <a:latin typeface="Open Sans" panose="020B0606030504020204" pitchFamily="34" charset="0"/>
                <a:ea typeface="Open Sans" panose="020B0606030504020204" pitchFamily="34" charset="0"/>
                <a:cs typeface="Open Sans" panose="020B0606030504020204" pitchFamily="34" charset="0"/>
              </a:rPr>
              <a:t> </a:t>
            </a:r>
            <a:r>
              <a:rPr sz="1000">
                <a:latin typeface="Open Sans" panose="020B0606030504020204" pitchFamily="34" charset="0"/>
                <a:ea typeface="Open Sans" panose="020B0606030504020204" pitchFamily="34" charset="0"/>
                <a:cs typeface="Open Sans" panose="020B0606030504020204" pitchFamily="34" charset="0"/>
              </a:rPr>
              <a:t>upon</a:t>
            </a:r>
            <a:r>
              <a:rPr sz="1000" spc="-55">
                <a:latin typeface="Open Sans" panose="020B0606030504020204" pitchFamily="34" charset="0"/>
                <a:ea typeface="Open Sans" panose="020B0606030504020204" pitchFamily="34" charset="0"/>
                <a:cs typeface="Open Sans" panose="020B0606030504020204" pitchFamily="34" charset="0"/>
              </a:rPr>
              <a:t> </a:t>
            </a:r>
            <a:r>
              <a:rPr sz="1000">
                <a:latin typeface="Open Sans" panose="020B0606030504020204" pitchFamily="34" charset="0"/>
                <a:ea typeface="Open Sans" panose="020B0606030504020204" pitchFamily="34" charset="0"/>
                <a:cs typeface="Open Sans" panose="020B0606030504020204" pitchFamily="34" charset="0"/>
              </a:rPr>
              <a:t>The</a:t>
            </a:r>
            <a:r>
              <a:rPr sz="1000" spc="-40">
                <a:latin typeface="Open Sans" panose="020B0606030504020204" pitchFamily="34" charset="0"/>
                <a:ea typeface="Open Sans" panose="020B0606030504020204" pitchFamily="34" charset="0"/>
                <a:cs typeface="Open Sans" panose="020B0606030504020204" pitchFamily="34" charset="0"/>
              </a:rPr>
              <a:t> </a:t>
            </a:r>
            <a:r>
              <a:rPr sz="1000">
                <a:latin typeface="Open Sans" panose="020B0606030504020204" pitchFamily="34" charset="0"/>
                <a:ea typeface="Open Sans" panose="020B0606030504020204" pitchFamily="34" charset="0"/>
                <a:cs typeface="Open Sans" panose="020B0606030504020204" pitchFamily="34" charset="0"/>
              </a:rPr>
              <a:t>Myers</a:t>
            </a:r>
            <a:r>
              <a:rPr sz="1000" spc="-45">
                <a:latin typeface="Open Sans" panose="020B0606030504020204" pitchFamily="34" charset="0"/>
                <a:ea typeface="Open Sans" panose="020B0606030504020204" pitchFamily="34" charset="0"/>
                <a:cs typeface="Open Sans" panose="020B0606030504020204" pitchFamily="34" charset="0"/>
              </a:rPr>
              <a:t> </a:t>
            </a:r>
            <a:r>
              <a:rPr sz="1000">
                <a:latin typeface="Open Sans" panose="020B0606030504020204" pitchFamily="34" charset="0"/>
                <a:ea typeface="Open Sans" panose="020B0606030504020204" pitchFamily="34" charset="0"/>
                <a:cs typeface="Open Sans" panose="020B0606030504020204" pitchFamily="34" charset="0"/>
              </a:rPr>
              <a:t>Briggs</a:t>
            </a:r>
            <a:r>
              <a:rPr sz="1000" spc="-15">
                <a:latin typeface="Open Sans" panose="020B0606030504020204" pitchFamily="34" charset="0"/>
                <a:ea typeface="Open Sans" panose="020B0606030504020204" pitchFamily="34" charset="0"/>
                <a:cs typeface="Open Sans" panose="020B0606030504020204" pitchFamily="34" charset="0"/>
              </a:rPr>
              <a:t> </a:t>
            </a:r>
            <a:r>
              <a:rPr sz="1000">
                <a:latin typeface="Open Sans" panose="020B0606030504020204" pitchFamily="34" charset="0"/>
                <a:ea typeface="Open Sans" panose="020B0606030504020204" pitchFamily="34" charset="0"/>
                <a:cs typeface="Open Sans" panose="020B0606030504020204" pitchFamily="34" charset="0"/>
              </a:rPr>
              <a:t>Type</a:t>
            </a:r>
            <a:r>
              <a:rPr sz="1000" spc="-55">
                <a:latin typeface="Open Sans" panose="020B0606030504020204" pitchFamily="34" charset="0"/>
                <a:ea typeface="Open Sans" panose="020B0606030504020204" pitchFamily="34" charset="0"/>
                <a:cs typeface="Open Sans" panose="020B0606030504020204" pitchFamily="34" charset="0"/>
              </a:rPr>
              <a:t> </a:t>
            </a:r>
            <a:r>
              <a:rPr sz="1000" spc="-10">
                <a:latin typeface="Open Sans" panose="020B0606030504020204" pitchFamily="34" charset="0"/>
                <a:ea typeface="Open Sans" panose="020B0606030504020204" pitchFamily="34" charset="0"/>
                <a:cs typeface="Open Sans" panose="020B0606030504020204" pitchFamily="34" charset="0"/>
              </a:rPr>
              <a:t>Indicator</a:t>
            </a:r>
            <a:r>
              <a:rPr sz="1000" spc="-15" baseline="19841">
                <a:latin typeface="Open Sans" panose="020B0606030504020204" pitchFamily="34" charset="0"/>
                <a:ea typeface="Open Sans" panose="020B0606030504020204" pitchFamily="34" charset="0"/>
                <a:cs typeface="Open Sans" panose="020B0606030504020204" pitchFamily="34" charset="0"/>
              </a:rPr>
              <a:t>®</a:t>
            </a:r>
            <a:endParaRPr sz="1000" baseline="19841">
              <a:latin typeface="Open Sans" panose="020B0606030504020204" pitchFamily="34" charset="0"/>
              <a:ea typeface="Open Sans" panose="020B0606030504020204" pitchFamily="34" charset="0"/>
              <a:cs typeface="Open Sans" panose="020B0606030504020204" pitchFamily="34" charset="0"/>
            </a:endParaRPr>
          </a:p>
        </p:txBody>
      </p:sp>
      <p:sp>
        <p:nvSpPr>
          <p:cNvPr id="10" name="object 5">
            <a:extLst>
              <a:ext uri="{FF2B5EF4-FFF2-40B4-BE49-F238E27FC236}">
                <a16:creationId xmlns:a16="http://schemas.microsoft.com/office/drawing/2014/main" id="{EACC7398-43AD-3B81-6DD4-F28CA726F7D4}"/>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38</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99306" y="193306"/>
            <a:ext cx="4387850" cy="505267"/>
          </a:xfrm>
          <a:prstGeom prst="rect">
            <a:avLst/>
          </a:prstGeom>
        </p:spPr>
        <p:txBody>
          <a:bodyPr vert="horz" wrap="square" lIns="0" tIns="12700" rIns="0" bIns="0" rtlCol="0">
            <a:spAutoFit/>
          </a:bodyPr>
          <a:lstStyle/>
          <a:p>
            <a:pPr marL="12700">
              <a:lnSpc>
                <a:spcPct val="100000"/>
              </a:lnSpc>
              <a:spcBef>
                <a:spcPts val="100"/>
              </a:spcBef>
            </a:pPr>
            <a:r>
              <a:rPr sz="3200" spc="-35" dirty="0">
                <a:solidFill>
                  <a:srgbClr val="117624"/>
                </a:solidFill>
                <a:latin typeface="Open Sans" panose="020B0606030504020204" pitchFamily="34" charset="0"/>
                <a:ea typeface="Open Sans" panose="020B0606030504020204" pitchFamily="34" charset="0"/>
                <a:cs typeface="Open Sans" panose="020B0606030504020204" pitchFamily="34" charset="0"/>
              </a:rPr>
              <a:t>Working</a:t>
            </a:r>
            <a:r>
              <a:rPr sz="3200" spc="-16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Preferences</a:t>
            </a:r>
            <a:endParaRPr sz="32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378231" y="1371600"/>
            <a:ext cx="11430000" cy="3477362"/>
          </a:xfrm>
          <a:prstGeom prst="rect">
            <a:avLst/>
          </a:prstGeom>
        </p:spPr>
        <p:txBody>
          <a:bodyPr vert="horz" wrap="square" lIns="0" tIns="121920" rIns="0" bIns="0" rtlCol="0">
            <a:spAutoFit/>
          </a:bodyPr>
          <a:lstStyle/>
          <a:p>
            <a:pPr marL="583565" marR="5080" indent="-571500">
              <a:lnSpc>
                <a:spcPct val="80000"/>
              </a:lnSpc>
              <a:spcBef>
                <a:spcPts val="960"/>
              </a:spcBef>
              <a:buFont typeface="Wingdings"/>
              <a:buChar char=""/>
              <a:tabLst>
                <a:tab pos="584835" algn="l"/>
              </a:tabLst>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Where</a:t>
            </a:r>
            <a:r>
              <a:rPr sz="24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do</a:t>
            </a:r>
            <a:r>
              <a:rPr sz="24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you</a:t>
            </a:r>
            <a:r>
              <a:rPr sz="24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4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your</a:t>
            </a:r>
            <a:r>
              <a:rPr sz="24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partner(s)</a:t>
            </a:r>
            <a:r>
              <a:rPr sz="2400"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have</a:t>
            </a:r>
            <a:r>
              <a:rPr sz="24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different</a:t>
            </a:r>
            <a:r>
              <a:rPr sz="2400" spc="-1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or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similar</a:t>
            </a:r>
            <a:r>
              <a:rPr sz="24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leadership</a:t>
            </a:r>
            <a:r>
              <a:rPr sz="2400" spc="-1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styles</a:t>
            </a:r>
            <a:r>
              <a:rPr sz="24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400"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behavior?</a:t>
            </a:r>
            <a:endParaRPr sz="2400" dirty="0">
              <a:latin typeface="Open Sans" panose="020B0606030504020204" pitchFamily="34" charset="0"/>
              <a:ea typeface="Open Sans" panose="020B0606030504020204" pitchFamily="34" charset="0"/>
              <a:cs typeface="Open Sans" panose="020B0606030504020204" pitchFamily="34" charset="0"/>
            </a:endParaRPr>
          </a:p>
          <a:p>
            <a:pPr marL="582295" marR="337185" indent="-570230">
              <a:lnSpc>
                <a:spcPct val="80000"/>
              </a:lnSpc>
              <a:spcBef>
                <a:spcPts val="3500"/>
              </a:spcBef>
              <a:buFont typeface="Wingdings"/>
              <a:buChar char=""/>
              <a:tabLst>
                <a:tab pos="584200" algn="l"/>
              </a:tabLst>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How</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can</a:t>
            </a:r>
            <a:r>
              <a:rPr sz="24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you</a:t>
            </a:r>
            <a:r>
              <a:rPr sz="24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cooperatively</a:t>
            </a:r>
            <a:r>
              <a:rPr sz="2400" spc="-1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turn</a:t>
            </a:r>
            <a:r>
              <a:rPr sz="24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these</a:t>
            </a:r>
            <a:r>
              <a:rPr sz="2400"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differences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4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similarities</a:t>
            </a:r>
            <a:r>
              <a:rPr sz="24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into</a:t>
            </a:r>
            <a:r>
              <a:rPr sz="24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an</a:t>
            </a:r>
            <a:r>
              <a:rPr sz="24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advantage</a:t>
            </a:r>
            <a:r>
              <a:rPr sz="2400" spc="-21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for</a:t>
            </a:r>
            <a:r>
              <a:rPr sz="24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your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partnership?</a:t>
            </a:r>
            <a:endParaRPr sz="2400" dirty="0">
              <a:latin typeface="Open Sans" panose="020B0606030504020204" pitchFamily="34" charset="0"/>
              <a:ea typeface="Open Sans" panose="020B0606030504020204" pitchFamily="34" charset="0"/>
              <a:cs typeface="Open Sans" panose="020B0606030504020204" pitchFamily="34" charset="0"/>
            </a:endParaRPr>
          </a:p>
          <a:p>
            <a:pPr marL="583565" indent="-570230">
              <a:lnSpc>
                <a:spcPct val="100000"/>
              </a:lnSpc>
              <a:spcBef>
                <a:spcPts val="2420"/>
              </a:spcBef>
              <a:buFont typeface="Wingdings"/>
              <a:buChar char=""/>
              <a:tabLst>
                <a:tab pos="583565" algn="l"/>
              </a:tabLst>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What</a:t>
            </a:r>
            <a:r>
              <a:rPr sz="2400" spc="-1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might</a:t>
            </a:r>
            <a:r>
              <a:rPr sz="24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you</a:t>
            </a:r>
            <a:r>
              <a:rPr sz="24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have</a:t>
            </a:r>
            <a:r>
              <a:rPr sz="2400" spc="-1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24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watch</a:t>
            </a:r>
            <a:r>
              <a:rPr sz="24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out</a:t>
            </a:r>
            <a:r>
              <a:rPr sz="2400"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for?</a:t>
            </a:r>
            <a:endParaRPr lang="en-US"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endParaRPr>
          </a:p>
          <a:p>
            <a:pPr marL="583565" indent="-570230">
              <a:lnSpc>
                <a:spcPct val="100000"/>
              </a:lnSpc>
              <a:spcBef>
                <a:spcPts val="2420"/>
              </a:spcBef>
              <a:buFont typeface="Wingdings"/>
              <a:buChar char=""/>
              <a:tabLst>
                <a:tab pos="583565" algn="l"/>
              </a:tabLst>
            </a:pPr>
            <a:r>
              <a:rPr lang="en-US"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How would understanding the preferences of your board members help you facilitate the meeting?</a:t>
            </a:r>
            <a:endParaRPr sz="24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698B344B-C31E-78DC-FD9F-D767412FF91D}"/>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39</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4631054" y="1076960"/>
            <a:ext cx="6878955" cy="3876040"/>
          </a:xfrm>
          <a:custGeom>
            <a:avLst/>
            <a:gdLst/>
            <a:ahLst/>
            <a:cxnLst/>
            <a:rect l="l" t="t" r="r" b="b"/>
            <a:pathLst>
              <a:path w="6878955" h="3876040">
                <a:moveTo>
                  <a:pt x="0" y="0"/>
                </a:moveTo>
                <a:lnTo>
                  <a:pt x="6878574" y="0"/>
                </a:lnTo>
                <a:lnTo>
                  <a:pt x="6878574" y="3875532"/>
                </a:lnTo>
                <a:lnTo>
                  <a:pt x="0" y="3875532"/>
                </a:lnTo>
                <a:lnTo>
                  <a:pt x="0" y="0"/>
                </a:lnTo>
                <a:close/>
              </a:path>
            </a:pathLst>
          </a:custGeom>
          <a:ln w="50292">
            <a:solidFill>
              <a:srgbClr val="000000"/>
            </a:solidFill>
          </a:ln>
        </p:spPr>
        <p:txBody>
          <a:bodyPr wrap="square" lIns="0" tIns="0" rIns="0" bIns="0" rtlCol="0"/>
          <a:lstStyle/>
          <a:p>
            <a:endParaRPr/>
          </a:p>
        </p:txBody>
      </p:sp>
      <p:sp>
        <p:nvSpPr>
          <p:cNvPr id="4" name="object 4"/>
          <p:cNvSpPr txBox="1">
            <a:spLocks noGrp="1"/>
          </p:cNvSpPr>
          <p:nvPr>
            <p:ph type="title"/>
          </p:nvPr>
        </p:nvSpPr>
        <p:spPr>
          <a:xfrm>
            <a:off x="4830127" y="1366983"/>
            <a:ext cx="6480810" cy="1582484"/>
          </a:xfrm>
          <a:prstGeom prst="rect">
            <a:avLst/>
          </a:prstGeom>
        </p:spPr>
        <p:txBody>
          <a:bodyPr vert="horz" wrap="square" lIns="0" tIns="12700" rIns="0" bIns="0" rtlCol="0">
            <a:spAutoFit/>
          </a:bodyPr>
          <a:lstStyle/>
          <a:p>
            <a:pPr marL="12700" marR="5080" algn="ctr">
              <a:lnSpc>
                <a:spcPct val="100000"/>
              </a:lnSpc>
              <a:spcBef>
                <a:spcPts val="100"/>
              </a:spcBef>
            </a:pPr>
            <a:r>
              <a:rPr sz="3400" b="0">
                <a:latin typeface="Arial"/>
                <a:cs typeface="Arial"/>
              </a:rPr>
              <a:t>Draw</a:t>
            </a:r>
            <a:r>
              <a:rPr sz="3400" b="0" spc="-75">
                <a:latin typeface="Arial"/>
                <a:cs typeface="Arial"/>
              </a:rPr>
              <a:t> </a:t>
            </a:r>
            <a:r>
              <a:rPr sz="3400" b="0">
                <a:latin typeface="Arial"/>
                <a:cs typeface="Arial"/>
              </a:rPr>
              <a:t>a</a:t>
            </a:r>
            <a:r>
              <a:rPr sz="3400" b="0" spc="-80">
                <a:latin typeface="Arial"/>
                <a:cs typeface="Arial"/>
              </a:rPr>
              <a:t> </a:t>
            </a:r>
            <a:r>
              <a:rPr sz="3400" b="0">
                <a:latin typeface="Arial"/>
                <a:cs typeface="Arial"/>
              </a:rPr>
              <a:t>picture</a:t>
            </a:r>
            <a:r>
              <a:rPr sz="3400" b="0" spc="-85">
                <a:latin typeface="Arial"/>
                <a:cs typeface="Arial"/>
              </a:rPr>
              <a:t> </a:t>
            </a:r>
            <a:r>
              <a:rPr sz="3400" b="0">
                <a:latin typeface="Arial"/>
                <a:cs typeface="Arial"/>
              </a:rPr>
              <a:t>of</a:t>
            </a:r>
            <a:r>
              <a:rPr sz="3400" b="0" spc="-65">
                <a:latin typeface="Arial"/>
                <a:cs typeface="Arial"/>
              </a:rPr>
              <a:t> </a:t>
            </a:r>
            <a:r>
              <a:rPr sz="3400" b="0">
                <a:latin typeface="Arial"/>
                <a:cs typeface="Arial"/>
              </a:rPr>
              <a:t>your</a:t>
            </a:r>
            <a:r>
              <a:rPr sz="3400" b="0" spc="-70">
                <a:latin typeface="Arial"/>
                <a:cs typeface="Arial"/>
              </a:rPr>
              <a:t> </a:t>
            </a:r>
            <a:r>
              <a:rPr lang="en-US" sz="3400" i="1" spc="-10">
                <a:solidFill>
                  <a:srgbClr val="C00000"/>
                </a:solidFill>
                <a:latin typeface="Arial"/>
                <a:cs typeface="Arial"/>
              </a:rPr>
              <a:t>board</a:t>
            </a:r>
            <a:r>
              <a:rPr sz="3400" b="0" spc="-10">
                <a:latin typeface="Arial"/>
                <a:cs typeface="Arial"/>
              </a:rPr>
              <a:t> </a:t>
            </a:r>
            <a:r>
              <a:rPr sz="3400" b="0" u="sng">
                <a:solidFill>
                  <a:srgbClr val="C00000"/>
                </a:solidFill>
                <a:uFill>
                  <a:solidFill>
                    <a:srgbClr val="C00000"/>
                  </a:solidFill>
                </a:uFill>
                <a:latin typeface="Arial"/>
                <a:cs typeface="Arial"/>
              </a:rPr>
              <a:t>today</a:t>
            </a:r>
            <a:r>
              <a:rPr sz="3400" b="0" spc="-45">
                <a:solidFill>
                  <a:srgbClr val="C00000"/>
                </a:solidFill>
                <a:latin typeface="Arial"/>
                <a:cs typeface="Arial"/>
              </a:rPr>
              <a:t> </a:t>
            </a:r>
            <a:r>
              <a:rPr sz="3400" b="0">
                <a:latin typeface="Arial"/>
                <a:cs typeface="Arial"/>
              </a:rPr>
              <a:t>if</a:t>
            </a:r>
            <a:r>
              <a:rPr sz="3400" b="0" spc="-55">
                <a:latin typeface="Arial"/>
                <a:cs typeface="Arial"/>
              </a:rPr>
              <a:t> </a:t>
            </a:r>
            <a:r>
              <a:rPr sz="3400" b="0">
                <a:latin typeface="Arial"/>
                <a:cs typeface="Arial"/>
              </a:rPr>
              <a:t>it</a:t>
            </a:r>
            <a:r>
              <a:rPr sz="3400" b="0" spc="-50">
                <a:latin typeface="Arial"/>
                <a:cs typeface="Arial"/>
              </a:rPr>
              <a:t> </a:t>
            </a:r>
            <a:r>
              <a:rPr sz="3400" b="0">
                <a:latin typeface="Arial"/>
                <a:cs typeface="Arial"/>
              </a:rPr>
              <a:t>were</a:t>
            </a:r>
            <a:r>
              <a:rPr sz="3400" b="0" spc="-60">
                <a:latin typeface="Arial"/>
                <a:cs typeface="Arial"/>
              </a:rPr>
              <a:t> </a:t>
            </a:r>
            <a:r>
              <a:rPr sz="3400" b="0">
                <a:latin typeface="Arial"/>
                <a:cs typeface="Arial"/>
              </a:rPr>
              <a:t>depicted</a:t>
            </a:r>
            <a:r>
              <a:rPr sz="3400" b="0" spc="-60">
                <a:latin typeface="Arial"/>
                <a:cs typeface="Arial"/>
              </a:rPr>
              <a:t> </a:t>
            </a:r>
            <a:r>
              <a:rPr sz="3400" b="0">
                <a:latin typeface="Arial"/>
                <a:cs typeface="Arial"/>
              </a:rPr>
              <a:t>as</a:t>
            </a:r>
            <a:r>
              <a:rPr sz="3400" b="0" spc="-40">
                <a:latin typeface="Arial"/>
                <a:cs typeface="Arial"/>
              </a:rPr>
              <a:t> </a:t>
            </a:r>
            <a:r>
              <a:rPr sz="3400" b="0" spc="-25">
                <a:latin typeface="Arial"/>
                <a:cs typeface="Arial"/>
              </a:rPr>
              <a:t>a</a:t>
            </a:r>
            <a:r>
              <a:rPr lang="en-US" sz="3400" b="0" spc="-25">
                <a:latin typeface="Arial"/>
                <a:cs typeface="Arial"/>
              </a:rPr>
              <a:t> </a:t>
            </a:r>
            <a:r>
              <a:rPr sz="3400" b="0" spc="-25">
                <a:latin typeface="Arial"/>
                <a:cs typeface="Arial"/>
              </a:rPr>
              <a:t> </a:t>
            </a:r>
            <a:r>
              <a:rPr lang="en-US" sz="3400" spc="-10">
                <a:latin typeface="Arial"/>
                <a:cs typeface="Arial"/>
              </a:rPr>
              <a:t>mode of transportation</a:t>
            </a:r>
            <a:r>
              <a:rPr sz="3400" spc="-10">
                <a:latin typeface="Arial"/>
                <a:cs typeface="Arial"/>
              </a:rPr>
              <a:t>.</a:t>
            </a:r>
            <a:endParaRPr sz="3400">
              <a:latin typeface="Arial"/>
              <a:cs typeface="Arial"/>
            </a:endParaRPr>
          </a:p>
        </p:txBody>
      </p:sp>
      <p:sp>
        <p:nvSpPr>
          <p:cNvPr id="5" name="object 5"/>
          <p:cNvSpPr txBox="1"/>
          <p:nvPr/>
        </p:nvSpPr>
        <p:spPr>
          <a:xfrm>
            <a:off x="4763106" y="3014980"/>
            <a:ext cx="6538595" cy="1305486"/>
          </a:xfrm>
          <a:prstGeom prst="rect">
            <a:avLst/>
          </a:prstGeom>
        </p:spPr>
        <p:txBody>
          <a:bodyPr vert="horz" wrap="square" lIns="0" tIns="12700" rIns="0" bIns="0" rtlCol="0">
            <a:spAutoFit/>
          </a:bodyPr>
          <a:lstStyle/>
          <a:p>
            <a:pPr marL="12065" marR="5080" algn="ctr">
              <a:lnSpc>
                <a:spcPct val="100000"/>
              </a:lnSpc>
              <a:spcBef>
                <a:spcPts val="100"/>
              </a:spcBef>
            </a:pPr>
            <a:r>
              <a:rPr lang="en-US" sz="2800" dirty="0">
                <a:solidFill>
                  <a:srgbClr val="6E2E9F"/>
                </a:solidFill>
                <a:latin typeface="Arial"/>
                <a:cs typeface="Arial"/>
              </a:rPr>
              <a:t> </a:t>
            </a:r>
            <a:r>
              <a:rPr sz="2800" dirty="0">
                <a:solidFill>
                  <a:srgbClr val="6E2E9F"/>
                </a:solidFill>
                <a:latin typeface="Arial"/>
                <a:cs typeface="Arial"/>
              </a:rPr>
              <a:t>Be</a:t>
            </a:r>
            <a:r>
              <a:rPr sz="2800" spc="-145" dirty="0">
                <a:solidFill>
                  <a:srgbClr val="6E2E9F"/>
                </a:solidFill>
                <a:latin typeface="Arial"/>
                <a:cs typeface="Arial"/>
              </a:rPr>
              <a:t> </a:t>
            </a:r>
            <a:r>
              <a:rPr sz="2800" dirty="0">
                <a:solidFill>
                  <a:srgbClr val="6E2E9F"/>
                </a:solidFill>
                <a:latin typeface="Arial"/>
                <a:cs typeface="Arial"/>
              </a:rPr>
              <a:t>prepared</a:t>
            </a:r>
            <a:r>
              <a:rPr sz="2800" spc="-105" dirty="0">
                <a:solidFill>
                  <a:srgbClr val="6E2E9F"/>
                </a:solidFill>
                <a:latin typeface="Arial"/>
                <a:cs typeface="Arial"/>
              </a:rPr>
              <a:t> </a:t>
            </a:r>
            <a:r>
              <a:rPr sz="2800" dirty="0">
                <a:solidFill>
                  <a:srgbClr val="6E2E9F"/>
                </a:solidFill>
                <a:latin typeface="Arial"/>
                <a:cs typeface="Arial"/>
              </a:rPr>
              <a:t>to</a:t>
            </a:r>
            <a:r>
              <a:rPr sz="2800" spc="-135" dirty="0">
                <a:solidFill>
                  <a:srgbClr val="6E2E9F"/>
                </a:solidFill>
                <a:latin typeface="Arial"/>
                <a:cs typeface="Arial"/>
              </a:rPr>
              <a:t> </a:t>
            </a:r>
            <a:r>
              <a:rPr sz="2800" dirty="0">
                <a:solidFill>
                  <a:srgbClr val="6E2E9F"/>
                </a:solidFill>
                <a:latin typeface="Arial"/>
                <a:cs typeface="Arial"/>
              </a:rPr>
              <a:t>explain</a:t>
            </a:r>
            <a:r>
              <a:rPr sz="2800" spc="-120" dirty="0">
                <a:solidFill>
                  <a:srgbClr val="6E2E9F"/>
                </a:solidFill>
                <a:latin typeface="Arial"/>
                <a:cs typeface="Arial"/>
              </a:rPr>
              <a:t> </a:t>
            </a:r>
            <a:r>
              <a:rPr sz="2800" spc="-20" dirty="0">
                <a:solidFill>
                  <a:srgbClr val="6E2E9F"/>
                </a:solidFill>
                <a:latin typeface="Arial"/>
                <a:cs typeface="Arial"/>
              </a:rPr>
              <a:t>what </a:t>
            </a:r>
            <a:r>
              <a:rPr lang="en-US" sz="2800" u="sng" spc="-10" dirty="0">
                <a:solidFill>
                  <a:srgbClr val="6E2E9F"/>
                </a:solidFill>
                <a:uFill>
                  <a:solidFill>
                    <a:srgbClr val="6E2E9F"/>
                  </a:solidFill>
                </a:uFill>
                <a:latin typeface="Arial"/>
                <a:cs typeface="Arial"/>
              </a:rPr>
              <a:t>board attributes </a:t>
            </a:r>
            <a:r>
              <a:rPr sz="2800" spc="-180" dirty="0">
                <a:solidFill>
                  <a:srgbClr val="6E2E9F"/>
                </a:solidFill>
                <a:latin typeface="Arial"/>
                <a:cs typeface="Arial"/>
              </a:rPr>
              <a:t> </a:t>
            </a:r>
            <a:r>
              <a:rPr sz="2800" dirty="0">
                <a:solidFill>
                  <a:srgbClr val="6E2E9F"/>
                </a:solidFill>
                <a:latin typeface="Arial"/>
                <a:cs typeface="Arial"/>
              </a:rPr>
              <a:t>are</a:t>
            </a:r>
            <a:r>
              <a:rPr sz="2800" spc="-165" dirty="0">
                <a:solidFill>
                  <a:srgbClr val="6E2E9F"/>
                </a:solidFill>
                <a:latin typeface="Arial"/>
                <a:cs typeface="Arial"/>
              </a:rPr>
              <a:t> </a:t>
            </a:r>
            <a:r>
              <a:rPr sz="2800" spc="-10" dirty="0">
                <a:solidFill>
                  <a:srgbClr val="6E2E9F"/>
                </a:solidFill>
                <a:latin typeface="Arial"/>
                <a:cs typeface="Arial"/>
              </a:rPr>
              <a:t>represented </a:t>
            </a:r>
            <a:r>
              <a:rPr sz="2800" dirty="0">
                <a:solidFill>
                  <a:srgbClr val="6E2E9F"/>
                </a:solidFill>
                <a:latin typeface="Arial"/>
                <a:cs typeface="Arial"/>
              </a:rPr>
              <a:t>by</a:t>
            </a:r>
            <a:r>
              <a:rPr sz="2800" spc="-165" dirty="0">
                <a:solidFill>
                  <a:srgbClr val="6E2E9F"/>
                </a:solidFill>
                <a:latin typeface="Arial"/>
                <a:cs typeface="Arial"/>
              </a:rPr>
              <a:t> </a:t>
            </a:r>
            <a:r>
              <a:rPr sz="2800" dirty="0">
                <a:solidFill>
                  <a:srgbClr val="6E2E9F"/>
                </a:solidFill>
                <a:latin typeface="Arial"/>
                <a:cs typeface="Arial"/>
              </a:rPr>
              <a:t>certain</a:t>
            </a:r>
            <a:r>
              <a:rPr sz="2800" spc="-85" dirty="0">
                <a:solidFill>
                  <a:srgbClr val="6E2E9F"/>
                </a:solidFill>
                <a:latin typeface="Arial"/>
                <a:cs typeface="Arial"/>
              </a:rPr>
              <a:t> </a:t>
            </a:r>
            <a:r>
              <a:rPr sz="2800" dirty="0">
                <a:solidFill>
                  <a:srgbClr val="6E2E9F"/>
                </a:solidFill>
                <a:latin typeface="Arial"/>
                <a:cs typeface="Arial"/>
              </a:rPr>
              <a:t>details</a:t>
            </a:r>
            <a:r>
              <a:rPr sz="2800" spc="-114" dirty="0">
                <a:solidFill>
                  <a:srgbClr val="6E2E9F"/>
                </a:solidFill>
                <a:latin typeface="Arial"/>
                <a:cs typeface="Arial"/>
              </a:rPr>
              <a:t> </a:t>
            </a:r>
            <a:r>
              <a:rPr sz="2800" dirty="0">
                <a:solidFill>
                  <a:srgbClr val="6E2E9F"/>
                </a:solidFill>
                <a:latin typeface="Arial"/>
                <a:cs typeface="Arial"/>
              </a:rPr>
              <a:t>of</a:t>
            </a:r>
            <a:r>
              <a:rPr sz="2800" spc="-130" dirty="0">
                <a:solidFill>
                  <a:srgbClr val="6E2E9F"/>
                </a:solidFill>
                <a:latin typeface="Arial"/>
                <a:cs typeface="Arial"/>
              </a:rPr>
              <a:t> </a:t>
            </a:r>
            <a:r>
              <a:rPr sz="2800" dirty="0">
                <a:solidFill>
                  <a:srgbClr val="6E2E9F"/>
                </a:solidFill>
                <a:latin typeface="Arial"/>
                <a:cs typeface="Arial"/>
              </a:rPr>
              <a:t>the</a:t>
            </a:r>
            <a:r>
              <a:rPr sz="2800" spc="-105" dirty="0">
                <a:solidFill>
                  <a:srgbClr val="6E2E9F"/>
                </a:solidFill>
                <a:latin typeface="Arial"/>
                <a:cs typeface="Arial"/>
              </a:rPr>
              <a:t> </a:t>
            </a:r>
            <a:r>
              <a:rPr sz="2800" spc="-10" dirty="0">
                <a:solidFill>
                  <a:srgbClr val="6E2E9F"/>
                </a:solidFill>
                <a:latin typeface="Arial"/>
                <a:cs typeface="Arial"/>
              </a:rPr>
              <a:t>picture.</a:t>
            </a:r>
            <a:endParaRPr sz="2800" dirty="0">
              <a:latin typeface="Arial"/>
              <a:cs typeface="Arial"/>
            </a:endParaRPr>
          </a:p>
        </p:txBody>
      </p:sp>
      <p:pic>
        <p:nvPicPr>
          <p:cNvPr id="8" name="object 2">
            <a:extLst>
              <a:ext uri="{FF2B5EF4-FFF2-40B4-BE49-F238E27FC236}">
                <a16:creationId xmlns:a16="http://schemas.microsoft.com/office/drawing/2014/main" id="{AF7C59DF-5392-EB79-8C66-908263F4A7C4}"/>
              </a:ext>
            </a:extLst>
          </p:cNvPr>
          <p:cNvPicPr/>
          <p:nvPr/>
        </p:nvPicPr>
        <p:blipFill>
          <a:blip r:embed="rId2" cstate="print">
            <a:extLst>
              <a:ext uri="{28A0092B-C50C-407E-A947-70E740481C1C}">
                <a14:useLocalDpi xmlns:a14="http://schemas.microsoft.com/office/drawing/2010/main"/>
              </a:ext>
            </a:extLst>
          </a:blip>
          <a:srcRect/>
          <a:stretch/>
        </p:blipFill>
        <p:spPr>
          <a:xfrm>
            <a:off x="859903" y="1203706"/>
            <a:ext cx="3622547" cy="3622547"/>
          </a:xfrm>
          <a:prstGeom prst="rect">
            <a:avLst/>
          </a:prstGeom>
        </p:spPr>
      </p:pic>
      <p:sp>
        <p:nvSpPr>
          <p:cNvPr id="2" name="object 5">
            <a:extLst>
              <a:ext uri="{FF2B5EF4-FFF2-40B4-BE49-F238E27FC236}">
                <a16:creationId xmlns:a16="http://schemas.microsoft.com/office/drawing/2014/main" id="{F13C08A5-E411-A9A1-ADBD-A61E1E95A534}"/>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40</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10566514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8077200" y="1103757"/>
            <a:ext cx="3723004" cy="1331134"/>
          </a:xfrm>
          <a:prstGeom prst="rect">
            <a:avLst/>
          </a:prstGeom>
        </p:spPr>
        <p:txBody>
          <a:bodyPr vert="horz" wrap="square" lIns="0" tIns="12700" rIns="0" bIns="0" rtlCol="0">
            <a:spAutoFit/>
          </a:bodyPr>
          <a:lstStyle/>
          <a:p>
            <a:pPr marL="12700">
              <a:lnSpc>
                <a:spcPct val="100000"/>
              </a:lnSpc>
              <a:spcBef>
                <a:spcPts val="100"/>
              </a:spcBef>
            </a:pPr>
            <a:r>
              <a:rPr lang="en-US" sz="2800" spc="-10" dirty="0">
                <a:latin typeface="Calibri"/>
                <a:cs typeface="Calibri"/>
              </a:rPr>
              <a:t>Mode:</a:t>
            </a:r>
          </a:p>
          <a:p>
            <a:pPr marL="12700">
              <a:lnSpc>
                <a:spcPct val="100000"/>
              </a:lnSpc>
              <a:spcBef>
                <a:spcPts val="100"/>
              </a:spcBef>
            </a:pPr>
            <a:endParaRPr lang="en-US" sz="2800" spc="-10" dirty="0">
              <a:latin typeface="Calibri"/>
              <a:cs typeface="Calibri"/>
            </a:endParaRPr>
          </a:p>
          <a:p>
            <a:pPr marL="12700">
              <a:lnSpc>
                <a:spcPct val="100000"/>
              </a:lnSpc>
              <a:spcBef>
                <a:spcPts val="100"/>
              </a:spcBef>
            </a:pPr>
            <a:r>
              <a:rPr lang="en-US" sz="2800" spc="-10" dirty="0">
                <a:latin typeface="Calibri"/>
                <a:cs typeface="Calibri"/>
              </a:rPr>
              <a:t>Attributes </a:t>
            </a:r>
            <a:r>
              <a:rPr sz="2800" spc="-10" dirty="0">
                <a:latin typeface="Calibri"/>
                <a:cs typeface="Calibri"/>
              </a:rPr>
              <a:t>:</a:t>
            </a:r>
            <a:endParaRPr sz="2800" dirty="0">
              <a:latin typeface="Calibri"/>
              <a:cs typeface="Calibri"/>
            </a:endParaRPr>
          </a:p>
        </p:txBody>
      </p:sp>
      <p:sp>
        <p:nvSpPr>
          <p:cNvPr id="3" name="object 3"/>
          <p:cNvSpPr txBox="1">
            <a:spLocks noGrp="1"/>
          </p:cNvSpPr>
          <p:nvPr>
            <p:ph type="title"/>
          </p:nvPr>
        </p:nvSpPr>
        <p:spPr>
          <a:xfrm>
            <a:off x="592988" y="10922"/>
            <a:ext cx="11006023" cy="657615"/>
          </a:xfrm>
          <a:prstGeom prst="rect">
            <a:avLst/>
          </a:prstGeom>
        </p:spPr>
        <p:txBody>
          <a:bodyPr vert="horz" wrap="square" lIns="0" tIns="285495" rIns="0" bIns="0" rtlCol="0">
            <a:spAutoFit/>
          </a:bodyPr>
          <a:lstStyle/>
          <a:p>
            <a:pPr marL="1159510">
              <a:lnSpc>
                <a:spcPct val="100000"/>
              </a:lnSpc>
              <a:spcBef>
                <a:spcPts val="100"/>
              </a:spcBef>
            </a:pPr>
            <a:r>
              <a:rPr>
                <a:latin typeface="Arial"/>
                <a:cs typeface="Arial"/>
              </a:rPr>
              <a:t>Your</a:t>
            </a:r>
            <a:r>
              <a:rPr spc="-105">
                <a:latin typeface="Arial"/>
                <a:cs typeface="Arial"/>
              </a:rPr>
              <a:t> </a:t>
            </a:r>
            <a:r>
              <a:rPr lang="en-US" i="1" spc="-10">
                <a:solidFill>
                  <a:srgbClr val="C00000"/>
                </a:solidFill>
                <a:latin typeface="Arial"/>
                <a:cs typeface="Arial"/>
              </a:rPr>
              <a:t>board</a:t>
            </a:r>
            <a:r>
              <a:rPr spc="-45">
                <a:latin typeface="Arial"/>
                <a:cs typeface="Arial"/>
              </a:rPr>
              <a:t> </a:t>
            </a:r>
            <a:r>
              <a:rPr u="sng">
                <a:solidFill>
                  <a:srgbClr val="C00000"/>
                </a:solidFill>
                <a:uFill>
                  <a:solidFill>
                    <a:srgbClr val="C00000"/>
                  </a:solidFill>
                </a:uFill>
                <a:latin typeface="Arial"/>
                <a:cs typeface="Arial"/>
              </a:rPr>
              <a:t>today</a:t>
            </a:r>
            <a:r>
              <a:rPr spc="-65">
                <a:solidFill>
                  <a:srgbClr val="C00000"/>
                </a:solidFill>
                <a:latin typeface="Arial"/>
                <a:cs typeface="Arial"/>
              </a:rPr>
              <a:t> </a:t>
            </a:r>
            <a:r>
              <a:rPr>
                <a:latin typeface="Arial"/>
                <a:cs typeface="Arial"/>
              </a:rPr>
              <a:t>depicted</a:t>
            </a:r>
            <a:r>
              <a:rPr spc="-70">
                <a:latin typeface="Arial"/>
                <a:cs typeface="Arial"/>
              </a:rPr>
              <a:t> </a:t>
            </a:r>
            <a:r>
              <a:rPr>
                <a:latin typeface="Arial"/>
                <a:cs typeface="Arial"/>
              </a:rPr>
              <a:t>as</a:t>
            </a:r>
            <a:r>
              <a:rPr spc="-70">
                <a:latin typeface="Arial"/>
                <a:cs typeface="Arial"/>
              </a:rPr>
              <a:t> </a:t>
            </a:r>
            <a:r>
              <a:rPr lang="en-US">
                <a:latin typeface="Arial"/>
                <a:cs typeface="Arial"/>
              </a:rPr>
              <a:t>a form of transportation</a:t>
            </a:r>
            <a:r>
              <a:rPr spc="-10">
                <a:latin typeface="Arial"/>
                <a:cs typeface="Arial"/>
              </a:rPr>
              <a:t>:</a:t>
            </a:r>
          </a:p>
        </p:txBody>
      </p:sp>
      <p:sp>
        <p:nvSpPr>
          <p:cNvPr id="4" name="object 4"/>
          <p:cNvSpPr/>
          <p:nvPr/>
        </p:nvSpPr>
        <p:spPr>
          <a:xfrm>
            <a:off x="391796" y="914400"/>
            <a:ext cx="7533004" cy="5181599"/>
          </a:xfrm>
          <a:custGeom>
            <a:avLst/>
            <a:gdLst/>
            <a:ahLst/>
            <a:cxnLst/>
            <a:rect l="l" t="t" r="r" b="b"/>
            <a:pathLst>
              <a:path w="6324600" h="4495800">
                <a:moveTo>
                  <a:pt x="0" y="0"/>
                </a:moveTo>
                <a:lnTo>
                  <a:pt x="6324600" y="0"/>
                </a:lnTo>
                <a:lnTo>
                  <a:pt x="6324600" y="4495800"/>
                </a:lnTo>
                <a:lnTo>
                  <a:pt x="0" y="4495800"/>
                </a:lnTo>
                <a:lnTo>
                  <a:pt x="0" y="0"/>
                </a:lnTo>
                <a:close/>
              </a:path>
            </a:pathLst>
          </a:custGeom>
          <a:ln w="25400">
            <a:solidFill>
              <a:srgbClr val="1C334E"/>
            </a:solidFill>
          </a:ln>
        </p:spPr>
        <p:txBody>
          <a:bodyPr wrap="square" lIns="0" tIns="0" rIns="0" bIns="0" rtlCol="0"/>
          <a:lstStyle/>
          <a:p>
            <a:endParaRPr/>
          </a:p>
        </p:txBody>
      </p:sp>
      <p:sp>
        <p:nvSpPr>
          <p:cNvPr id="6" name="object 6"/>
          <p:cNvSpPr txBox="1"/>
          <p:nvPr/>
        </p:nvSpPr>
        <p:spPr>
          <a:xfrm>
            <a:off x="11933934" y="6676847"/>
            <a:ext cx="173355" cy="177800"/>
          </a:xfrm>
          <a:prstGeom prst="rect">
            <a:avLst/>
          </a:prstGeom>
        </p:spPr>
        <p:txBody>
          <a:bodyPr vert="horz" wrap="square" lIns="0" tIns="0" rIns="0" bIns="0" rtlCol="0">
            <a:spAutoFit/>
          </a:bodyPr>
          <a:lstStyle/>
          <a:p>
            <a:pPr marL="12700">
              <a:lnSpc>
                <a:spcPts val="1240"/>
              </a:lnSpc>
            </a:pPr>
            <a:r>
              <a:rPr sz="1200" spc="-25">
                <a:solidFill>
                  <a:srgbClr val="878787"/>
                </a:solidFill>
                <a:latin typeface="Calibri"/>
                <a:cs typeface="Calibri"/>
              </a:rPr>
              <a:t>14</a:t>
            </a:r>
            <a:endParaRPr sz="1200">
              <a:latin typeface="Calibri"/>
              <a:cs typeface="Calibri"/>
            </a:endParaRPr>
          </a:p>
        </p:txBody>
      </p:sp>
      <p:sp>
        <p:nvSpPr>
          <p:cNvPr id="7" name="object 5">
            <a:extLst>
              <a:ext uri="{FF2B5EF4-FFF2-40B4-BE49-F238E27FC236}">
                <a16:creationId xmlns:a16="http://schemas.microsoft.com/office/drawing/2014/main" id="{CF3CB334-4DD7-8AF3-835C-C6F613F9FBB1}"/>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41</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37475873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763546" y="2285992"/>
            <a:ext cx="8471535" cy="3680495"/>
          </a:xfrm>
          <a:prstGeom prst="rect">
            <a:avLst/>
          </a:prstGeom>
        </p:spPr>
        <p:txBody>
          <a:bodyPr vert="horz" wrap="square" lIns="0" tIns="25400" rIns="0" bIns="0" rtlCol="0">
            <a:spAutoFit/>
          </a:bodyPr>
          <a:lstStyle/>
          <a:p>
            <a:pPr marL="12700">
              <a:lnSpc>
                <a:spcPct val="100000"/>
              </a:lnSpc>
              <a:spcBef>
                <a:spcPts val="200"/>
              </a:spcBef>
            </a:pPr>
            <a:r>
              <a:rPr sz="1350" b="1" spc="-30" dirty="0">
                <a:solidFill>
                  <a:srgbClr val="404040"/>
                </a:solidFill>
                <a:latin typeface="Open Sans" panose="020B0606030504020204" pitchFamily="34" charset="0"/>
                <a:ea typeface="Open Sans" panose="020B0606030504020204" pitchFamily="34" charset="0"/>
                <a:cs typeface="Open Sans" panose="020B0606030504020204" pitchFamily="34" charset="0"/>
              </a:rPr>
              <a:t>Strategy</a:t>
            </a:r>
            <a:r>
              <a:rPr sz="1350" b="1" spc="-7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b="1"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and</a:t>
            </a:r>
            <a:r>
              <a:rPr sz="1350" b="1" spc="-2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b="1"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Policy:</a:t>
            </a:r>
            <a:endParaRPr sz="1350" dirty="0">
              <a:latin typeface="Open Sans" panose="020B0606030504020204" pitchFamily="34" charset="0"/>
              <a:ea typeface="Open Sans" panose="020B0606030504020204" pitchFamily="34" charset="0"/>
              <a:cs typeface="Open Sans" panose="020B0606030504020204" pitchFamily="34" charset="0"/>
            </a:endParaRPr>
          </a:p>
          <a:p>
            <a:pPr marL="355600" marR="5080">
              <a:lnSpc>
                <a:spcPct val="100000"/>
              </a:lnSpc>
              <a:spcBef>
                <a:spcPts val="105"/>
              </a:spcBef>
            </a:pP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All</a:t>
            </a:r>
            <a:r>
              <a:rPr sz="1350" spc="-3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board</a:t>
            </a:r>
            <a:r>
              <a:rPr sz="1350" spc="-2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work</a:t>
            </a:r>
            <a:r>
              <a:rPr sz="1350" spc="-3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is</a:t>
            </a:r>
            <a:r>
              <a:rPr sz="1350" spc="-5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focused</a:t>
            </a:r>
            <a:r>
              <a:rPr sz="1350" spc="-4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on</a:t>
            </a:r>
            <a:r>
              <a:rPr sz="1350" spc="-5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the</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strategic,</a:t>
            </a:r>
            <a:r>
              <a:rPr sz="1350" spc="-3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40" dirty="0">
                <a:solidFill>
                  <a:srgbClr val="404040"/>
                </a:solidFill>
                <a:latin typeface="Open Sans" panose="020B0606030504020204" pitchFamily="34" charset="0"/>
                <a:ea typeface="Open Sans" panose="020B0606030504020204" pitchFamily="34" charset="0"/>
                <a:cs typeface="Open Sans" panose="020B0606030504020204" pitchFamily="34" charset="0"/>
              </a:rPr>
              <a:t>long-</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term</a:t>
            </a:r>
            <a:r>
              <a:rPr sz="1350" spc="-5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direction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of</a:t>
            </a:r>
            <a:r>
              <a:rPr sz="1350" spc="-5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the</a:t>
            </a:r>
            <a:r>
              <a:rPr sz="1350" spc="-2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35" dirty="0">
                <a:solidFill>
                  <a:srgbClr val="404040"/>
                </a:solidFill>
                <a:latin typeface="Open Sans" panose="020B0606030504020204" pitchFamily="34" charset="0"/>
                <a:ea typeface="Open Sans" panose="020B0606030504020204" pitchFamily="34" charset="0"/>
                <a:cs typeface="Open Sans" panose="020B0606030504020204" pitchFamily="34" charset="0"/>
              </a:rPr>
              <a:t>organization,</a:t>
            </a:r>
            <a:r>
              <a:rPr sz="1350" spc="-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including</a:t>
            </a:r>
            <a:r>
              <a:rPr sz="1350" spc="-4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5" dirty="0">
                <a:solidFill>
                  <a:srgbClr val="404040"/>
                </a:solidFill>
                <a:latin typeface="Open Sans" panose="020B0606030504020204" pitchFamily="34" charset="0"/>
                <a:ea typeface="Open Sans" panose="020B0606030504020204" pitchFamily="34" charset="0"/>
                <a:cs typeface="Open Sans" panose="020B0606030504020204" pitchFamily="34" charset="0"/>
              </a:rPr>
              <a:t>external</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scanning,</a:t>
            </a:r>
            <a:r>
              <a:rPr sz="1350" spc="-1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goal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and</a:t>
            </a:r>
            <a:r>
              <a:rPr sz="1350" spc="-3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30" dirty="0">
                <a:solidFill>
                  <a:srgbClr val="404040"/>
                </a:solidFill>
                <a:latin typeface="Open Sans" panose="020B0606030504020204" pitchFamily="34" charset="0"/>
                <a:ea typeface="Open Sans" panose="020B0606030504020204" pitchFamily="34" charset="0"/>
                <a:cs typeface="Open Sans" panose="020B0606030504020204" pitchFamily="34" charset="0"/>
              </a:rPr>
              <a:t>strategy</a:t>
            </a:r>
            <a:r>
              <a:rPr sz="1350" spc="-7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5" dirty="0">
                <a:solidFill>
                  <a:srgbClr val="404040"/>
                </a:solidFill>
                <a:latin typeface="Open Sans" panose="020B0606030504020204" pitchFamily="34" charset="0"/>
                <a:ea typeface="Open Sans" panose="020B0606030504020204" pitchFamily="34" charset="0"/>
                <a:cs typeface="Open Sans" panose="020B0606030504020204" pitchFamily="34" charset="0"/>
              </a:rPr>
              <a:t>development,</a:t>
            </a:r>
            <a:r>
              <a:rPr sz="1350" spc="2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policy</a:t>
            </a:r>
            <a:r>
              <a:rPr sz="1350" spc="-6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30" dirty="0">
                <a:solidFill>
                  <a:srgbClr val="404040"/>
                </a:solidFill>
                <a:latin typeface="Open Sans" panose="020B0606030504020204" pitchFamily="34" charset="0"/>
                <a:ea typeface="Open Sans" panose="020B0606030504020204" pitchFamily="34" charset="0"/>
                <a:cs typeface="Open Sans" panose="020B0606030504020204" pitchFamily="34" charset="0"/>
              </a:rPr>
              <a:t>development,</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and</a:t>
            </a:r>
            <a:r>
              <a:rPr sz="1350" spc="-3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5" dirty="0">
                <a:solidFill>
                  <a:srgbClr val="404040"/>
                </a:solidFill>
                <a:latin typeface="Open Sans" panose="020B0606030504020204" pitchFamily="34" charset="0"/>
                <a:ea typeface="Open Sans" panose="020B0606030504020204" pitchFamily="34" charset="0"/>
                <a:cs typeface="Open Sans" panose="020B0606030504020204" pitchFamily="34" charset="0"/>
              </a:rPr>
              <a:t>overall</a:t>
            </a:r>
            <a:r>
              <a:rPr sz="1350" spc="-3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5" dirty="0">
                <a:solidFill>
                  <a:srgbClr val="404040"/>
                </a:solidFill>
                <a:latin typeface="Open Sans" panose="020B0606030504020204" pitchFamily="34" charset="0"/>
                <a:ea typeface="Open Sans" panose="020B0606030504020204" pitchFamily="34" charset="0"/>
                <a:cs typeface="Open Sans" panose="020B0606030504020204" pitchFamily="34" charset="0"/>
              </a:rPr>
              <a:t>evaluation</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and</a:t>
            </a:r>
            <a:r>
              <a:rPr sz="1350" spc="-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accountability.</a:t>
            </a:r>
            <a:endParaRPr sz="1350" dirty="0">
              <a:latin typeface="Open Sans" panose="020B0606030504020204" pitchFamily="34" charset="0"/>
              <a:ea typeface="Open Sans" panose="020B0606030504020204" pitchFamily="34" charset="0"/>
              <a:cs typeface="Open Sans" panose="020B0606030504020204" pitchFamily="34" charset="0"/>
            </a:endParaRPr>
          </a:p>
          <a:p>
            <a:pPr marL="12700">
              <a:lnSpc>
                <a:spcPct val="100000"/>
              </a:lnSpc>
              <a:spcBef>
                <a:spcPts val="1095"/>
              </a:spcBef>
            </a:pPr>
            <a:r>
              <a:rPr sz="1350" b="1" spc="-45" dirty="0">
                <a:solidFill>
                  <a:srgbClr val="404040"/>
                </a:solidFill>
                <a:latin typeface="Open Sans" panose="020B0606030504020204" pitchFamily="34" charset="0"/>
                <a:ea typeface="Open Sans" panose="020B0606030504020204" pitchFamily="34" charset="0"/>
                <a:cs typeface="Open Sans" panose="020B0606030504020204" pitchFamily="34" charset="0"/>
              </a:rPr>
              <a:t>Strategy,</a:t>
            </a:r>
            <a:r>
              <a:rPr sz="1350" b="1" spc="-6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b="1" spc="-50" dirty="0">
                <a:solidFill>
                  <a:srgbClr val="404040"/>
                </a:solidFill>
                <a:latin typeface="Open Sans" panose="020B0606030504020204" pitchFamily="34" charset="0"/>
                <a:ea typeface="Open Sans" panose="020B0606030504020204" pitchFamily="34" charset="0"/>
                <a:cs typeface="Open Sans" panose="020B0606030504020204" pitchFamily="34" charset="0"/>
              </a:rPr>
              <a:t>Policy,</a:t>
            </a:r>
            <a:r>
              <a:rPr sz="1350" b="1"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b="1" dirty="0">
                <a:solidFill>
                  <a:srgbClr val="404040"/>
                </a:solidFill>
                <a:latin typeface="Open Sans" panose="020B0606030504020204" pitchFamily="34" charset="0"/>
                <a:ea typeface="Open Sans" panose="020B0606030504020204" pitchFamily="34" charset="0"/>
                <a:cs typeface="Open Sans" panose="020B0606030504020204" pitchFamily="34" charset="0"/>
              </a:rPr>
              <a:t>and</a:t>
            </a:r>
            <a:r>
              <a:rPr sz="1350" b="1" spc="-2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b="1"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Management:</a:t>
            </a:r>
            <a:endParaRPr sz="1350" dirty="0">
              <a:latin typeface="Open Sans" panose="020B0606030504020204" pitchFamily="34" charset="0"/>
              <a:ea typeface="Open Sans" panose="020B0606030504020204" pitchFamily="34" charset="0"/>
              <a:cs typeface="Open Sans" panose="020B0606030504020204" pitchFamily="34" charset="0"/>
            </a:endParaRPr>
          </a:p>
          <a:p>
            <a:pPr marL="355600" marR="1200150" indent="-635">
              <a:lnSpc>
                <a:spcPct val="100000"/>
              </a:lnSpc>
            </a:pPr>
            <a:r>
              <a:rPr sz="1350" spc="-25" dirty="0">
                <a:solidFill>
                  <a:srgbClr val="404040"/>
                </a:solidFill>
                <a:latin typeface="Open Sans" panose="020B0606030504020204" pitchFamily="34" charset="0"/>
                <a:ea typeface="Open Sans" panose="020B0606030504020204" pitchFamily="34" charset="0"/>
                <a:cs typeface="Open Sans" panose="020B0606030504020204" pitchFamily="34" charset="0"/>
              </a:rPr>
              <a:t>Most</a:t>
            </a:r>
            <a:r>
              <a:rPr sz="1350" spc="-7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board</a:t>
            </a:r>
            <a:r>
              <a:rPr sz="1350" spc="-2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work</a:t>
            </a:r>
            <a:r>
              <a:rPr sz="1350" spc="-5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is</a:t>
            </a:r>
            <a:r>
              <a:rPr sz="1350" spc="-5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focused</a:t>
            </a:r>
            <a:r>
              <a:rPr sz="1350" spc="-5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on</a:t>
            </a:r>
            <a:r>
              <a:rPr sz="1350" spc="-4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30" dirty="0">
                <a:solidFill>
                  <a:srgbClr val="404040"/>
                </a:solidFill>
                <a:latin typeface="Open Sans" panose="020B0606030504020204" pitchFamily="34" charset="0"/>
                <a:ea typeface="Open Sans" panose="020B0606030504020204" pitchFamily="34" charset="0"/>
                <a:cs typeface="Open Sans" panose="020B0606030504020204" pitchFamily="34" charset="0"/>
              </a:rPr>
              <a:t>strategy</a:t>
            </a:r>
            <a:r>
              <a:rPr sz="1350" spc="-5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and</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40" dirty="0">
                <a:solidFill>
                  <a:srgbClr val="404040"/>
                </a:solidFill>
                <a:latin typeface="Open Sans" panose="020B0606030504020204" pitchFamily="34" charset="0"/>
                <a:ea typeface="Open Sans" panose="020B0606030504020204" pitchFamily="34" charset="0"/>
                <a:cs typeface="Open Sans" panose="020B0606030504020204" pitchFamily="34" charset="0"/>
              </a:rPr>
              <a:t>policy,</a:t>
            </a:r>
            <a:r>
              <a:rPr sz="1350" spc="-6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but</a:t>
            </a:r>
            <a:r>
              <a:rPr sz="1350" spc="-1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5" dirty="0">
                <a:solidFill>
                  <a:srgbClr val="404040"/>
                </a:solidFill>
                <a:latin typeface="Open Sans" panose="020B0606030504020204" pitchFamily="34" charset="0"/>
                <a:ea typeface="Open Sans" panose="020B0606030504020204" pitchFamily="34" charset="0"/>
                <a:cs typeface="Open Sans" panose="020B0606030504020204" pitchFamily="34" charset="0"/>
              </a:rPr>
              <a:t>also</a:t>
            </a:r>
            <a:r>
              <a:rPr sz="1350" spc="-5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includes</a:t>
            </a:r>
            <a:r>
              <a:rPr sz="1350" spc="-5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some</a:t>
            </a:r>
            <a:r>
              <a:rPr sz="1350" spc="-8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40" dirty="0">
                <a:solidFill>
                  <a:srgbClr val="404040"/>
                </a:solidFill>
                <a:latin typeface="Open Sans" panose="020B0606030504020204" pitchFamily="34" charset="0"/>
                <a:ea typeface="Open Sans" panose="020B0606030504020204" pitchFamily="34" charset="0"/>
                <a:cs typeface="Open Sans" panose="020B0606030504020204" pitchFamily="34" charset="0"/>
              </a:rPr>
              <a:t>high-</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level</a:t>
            </a:r>
            <a:r>
              <a:rPr sz="1350" spc="-3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management functions.</a:t>
            </a:r>
            <a:endParaRPr sz="1350" dirty="0">
              <a:latin typeface="Open Sans" panose="020B0606030504020204" pitchFamily="34" charset="0"/>
              <a:ea typeface="Open Sans" panose="020B0606030504020204" pitchFamily="34" charset="0"/>
              <a:cs typeface="Open Sans" panose="020B0606030504020204" pitchFamily="34" charset="0"/>
            </a:endParaRPr>
          </a:p>
          <a:p>
            <a:pPr marL="12700">
              <a:lnSpc>
                <a:spcPct val="100000"/>
              </a:lnSpc>
              <a:spcBef>
                <a:spcPts val="1005"/>
              </a:spcBef>
            </a:pPr>
            <a:r>
              <a:rPr sz="1350" b="1"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Management:</a:t>
            </a:r>
            <a:endParaRPr sz="1350" dirty="0">
              <a:latin typeface="Open Sans" panose="020B0606030504020204" pitchFamily="34" charset="0"/>
              <a:ea typeface="Open Sans" panose="020B0606030504020204" pitchFamily="34" charset="0"/>
              <a:cs typeface="Open Sans" panose="020B0606030504020204" pitchFamily="34" charset="0"/>
            </a:endParaRPr>
          </a:p>
          <a:p>
            <a:pPr marL="327025" marR="121920" indent="1270">
              <a:lnSpc>
                <a:spcPct val="100000"/>
              </a:lnSpc>
            </a:pP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The</a:t>
            </a:r>
            <a:r>
              <a:rPr sz="1350" spc="-6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majority</a:t>
            </a:r>
            <a:r>
              <a:rPr sz="1350" spc="-3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of</a:t>
            </a:r>
            <a:r>
              <a:rPr sz="1350" spc="-5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the</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board's</a:t>
            </a:r>
            <a:r>
              <a:rPr sz="1350" spc="-2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work</a:t>
            </a:r>
            <a:r>
              <a:rPr sz="1350" spc="-4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is</a:t>
            </a:r>
            <a:r>
              <a:rPr sz="1350" spc="-5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comprised</a:t>
            </a:r>
            <a:r>
              <a:rPr sz="1350" spc="-4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of</a:t>
            </a:r>
            <a:r>
              <a:rPr sz="1350" spc="-5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managing</a:t>
            </a:r>
            <a:r>
              <a:rPr sz="1350" spc="-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the</a:t>
            </a:r>
            <a:r>
              <a:rPr sz="1350" spc="-1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operations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of</a:t>
            </a:r>
            <a:r>
              <a:rPr sz="1350" spc="-6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5" dirty="0">
                <a:solidFill>
                  <a:srgbClr val="404040"/>
                </a:solidFill>
                <a:latin typeface="Open Sans" panose="020B0606030504020204" pitchFamily="34" charset="0"/>
                <a:ea typeface="Open Sans" panose="020B0606030504020204" pitchFamily="34" charset="0"/>
                <a:cs typeface="Open Sans" panose="020B0606030504020204" pitchFamily="34" charset="0"/>
              </a:rPr>
              <a:t>the</a:t>
            </a:r>
            <a:r>
              <a:rPr sz="1350" spc="-5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30" dirty="0">
                <a:solidFill>
                  <a:srgbClr val="404040"/>
                </a:solidFill>
                <a:latin typeface="Open Sans" panose="020B0606030504020204" pitchFamily="34" charset="0"/>
                <a:ea typeface="Open Sans" panose="020B0606030504020204" pitchFamily="34" charset="0"/>
                <a:cs typeface="Open Sans" panose="020B0606030504020204" pitchFamily="34" charset="0"/>
              </a:rPr>
              <a:t>organization,</a:t>
            </a:r>
            <a:r>
              <a:rPr sz="1350" spc="-5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including</a:t>
            </a:r>
            <a:r>
              <a:rPr sz="1350" spc="-5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planning, </a:t>
            </a:r>
            <a:r>
              <a:rPr sz="1350" spc="-30" dirty="0">
                <a:solidFill>
                  <a:srgbClr val="404040"/>
                </a:solidFill>
                <a:latin typeface="Open Sans" panose="020B0606030504020204" pitchFamily="34" charset="0"/>
                <a:ea typeface="Open Sans" panose="020B0606030504020204" pitchFamily="34" charset="0"/>
                <a:cs typeface="Open Sans" panose="020B0606030504020204" pitchFamily="34" charset="0"/>
              </a:rPr>
              <a:t>organizing,</a:t>
            </a:r>
            <a:r>
              <a:rPr sz="1350" spc="-5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directing,</a:t>
            </a:r>
            <a:r>
              <a:rPr sz="1350" spc="1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supervising,</a:t>
            </a:r>
            <a:r>
              <a:rPr sz="1350" spc="-1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30" dirty="0">
                <a:solidFill>
                  <a:srgbClr val="404040"/>
                </a:solidFill>
                <a:latin typeface="Open Sans" panose="020B0606030504020204" pitchFamily="34" charset="0"/>
                <a:ea typeface="Open Sans" panose="020B0606030504020204" pitchFamily="34" charset="0"/>
                <a:cs typeface="Open Sans" panose="020B0606030504020204" pitchFamily="34" charset="0"/>
              </a:rPr>
              <a:t>and</a:t>
            </a:r>
            <a:r>
              <a:rPr sz="1350" spc="-5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5" dirty="0">
                <a:solidFill>
                  <a:srgbClr val="404040"/>
                </a:solidFill>
                <a:latin typeface="Open Sans" panose="020B0606030504020204" pitchFamily="34" charset="0"/>
                <a:ea typeface="Open Sans" panose="020B0606030504020204" pitchFamily="34" charset="0"/>
                <a:cs typeface="Open Sans" panose="020B0606030504020204" pitchFamily="34" charset="0"/>
              </a:rPr>
              <a:t>evaluating</a:t>
            </a:r>
            <a:r>
              <a:rPr sz="1350" spc="3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operations.</a:t>
            </a:r>
            <a:endParaRPr sz="1350" dirty="0">
              <a:latin typeface="Open Sans" panose="020B0606030504020204" pitchFamily="34" charset="0"/>
              <a:ea typeface="Open Sans" panose="020B0606030504020204" pitchFamily="34" charset="0"/>
              <a:cs typeface="Open Sans" panose="020B0606030504020204" pitchFamily="34" charset="0"/>
            </a:endParaRPr>
          </a:p>
          <a:p>
            <a:pPr marL="12700">
              <a:lnSpc>
                <a:spcPct val="100000"/>
              </a:lnSpc>
              <a:spcBef>
                <a:spcPts val="1000"/>
              </a:spcBef>
            </a:pPr>
            <a:r>
              <a:rPr sz="1350" b="1" spc="-15" dirty="0">
                <a:solidFill>
                  <a:srgbClr val="404040"/>
                </a:solidFill>
                <a:latin typeface="Open Sans" panose="020B0606030504020204" pitchFamily="34" charset="0"/>
                <a:ea typeface="Open Sans" panose="020B0606030504020204" pitchFamily="34" charset="0"/>
                <a:cs typeface="Open Sans" panose="020B0606030504020204" pitchFamily="34" charset="0"/>
              </a:rPr>
              <a:t>Management</a:t>
            </a:r>
            <a:r>
              <a:rPr sz="1350" b="1" spc="-9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b="1"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and</a:t>
            </a:r>
            <a:r>
              <a:rPr sz="1350" b="1" spc="-6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b="1"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Operations:</a:t>
            </a:r>
            <a:endParaRPr sz="1350" dirty="0">
              <a:latin typeface="Open Sans" panose="020B0606030504020204" pitchFamily="34" charset="0"/>
              <a:ea typeface="Open Sans" panose="020B0606030504020204" pitchFamily="34" charset="0"/>
              <a:cs typeface="Open Sans" panose="020B0606030504020204" pitchFamily="34" charset="0"/>
            </a:endParaRPr>
          </a:p>
          <a:p>
            <a:pPr marL="355600" marR="454025" indent="-635">
              <a:lnSpc>
                <a:spcPct val="100000"/>
              </a:lnSpc>
            </a:pP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The</a:t>
            </a:r>
            <a:r>
              <a:rPr sz="1350" spc="-7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board</a:t>
            </a:r>
            <a:r>
              <a:rPr sz="1350" spc="-4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spends</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most</a:t>
            </a:r>
            <a:r>
              <a:rPr sz="1350" spc="-6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of</a:t>
            </a:r>
            <a:r>
              <a:rPr sz="1350" spc="-7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its</a:t>
            </a:r>
            <a:r>
              <a:rPr sz="1350" spc="-6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time</a:t>
            </a:r>
            <a:r>
              <a:rPr sz="1350" spc="-5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managing</a:t>
            </a:r>
            <a:r>
              <a:rPr sz="1350" spc="-2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the</a:t>
            </a:r>
            <a:r>
              <a:rPr sz="1350" spc="-3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5" dirty="0">
                <a:solidFill>
                  <a:srgbClr val="404040"/>
                </a:solidFill>
                <a:latin typeface="Open Sans" panose="020B0606030504020204" pitchFamily="34" charset="0"/>
                <a:ea typeface="Open Sans" panose="020B0606030504020204" pitchFamily="34" charset="0"/>
                <a:cs typeface="Open Sans" panose="020B0606030504020204" pitchFamily="34" charset="0"/>
              </a:rPr>
              <a:t>operations</a:t>
            </a:r>
            <a:r>
              <a:rPr sz="1350" spc="-4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of</a:t>
            </a:r>
            <a:r>
              <a:rPr sz="1350" spc="-6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40" dirty="0">
                <a:solidFill>
                  <a:srgbClr val="404040"/>
                </a:solidFill>
                <a:latin typeface="Open Sans" panose="020B0606030504020204" pitchFamily="34" charset="0"/>
                <a:ea typeface="Open Sans" panose="020B0606030504020204" pitchFamily="34" charset="0"/>
                <a:cs typeface="Open Sans" panose="020B0606030504020204" pitchFamily="34" charset="0"/>
              </a:rPr>
              <a:t>the</a:t>
            </a:r>
            <a:r>
              <a:rPr sz="1350" spc="-7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organization,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but</a:t>
            </a:r>
            <a:r>
              <a:rPr sz="1350" spc="-3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also</a:t>
            </a:r>
            <a:r>
              <a:rPr sz="1350" spc="-4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serves</a:t>
            </a:r>
            <a:r>
              <a:rPr sz="1350" spc="-2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as</a:t>
            </a:r>
            <a:r>
              <a:rPr sz="1350" spc="-4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the</a:t>
            </a:r>
            <a:r>
              <a:rPr sz="1350" spc="-3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actual </a:t>
            </a:r>
            <a:r>
              <a:rPr sz="1350" spc="-30" dirty="0">
                <a:solidFill>
                  <a:srgbClr val="404040"/>
                </a:solidFill>
                <a:latin typeface="Open Sans" panose="020B0606030504020204" pitchFamily="34" charset="0"/>
                <a:ea typeface="Open Sans" panose="020B0606030504020204" pitchFamily="34" charset="0"/>
                <a:cs typeface="Open Sans" panose="020B0606030504020204" pitchFamily="34" charset="0"/>
              </a:rPr>
              <a:t>workforce</a:t>
            </a:r>
            <a:r>
              <a:rPr sz="1350" spc="-6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for</a:t>
            </a:r>
            <a:r>
              <a:rPr sz="1350" spc="-4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certain</a:t>
            </a:r>
            <a:r>
              <a:rPr sz="1350" spc="3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35" dirty="0">
                <a:solidFill>
                  <a:srgbClr val="404040"/>
                </a:solidFill>
                <a:latin typeface="Open Sans" panose="020B0606030504020204" pitchFamily="34" charset="0"/>
                <a:ea typeface="Open Sans" panose="020B0606030504020204" pitchFamily="34" charset="0"/>
                <a:cs typeface="Open Sans" panose="020B0606030504020204" pitchFamily="34" charset="0"/>
              </a:rPr>
              <a:t>administrative</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 or</a:t>
            </a:r>
            <a:r>
              <a:rPr sz="1350" spc="-1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35" dirty="0">
                <a:solidFill>
                  <a:srgbClr val="404040"/>
                </a:solidFill>
                <a:latin typeface="Open Sans" panose="020B0606030504020204" pitchFamily="34" charset="0"/>
                <a:ea typeface="Open Sans" panose="020B0606030504020204" pitchFamily="34" charset="0"/>
                <a:cs typeface="Open Sans" panose="020B0606030504020204" pitchFamily="34" charset="0"/>
              </a:rPr>
              <a:t>programmatic</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operations.</a:t>
            </a:r>
            <a:endParaRPr sz="1350" dirty="0">
              <a:latin typeface="Open Sans" panose="020B0606030504020204" pitchFamily="34" charset="0"/>
              <a:ea typeface="Open Sans" panose="020B0606030504020204" pitchFamily="34" charset="0"/>
              <a:cs typeface="Open Sans" panose="020B0606030504020204" pitchFamily="34" charset="0"/>
            </a:endParaRPr>
          </a:p>
          <a:p>
            <a:pPr marL="12700">
              <a:lnSpc>
                <a:spcPct val="100000"/>
              </a:lnSpc>
              <a:spcBef>
                <a:spcPts val="1000"/>
              </a:spcBef>
            </a:pPr>
            <a:r>
              <a:rPr sz="1350" b="1" spc="-25" dirty="0">
                <a:solidFill>
                  <a:srgbClr val="404040"/>
                </a:solidFill>
                <a:latin typeface="Open Sans" panose="020B0606030504020204" pitchFamily="34" charset="0"/>
                <a:ea typeface="Open Sans" panose="020B0606030504020204" pitchFamily="34" charset="0"/>
                <a:cs typeface="Open Sans" panose="020B0606030504020204" pitchFamily="34" charset="0"/>
              </a:rPr>
              <a:t>Operations</a:t>
            </a:r>
            <a:r>
              <a:rPr sz="1350" b="1" spc="-5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b="1" dirty="0">
                <a:solidFill>
                  <a:srgbClr val="404040"/>
                </a:solidFill>
                <a:latin typeface="Open Sans" panose="020B0606030504020204" pitchFamily="34" charset="0"/>
                <a:ea typeface="Open Sans" panose="020B0606030504020204" pitchFamily="34" charset="0"/>
                <a:cs typeface="Open Sans" panose="020B0606030504020204" pitchFamily="34" charset="0"/>
              </a:rPr>
              <a:t>and</a:t>
            </a:r>
            <a:r>
              <a:rPr sz="1350" b="1" spc="-2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b="1"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Activities:</a:t>
            </a:r>
            <a:endParaRPr sz="1350" dirty="0">
              <a:latin typeface="Open Sans" panose="020B0606030504020204" pitchFamily="34" charset="0"/>
              <a:ea typeface="Open Sans" panose="020B0606030504020204" pitchFamily="34" charset="0"/>
              <a:cs typeface="Open Sans" panose="020B0606030504020204" pitchFamily="34" charset="0"/>
            </a:endParaRPr>
          </a:p>
          <a:p>
            <a:pPr marL="355600" marR="59690" indent="-635">
              <a:lnSpc>
                <a:spcPct val="100000"/>
              </a:lnSpc>
            </a:pP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The</a:t>
            </a:r>
            <a:r>
              <a:rPr sz="1350" spc="-4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majority</a:t>
            </a:r>
            <a:r>
              <a:rPr sz="1350" spc="-4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of</a:t>
            </a:r>
            <a:r>
              <a:rPr sz="1350" spc="-6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the</a:t>
            </a:r>
            <a:r>
              <a:rPr sz="1350" spc="-3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board's</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work</a:t>
            </a:r>
            <a:r>
              <a:rPr sz="1350" spc="-6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is</a:t>
            </a:r>
            <a:r>
              <a:rPr sz="1350" spc="-6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comprised</a:t>
            </a:r>
            <a:r>
              <a:rPr sz="1350" spc="-5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of</a:t>
            </a:r>
            <a:r>
              <a:rPr sz="1350" spc="-8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actually</a:t>
            </a:r>
            <a:r>
              <a:rPr sz="1350" spc="-2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doing</a:t>
            </a:r>
            <a:r>
              <a:rPr sz="1350" spc="-5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the</a:t>
            </a:r>
            <a:r>
              <a:rPr sz="1350" spc="-3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5" dirty="0">
                <a:solidFill>
                  <a:srgbClr val="404040"/>
                </a:solidFill>
                <a:latin typeface="Open Sans" panose="020B0606030504020204" pitchFamily="34" charset="0"/>
                <a:ea typeface="Open Sans" panose="020B0606030504020204" pitchFamily="34" charset="0"/>
                <a:cs typeface="Open Sans" panose="020B0606030504020204" pitchFamily="34" charset="0"/>
              </a:rPr>
              <a:t>frontline</a:t>
            </a:r>
            <a:r>
              <a:rPr sz="1350" spc="-3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operational</a:t>
            </a:r>
            <a:r>
              <a:rPr sz="1350" spc="-4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work</a:t>
            </a:r>
            <a:r>
              <a:rPr sz="1350" spc="-6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dirty="0">
                <a:solidFill>
                  <a:srgbClr val="404040"/>
                </a:solidFill>
                <a:latin typeface="Open Sans" panose="020B0606030504020204" pitchFamily="34" charset="0"/>
                <a:ea typeface="Open Sans" panose="020B0606030504020204" pitchFamily="34" charset="0"/>
                <a:cs typeface="Open Sans" panose="020B0606030504020204" pitchFamily="34" charset="0"/>
              </a:rPr>
              <a:t>of</a:t>
            </a:r>
            <a:r>
              <a:rPr sz="1350" spc="-8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the</a:t>
            </a:r>
            <a:r>
              <a:rPr sz="1350" spc="-4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organization, because</a:t>
            </a:r>
            <a:r>
              <a:rPr sz="1350" spc="-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board</a:t>
            </a:r>
            <a:r>
              <a:rPr sz="1350" spc="-4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members</a:t>
            </a:r>
            <a:r>
              <a:rPr sz="1350" spc="-3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also</a:t>
            </a:r>
            <a:r>
              <a:rPr sz="1350" spc="-6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are</a:t>
            </a:r>
            <a:r>
              <a:rPr sz="1350" spc="-4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the</a:t>
            </a:r>
            <a:r>
              <a:rPr sz="1350" spc="-5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30" dirty="0">
                <a:solidFill>
                  <a:srgbClr val="404040"/>
                </a:solidFill>
                <a:latin typeface="Open Sans" panose="020B0606030504020204" pitchFamily="34" charset="0"/>
                <a:ea typeface="Open Sans" panose="020B0606030504020204" pitchFamily="34" charset="0"/>
                <a:cs typeface="Open Sans" panose="020B0606030504020204" pitchFamily="34" charset="0"/>
              </a:rPr>
              <a:t>organization's</a:t>
            </a:r>
            <a:r>
              <a:rPr sz="1350" spc="2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135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volunteers.</a:t>
            </a:r>
            <a:endParaRPr sz="1350" dirty="0">
              <a:latin typeface="Open Sans" panose="020B0606030504020204" pitchFamily="34" charset="0"/>
              <a:ea typeface="Open Sans" panose="020B0606030504020204" pitchFamily="34" charset="0"/>
              <a:cs typeface="Open Sans" panose="020B0606030504020204" pitchFamily="34" charset="0"/>
            </a:endParaRPr>
          </a:p>
        </p:txBody>
      </p:sp>
      <p:grpSp>
        <p:nvGrpSpPr>
          <p:cNvPr id="3" name="object 3"/>
          <p:cNvGrpSpPr/>
          <p:nvPr/>
        </p:nvGrpSpPr>
        <p:grpSpPr>
          <a:xfrm>
            <a:off x="2796653" y="557092"/>
            <a:ext cx="7016381" cy="1600891"/>
            <a:chOff x="2796653" y="557092"/>
            <a:chExt cx="7016381" cy="1600891"/>
          </a:xfrm>
        </p:grpSpPr>
        <p:pic>
          <p:nvPicPr>
            <p:cNvPr id="4" name="object 4"/>
            <p:cNvPicPr/>
            <p:nvPr/>
          </p:nvPicPr>
          <p:blipFill>
            <a:blip r:embed="rId2" cstate="print"/>
            <a:stretch>
              <a:fillRect/>
            </a:stretch>
          </p:blipFill>
          <p:spPr>
            <a:xfrm>
              <a:off x="3850882" y="856481"/>
              <a:ext cx="3912107" cy="1003315"/>
            </a:xfrm>
            <a:prstGeom prst="rect">
              <a:avLst/>
            </a:prstGeom>
          </p:spPr>
        </p:pic>
        <p:pic>
          <p:nvPicPr>
            <p:cNvPr id="6" name="object 6"/>
            <p:cNvPicPr/>
            <p:nvPr/>
          </p:nvPicPr>
          <p:blipFill>
            <a:blip r:embed="rId3" cstate="print"/>
            <a:stretch>
              <a:fillRect/>
            </a:stretch>
          </p:blipFill>
          <p:spPr>
            <a:xfrm>
              <a:off x="2891028" y="1723644"/>
              <a:ext cx="6746747" cy="434339"/>
            </a:xfrm>
            <a:prstGeom prst="rect">
              <a:avLst/>
            </a:prstGeom>
          </p:spPr>
        </p:pic>
        <p:pic>
          <p:nvPicPr>
            <p:cNvPr id="7" name="object 7"/>
            <p:cNvPicPr/>
            <p:nvPr/>
          </p:nvPicPr>
          <p:blipFill>
            <a:blip r:embed="rId4" cstate="print"/>
            <a:stretch>
              <a:fillRect/>
            </a:stretch>
          </p:blipFill>
          <p:spPr>
            <a:xfrm>
              <a:off x="4976621" y="557092"/>
              <a:ext cx="1443227" cy="1299971"/>
            </a:xfrm>
            <a:prstGeom prst="rect">
              <a:avLst/>
            </a:prstGeom>
          </p:spPr>
        </p:pic>
        <p:pic>
          <p:nvPicPr>
            <p:cNvPr id="8" name="object 8"/>
            <p:cNvPicPr/>
            <p:nvPr/>
          </p:nvPicPr>
          <p:blipFill>
            <a:blip r:embed="rId5" cstate="print"/>
            <a:stretch>
              <a:fillRect/>
            </a:stretch>
          </p:blipFill>
          <p:spPr>
            <a:xfrm>
              <a:off x="9300972" y="1182625"/>
              <a:ext cx="512062" cy="541019"/>
            </a:xfrm>
            <a:prstGeom prst="rect">
              <a:avLst/>
            </a:prstGeom>
          </p:spPr>
        </p:pic>
        <p:pic>
          <p:nvPicPr>
            <p:cNvPr id="9" name="object 9"/>
            <p:cNvPicPr/>
            <p:nvPr/>
          </p:nvPicPr>
          <p:blipFill>
            <a:blip r:embed="rId6" cstate="print"/>
            <a:stretch>
              <a:fillRect/>
            </a:stretch>
          </p:blipFill>
          <p:spPr>
            <a:xfrm>
              <a:off x="8169408" y="1029531"/>
              <a:ext cx="922007" cy="734567"/>
            </a:xfrm>
            <a:prstGeom prst="rect">
              <a:avLst/>
            </a:prstGeom>
          </p:spPr>
        </p:pic>
        <p:pic>
          <p:nvPicPr>
            <p:cNvPr id="10" name="object 10"/>
            <p:cNvPicPr/>
            <p:nvPr/>
          </p:nvPicPr>
          <p:blipFill>
            <a:blip r:embed="rId7" cstate="print"/>
            <a:stretch>
              <a:fillRect/>
            </a:stretch>
          </p:blipFill>
          <p:spPr>
            <a:xfrm>
              <a:off x="2796653" y="557092"/>
              <a:ext cx="1347977" cy="1327403"/>
            </a:xfrm>
            <a:prstGeom prst="rect">
              <a:avLst/>
            </a:prstGeom>
          </p:spPr>
        </p:pic>
      </p:grpSp>
      <p:sp>
        <p:nvSpPr>
          <p:cNvPr id="11" name="object 11"/>
          <p:cNvSpPr txBox="1">
            <a:spLocks noGrp="1"/>
          </p:cNvSpPr>
          <p:nvPr>
            <p:ph type="title"/>
          </p:nvPr>
        </p:nvSpPr>
        <p:spPr>
          <a:prstGeom prst="rect">
            <a:avLst/>
          </a:prstGeom>
        </p:spPr>
        <p:txBody>
          <a:bodyPr vert="horz" wrap="square" lIns="0" tIns="12700" rIns="0" bIns="0" rtlCol="0">
            <a:spAutoFit/>
          </a:bodyPr>
          <a:lstStyle/>
          <a:p>
            <a:pPr marL="2691765">
              <a:lnSpc>
                <a:spcPct val="100000"/>
              </a:lnSpc>
              <a:spcBef>
                <a:spcPts val="100"/>
              </a:spcBef>
            </a:pPr>
            <a:r>
              <a:rPr sz="4000" dirty="0">
                <a:solidFill>
                  <a:srgbClr val="117624"/>
                </a:solidFill>
                <a:latin typeface="Open Sans" panose="020B0606030504020204" pitchFamily="34" charset="0"/>
                <a:ea typeface="Open Sans" panose="020B0606030504020204" pitchFamily="34" charset="0"/>
                <a:cs typeface="Open Sans" panose="020B0606030504020204" pitchFamily="34" charset="0"/>
              </a:rPr>
              <a:t>A</a:t>
            </a:r>
            <a:r>
              <a:rPr sz="4000" spc="-15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dirty="0">
                <a:solidFill>
                  <a:srgbClr val="117624"/>
                </a:solidFill>
                <a:latin typeface="Open Sans" panose="020B0606030504020204" pitchFamily="34" charset="0"/>
                <a:ea typeface="Open Sans" panose="020B0606030504020204" pitchFamily="34" charset="0"/>
                <a:cs typeface="Open Sans" panose="020B0606030504020204" pitchFamily="34" charset="0"/>
              </a:rPr>
              <a:t>Board</a:t>
            </a:r>
            <a:r>
              <a:rPr sz="4000" spc="-13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dirty="0">
                <a:solidFill>
                  <a:srgbClr val="117624"/>
                </a:solidFill>
                <a:latin typeface="Open Sans" panose="020B0606030504020204" pitchFamily="34" charset="0"/>
                <a:ea typeface="Open Sans" panose="020B0606030504020204" pitchFamily="34" charset="0"/>
                <a:cs typeface="Open Sans" panose="020B0606030504020204" pitchFamily="34" charset="0"/>
              </a:rPr>
              <a:t>Role</a:t>
            </a:r>
            <a:r>
              <a:rPr sz="4000" spc="-15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“Continuum”</a:t>
            </a:r>
            <a:endParaRPr sz="40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273541AA-CA91-09EB-522C-BB9A9E643D2A}"/>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42</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8"/>
              </a:rPr>
              <a:t>www.tecker.com</a:t>
            </a:r>
            <a:endParaRPr sz="1200" dirty="0">
              <a:latin typeface="Calibri Light"/>
              <a:cs typeface="Calibri Light"/>
            </a:endParaRPr>
          </a:p>
        </p:txBody>
      </p:sp>
    </p:spTree>
    <p:extLst>
      <p:ext uri="{BB962C8B-B14F-4D97-AF65-F5344CB8AC3E}">
        <p14:creationId xmlns:p14="http://schemas.microsoft.com/office/powerpoint/2010/main" val="41057262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5766" y="3481469"/>
            <a:ext cx="12192000" cy="3284220"/>
            <a:chOff x="0" y="3573779"/>
            <a:chExt cx="12192000" cy="3284220"/>
          </a:xfrm>
        </p:grpSpPr>
        <p:sp>
          <p:nvSpPr>
            <p:cNvPr id="3" name="object 3"/>
            <p:cNvSpPr/>
            <p:nvPr/>
          </p:nvSpPr>
          <p:spPr>
            <a:xfrm>
              <a:off x="6188964" y="3578351"/>
              <a:ext cx="2658745" cy="2658745"/>
            </a:xfrm>
            <a:custGeom>
              <a:avLst/>
              <a:gdLst/>
              <a:ahLst/>
              <a:cxnLst/>
              <a:rect l="l" t="t" r="r" b="b"/>
              <a:pathLst>
                <a:path w="2658745" h="2658745">
                  <a:moveTo>
                    <a:pt x="2658364" y="0"/>
                  </a:moveTo>
                  <a:lnTo>
                    <a:pt x="0" y="0"/>
                  </a:lnTo>
                  <a:lnTo>
                    <a:pt x="0" y="2658351"/>
                  </a:lnTo>
                  <a:lnTo>
                    <a:pt x="48298" y="2657919"/>
                  </a:lnTo>
                  <a:lnTo>
                    <a:pt x="96393" y="2656636"/>
                  </a:lnTo>
                  <a:lnTo>
                    <a:pt x="144259" y="2654503"/>
                  </a:lnTo>
                  <a:lnTo>
                    <a:pt x="191922" y="2651531"/>
                  </a:lnTo>
                  <a:lnTo>
                    <a:pt x="239331" y="2647721"/>
                  </a:lnTo>
                  <a:lnTo>
                    <a:pt x="286524" y="2643085"/>
                  </a:lnTo>
                  <a:lnTo>
                    <a:pt x="333463" y="2637637"/>
                  </a:lnTo>
                  <a:lnTo>
                    <a:pt x="380149" y="2631376"/>
                  </a:lnTo>
                  <a:lnTo>
                    <a:pt x="426567" y="2624302"/>
                  </a:lnTo>
                  <a:lnTo>
                    <a:pt x="472732" y="2616441"/>
                  </a:lnTo>
                  <a:lnTo>
                    <a:pt x="518617" y="2607792"/>
                  </a:lnTo>
                  <a:lnTo>
                    <a:pt x="564222" y="2598356"/>
                  </a:lnTo>
                  <a:lnTo>
                    <a:pt x="609536" y="2588145"/>
                  </a:lnTo>
                  <a:lnTo>
                    <a:pt x="654557" y="2577160"/>
                  </a:lnTo>
                  <a:lnTo>
                    <a:pt x="699274" y="2565425"/>
                  </a:lnTo>
                  <a:lnTo>
                    <a:pt x="743686" y="2552928"/>
                  </a:lnTo>
                  <a:lnTo>
                    <a:pt x="787768" y="2539695"/>
                  </a:lnTo>
                  <a:lnTo>
                    <a:pt x="831532" y="2525712"/>
                  </a:lnTo>
                  <a:lnTo>
                    <a:pt x="874966" y="2511005"/>
                  </a:lnTo>
                  <a:lnTo>
                    <a:pt x="918057" y="2495562"/>
                  </a:lnTo>
                  <a:lnTo>
                    <a:pt x="960805" y="2479408"/>
                  </a:lnTo>
                  <a:lnTo>
                    <a:pt x="1003198" y="2462555"/>
                  </a:lnTo>
                  <a:lnTo>
                    <a:pt x="1045222" y="2444991"/>
                  </a:lnTo>
                  <a:lnTo>
                    <a:pt x="1086891" y="2426728"/>
                  </a:lnTo>
                  <a:lnTo>
                    <a:pt x="1128179" y="2407780"/>
                  </a:lnTo>
                  <a:lnTo>
                    <a:pt x="1169085" y="2388158"/>
                  </a:lnTo>
                  <a:lnTo>
                    <a:pt x="1209598" y="2367851"/>
                  </a:lnTo>
                  <a:lnTo>
                    <a:pt x="1249705" y="2346883"/>
                  </a:lnTo>
                  <a:lnTo>
                    <a:pt x="1289418" y="2325255"/>
                  </a:lnTo>
                  <a:lnTo>
                    <a:pt x="1328724" y="2302979"/>
                  </a:lnTo>
                  <a:lnTo>
                    <a:pt x="1367599" y="2280056"/>
                  </a:lnTo>
                  <a:lnTo>
                    <a:pt x="1406055" y="2256497"/>
                  </a:lnTo>
                  <a:lnTo>
                    <a:pt x="1444066" y="2232304"/>
                  </a:lnTo>
                  <a:lnTo>
                    <a:pt x="1481645" y="2207488"/>
                  </a:lnTo>
                  <a:lnTo>
                    <a:pt x="1518780" y="2182063"/>
                  </a:lnTo>
                  <a:lnTo>
                    <a:pt x="1555457" y="2156028"/>
                  </a:lnTo>
                  <a:lnTo>
                    <a:pt x="1591665" y="2129396"/>
                  </a:lnTo>
                  <a:lnTo>
                    <a:pt x="1627403" y="2102167"/>
                  </a:lnTo>
                  <a:lnTo>
                    <a:pt x="1662671" y="2074341"/>
                  </a:lnTo>
                  <a:lnTo>
                    <a:pt x="1697456" y="2045944"/>
                  </a:lnTo>
                  <a:lnTo>
                    <a:pt x="1731733" y="2016975"/>
                  </a:lnTo>
                  <a:lnTo>
                    <a:pt x="1765528" y="1987448"/>
                  </a:lnTo>
                  <a:lnTo>
                    <a:pt x="1798802" y="1957362"/>
                  </a:lnTo>
                  <a:lnTo>
                    <a:pt x="1831568" y="1926717"/>
                  </a:lnTo>
                  <a:lnTo>
                    <a:pt x="1863826" y="1895538"/>
                  </a:lnTo>
                  <a:lnTo>
                    <a:pt x="1895538" y="1863813"/>
                  </a:lnTo>
                  <a:lnTo>
                    <a:pt x="1926729" y="1831568"/>
                  </a:lnTo>
                  <a:lnTo>
                    <a:pt x="1957362" y="1798802"/>
                  </a:lnTo>
                  <a:lnTo>
                    <a:pt x="1987448" y="1765515"/>
                  </a:lnTo>
                  <a:lnTo>
                    <a:pt x="2016988" y="1731733"/>
                  </a:lnTo>
                  <a:lnTo>
                    <a:pt x="2045957" y="1697443"/>
                  </a:lnTo>
                  <a:lnTo>
                    <a:pt x="2074354" y="1662671"/>
                  </a:lnTo>
                  <a:lnTo>
                    <a:pt x="2102167" y="1627403"/>
                  </a:lnTo>
                  <a:lnTo>
                    <a:pt x="2129396" y="1591665"/>
                  </a:lnTo>
                  <a:lnTo>
                    <a:pt x="2156040" y="1555445"/>
                  </a:lnTo>
                  <a:lnTo>
                    <a:pt x="2182075" y="1518780"/>
                  </a:lnTo>
                  <a:lnTo>
                    <a:pt x="2207501" y="1481645"/>
                  </a:lnTo>
                  <a:lnTo>
                    <a:pt x="2232317" y="1444066"/>
                  </a:lnTo>
                  <a:lnTo>
                    <a:pt x="2256510" y="1406055"/>
                  </a:lnTo>
                  <a:lnTo>
                    <a:pt x="2280069" y="1367599"/>
                  </a:lnTo>
                  <a:lnTo>
                    <a:pt x="2302992" y="1328712"/>
                  </a:lnTo>
                  <a:lnTo>
                    <a:pt x="2325268" y="1289418"/>
                  </a:lnTo>
                  <a:lnTo>
                    <a:pt x="2346896" y="1249705"/>
                  </a:lnTo>
                  <a:lnTo>
                    <a:pt x="2367864" y="1209586"/>
                  </a:lnTo>
                  <a:lnTo>
                    <a:pt x="2388158" y="1169073"/>
                  </a:lnTo>
                  <a:lnTo>
                    <a:pt x="2407793" y="1128179"/>
                  </a:lnTo>
                  <a:lnTo>
                    <a:pt x="2426741" y="1086891"/>
                  </a:lnTo>
                  <a:lnTo>
                    <a:pt x="2445004" y="1045222"/>
                  </a:lnTo>
                  <a:lnTo>
                    <a:pt x="2462568" y="1003198"/>
                  </a:lnTo>
                  <a:lnTo>
                    <a:pt x="2479421" y="960805"/>
                  </a:lnTo>
                  <a:lnTo>
                    <a:pt x="2495575" y="918057"/>
                  </a:lnTo>
                  <a:lnTo>
                    <a:pt x="2511005" y="874966"/>
                  </a:lnTo>
                  <a:lnTo>
                    <a:pt x="2525725" y="831532"/>
                  </a:lnTo>
                  <a:lnTo>
                    <a:pt x="2539695" y="787768"/>
                  </a:lnTo>
                  <a:lnTo>
                    <a:pt x="2552941" y="743686"/>
                  </a:lnTo>
                  <a:lnTo>
                    <a:pt x="2565438" y="699274"/>
                  </a:lnTo>
                  <a:lnTo>
                    <a:pt x="2577172" y="654558"/>
                  </a:lnTo>
                  <a:lnTo>
                    <a:pt x="2588158" y="609536"/>
                  </a:lnTo>
                  <a:lnTo>
                    <a:pt x="2598369" y="564222"/>
                  </a:lnTo>
                  <a:lnTo>
                    <a:pt x="2607805" y="518617"/>
                  </a:lnTo>
                  <a:lnTo>
                    <a:pt x="2616454" y="472732"/>
                  </a:lnTo>
                  <a:lnTo>
                    <a:pt x="2624315" y="426567"/>
                  </a:lnTo>
                  <a:lnTo>
                    <a:pt x="2631389" y="380149"/>
                  </a:lnTo>
                  <a:lnTo>
                    <a:pt x="2637650" y="333463"/>
                  </a:lnTo>
                  <a:lnTo>
                    <a:pt x="2643098" y="286524"/>
                  </a:lnTo>
                  <a:lnTo>
                    <a:pt x="2647734" y="239331"/>
                  </a:lnTo>
                  <a:lnTo>
                    <a:pt x="2651544" y="191922"/>
                  </a:lnTo>
                  <a:lnTo>
                    <a:pt x="2654515" y="144259"/>
                  </a:lnTo>
                  <a:lnTo>
                    <a:pt x="2656649" y="96393"/>
                  </a:lnTo>
                  <a:lnTo>
                    <a:pt x="2657932" y="48298"/>
                  </a:lnTo>
                  <a:lnTo>
                    <a:pt x="2658364" y="0"/>
                  </a:lnTo>
                  <a:close/>
                </a:path>
              </a:pathLst>
            </a:custGeom>
            <a:solidFill>
              <a:srgbClr val="497DAD"/>
            </a:solidFill>
          </p:spPr>
          <p:txBody>
            <a:bodyPr wrap="square" lIns="0" tIns="0" rIns="0" bIns="0" rtlCol="0"/>
            <a:lstStyle/>
            <a:p>
              <a:endParaRPr/>
            </a:p>
          </p:txBody>
        </p:sp>
        <p:sp>
          <p:nvSpPr>
            <p:cNvPr id="4" name="object 4"/>
            <p:cNvSpPr/>
            <p:nvPr/>
          </p:nvSpPr>
          <p:spPr>
            <a:xfrm>
              <a:off x="6188964" y="3578351"/>
              <a:ext cx="2658745" cy="2658745"/>
            </a:xfrm>
            <a:custGeom>
              <a:avLst/>
              <a:gdLst/>
              <a:ahLst/>
              <a:cxnLst/>
              <a:rect l="l" t="t" r="r" b="b"/>
              <a:pathLst>
                <a:path w="2658745" h="2658745">
                  <a:moveTo>
                    <a:pt x="2658364" y="0"/>
                  </a:moveTo>
                  <a:lnTo>
                    <a:pt x="2657932" y="48298"/>
                  </a:lnTo>
                  <a:lnTo>
                    <a:pt x="2656649" y="96393"/>
                  </a:lnTo>
                  <a:lnTo>
                    <a:pt x="2654515" y="144259"/>
                  </a:lnTo>
                  <a:lnTo>
                    <a:pt x="2651544" y="191922"/>
                  </a:lnTo>
                  <a:lnTo>
                    <a:pt x="2647734" y="239331"/>
                  </a:lnTo>
                  <a:lnTo>
                    <a:pt x="2643098" y="286524"/>
                  </a:lnTo>
                  <a:lnTo>
                    <a:pt x="2637650" y="333463"/>
                  </a:lnTo>
                  <a:lnTo>
                    <a:pt x="2631389" y="380149"/>
                  </a:lnTo>
                  <a:lnTo>
                    <a:pt x="2624315" y="426567"/>
                  </a:lnTo>
                  <a:lnTo>
                    <a:pt x="2616454" y="472732"/>
                  </a:lnTo>
                  <a:lnTo>
                    <a:pt x="2607805" y="518617"/>
                  </a:lnTo>
                  <a:lnTo>
                    <a:pt x="2598369" y="564222"/>
                  </a:lnTo>
                  <a:lnTo>
                    <a:pt x="2588158" y="609536"/>
                  </a:lnTo>
                  <a:lnTo>
                    <a:pt x="2577172" y="654558"/>
                  </a:lnTo>
                  <a:lnTo>
                    <a:pt x="2565438" y="699274"/>
                  </a:lnTo>
                  <a:lnTo>
                    <a:pt x="2552941" y="743686"/>
                  </a:lnTo>
                  <a:lnTo>
                    <a:pt x="2539695" y="787768"/>
                  </a:lnTo>
                  <a:lnTo>
                    <a:pt x="2525725" y="831532"/>
                  </a:lnTo>
                  <a:lnTo>
                    <a:pt x="2511005" y="874966"/>
                  </a:lnTo>
                  <a:lnTo>
                    <a:pt x="2495575" y="918057"/>
                  </a:lnTo>
                  <a:lnTo>
                    <a:pt x="2479421" y="960805"/>
                  </a:lnTo>
                  <a:lnTo>
                    <a:pt x="2462568" y="1003198"/>
                  </a:lnTo>
                  <a:lnTo>
                    <a:pt x="2445004" y="1045222"/>
                  </a:lnTo>
                  <a:lnTo>
                    <a:pt x="2426741" y="1086891"/>
                  </a:lnTo>
                  <a:lnTo>
                    <a:pt x="2407793" y="1128179"/>
                  </a:lnTo>
                  <a:lnTo>
                    <a:pt x="2388158" y="1169073"/>
                  </a:lnTo>
                  <a:lnTo>
                    <a:pt x="2367864" y="1209586"/>
                  </a:lnTo>
                  <a:lnTo>
                    <a:pt x="2346896" y="1249705"/>
                  </a:lnTo>
                  <a:lnTo>
                    <a:pt x="2325268" y="1289418"/>
                  </a:lnTo>
                  <a:lnTo>
                    <a:pt x="2302992" y="1328712"/>
                  </a:lnTo>
                  <a:lnTo>
                    <a:pt x="2280069" y="1367599"/>
                  </a:lnTo>
                  <a:lnTo>
                    <a:pt x="2256510" y="1406055"/>
                  </a:lnTo>
                  <a:lnTo>
                    <a:pt x="2232317" y="1444066"/>
                  </a:lnTo>
                  <a:lnTo>
                    <a:pt x="2207501" y="1481645"/>
                  </a:lnTo>
                  <a:lnTo>
                    <a:pt x="2182075" y="1518780"/>
                  </a:lnTo>
                  <a:lnTo>
                    <a:pt x="2156040" y="1555445"/>
                  </a:lnTo>
                  <a:lnTo>
                    <a:pt x="2129396" y="1591665"/>
                  </a:lnTo>
                  <a:lnTo>
                    <a:pt x="2102167" y="1627403"/>
                  </a:lnTo>
                  <a:lnTo>
                    <a:pt x="2074354" y="1662671"/>
                  </a:lnTo>
                  <a:lnTo>
                    <a:pt x="2045957" y="1697443"/>
                  </a:lnTo>
                  <a:lnTo>
                    <a:pt x="2016988" y="1731733"/>
                  </a:lnTo>
                  <a:lnTo>
                    <a:pt x="1987448" y="1765515"/>
                  </a:lnTo>
                  <a:lnTo>
                    <a:pt x="1957362" y="1798802"/>
                  </a:lnTo>
                  <a:lnTo>
                    <a:pt x="1926729" y="1831568"/>
                  </a:lnTo>
                  <a:lnTo>
                    <a:pt x="1895538" y="1863813"/>
                  </a:lnTo>
                  <a:lnTo>
                    <a:pt x="1863826" y="1895538"/>
                  </a:lnTo>
                  <a:lnTo>
                    <a:pt x="1831568" y="1926717"/>
                  </a:lnTo>
                  <a:lnTo>
                    <a:pt x="1798802" y="1957362"/>
                  </a:lnTo>
                  <a:lnTo>
                    <a:pt x="1765528" y="1987448"/>
                  </a:lnTo>
                  <a:lnTo>
                    <a:pt x="1731733" y="2016975"/>
                  </a:lnTo>
                  <a:lnTo>
                    <a:pt x="1697456" y="2045944"/>
                  </a:lnTo>
                  <a:lnTo>
                    <a:pt x="1662671" y="2074341"/>
                  </a:lnTo>
                  <a:lnTo>
                    <a:pt x="1627403" y="2102167"/>
                  </a:lnTo>
                  <a:lnTo>
                    <a:pt x="1591665" y="2129396"/>
                  </a:lnTo>
                  <a:lnTo>
                    <a:pt x="1555457" y="2156028"/>
                  </a:lnTo>
                  <a:lnTo>
                    <a:pt x="1518780" y="2182063"/>
                  </a:lnTo>
                  <a:lnTo>
                    <a:pt x="1481645" y="2207488"/>
                  </a:lnTo>
                  <a:lnTo>
                    <a:pt x="1444066" y="2232304"/>
                  </a:lnTo>
                  <a:lnTo>
                    <a:pt x="1406055" y="2256497"/>
                  </a:lnTo>
                  <a:lnTo>
                    <a:pt x="1367599" y="2280056"/>
                  </a:lnTo>
                  <a:lnTo>
                    <a:pt x="1328724" y="2302979"/>
                  </a:lnTo>
                  <a:lnTo>
                    <a:pt x="1289418" y="2325255"/>
                  </a:lnTo>
                  <a:lnTo>
                    <a:pt x="1249705" y="2346883"/>
                  </a:lnTo>
                  <a:lnTo>
                    <a:pt x="1209598" y="2367851"/>
                  </a:lnTo>
                  <a:lnTo>
                    <a:pt x="1169085" y="2388158"/>
                  </a:lnTo>
                  <a:lnTo>
                    <a:pt x="1128179" y="2407780"/>
                  </a:lnTo>
                  <a:lnTo>
                    <a:pt x="1086891" y="2426728"/>
                  </a:lnTo>
                  <a:lnTo>
                    <a:pt x="1045222" y="2444991"/>
                  </a:lnTo>
                  <a:lnTo>
                    <a:pt x="1003198" y="2462555"/>
                  </a:lnTo>
                  <a:lnTo>
                    <a:pt x="960805" y="2479408"/>
                  </a:lnTo>
                  <a:lnTo>
                    <a:pt x="918057" y="2495562"/>
                  </a:lnTo>
                  <a:lnTo>
                    <a:pt x="874966" y="2511005"/>
                  </a:lnTo>
                  <a:lnTo>
                    <a:pt x="831532" y="2525712"/>
                  </a:lnTo>
                  <a:lnTo>
                    <a:pt x="787768" y="2539695"/>
                  </a:lnTo>
                  <a:lnTo>
                    <a:pt x="743686" y="2552928"/>
                  </a:lnTo>
                  <a:lnTo>
                    <a:pt x="699274" y="2565425"/>
                  </a:lnTo>
                  <a:lnTo>
                    <a:pt x="654557" y="2577160"/>
                  </a:lnTo>
                  <a:lnTo>
                    <a:pt x="609536" y="2588145"/>
                  </a:lnTo>
                  <a:lnTo>
                    <a:pt x="564222" y="2598356"/>
                  </a:lnTo>
                  <a:lnTo>
                    <a:pt x="518617" y="2607792"/>
                  </a:lnTo>
                  <a:lnTo>
                    <a:pt x="472732" y="2616441"/>
                  </a:lnTo>
                  <a:lnTo>
                    <a:pt x="426567" y="2624302"/>
                  </a:lnTo>
                  <a:lnTo>
                    <a:pt x="380149" y="2631376"/>
                  </a:lnTo>
                  <a:lnTo>
                    <a:pt x="333463" y="2637637"/>
                  </a:lnTo>
                  <a:lnTo>
                    <a:pt x="286524" y="2643085"/>
                  </a:lnTo>
                  <a:lnTo>
                    <a:pt x="239331" y="2647721"/>
                  </a:lnTo>
                  <a:lnTo>
                    <a:pt x="191922" y="2651531"/>
                  </a:lnTo>
                  <a:lnTo>
                    <a:pt x="144259" y="2654503"/>
                  </a:lnTo>
                  <a:lnTo>
                    <a:pt x="96393" y="2656636"/>
                  </a:lnTo>
                  <a:lnTo>
                    <a:pt x="48298" y="2657919"/>
                  </a:lnTo>
                  <a:lnTo>
                    <a:pt x="0" y="2658351"/>
                  </a:lnTo>
                  <a:lnTo>
                    <a:pt x="0" y="0"/>
                  </a:lnTo>
                  <a:lnTo>
                    <a:pt x="2658364" y="0"/>
                  </a:lnTo>
                  <a:close/>
                </a:path>
              </a:pathLst>
            </a:custGeom>
            <a:ln w="9144">
              <a:solidFill>
                <a:srgbClr val="F8F8F8"/>
              </a:solidFill>
            </a:ln>
          </p:spPr>
          <p:txBody>
            <a:bodyPr wrap="square" lIns="0" tIns="0" rIns="0" bIns="0" rtlCol="0"/>
            <a:lstStyle/>
            <a:p>
              <a:endParaRPr/>
            </a:p>
          </p:txBody>
        </p:sp>
        <p:sp>
          <p:nvSpPr>
            <p:cNvPr id="5" name="object 5"/>
            <p:cNvSpPr/>
            <p:nvPr/>
          </p:nvSpPr>
          <p:spPr>
            <a:xfrm>
              <a:off x="3417570" y="3578351"/>
              <a:ext cx="2658745" cy="2658745"/>
            </a:xfrm>
            <a:custGeom>
              <a:avLst/>
              <a:gdLst/>
              <a:ahLst/>
              <a:cxnLst/>
              <a:rect l="l" t="t" r="r" b="b"/>
              <a:pathLst>
                <a:path w="2658745" h="2658745">
                  <a:moveTo>
                    <a:pt x="2658364" y="0"/>
                  </a:moveTo>
                  <a:lnTo>
                    <a:pt x="0" y="0"/>
                  </a:lnTo>
                  <a:lnTo>
                    <a:pt x="431" y="48298"/>
                  </a:lnTo>
                  <a:lnTo>
                    <a:pt x="1714" y="96393"/>
                  </a:lnTo>
                  <a:lnTo>
                    <a:pt x="3848" y="144259"/>
                  </a:lnTo>
                  <a:lnTo>
                    <a:pt x="6819" y="191922"/>
                  </a:lnTo>
                  <a:lnTo>
                    <a:pt x="10629" y="239331"/>
                  </a:lnTo>
                  <a:lnTo>
                    <a:pt x="15265" y="286524"/>
                  </a:lnTo>
                  <a:lnTo>
                    <a:pt x="20713" y="333463"/>
                  </a:lnTo>
                  <a:lnTo>
                    <a:pt x="26974" y="380149"/>
                  </a:lnTo>
                  <a:lnTo>
                    <a:pt x="34048" y="426567"/>
                  </a:lnTo>
                  <a:lnTo>
                    <a:pt x="41909" y="472732"/>
                  </a:lnTo>
                  <a:lnTo>
                    <a:pt x="50558" y="518617"/>
                  </a:lnTo>
                  <a:lnTo>
                    <a:pt x="59994" y="564222"/>
                  </a:lnTo>
                  <a:lnTo>
                    <a:pt x="70205" y="609536"/>
                  </a:lnTo>
                  <a:lnTo>
                    <a:pt x="81191" y="654558"/>
                  </a:lnTo>
                  <a:lnTo>
                    <a:pt x="92925" y="699274"/>
                  </a:lnTo>
                  <a:lnTo>
                    <a:pt x="105422" y="743686"/>
                  </a:lnTo>
                  <a:lnTo>
                    <a:pt x="118656" y="787768"/>
                  </a:lnTo>
                  <a:lnTo>
                    <a:pt x="132638" y="831532"/>
                  </a:lnTo>
                  <a:lnTo>
                    <a:pt x="147345" y="874966"/>
                  </a:lnTo>
                  <a:lnTo>
                    <a:pt x="162788" y="918057"/>
                  </a:lnTo>
                  <a:lnTo>
                    <a:pt x="178943" y="960805"/>
                  </a:lnTo>
                  <a:lnTo>
                    <a:pt x="195795" y="1003198"/>
                  </a:lnTo>
                  <a:lnTo>
                    <a:pt x="213359" y="1045222"/>
                  </a:lnTo>
                  <a:lnTo>
                    <a:pt x="231622" y="1086891"/>
                  </a:lnTo>
                  <a:lnTo>
                    <a:pt x="250570" y="1128179"/>
                  </a:lnTo>
                  <a:lnTo>
                    <a:pt x="270192" y="1169073"/>
                  </a:lnTo>
                  <a:lnTo>
                    <a:pt x="290499" y="1209586"/>
                  </a:lnTo>
                  <a:lnTo>
                    <a:pt x="311467" y="1249705"/>
                  </a:lnTo>
                  <a:lnTo>
                    <a:pt x="333095" y="1289418"/>
                  </a:lnTo>
                  <a:lnTo>
                    <a:pt x="355371" y="1328712"/>
                  </a:lnTo>
                  <a:lnTo>
                    <a:pt x="378294" y="1367599"/>
                  </a:lnTo>
                  <a:lnTo>
                    <a:pt x="401853" y="1406055"/>
                  </a:lnTo>
                  <a:lnTo>
                    <a:pt x="426046" y="1444066"/>
                  </a:lnTo>
                  <a:lnTo>
                    <a:pt x="450862" y="1481645"/>
                  </a:lnTo>
                  <a:lnTo>
                    <a:pt x="476288" y="1518780"/>
                  </a:lnTo>
                  <a:lnTo>
                    <a:pt x="502323" y="1555445"/>
                  </a:lnTo>
                  <a:lnTo>
                    <a:pt x="528967" y="1591665"/>
                  </a:lnTo>
                  <a:lnTo>
                    <a:pt x="556196" y="1627403"/>
                  </a:lnTo>
                  <a:lnTo>
                    <a:pt x="584009" y="1662671"/>
                  </a:lnTo>
                  <a:lnTo>
                    <a:pt x="612406" y="1697443"/>
                  </a:lnTo>
                  <a:lnTo>
                    <a:pt x="641375" y="1731733"/>
                  </a:lnTo>
                  <a:lnTo>
                    <a:pt x="670902" y="1765515"/>
                  </a:lnTo>
                  <a:lnTo>
                    <a:pt x="701001" y="1798802"/>
                  </a:lnTo>
                  <a:lnTo>
                    <a:pt x="731634" y="1831568"/>
                  </a:lnTo>
                  <a:lnTo>
                    <a:pt x="762825" y="1863813"/>
                  </a:lnTo>
                  <a:lnTo>
                    <a:pt x="794537" y="1895538"/>
                  </a:lnTo>
                  <a:lnTo>
                    <a:pt x="826782" y="1926717"/>
                  </a:lnTo>
                  <a:lnTo>
                    <a:pt x="859561" y="1957362"/>
                  </a:lnTo>
                  <a:lnTo>
                    <a:pt x="892835" y="1987448"/>
                  </a:lnTo>
                  <a:lnTo>
                    <a:pt x="926630" y="2016975"/>
                  </a:lnTo>
                  <a:lnTo>
                    <a:pt x="960907" y="2045944"/>
                  </a:lnTo>
                  <a:lnTo>
                    <a:pt x="995692" y="2074341"/>
                  </a:lnTo>
                  <a:lnTo>
                    <a:pt x="1030960" y="2102167"/>
                  </a:lnTo>
                  <a:lnTo>
                    <a:pt x="1066698" y="2129396"/>
                  </a:lnTo>
                  <a:lnTo>
                    <a:pt x="1102906" y="2156028"/>
                  </a:lnTo>
                  <a:lnTo>
                    <a:pt x="1139583" y="2182063"/>
                  </a:lnTo>
                  <a:lnTo>
                    <a:pt x="1176705" y="2207488"/>
                  </a:lnTo>
                  <a:lnTo>
                    <a:pt x="1214285" y="2232304"/>
                  </a:lnTo>
                  <a:lnTo>
                    <a:pt x="1252308" y="2256497"/>
                  </a:lnTo>
                  <a:lnTo>
                    <a:pt x="1290764" y="2280056"/>
                  </a:lnTo>
                  <a:lnTo>
                    <a:pt x="1329639" y="2302979"/>
                  </a:lnTo>
                  <a:lnTo>
                    <a:pt x="1368945" y="2325255"/>
                  </a:lnTo>
                  <a:lnTo>
                    <a:pt x="1408645" y="2346883"/>
                  </a:lnTo>
                  <a:lnTo>
                    <a:pt x="1448765" y="2367851"/>
                  </a:lnTo>
                  <a:lnTo>
                    <a:pt x="1489278" y="2388158"/>
                  </a:lnTo>
                  <a:lnTo>
                    <a:pt x="1530184" y="2407780"/>
                  </a:lnTo>
                  <a:lnTo>
                    <a:pt x="1571472" y="2426728"/>
                  </a:lnTo>
                  <a:lnTo>
                    <a:pt x="1613128" y="2444991"/>
                  </a:lnTo>
                  <a:lnTo>
                    <a:pt x="1655165" y="2462555"/>
                  </a:lnTo>
                  <a:lnTo>
                    <a:pt x="1697558" y="2479408"/>
                  </a:lnTo>
                  <a:lnTo>
                    <a:pt x="1740306" y="2495562"/>
                  </a:lnTo>
                  <a:lnTo>
                    <a:pt x="1783397" y="2511005"/>
                  </a:lnTo>
                  <a:lnTo>
                    <a:pt x="1826831" y="2525712"/>
                  </a:lnTo>
                  <a:lnTo>
                    <a:pt x="1870595" y="2539695"/>
                  </a:lnTo>
                  <a:lnTo>
                    <a:pt x="1914677" y="2552928"/>
                  </a:lnTo>
                  <a:lnTo>
                    <a:pt x="1959089" y="2565425"/>
                  </a:lnTo>
                  <a:lnTo>
                    <a:pt x="2003806" y="2577160"/>
                  </a:lnTo>
                  <a:lnTo>
                    <a:pt x="2048827" y="2588145"/>
                  </a:lnTo>
                  <a:lnTo>
                    <a:pt x="2094141" y="2598356"/>
                  </a:lnTo>
                  <a:lnTo>
                    <a:pt x="2139746" y="2607792"/>
                  </a:lnTo>
                  <a:lnTo>
                    <a:pt x="2185631" y="2616441"/>
                  </a:lnTo>
                  <a:lnTo>
                    <a:pt x="2231796" y="2624302"/>
                  </a:lnTo>
                  <a:lnTo>
                    <a:pt x="2278214" y="2631376"/>
                  </a:lnTo>
                  <a:lnTo>
                    <a:pt x="2324900" y="2637637"/>
                  </a:lnTo>
                  <a:lnTo>
                    <a:pt x="2371839" y="2643085"/>
                  </a:lnTo>
                  <a:lnTo>
                    <a:pt x="2419019" y="2647721"/>
                  </a:lnTo>
                  <a:lnTo>
                    <a:pt x="2466441" y="2651531"/>
                  </a:lnTo>
                  <a:lnTo>
                    <a:pt x="2514091" y="2654503"/>
                  </a:lnTo>
                  <a:lnTo>
                    <a:pt x="2561971" y="2656636"/>
                  </a:lnTo>
                  <a:lnTo>
                    <a:pt x="2610065" y="2657919"/>
                  </a:lnTo>
                  <a:lnTo>
                    <a:pt x="2658364" y="2658351"/>
                  </a:lnTo>
                  <a:lnTo>
                    <a:pt x="2658364" y="0"/>
                  </a:lnTo>
                  <a:close/>
                </a:path>
              </a:pathLst>
            </a:custGeom>
            <a:solidFill>
              <a:srgbClr val="528DC2"/>
            </a:solidFill>
          </p:spPr>
          <p:txBody>
            <a:bodyPr wrap="square" lIns="0" tIns="0" rIns="0" bIns="0" rtlCol="0"/>
            <a:lstStyle/>
            <a:p>
              <a:endParaRPr/>
            </a:p>
          </p:txBody>
        </p:sp>
        <p:sp>
          <p:nvSpPr>
            <p:cNvPr id="6" name="object 6"/>
            <p:cNvSpPr/>
            <p:nvPr/>
          </p:nvSpPr>
          <p:spPr>
            <a:xfrm>
              <a:off x="3417570" y="3578351"/>
              <a:ext cx="2658745" cy="2658745"/>
            </a:xfrm>
            <a:custGeom>
              <a:avLst/>
              <a:gdLst/>
              <a:ahLst/>
              <a:cxnLst/>
              <a:rect l="l" t="t" r="r" b="b"/>
              <a:pathLst>
                <a:path w="2658745" h="2658745">
                  <a:moveTo>
                    <a:pt x="2658364" y="2658351"/>
                  </a:moveTo>
                  <a:lnTo>
                    <a:pt x="2610065" y="2657919"/>
                  </a:lnTo>
                  <a:lnTo>
                    <a:pt x="2561971" y="2656636"/>
                  </a:lnTo>
                  <a:lnTo>
                    <a:pt x="2514091" y="2654503"/>
                  </a:lnTo>
                  <a:lnTo>
                    <a:pt x="2466441" y="2651531"/>
                  </a:lnTo>
                  <a:lnTo>
                    <a:pt x="2419019" y="2647721"/>
                  </a:lnTo>
                  <a:lnTo>
                    <a:pt x="2371839" y="2643085"/>
                  </a:lnTo>
                  <a:lnTo>
                    <a:pt x="2324900" y="2637637"/>
                  </a:lnTo>
                  <a:lnTo>
                    <a:pt x="2278214" y="2631376"/>
                  </a:lnTo>
                  <a:lnTo>
                    <a:pt x="2231796" y="2624315"/>
                  </a:lnTo>
                  <a:lnTo>
                    <a:pt x="2185631" y="2616441"/>
                  </a:lnTo>
                  <a:lnTo>
                    <a:pt x="2139746" y="2607792"/>
                  </a:lnTo>
                  <a:lnTo>
                    <a:pt x="2094141" y="2598356"/>
                  </a:lnTo>
                  <a:lnTo>
                    <a:pt x="2048827" y="2588145"/>
                  </a:lnTo>
                  <a:lnTo>
                    <a:pt x="2003806" y="2577160"/>
                  </a:lnTo>
                  <a:lnTo>
                    <a:pt x="1959089" y="2565425"/>
                  </a:lnTo>
                  <a:lnTo>
                    <a:pt x="1914677" y="2552928"/>
                  </a:lnTo>
                  <a:lnTo>
                    <a:pt x="1870595" y="2539695"/>
                  </a:lnTo>
                  <a:lnTo>
                    <a:pt x="1826831" y="2525712"/>
                  </a:lnTo>
                  <a:lnTo>
                    <a:pt x="1783397" y="2511005"/>
                  </a:lnTo>
                  <a:lnTo>
                    <a:pt x="1740306" y="2495562"/>
                  </a:lnTo>
                  <a:lnTo>
                    <a:pt x="1697558" y="2479421"/>
                  </a:lnTo>
                  <a:lnTo>
                    <a:pt x="1655165" y="2462555"/>
                  </a:lnTo>
                  <a:lnTo>
                    <a:pt x="1613128" y="2444991"/>
                  </a:lnTo>
                  <a:lnTo>
                    <a:pt x="1571472" y="2426728"/>
                  </a:lnTo>
                  <a:lnTo>
                    <a:pt x="1530184" y="2407780"/>
                  </a:lnTo>
                  <a:lnTo>
                    <a:pt x="1489278" y="2388158"/>
                  </a:lnTo>
                  <a:lnTo>
                    <a:pt x="1448765" y="2367851"/>
                  </a:lnTo>
                  <a:lnTo>
                    <a:pt x="1408645" y="2346883"/>
                  </a:lnTo>
                  <a:lnTo>
                    <a:pt x="1368945" y="2325255"/>
                  </a:lnTo>
                  <a:lnTo>
                    <a:pt x="1329639" y="2302979"/>
                  </a:lnTo>
                  <a:lnTo>
                    <a:pt x="1290764" y="2280056"/>
                  </a:lnTo>
                  <a:lnTo>
                    <a:pt x="1252308" y="2256497"/>
                  </a:lnTo>
                  <a:lnTo>
                    <a:pt x="1214285" y="2232304"/>
                  </a:lnTo>
                  <a:lnTo>
                    <a:pt x="1176705" y="2207488"/>
                  </a:lnTo>
                  <a:lnTo>
                    <a:pt x="1139583" y="2182063"/>
                  </a:lnTo>
                  <a:lnTo>
                    <a:pt x="1102906" y="2156028"/>
                  </a:lnTo>
                  <a:lnTo>
                    <a:pt x="1066698" y="2129396"/>
                  </a:lnTo>
                  <a:lnTo>
                    <a:pt x="1030960" y="2102167"/>
                  </a:lnTo>
                  <a:lnTo>
                    <a:pt x="995692" y="2074341"/>
                  </a:lnTo>
                  <a:lnTo>
                    <a:pt x="960907" y="2045944"/>
                  </a:lnTo>
                  <a:lnTo>
                    <a:pt x="926630" y="2016975"/>
                  </a:lnTo>
                  <a:lnTo>
                    <a:pt x="892835" y="1987448"/>
                  </a:lnTo>
                  <a:lnTo>
                    <a:pt x="859561" y="1957362"/>
                  </a:lnTo>
                  <a:lnTo>
                    <a:pt x="826782" y="1926717"/>
                  </a:lnTo>
                  <a:lnTo>
                    <a:pt x="794537" y="1895538"/>
                  </a:lnTo>
                  <a:lnTo>
                    <a:pt x="762825" y="1863813"/>
                  </a:lnTo>
                  <a:lnTo>
                    <a:pt x="731634" y="1831568"/>
                  </a:lnTo>
                  <a:lnTo>
                    <a:pt x="701001" y="1798802"/>
                  </a:lnTo>
                  <a:lnTo>
                    <a:pt x="670902" y="1765515"/>
                  </a:lnTo>
                  <a:lnTo>
                    <a:pt x="641375" y="1731733"/>
                  </a:lnTo>
                  <a:lnTo>
                    <a:pt x="612406" y="1697443"/>
                  </a:lnTo>
                  <a:lnTo>
                    <a:pt x="584009" y="1662671"/>
                  </a:lnTo>
                  <a:lnTo>
                    <a:pt x="556196" y="1627403"/>
                  </a:lnTo>
                  <a:lnTo>
                    <a:pt x="528967" y="1591665"/>
                  </a:lnTo>
                  <a:lnTo>
                    <a:pt x="502323" y="1555445"/>
                  </a:lnTo>
                  <a:lnTo>
                    <a:pt x="476288" y="1518780"/>
                  </a:lnTo>
                  <a:lnTo>
                    <a:pt x="450862" y="1481645"/>
                  </a:lnTo>
                  <a:lnTo>
                    <a:pt x="426046" y="1444066"/>
                  </a:lnTo>
                  <a:lnTo>
                    <a:pt x="401853" y="1406055"/>
                  </a:lnTo>
                  <a:lnTo>
                    <a:pt x="378294" y="1367599"/>
                  </a:lnTo>
                  <a:lnTo>
                    <a:pt x="355371" y="1328712"/>
                  </a:lnTo>
                  <a:lnTo>
                    <a:pt x="333095" y="1289418"/>
                  </a:lnTo>
                  <a:lnTo>
                    <a:pt x="311467" y="1249705"/>
                  </a:lnTo>
                  <a:lnTo>
                    <a:pt x="290499" y="1209586"/>
                  </a:lnTo>
                  <a:lnTo>
                    <a:pt x="270192" y="1169073"/>
                  </a:lnTo>
                  <a:lnTo>
                    <a:pt x="250570" y="1128179"/>
                  </a:lnTo>
                  <a:lnTo>
                    <a:pt x="231622" y="1086891"/>
                  </a:lnTo>
                  <a:lnTo>
                    <a:pt x="213359" y="1045222"/>
                  </a:lnTo>
                  <a:lnTo>
                    <a:pt x="195795" y="1003198"/>
                  </a:lnTo>
                  <a:lnTo>
                    <a:pt x="178943" y="960805"/>
                  </a:lnTo>
                  <a:lnTo>
                    <a:pt x="162788" y="918057"/>
                  </a:lnTo>
                  <a:lnTo>
                    <a:pt x="147345" y="874966"/>
                  </a:lnTo>
                  <a:lnTo>
                    <a:pt x="132638" y="831532"/>
                  </a:lnTo>
                  <a:lnTo>
                    <a:pt x="118656" y="787768"/>
                  </a:lnTo>
                  <a:lnTo>
                    <a:pt x="105422" y="743686"/>
                  </a:lnTo>
                  <a:lnTo>
                    <a:pt x="92925" y="699274"/>
                  </a:lnTo>
                  <a:lnTo>
                    <a:pt x="81191" y="654558"/>
                  </a:lnTo>
                  <a:lnTo>
                    <a:pt x="70205" y="609536"/>
                  </a:lnTo>
                  <a:lnTo>
                    <a:pt x="59994" y="564222"/>
                  </a:lnTo>
                  <a:lnTo>
                    <a:pt x="50558" y="518617"/>
                  </a:lnTo>
                  <a:lnTo>
                    <a:pt x="41909" y="472732"/>
                  </a:lnTo>
                  <a:lnTo>
                    <a:pt x="34048" y="426567"/>
                  </a:lnTo>
                  <a:lnTo>
                    <a:pt x="26974" y="380149"/>
                  </a:lnTo>
                  <a:lnTo>
                    <a:pt x="20713" y="333463"/>
                  </a:lnTo>
                  <a:lnTo>
                    <a:pt x="15265" y="286524"/>
                  </a:lnTo>
                  <a:lnTo>
                    <a:pt x="10629" y="239331"/>
                  </a:lnTo>
                  <a:lnTo>
                    <a:pt x="6819" y="191922"/>
                  </a:lnTo>
                  <a:lnTo>
                    <a:pt x="3848" y="144259"/>
                  </a:lnTo>
                  <a:lnTo>
                    <a:pt x="1714" y="96393"/>
                  </a:lnTo>
                  <a:lnTo>
                    <a:pt x="431" y="48298"/>
                  </a:lnTo>
                  <a:lnTo>
                    <a:pt x="0" y="0"/>
                  </a:lnTo>
                  <a:lnTo>
                    <a:pt x="2658364" y="0"/>
                  </a:lnTo>
                  <a:lnTo>
                    <a:pt x="2658364" y="2658351"/>
                  </a:lnTo>
                  <a:close/>
                </a:path>
              </a:pathLst>
            </a:custGeom>
            <a:ln w="9144">
              <a:solidFill>
                <a:srgbClr val="F8F8F8"/>
              </a:solidFill>
            </a:ln>
          </p:spPr>
          <p:txBody>
            <a:bodyPr wrap="square" lIns="0" tIns="0" rIns="0" bIns="0" rtlCol="0"/>
            <a:lstStyle/>
            <a:p>
              <a:endParaRPr/>
            </a:p>
          </p:txBody>
        </p:sp>
      </p:grpSp>
      <p:sp>
        <p:nvSpPr>
          <p:cNvPr id="7" name="object 7"/>
          <p:cNvSpPr txBox="1">
            <a:spLocks noGrp="1"/>
          </p:cNvSpPr>
          <p:nvPr>
            <p:ph type="title"/>
          </p:nvPr>
        </p:nvSpPr>
        <p:spPr>
          <a:xfrm>
            <a:off x="1443681" y="115039"/>
            <a:ext cx="9304637" cy="505267"/>
          </a:xfrm>
          <a:prstGeom prst="rect">
            <a:avLst/>
          </a:prstGeom>
        </p:spPr>
        <p:txBody>
          <a:bodyPr vert="horz" wrap="square" lIns="0" tIns="12700" rIns="0" bIns="0" rtlCol="0">
            <a:spAutoFit/>
          </a:bodyPr>
          <a:lstStyle/>
          <a:p>
            <a:pPr marL="853440" algn="l">
              <a:lnSpc>
                <a:spcPct val="100000"/>
              </a:lnSpc>
              <a:spcBef>
                <a:spcPts val="100"/>
              </a:spcBef>
            </a:pPr>
            <a:r>
              <a:rPr sz="3200" spc="-55" dirty="0">
                <a:solidFill>
                  <a:srgbClr val="117624"/>
                </a:solidFill>
                <a:latin typeface="Open Sans" panose="020B0606030504020204" pitchFamily="34" charset="0"/>
                <a:ea typeface="Open Sans" panose="020B0606030504020204" pitchFamily="34" charset="0"/>
                <a:cs typeface="Open Sans" panose="020B0606030504020204" pitchFamily="34" charset="0"/>
              </a:rPr>
              <a:t>Pre-</a:t>
            </a:r>
            <a:r>
              <a:rPr sz="3200"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requisites</a:t>
            </a:r>
            <a:r>
              <a:rPr sz="3200" spc="-10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for</a:t>
            </a:r>
            <a:r>
              <a:rPr sz="3200" spc="-14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lang="en-US"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Effective Leadership</a:t>
            </a:r>
            <a:endParaRPr sz="3200" dirty="0">
              <a:latin typeface="Open Sans" panose="020B0606030504020204" pitchFamily="34" charset="0"/>
              <a:ea typeface="Open Sans" panose="020B0606030504020204" pitchFamily="34" charset="0"/>
              <a:cs typeface="Open Sans" panose="020B0606030504020204" pitchFamily="34" charset="0"/>
            </a:endParaRPr>
          </a:p>
        </p:txBody>
      </p:sp>
      <p:grpSp>
        <p:nvGrpSpPr>
          <p:cNvPr id="8" name="object 8"/>
          <p:cNvGrpSpPr/>
          <p:nvPr/>
        </p:nvGrpSpPr>
        <p:grpSpPr>
          <a:xfrm>
            <a:off x="6204730" y="815141"/>
            <a:ext cx="2668270" cy="2667635"/>
            <a:chOff x="6183629" y="802386"/>
            <a:chExt cx="2668270" cy="2667635"/>
          </a:xfrm>
        </p:grpSpPr>
        <p:sp>
          <p:nvSpPr>
            <p:cNvPr id="9" name="object 9"/>
            <p:cNvSpPr/>
            <p:nvPr/>
          </p:nvSpPr>
          <p:spPr>
            <a:xfrm>
              <a:off x="6188201" y="806958"/>
              <a:ext cx="2659380" cy="2658745"/>
            </a:xfrm>
            <a:custGeom>
              <a:avLst/>
              <a:gdLst/>
              <a:ahLst/>
              <a:cxnLst/>
              <a:rect l="l" t="t" r="r" b="b"/>
              <a:pathLst>
                <a:path w="2659379" h="2658745">
                  <a:moveTo>
                    <a:pt x="0" y="0"/>
                  </a:moveTo>
                  <a:lnTo>
                    <a:pt x="0" y="2658491"/>
                  </a:lnTo>
                  <a:lnTo>
                    <a:pt x="2659126" y="2658491"/>
                  </a:lnTo>
                  <a:lnTo>
                    <a:pt x="2658694" y="2610192"/>
                  </a:lnTo>
                  <a:lnTo>
                    <a:pt x="2657411" y="2562085"/>
                  </a:lnTo>
                  <a:lnTo>
                    <a:pt x="2655277" y="2514219"/>
                  </a:lnTo>
                  <a:lnTo>
                    <a:pt x="2652306" y="2466555"/>
                  </a:lnTo>
                  <a:lnTo>
                    <a:pt x="2648496" y="2419134"/>
                  </a:lnTo>
                  <a:lnTo>
                    <a:pt x="2643860" y="2371940"/>
                  </a:lnTo>
                  <a:lnTo>
                    <a:pt x="2638412" y="2325001"/>
                  </a:lnTo>
                  <a:lnTo>
                    <a:pt x="2632138" y="2278316"/>
                  </a:lnTo>
                  <a:lnTo>
                    <a:pt x="2625077" y="2231885"/>
                  </a:lnTo>
                  <a:lnTo>
                    <a:pt x="2617203" y="2185720"/>
                  </a:lnTo>
                  <a:lnTo>
                    <a:pt x="2608554" y="2139835"/>
                  </a:lnTo>
                  <a:lnTo>
                    <a:pt x="2599105" y="2094217"/>
                  </a:lnTo>
                  <a:lnTo>
                    <a:pt x="2588895" y="2048903"/>
                  </a:lnTo>
                  <a:lnTo>
                    <a:pt x="2577909" y="2003882"/>
                  </a:lnTo>
                  <a:lnTo>
                    <a:pt x="2566174" y="1959165"/>
                  </a:lnTo>
                  <a:lnTo>
                    <a:pt x="2553677" y="1914753"/>
                  </a:lnTo>
                  <a:lnTo>
                    <a:pt x="2540431" y="1870659"/>
                  </a:lnTo>
                  <a:lnTo>
                    <a:pt x="2526449" y="1826895"/>
                  </a:lnTo>
                  <a:lnTo>
                    <a:pt x="2511729" y="1783461"/>
                  </a:lnTo>
                  <a:lnTo>
                    <a:pt x="2496299" y="1740357"/>
                  </a:lnTo>
                  <a:lnTo>
                    <a:pt x="2480132" y="1697608"/>
                  </a:lnTo>
                  <a:lnTo>
                    <a:pt x="2463266" y="1655216"/>
                  </a:lnTo>
                  <a:lnTo>
                    <a:pt x="2445702" y="1613192"/>
                  </a:lnTo>
                  <a:lnTo>
                    <a:pt x="2427439" y="1571523"/>
                  </a:lnTo>
                  <a:lnTo>
                    <a:pt x="2408478" y="1530235"/>
                  </a:lnTo>
                  <a:lnTo>
                    <a:pt x="2388844" y="1489329"/>
                  </a:lnTo>
                  <a:lnTo>
                    <a:pt x="2368537" y="1448816"/>
                  </a:lnTo>
                  <a:lnTo>
                    <a:pt x="2347569" y="1408696"/>
                  </a:lnTo>
                  <a:lnTo>
                    <a:pt x="2325928" y="1368983"/>
                  </a:lnTo>
                  <a:lnTo>
                    <a:pt x="2303653" y="1329677"/>
                  </a:lnTo>
                  <a:lnTo>
                    <a:pt x="2280716" y="1290802"/>
                  </a:lnTo>
                  <a:lnTo>
                    <a:pt x="2257158" y="1252347"/>
                  </a:lnTo>
                  <a:lnTo>
                    <a:pt x="2232952" y="1214323"/>
                  </a:lnTo>
                  <a:lnTo>
                    <a:pt x="2208136" y="1176743"/>
                  </a:lnTo>
                  <a:lnTo>
                    <a:pt x="2182698" y="1139609"/>
                  </a:lnTo>
                  <a:lnTo>
                    <a:pt x="2156650" y="1102931"/>
                  </a:lnTo>
                  <a:lnTo>
                    <a:pt x="2130005" y="1066723"/>
                  </a:lnTo>
                  <a:lnTo>
                    <a:pt x="2102777" y="1030986"/>
                  </a:lnTo>
                  <a:lnTo>
                    <a:pt x="2074951" y="995718"/>
                  </a:lnTo>
                  <a:lnTo>
                    <a:pt x="2046541" y="960932"/>
                  </a:lnTo>
                  <a:lnTo>
                    <a:pt x="2017560" y="926642"/>
                  </a:lnTo>
                  <a:lnTo>
                    <a:pt x="1988019" y="892860"/>
                  </a:lnTo>
                  <a:lnTo>
                    <a:pt x="1957920" y="859574"/>
                  </a:lnTo>
                  <a:lnTo>
                    <a:pt x="1927275" y="826808"/>
                  </a:lnTo>
                  <a:lnTo>
                    <a:pt x="1896084" y="794562"/>
                  </a:lnTo>
                  <a:lnTo>
                    <a:pt x="1864360" y="762838"/>
                  </a:lnTo>
                  <a:lnTo>
                    <a:pt x="1832102" y="731659"/>
                  </a:lnTo>
                  <a:lnTo>
                    <a:pt x="1799323" y="701014"/>
                  </a:lnTo>
                  <a:lnTo>
                    <a:pt x="1766036" y="670915"/>
                  </a:lnTo>
                  <a:lnTo>
                    <a:pt x="1732229" y="641388"/>
                  </a:lnTo>
                  <a:lnTo>
                    <a:pt x="1697939" y="612419"/>
                  </a:lnTo>
                  <a:lnTo>
                    <a:pt x="1663153" y="584022"/>
                  </a:lnTo>
                  <a:lnTo>
                    <a:pt x="1627873" y="556209"/>
                  </a:lnTo>
                  <a:lnTo>
                    <a:pt x="1592122" y="528967"/>
                  </a:lnTo>
                  <a:lnTo>
                    <a:pt x="1555902" y="502335"/>
                  </a:lnTo>
                  <a:lnTo>
                    <a:pt x="1519212" y="476300"/>
                  </a:lnTo>
                  <a:lnTo>
                    <a:pt x="1482077" y="450862"/>
                  </a:lnTo>
                  <a:lnTo>
                    <a:pt x="1444485" y="426059"/>
                  </a:lnTo>
                  <a:lnTo>
                    <a:pt x="1406461" y="401866"/>
                  </a:lnTo>
                  <a:lnTo>
                    <a:pt x="1367993" y="378307"/>
                  </a:lnTo>
                  <a:lnTo>
                    <a:pt x="1329105" y="355384"/>
                  </a:lnTo>
                  <a:lnTo>
                    <a:pt x="1289786" y="333095"/>
                  </a:lnTo>
                  <a:lnTo>
                    <a:pt x="1250073" y="311467"/>
                  </a:lnTo>
                  <a:lnTo>
                    <a:pt x="1209941" y="290499"/>
                  </a:lnTo>
                  <a:lnTo>
                    <a:pt x="1169416" y="270205"/>
                  </a:lnTo>
                  <a:lnTo>
                    <a:pt x="1128496" y="250571"/>
                  </a:lnTo>
                  <a:lnTo>
                    <a:pt x="1087208" y="231622"/>
                  </a:lnTo>
                  <a:lnTo>
                    <a:pt x="1045527" y="213360"/>
                  </a:lnTo>
                  <a:lnTo>
                    <a:pt x="1003490" y="195795"/>
                  </a:lnTo>
                  <a:lnTo>
                    <a:pt x="961085" y="178943"/>
                  </a:lnTo>
                  <a:lnTo>
                    <a:pt x="918324" y="162788"/>
                  </a:lnTo>
                  <a:lnTo>
                    <a:pt x="875220" y="147358"/>
                  </a:lnTo>
                  <a:lnTo>
                    <a:pt x="831773" y="132638"/>
                  </a:lnTo>
                  <a:lnTo>
                    <a:pt x="787996" y="118656"/>
                  </a:lnTo>
                  <a:lnTo>
                    <a:pt x="743889" y="105422"/>
                  </a:lnTo>
                  <a:lnTo>
                    <a:pt x="699477" y="92925"/>
                  </a:lnTo>
                  <a:lnTo>
                    <a:pt x="654748" y="81191"/>
                  </a:lnTo>
                  <a:lnTo>
                    <a:pt x="609714" y="70205"/>
                  </a:lnTo>
                  <a:lnTo>
                    <a:pt x="564388" y="59994"/>
                  </a:lnTo>
                  <a:lnTo>
                    <a:pt x="518769" y="50558"/>
                  </a:lnTo>
                  <a:lnTo>
                    <a:pt x="472871" y="41910"/>
                  </a:lnTo>
                  <a:lnTo>
                    <a:pt x="426694" y="34048"/>
                  </a:lnTo>
                  <a:lnTo>
                    <a:pt x="380250" y="26974"/>
                  </a:lnTo>
                  <a:lnTo>
                    <a:pt x="333552" y="20713"/>
                  </a:lnTo>
                  <a:lnTo>
                    <a:pt x="286600" y="15265"/>
                  </a:lnTo>
                  <a:lnTo>
                    <a:pt x="239407" y="10629"/>
                  </a:lnTo>
                  <a:lnTo>
                    <a:pt x="191973" y="6819"/>
                  </a:lnTo>
                  <a:lnTo>
                    <a:pt x="144310" y="3848"/>
                  </a:lnTo>
                  <a:lnTo>
                    <a:pt x="96418" y="1714"/>
                  </a:lnTo>
                  <a:lnTo>
                    <a:pt x="48310" y="431"/>
                  </a:lnTo>
                  <a:lnTo>
                    <a:pt x="0" y="0"/>
                  </a:lnTo>
                  <a:close/>
                </a:path>
              </a:pathLst>
            </a:custGeom>
            <a:solidFill>
              <a:srgbClr val="426F9B"/>
            </a:solidFill>
          </p:spPr>
          <p:txBody>
            <a:bodyPr wrap="square" lIns="0" tIns="0" rIns="0" bIns="0" rtlCol="0"/>
            <a:lstStyle/>
            <a:p>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10" name="object 10"/>
            <p:cNvSpPr/>
            <p:nvPr/>
          </p:nvSpPr>
          <p:spPr>
            <a:xfrm>
              <a:off x="6188201" y="806958"/>
              <a:ext cx="2659380" cy="2658745"/>
            </a:xfrm>
            <a:custGeom>
              <a:avLst/>
              <a:gdLst/>
              <a:ahLst/>
              <a:cxnLst/>
              <a:rect l="l" t="t" r="r" b="b"/>
              <a:pathLst>
                <a:path w="2659379" h="2658745">
                  <a:moveTo>
                    <a:pt x="0" y="0"/>
                  </a:moveTo>
                  <a:lnTo>
                    <a:pt x="48310" y="431"/>
                  </a:lnTo>
                  <a:lnTo>
                    <a:pt x="96418" y="1714"/>
                  </a:lnTo>
                  <a:lnTo>
                    <a:pt x="144310" y="3848"/>
                  </a:lnTo>
                  <a:lnTo>
                    <a:pt x="191973" y="6819"/>
                  </a:lnTo>
                  <a:lnTo>
                    <a:pt x="239407" y="10629"/>
                  </a:lnTo>
                  <a:lnTo>
                    <a:pt x="286600" y="15265"/>
                  </a:lnTo>
                  <a:lnTo>
                    <a:pt x="333552" y="20713"/>
                  </a:lnTo>
                  <a:lnTo>
                    <a:pt x="380250" y="26974"/>
                  </a:lnTo>
                  <a:lnTo>
                    <a:pt x="426694" y="34048"/>
                  </a:lnTo>
                  <a:lnTo>
                    <a:pt x="472871" y="41910"/>
                  </a:lnTo>
                  <a:lnTo>
                    <a:pt x="518769" y="50558"/>
                  </a:lnTo>
                  <a:lnTo>
                    <a:pt x="564388" y="59994"/>
                  </a:lnTo>
                  <a:lnTo>
                    <a:pt x="609714" y="70205"/>
                  </a:lnTo>
                  <a:lnTo>
                    <a:pt x="654748" y="81191"/>
                  </a:lnTo>
                  <a:lnTo>
                    <a:pt x="699477" y="92925"/>
                  </a:lnTo>
                  <a:lnTo>
                    <a:pt x="743889" y="105422"/>
                  </a:lnTo>
                  <a:lnTo>
                    <a:pt x="787996" y="118656"/>
                  </a:lnTo>
                  <a:lnTo>
                    <a:pt x="831773" y="132638"/>
                  </a:lnTo>
                  <a:lnTo>
                    <a:pt x="875220" y="147358"/>
                  </a:lnTo>
                  <a:lnTo>
                    <a:pt x="918324" y="162788"/>
                  </a:lnTo>
                  <a:lnTo>
                    <a:pt x="961085" y="178943"/>
                  </a:lnTo>
                  <a:lnTo>
                    <a:pt x="1003490" y="195795"/>
                  </a:lnTo>
                  <a:lnTo>
                    <a:pt x="1045527" y="213360"/>
                  </a:lnTo>
                  <a:lnTo>
                    <a:pt x="1087208" y="231622"/>
                  </a:lnTo>
                  <a:lnTo>
                    <a:pt x="1128496" y="250571"/>
                  </a:lnTo>
                  <a:lnTo>
                    <a:pt x="1169416" y="270205"/>
                  </a:lnTo>
                  <a:lnTo>
                    <a:pt x="1209941" y="290499"/>
                  </a:lnTo>
                  <a:lnTo>
                    <a:pt x="1250073" y="311467"/>
                  </a:lnTo>
                  <a:lnTo>
                    <a:pt x="1289786" y="333095"/>
                  </a:lnTo>
                  <a:lnTo>
                    <a:pt x="1329105" y="355384"/>
                  </a:lnTo>
                  <a:lnTo>
                    <a:pt x="1367993" y="378307"/>
                  </a:lnTo>
                  <a:lnTo>
                    <a:pt x="1406461" y="401866"/>
                  </a:lnTo>
                  <a:lnTo>
                    <a:pt x="1444485" y="426059"/>
                  </a:lnTo>
                  <a:lnTo>
                    <a:pt x="1482077" y="450862"/>
                  </a:lnTo>
                  <a:lnTo>
                    <a:pt x="1519212" y="476300"/>
                  </a:lnTo>
                  <a:lnTo>
                    <a:pt x="1555902" y="502335"/>
                  </a:lnTo>
                  <a:lnTo>
                    <a:pt x="1592122" y="528967"/>
                  </a:lnTo>
                  <a:lnTo>
                    <a:pt x="1627873" y="556209"/>
                  </a:lnTo>
                  <a:lnTo>
                    <a:pt x="1663153" y="584022"/>
                  </a:lnTo>
                  <a:lnTo>
                    <a:pt x="1697939" y="612419"/>
                  </a:lnTo>
                  <a:lnTo>
                    <a:pt x="1732229" y="641388"/>
                  </a:lnTo>
                  <a:lnTo>
                    <a:pt x="1766036" y="670915"/>
                  </a:lnTo>
                  <a:lnTo>
                    <a:pt x="1799323" y="701014"/>
                  </a:lnTo>
                  <a:lnTo>
                    <a:pt x="1832102" y="731659"/>
                  </a:lnTo>
                  <a:lnTo>
                    <a:pt x="1864360" y="762838"/>
                  </a:lnTo>
                  <a:lnTo>
                    <a:pt x="1896084" y="794562"/>
                  </a:lnTo>
                  <a:lnTo>
                    <a:pt x="1927275" y="826808"/>
                  </a:lnTo>
                  <a:lnTo>
                    <a:pt x="1957920" y="859574"/>
                  </a:lnTo>
                  <a:lnTo>
                    <a:pt x="1988019" y="892860"/>
                  </a:lnTo>
                  <a:lnTo>
                    <a:pt x="2017560" y="926642"/>
                  </a:lnTo>
                  <a:lnTo>
                    <a:pt x="2046541" y="960932"/>
                  </a:lnTo>
                  <a:lnTo>
                    <a:pt x="2074951" y="995718"/>
                  </a:lnTo>
                  <a:lnTo>
                    <a:pt x="2102777" y="1030986"/>
                  </a:lnTo>
                  <a:lnTo>
                    <a:pt x="2130005" y="1066723"/>
                  </a:lnTo>
                  <a:lnTo>
                    <a:pt x="2156650" y="1102931"/>
                  </a:lnTo>
                  <a:lnTo>
                    <a:pt x="2182698" y="1139609"/>
                  </a:lnTo>
                  <a:lnTo>
                    <a:pt x="2208136" y="1176743"/>
                  </a:lnTo>
                  <a:lnTo>
                    <a:pt x="2232952" y="1214323"/>
                  </a:lnTo>
                  <a:lnTo>
                    <a:pt x="2257158" y="1252347"/>
                  </a:lnTo>
                  <a:lnTo>
                    <a:pt x="2280716" y="1290802"/>
                  </a:lnTo>
                  <a:lnTo>
                    <a:pt x="2303653" y="1329677"/>
                  </a:lnTo>
                  <a:lnTo>
                    <a:pt x="2325928" y="1368983"/>
                  </a:lnTo>
                  <a:lnTo>
                    <a:pt x="2347569" y="1408696"/>
                  </a:lnTo>
                  <a:lnTo>
                    <a:pt x="2368537" y="1448816"/>
                  </a:lnTo>
                  <a:lnTo>
                    <a:pt x="2388844" y="1489329"/>
                  </a:lnTo>
                  <a:lnTo>
                    <a:pt x="2408478" y="1530235"/>
                  </a:lnTo>
                  <a:lnTo>
                    <a:pt x="2427439" y="1571523"/>
                  </a:lnTo>
                  <a:lnTo>
                    <a:pt x="2445702" y="1613192"/>
                  </a:lnTo>
                  <a:lnTo>
                    <a:pt x="2463266" y="1655216"/>
                  </a:lnTo>
                  <a:lnTo>
                    <a:pt x="2480132" y="1697608"/>
                  </a:lnTo>
                  <a:lnTo>
                    <a:pt x="2496299" y="1740357"/>
                  </a:lnTo>
                  <a:lnTo>
                    <a:pt x="2511729" y="1783461"/>
                  </a:lnTo>
                  <a:lnTo>
                    <a:pt x="2526449" y="1826895"/>
                  </a:lnTo>
                  <a:lnTo>
                    <a:pt x="2540431" y="1870659"/>
                  </a:lnTo>
                  <a:lnTo>
                    <a:pt x="2553677" y="1914753"/>
                  </a:lnTo>
                  <a:lnTo>
                    <a:pt x="2566174" y="1959165"/>
                  </a:lnTo>
                  <a:lnTo>
                    <a:pt x="2577909" y="2003882"/>
                  </a:lnTo>
                  <a:lnTo>
                    <a:pt x="2588895" y="2048903"/>
                  </a:lnTo>
                  <a:lnTo>
                    <a:pt x="2599105" y="2094217"/>
                  </a:lnTo>
                  <a:lnTo>
                    <a:pt x="2608554" y="2139835"/>
                  </a:lnTo>
                  <a:lnTo>
                    <a:pt x="2617203" y="2185720"/>
                  </a:lnTo>
                  <a:lnTo>
                    <a:pt x="2625077" y="2231885"/>
                  </a:lnTo>
                  <a:lnTo>
                    <a:pt x="2632138" y="2278316"/>
                  </a:lnTo>
                  <a:lnTo>
                    <a:pt x="2638412" y="2325001"/>
                  </a:lnTo>
                  <a:lnTo>
                    <a:pt x="2643860" y="2371940"/>
                  </a:lnTo>
                  <a:lnTo>
                    <a:pt x="2648496" y="2419134"/>
                  </a:lnTo>
                  <a:lnTo>
                    <a:pt x="2652306" y="2466555"/>
                  </a:lnTo>
                  <a:lnTo>
                    <a:pt x="2655277" y="2514219"/>
                  </a:lnTo>
                  <a:lnTo>
                    <a:pt x="2657411" y="2562085"/>
                  </a:lnTo>
                  <a:lnTo>
                    <a:pt x="2658694" y="2610192"/>
                  </a:lnTo>
                  <a:lnTo>
                    <a:pt x="2659126" y="2658491"/>
                  </a:lnTo>
                  <a:lnTo>
                    <a:pt x="0" y="2658491"/>
                  </a:lnTo>
                  <a:lnTo>
                    <a:pt x="0" y="0"/>
                  </a:lnTo>
                  <a:close/>
                </a:path>
              </a:pathLst>
            </a:custGeom>
            <a:ln w="9144">
              <a:solidFill>
                <a:srgbClr val="F8F8F8"/>
              </a:solidFill>
            </a:ln>
          </p:spPr>
          <p:txBody>
            <a:bodyPr wrap="square" lIns="0" tIns="0" rIns="0" bIns="0" rtlCol="0"/>
            <a:lstStyle/>
            <a:p>
              <a:endParaRPr sz="1600">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11" name="object 11"/>
          <p:cNvGrpSpPr/>
          <p:nvPr/>
        </p:nvGrpSpPr>
        <p:grpSpPr>
          <a:xfrm>
            <a:off x="3424446" y="805568"/>
            <a:ext cx="2667635" cy="2667635"/>
            <a:chOff x="3412997" y="802386"/>
            <a:chExt cx="2667635" cy="2667635"/>
          </a:xfrm>
        </p:grpSpPr>
        <p:sp>
          <p:nvSpPr>
            <p:cNvPr id="12" name="object 12"/>
            <p:cNvSpPr/>
            <p:nvPr/>
          </p:nvSpPr>
          <p:spPr>
            <a:xfrm>
              <a:off x="3417569" y="806958"/>
              <a:ext cx="2658745" cy="2658745"/>
            </a:xfrm>
            <a:custGeom>
              <a:avLst/>
              <a:gdLst/>
              <a:ahLst/>
              <a:cxnLst/>
              <a:rect l="l" t="t" r="r" b="b"/>
              <a:pathLst>
                <a:path w="2658745" h="2658745">
                  <a:moveTo>
                    <a:pt x="2658364" y="0"/>
                  </a:moveTo>
                  <a:lnTo>
                    <a:pt x="2610065" y="431"/>
                  </a:lnTo>
                  <a:lnTo>
                    <a:pt x="2561971" y="1714"/>
                  </a:lnTo>
                  <a:lnTo>
                    <a:pt x="2514091" y="3848"/>
                  </a:lnTo>
                  <a:lnTo>
                    <a:pt x="2466441" y="6819"/>
                  </a:lnTo>
                  <a:lnTo>
                    <a:pt x="2419019" y="10629"/>
                  </a:lnTo>
                  <a:lnTo>
                    <a:pt x="2371839" y="15265"/>
                  </a:lnTo>
                  <a:lnTo>
                    <a:pt x="2324900" y="20713"/>
                  </a:lnTo>
                  <a:lnTo>
                    <a:pt x="2278214" y="26974"/>
                  </a:lnTo>
                  <a:lnTo>
                    <a:pt x="2231796" y="34048"/>
                  </a:lnTo>
                  <a:lnTo>
                    <a:pt x="2185631" y="41910"/>
                  </a:lnTo>
                  <a:lnTo>
                    <a:pt x="2139746" y="50558"/>
                  </a:lnTo>
                  <a:lnTo>
                    <a:pt x="2094141" y="59994"/>
                  </a:lnTo>
                  <a:lnTo>
                    <a:pt x="2048827" y="70205"/>
                  </a:lnTo>
                  <a:lnTo>
                    <a:pt x="2003806" y="81191"/>
                  </a:lnTo>
                  <a:lnTo>
                    <a:pt x="1959089" y="92925"/>
                  </a:lnTo>
                  <a:lnTo>
                    <a:pt x="1914677" y="105422"/>
                  </a:lnTo>
                  <a:lnTo>
                    <a:pt x="1870595" y="118656"/>
                  </a:lnTo>
                  <a:lnTo>
                    <a:pt x="1826831" y="132638"/>
                  </a:lnTo>
                  <a:lnTo>
                    <a:pt x="1783397" y="147358"/>
                  </a:lnTo>
                  <a:lnTo>
                    <a:pt x="1740306" y="162788"/>
                  </a:lnTo>
                  <a:lnTo>
                    <a:pt x="1697558" y="178943"/>
                  </a:lnTo>
                  <a:lnTo>
                    <a:pt x="1655165" y="195795"/>
                  </a:lnTo>
                  <a:lnTo>
                    <a:pt x="1613128" y="213360"/>
                  </a:lnTo>
                  <a:lnTo>
                    <a:pt x="1571472" y="231622"/>
                  </a:lnTo>
                  <a:lnTo>
                    <a:pt x="1530184" y="250571"/>
                  </a:lnTo>
                  <a:lnTo>
                    <a:pt x="1489278" y="270205"/>
                  </a:lnTo>
                  <a:lnTo>
                    <a:pt x="1448765" y="290499"/>
                  </a:lnTo>
                  <a:lnTo>
                    <a:pt x="1408645" y="311467"/>
                  </a:lnTo>
                  <a:lnTo>
                    <a:pt x="1368945" y="333095"/>
                  </a:lnTo>
                  <a:lnTo>
                    <a:pt x="1329639" y="355384"/>
                  </a:lnTo>
                  <a:lnTo>
                    <a:pt x="1290764" y="378307"/>
                  </a:lnTo>
                  <a:lnTo>
                    <a:pt x="1252308" y="401866"/>
                  </a:lnTo>
                  <a:lnTo>
                    <a:pt x="1214285" y="426059"/>
                  </a:lnTo>
                  <a:lnTo>
                    <a:pt x="1176705" y="450862"/>
                  </a:lnTo>
                  <a:lnTo>
                    <a:pt x="1139583" y="476300"/>
                  </a:lnTo>
                  <a:lnTo>
                    <a:pt x="1102906" y="502335"/>
                  </a:lnTo>
                  <a:lnTo>
                    <a:pt x="1066698" y="528967"/>
                  </a:lnTo>
                  <a:lnTo>
                    <a:pt x="1030960" y="556209"/>
                  </a:lnTo>
                  <a:lnTo>
                    <a:pt x="995692" y="584022"/>
                  </a:lnTo>
                  <a:lnTo>
                    <a:pt x="960907" y="612419"/>
                  </a:lnTo>
                  <a:lnTo>
                    <a:pt x="926630" y="641388"/>
                  </a:lnTo>
                  <a:lnTo>
                    <a:pt x="892835" y="670915"/>
                  </a:lnTo>
                  <a:lnTo>
                    <a:pt x="859561" y="701014"/>
                  </a:lnTo>
                  <a:lnTo>
                    <a:pt x="826782" y="731659"/>
                  </a:lnTo>
                  <a:lnTo>
                    <a:pt x="794537" y="762838"/>
                  </a:lnTo>
                  <a:lnTo>
                    <a:pt x="762825" y="794562"/>
                  </a:lnTo>
                  <a:lnTo>
                    <a:pt x="731634" y="826808"/>
                  </a:lnTo>
                  <a:lnTo>
                    <a:pt x="701001" y="859574"/>
                  </a:lnTo>
                  <a:lnTo>
                    <a:pt x="670902" y="892860"/>
                  </a:lnTo>
                  <a:lnTo>
                    <a:pt x="641375" y="926642"/>
                  </a:lnTo>
                  <a:lnTo>
                    <a:pt x="612406" y="960932"/>
                  </a:lnTo>
                  <a:lnTo>
                    <a:pt x="584009" y="995718"/>
                  </a:lnTo>
                  <a:lnTo>
                    <a:pt x="556196" y="1030986"/>
                  </a:lnTo>
                  <a:lnTo>
                    <a:pt x="528967" y="1066723"/>
                  </a:lnTo>
                  <a:lnTo>
                    <a:pt x="502323" y="1102931"/>
                  </a:lnTo>
                  <a:lnTo>
                    <a:pt x="476288" y="1139609"/>
                  </a:lnTo>
                  <a:lnTo>
                    <a:pt x="450862" y="1176743"/>
                  </a:lnTo>
                  <a:lnTo>
                    <a:pt x="426046" y="1214323"/>
                  </a:lnTo>
                  <a:lnTo>
                    <a:pt x="401853" y="1252347"/>
                  </a:lnTo>
                  <a:lnTo>
                    <a:pt x="378294" y="1290802"/>
                  </a:lnTo>
                  <a:lnTo>
                    <a:pt x="355371" y="1329677"/>
                  </a:lnTo>
                  <a:lnTo>
                    <a:pt x="333095" y="1368983"/>
                  </a:lnTo>
                  <a:lnTo>
                    <a:pt x="311467" y="1408696"/>
                  </a:lnTo>
                  <a:lnTo>
                    <a:pt x="290499" y="1448816"/>
                  </a:lnTo>
                  <a:lnTo>
                    <a:pt x="270192" y="1489329"/>
                  </a:lnTo>
                  <a:lnTo>
                    <a:pt x="250570" y="1530235"/>
                  </a:lnTo>
                  <a:lnTo>
                    <a:pt x="231622" y="1571523"/>
                  </a:lnTo>
                  <a:lnTo>
                    <a:pt x="213359" y="1613192"/>
                  </a:lnTo>
                  <a:lnTo>
                    <a:pt x="195795" y="1655216"/>
                  </a:lnTo>
                  <a:lnTo>
                    <a:pt x="178943" y="1697608"/>
                  </a:lnTo>
                  <a:lnTo>
                    <a:pt x="162788" y="1740357"/>
                  </a:lnTo>
                  <a:lnTo>
                    <a:pt x="147345" y="1783461"/>
                  </a:lnTo>
                  <a:lnTo>
                    <a:pt x="132638" y="1826895"/>
                  </a:lnTo>
                  <a:lnTo>
                    <a:pt x="118656" y="1870659"/>
                  </a:lnTo>
                  <a:lnTo>
                    <a:pt x="105422" y="1914753"/>
                  </a:lnTo>
                  <a:lnTo>
                    <a:pt x="92925" y="1959165"/>
                  </a:lnTo>
                  <a:lnTo>
                    <a:pt x="81191" y="2003882"/>
                  </a:lnTo>
                  <a:lnTo>
                    <a:pt x="70205" y="2048903"/>
                  </a:lnTo>
                  <a:lnTo>
                    <a:pt x="59994" y="2094217"/>
                  </a:lnTo>
                  <a:lnTo>
                    <a:pt x="50558" y="2139835"/>
                  </a:lnTo>
                  <a:lnTo>
                    <a:pt x="41909" y="2185720"/>
                  </a:lnTo>
                  <a:lnTo>
                    <a:pt x="34048" y="2231885"/>
                  </a:lnTo>
                  <a:lnTo>
                    <a:pt x="26974" y="2278316"/>
                  </a:lnTo>
                  <a:lnTo>
                    <a:pt x="20713" y="2325001"/>
                  </a:lnTo>
                  <a:lnTo>
                    <a:pt x="15265" y="2371940"/>
                  </a:lnTo>
                  <a:lnTo>
                    <a:pt x="10629" y="2419134"/>
                  </a:lnTo>
                  <a:lnTo>
                    <a:pt x="6819" y="2466555"/>
                  </a:lnTo>
                  <a:lnTo>
                    <a:pt x="3848" y="2514219"/>
                  </a:lnTo>
                  <a:lnTo>
                    <a:pt x="1714" y="2562085"/>
                  </a:lnTo>
                  <a:lnTo>
                    <a:pt x="431" y="2610192"/>
                  </a:lnTo>
                  <a:lnTo>
                    <a:pt x="0" y="2658491"/>
                  </a:lnTo>
                  <a:lnTo>
                    <a:pt x="2658364" y="2658491"/>
                  </a:lnTo>
                  <a:lnTo>
                    <a:pt x="2658364" y="0"/>
                  </a:lnTo>
                  <a:close/>
                </a:path>
              </a:pathLst>
            </a:custGeom>
            <a:solidFill>
              <a:srgbClr val="5E9CD3"/>
            </a:solidFill>
          </p:spPr>
          <p:txBody>
            <a:bodyPr wrap="square" lIns="0" tIns="0" rIns="0" bIns="0" rtlCol="0"/>
            <a:lstStyle/>
            <a:p>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13" name="object 13"/>
            <p:cNvSpPr/>
            <p:nvPr/>
          </p:nvSpPr>
          <p:spPr>
            <a:xfrm>
              <a:off x="3417569" y="806958"/>
              <a:ext cx="2658745" cy="2658745"/>
            </a:xfrm>
            <a:custGeom>
              <a:avLst/>
              <a:gdLst/>
              <a:ahLst/>
              <a:cxnLst/>
              <a:rect l="l" t="t" r="r" b="b"/>
              <a:pathLst>
                <a:path w="2658745" h="2658745">
                  <a:moveTo>
                    <a:pt x="0" y="2658491"/>
                  </a:moveTo>
                  <a:lnTo>
                    <a:pt x="431" y="2610192"/>
                  </a:lnTo>
                  <a:lnTo>
                    <a:pt x="1714" y="2562085"/>
                  </a:lnTo>
                  <a:lnTo>
                    <a:pt x="3848" y="2514219"/>
                  </a:lnTo>
                  <a:lnTo>
                    <a:pt x="6819" y="2466555"/>
                  </a:lnTo>
                  <a:lnTo>
                    <a:pt x="10629" y="2419134"/>
                  </a:lnTo>
                  <a:lnTo>
                    <a:pt x="15265" y="2371940"/>
                  </a:lnTo>
                  <a:lnTo>
                    <a:pt x="20713" y="2325001"/>
                  </a:lnTo>
                  <a:lnTo>
                    <a:pt x="26974" y="2278316"/>
                  </a:lnTo>
                  <a:lnTo>
                    <a:pt x="34048" y="2231885"/>
                  </a:lnTo>
                  <a:lnTo>
                    <a:pt x="41910" y="2185720"/>
                  </a:lnTo>
                  <a:lnTo>
                    <a:pt x="50558" y="2139835"/>
                  </a:lnTo>
                  <a:lnTo>
                    <a:pt x="59994" y="2094217"/>
                  </a:lnTo>
                  <a:lnTo>
                    <a:pt x="70205" y="2048903"/>
                  </a:lnTo>
                  <a:lnTo>
                    <a:pt x="81191" y="2003882"/>
                  </a:lnTo>
                  <a:lnTo>
                    <a:pt x="92925" y="1959165"/>
                  </a:lnTo>
                  <a:lnTo>
                    <a:pt x="105422" y="1914753"/>
                  </a:lnTo>
                  <a:lnTo>
                    <a:pt x="118656" y="1870659"/>
                  </a:lnTo>
                  <a:lnTo>
                    <a:pt x="132638" y="1826895"/>
                  </a:lnTo>
                  <a:lnTo>
                    <a:pt x="147345" y="1783461"/>
                  </a:lnTo>
                  <a:lnTo>
                    <a:pt x="162788" y="1740357"/>
                  </a:lnTo>
                  <a:lnTo>
                    <a:pt x="178943" y="1697609"/>
                  </a:lnTo>
                  <a:lnTo>
                    <a:pt x="195795" y="1655216"/>
                  </a:lnTo>
                  <a:lnTo>
                    <a:pt x="213360" y="1613192"/>
                  </a:lnTo>
                  <a:lnTo>
                    <a:pt x="231622" y="1571523"/>
                  </a:lnTo>
                  <a:lnTo>
                    <a:pt x="250571" y="1530235"/>
                  </a:lnTo>
                  <a:lnTo>
                    <a:pt x="270192" y="1489329"/>
                  </a:lnTo>
                  <a:lnTo>
                    <a:pt x="290499" y="1448816"/>
                  </a:lnTo>
                  <a:lnTo>
                    <a:pt x="311467" y="1408696"/>
                  </a:lnTo>
                  <a:lnTo>
                    <a:pt x="333095" y="1368983"/>
                  </a:lnTo>
                  <a:lnTo>
                    <a:pt x="355371" y="1329677"/>
                  </a:lnTo>
                  <a:lnTo>
                    <a:pt x="378294" y="1290802"/>
                  </a:lnTo>
                  <a:lnTo>
                    <a:pt x="401853" y="1252347"/>
                  </a:lnTo>
                  <a:lnTo>
                    <a:pt x="426046" y="1214323"/>
                  </a:lnTo>
                  <a:lnTo>
                    <a:pt x="450862" y="1176743"/>
                  </a:lnTo>
                  <a:lnTo>
                    <a:pt x="476288" y="1139609"/>
                  </a:lnTo>
                  <a:lnTo>
                    <a:pt x="502323" y="1102931"/>
                  </a:lnTo>
                  <a:lnTo>
                    <a:pt x="528967" y="1066723"/>
                  </a:lnTo>
                  <a:lnTo>
                    <a:pt x="556196" y="1030986"/>
                  </a:lnTo>
                  <a:lnTo>
                    <a:pt x="584009" y="995718"/>
                  </a:lnTo>
                  <a:lnTo>
                    <a:pt x="612406" y="960932"/>
                  </a:lnTo>
                  <a:lnTo>
                    <a:pt x="641375" y="926642"/>
                  </a:lnTo>
                  <a:lnTo>
                    <a:pt x="670902" y="892860"/>
                  </a:lnTo>
                  <a:lnTo>
                    <a:pt x="701001" y="859574"/>
                  </a:lnTo>
                  <a:lnTo>
                    <a:pt x="731634" y="826808"/>
                  </a:lnTo>
                  <a:lnTo>
                    <a:pt x="762825" y="794562"/>
                  </a:lnTo>
                  <a:lnTo>
                    <a:pt x="794537" y="762838"/>
                  </a:lnTo>
                  <a:lnTo>
                    <a:pt x="826782" y="731659"/>
                  </a:lnTo>
                  <a:lnTo>
                    <a:pt x="859561" y="701014"/>
                  </a:lnTo>
                  <a:lnTo>
                    <a:pt x="892835" y="670928"/>
                  </a:lnTo>
                  <a:lnTo>
                    <a:pt x="926630" y="641388"/>
                  </a:lnTo>
                  <a:lnTo>
                    <a:pt x="960907" y="612419"/>
                  </a:lnTo>
                  <a:lnTo>
                    <a:pt x="995692" y="584022"/>
                  </a:lnTo>
                  <a:lnTo>
                    <a:pt x="1030960" y="556209"/>
                  </a:lnTo>
                  <a:lnTo>
                    <a:pt x="1066698" y="528967"/>
                  </a:lnTo>
                  <a:lnTo>
                    <a:pt x="1102906" y="502335"/>
                  </a:lnTo>
                  <a:lnTo>
                    <a:pt x="1139583" y="476300"/>
                  </a:lnTo>
                  <a:lnTo>
                    <a:pt x="1176705" y="450862"/>
                  </a:lnTo>
                  <a:lnTo>
                    <a:pt x="1214285" y="426059"/>
                  </a:lnTo>
                  <a:lnTo>
                    <a:pt x="1252308" y="401866"/>
                  </a:lnTo>
                  <a:lnTo>
                    <a:pt x="1290764" y="378307"/>
                  </a:lnTo>
                  <a:lnTo>
                    <a:pt x="1329639" y="355384"/>
                  </a:lnTo>
                  <a:lnTo>
                    <a:pt x="1368945" y="333095"/>
                  </a:lnTo>
                  <a:lnTo>
                    <a:pt x="1408645" y="311467"/>
                  </a:lnTo>
                  <a:lnTo>
                    <a:pt x="1448765" y="290499"/>
                  </a:lnTo>
                  <a:lnTo>
                    <a:pt x="1489278" y="270205"/>
                  </a:lnTo>
                  <a:lnTo>
                    <a:pt x="1530184" y="250571"/>
                  </a:lnTo>
                  <a:lnTo>
                    <a:pt x="1571472" y="231622"/>
                  </a:lnTo>
                  <a:lnTo>
                    <a:pt x="1613128" y="213360"/>
                  </a:lnTo>
                  <a:lnTo>
                    <a:pt x="1655165" y="195795"/>
                  </a:lnTo>
                  <a:lnTo>
                    <a:pt x="1697558" y="178943"/>
                  </a:lnTo>
                  <a:lnTo>
                    <a:pt x="1740306" y="162788"/>
                  </a:lnTo>
                  <a:lnTo>
                    <a:pt x="1783397" y="147358"/>
                  </a:lnTo>
                  <a:lnTo>
                    <a:pt x="1826831" y="132638"/>
                  </a:lnTo>
                  <a:lnTo>
                    <a:pt x="1870595" y="118656"/>
                  </a:lnTo>
                  <a:lnTo>
                    <a:pt x="1914677" y="105422"/>
                  </a:lnTo>
                  <a:lnTo>
                    <a:pt x="1959089" y="92925"/>
                  </a:lnTo>
                  <a:lnTo>
                    <a:pt x="2003806" y="81191"/>
                  </a:lnTo>
                  <a:lnTo>
                    <a:pt x="2048827" y="70205"/>
                  </a:lnTo>
                  <a:lnTo>
                    <a:pt x="2094141" y="59994"/>
                  </a:lnTo>
                  <a:lnTo>
                    <a:pt x="2139746" y="50558"/>
                  </a:lnTo>
                  <a:lnTo>
                    <a:pt x="2185631" y="41910"/>
                  </a:lnTo>
                  <a:lnTo>
                    <a:pt x="2231796" y="34048"/>
                  </a:lnTo>
                  <a:lnTo>
                    <a:pt x="2278214" y="26974"/>
                  </a:lnTo>
                  <a:lnTo>
                    <a:pt x="2324900" y="20713"/>
                  </a:lnTo>
                  <a:lnTo>
                    <a:pt x="2371839" y="15265"/>
                  </a:lnTo>
                  <a:lnTo>
                    <a:pt x="2419019" y="10629"/>
                  </a:lnTo>
                  <a:lnTo>
                    <a:pt x="2466441" y="6819"/>
                  </a:lnTo>
                  <a:lnTo>
                    <a:pt x="2514092" y="3848"/>
                  </a:lnTo>
                  <a:lnTo>
                    <a:pt x="2561971" y="1714"/>
                  </a:lnTo>
                  <a:lnTo>
                    <a:pt x="2610065" y="431"/>
                  </a:lnTo>
                  <a:lnTo>
                    <a:pt x="2658364" y="0"/>
                  </a:lnTo>
                  <a:lnTo>
                    <a:pt x="2658364" y="2658491"/>
                  </a:lnTo>
                  <a:lnTo>
                    <a:pt x="0" y="2658491"/>
                  </a:lnTo>
                  <a:close/>
                </a:path>
              </a:pathLst>
            </a:custGeom>
            <a:ln w="9144">
              <a:solidFill>
                <a:srgbClr val="F8F8F8"/>
              </a:solidFill>
            </a:ln>
          </p:spPr>
          <p:txBody>
            <a:bodyPr wrap="square" lIns="0" tIns="0" rIns="0" bIns="0" rtlCol="0"/>
            <a:lstStyle/>
            <a:p>
              <a:endParaRPr sz="1600">
                <a:latin typeface="Open Sans" panose="020B0606030504020204" pitchFamily="34" charset="0"/>
                <a:ea typeface="Open Sans" panose="020B0606030504020204" pitchFamily="34" charset="0"/>
                <a:cs typeface="Open Sans" panose="020B0606030504020204" pitchFamily="34" charset="0"/>
              </a:endParaRPr>
            </a:p>
          </p:txBody>
        </p:sp>
      </p:grpSp>
      <p:sp>
        <p:nvSpPr>
          <p:cNvPr id="14" name="object 14"/>
          <p:cNvSpPr txBox="1"/>
          <p:nvPr/>
        </p:nvSpPr>
        <p:spPr>
          <a:xfrm>
            <a:off x="4525456" y="1751963"/>
            <a:ext cx="1268730" cy="1157368"/>
          </a:xfrm>
          <a:prstGeom prst="rect">
            <a:avLst/>
          </a:prstGeom>
        </p:spPr>
        <p:txBody>
          <a:bodyPr vert="horz" wrap="square" lIns="0" tIns="36830" rIns="0" bIns="0" rtlCol="0">
            <a:spAutoFit/>
          </a:bodyPr>
          <a:lstStyle/>
          <a:p>
            <a:pPr marL="12065" marR="5080" indent="-4445" algn="ctr">
              <a:lnSpc>
                <a:spcPct val="91000"/>
              </a:lnSpc>
              <a:spcBef>
                <a:spcPts val="290"/>
              </a:spcBef>
            </a:pPr>
            <a:r>
              <a:rPr sz="1600">
                <a:solidFill>
                  <a:srgbClr val="FFFFFF"/>
                </a:solidFill>
                <a:latin typeface="Open Sans" panose="020B0606030504020204" pitchFamily="34" charset="0"/>
                <a:ea typeface="Open Sans" panose="020B0606030504020204" pitchFamily="34" charset="0"/>
                <a:cs typeface="Open Sans" panose="020B0606030504020204" pitchFamily="34" charset="0"/>
              </a:rPr>
              <a:t>Clarity</a:t>
            </a:r>
            <a:r>
              <a:rPr sz="1600" spc="25">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spc="-25">
                <a:solidFill>
                  <a:srgbClr val="FFFFFF"/>
                </a:solidFill>
                <a:latin typeface="Open Sans" panose="020B0606030504020204" pitchFamily="34" charset="0"/>
                <a:ea typeface="Open Sans" panose="020B0606030504020204" pitchFamily="34" charset="0"/>
                <a:cs typeface="Open Sans" panose="020B0606030504020204" pitchFamily="34" charset="0"/>
              </a:rPr>
              <a:t>and </a:t>
            </a:r>
            <a:r>
              <a:rPr sz="1600">
                <a:solidFill>
                  <a:srgbClr val="FFFFFF"/>
                </a:solidFill>
                <a:latin typeface="Open Sans" panose="020B0606030504020204" pitchFamily="34" charset="0"/>
                <a:ea typeface="Open Sans" panose="020B0606030504020204" pitchFamily="34" charset="0"/>
                <a:cs typeface="Open Sans" panose="020B0606030504020204" pitchFamily="34" charset="0"/>
              </a:rPr>
              <a:t>Consensus</a:t>
            </a:r>
            <a:r>
              <a:rPr sz="1600" spc="-85">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spc="-25">
                <a:solidFill>
                  <a:srgbClr val="FFFFFF"/>
                </a:solidFill>
                <a:latin typeface="Open Sans" panose="020B0606030504020204" pitchFamily="34" charset="0"/>
                <a:ea typeface="Open Sans" panose="020B0606030504020204" pitchFamily="34" charset="0"/>
                <a:cs typeface="Open Sans" panose="020B0606030504020204" pitchFamily="34" charset="0"/>
              </a:rPr>
              <a:t>on </a:t>
            </a:r>
            <a:r>
              <a:rPr sz="1600" spc="-20">
                <a:solidFill>
                  <a:srgbClr val="FFFFFF"/>
                </a:solidFill>
                <a:latin typeface="Open Sans" panose="020B0606030504020204" pitchFamily="34" charset="0"/>
                <a:ea typeface="Open Sans" panose="020B0606030504020204" pitchFamily="34" charset="0"/>
                <a:cs typeface="Open Sans" panose="020B0606030504020204" pitchFamily="34" charset="0"/>
              </a:rPr>
              <a:t>What </a:t>
            </a:r>
            <a:r>
              <a:rPr sz="1600" spc="-10">
                <a:solidFill>
                  <a:srgbClr val="FFFFFF"/>
                </a:solidFill>
                <a:latin typeface="Open Sans" panose="020B0606030504020204" pitchFamily="34" charset="0"/>
                <a:ea typeface="Open Sans" panose="020B0606030504020204" pitchFamily="34" charset="0"/>
                <a:cs typeface="Open Sans" panose="020B0606030504020204" pitchFamily="34" charset="0"/>
              </a:rPr>
              <a:t>Constitutes Success</a:t>
            </a: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15" name="object 15"/>
          <p:cNvSpPr txBox="1"/>
          <p:nvPr/>
        </p:nvSpPr>
        <p:spPr>
          <a:xfrm>
            <a:off x="6507533" y="1808224"/>
            <a:ext cx="1471930" cy="1321516"/>
          </a:xfrm>
          <a:prstGeom prst="rect">
            <a:avLst/>
          </a:prstGeom>
        </p:spPr>
        <p:txBody>
          <a:bodyPr vert="horz" wrap="square" lIns="0" tIns="40005" rIns="0" bIns="0" rtlCol="0">
            <a:spAutoFit/>
          </a:bodyPr>
          <a:lstStyle/>
          <a:p>
            <a:pPr marL="12065" marR="5080" algn="ctr">
              <a:lnSpc>
                <a:spcPct val="90100"/>
              </a:lnSpc>
              <a:spcBef>
                <a:spcPts val="315"/>
              </a:spcBef>
            </a:pPr>
            <a:r>
              <a:rPr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Confidence</a:t>
            </a:r>
            <a:r>
              <a:rPr spc="-3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pc="-25" dirty="0">
                <a:solidFill>
                  <a:srgbClr val="FFFFFF"/>
                </a:solidFill>
                <a:latin typeface="Open Sans" panose="020B0606030504020204" pitchFamily="34" charset="0"/>
                <a:ea typeface="Open Sans" panose="020B0606030504020204" pitchFamily="34" charset="0"/>
                <a:cs typeface="Open Sans" panose="020B0606030504020204" pitchFamily="34" charset="0"/>
              </a:rPr>
              <a:t>in the </a:t>
            </a:r>
            <a:r>
              <a:rPr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Competence</a:t>
            </a:r>
            <a:r>
              <a:rPr spc="-8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pc="-25" dirty="0">
                <a:solidFill>
                  <a:srgbClr val="FFFFFF"/>
                </a:solidFill>
                <a:latin typeface="Open Sans" panose="020B0606030504020204" pitchFamily="34" charset="0"/>
                <a:ea typeface="Open Sans" panose="020B0606030504020204" pitchFamily="34" charset="0"/>
                <a:cs typeface="Open Sans" panose="020B0606030504020204" pitchFamily="34" charset="0"/>
              </a:rPr>
              <a:t>of Your</a:t>
            </a:r>
            <a:r>
              <a:rPr spc="-7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Partners</a:t>
            </a:r>
            <a:endParaRPr dirty="0">
              <a:latin typeface="Open Sans" panose="020B0606030504020204" pitchFamily="34" charset="0"/>
              <a:ea typeface="Open Sans" panose="020B0606030504020204" pitchFamily="34" charset="0"/>
              <a:cs typeface="Open Sans" panose="020B0606030504020204" pitchFamily="34" charset="0"/>
            </a:endParaRPr>
          </a:p>
        </p:txBody>
      </p:sp>
      <p:sp>
        <p:nvSpPr>
          <p:cNvPr id="16" name="object 16"/>
          <p:cNvSpPr txBox="1"/>
          <p:nvPr/>
        </p:nvSpPr>
        <p:spPr>
          <a:xfrm>
            <a:off x="4114800" y="4014366"/>
            <a:ext cx="1555631" cy="788293"/>
          </a:xfrm>
          <a:prstGeom prst="rect">
            <a:avLst/>
          </a:prstGeom>
        </p:spPr>
        <p:txBody>
          <a:bodyPr vert="horz" wrap="square" lIns="0" tIns="40005" rIns="0" bIns="0" rtlCol="0">
            <a:spAutoFit/>
          </a:bodyPr>
          <a:lstStyle/>
          <a:p>
            <a:pPr marL="12065" marR="5080" algn="ctr">
              <a:lnSpc>
                <a:spcPct val="90100"/>
              </a:lnSpc>
              <a:spcBef>
                <a:spcPts val="315"/>
              </a:spcBef>
            </a:pPr>
            <a:r>
              <a:rPr dirty="0">
                <a:solidFill>
                  <a:srgbClr val="FFFFFF"/>
                </a:solidFill>
                <a:latin typeface="Open Sans" panose="020B0606030504020204" pitchFamily="34" charset="0"/>
                <a:ea typeface="Open Sans" panose="020B0606030504020204" pitchFamily="34" charset="0"/>
                <a:cs typeface="Open Sans" panose="020B0606030504020204" pitchFamily="34" charset="0"/>
              </a:rPr>
              <a:t>Clarity</a:t>
            </a:r>
            <a:r>
              <a:rPr spc="-3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FFFFFF"/>
                </a:solidFill>
                <a:latin typeface="Open Sans" panose="020B0606030504020204" pitchFamily="34" charset="0"/>
                <a:ea typeface="Open Sans" panose="020B0606030504020204" pitchFamily="34" charset="0"/>
                <a:cs typeface="Open Sans" panose="020B0606030504020204" pitchFamily="34" charset="0"/>
              </a:rPr>
              <a:t>of</a:t>
            </a:r>
            <a:r>
              <a:rPr spc="-5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FFFFFF"/>
                </a:solidFill>
                <a:latin typeface="Open Sans" panose="020B0606030504020204" pitchFamily="34" charset="0"/>
                <a:ea typeface="Open Sans" panose="020B0606030504020204" pitchFamily="34" charset="0"/>
                <a:cs typeface="Open Sans" panose="020B0606030504020204" pitchFamily="34" charset="0"/>
              </a:rPr>
              <a:t>Roles </a:t>
            </a:r>
            <a:r>
              <a:rPr spc="-25" dirty="0">
                <a:solidFill>
                  <a:srgbClr val="FFFFFF"/>
                </a:solidFill>
                <a:latin typeface="Open Sans" panose="020B0606030504020204" pitchFamily="34" charset="0"/>
                <a:ea typeface="Open Sans" panose="020B0606030504020204" pitchFamily="34" charset="0"/>
                <a:cs typeface="Open Sans" panose="020B0606030504020204" pitchFamily="34" charset="0"/>
              </a:rPr>
              <a:t>and </a:t>
            </a:r>
            <a:r>
              <a:rPr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Responsibility</a:t>
            </a:r>
            <a:endParaRPr dirty="0">
              <a:latin typeface="Open Sans" panose="020B0606030504020204" pitchFamily="34" charset="0"/>
              <a:ea typeface="Open Sans" panose="020B0606030504020204" pitchFamily="34" charset="0"/>
              <a:cs typeface="Open Sans" panose="020B0606030504020204" pitchFamily="34" charset="0"/>
            </a:endParaRPr>
          </a:p>
        </p:txBody>
      </p:sp>
      <p:sp>
        <p:nvSpPr>
          <p:cNvPr id="17" name="object 17"/>
          <p:cNvSpPr txBox="1"/>
          <p:nvPr/>
        </p:nvSpPr>
        <p:spPr>
          <a:xfrm>
            <a:off x="6295230" y="3915662"/>
            <a:ext cx="1958339" cy="1120178"/>
          </a:xfrm>
          <a:prstGeom prst="rect">
            <a:avLst/>
          </a:prstGeom>
        </p:spPr>
        <p:txBody>
          <a:bodyPr vert="horz" wrap="square" lIns="0" tIns="12065" rIns="0" bIns="0" rtlCol="0">
            <a:spAutoFit/>
          </a:bodyPr>
          <a:lstStyle/>
          <a:p>
            <a:pPr marL="12700" marR="5080" algn="ctr">
              <a:lnSpc>
                <a:spcPct val="100000"/>
              </a:lnSpc>
              <a:spcBef>
                <a:spcPts val="95"/>
              </a:spcBef>
            </a:pPr>
            <a:r>
              <a:rPr spc="-20">
                <a:solidFill>
                  <a:srgbClr val="FFFFFF"/>
                </a:solidFill>
                <a:latin typeface="Open Sans" panose="020B0606030504020204" pitchFamily="34" charset="0"/>
                <a:ea typeface="Open Sans" panose="020B0606030504020204" pitchFamily="34" charset="0"/>
                <a:cs typeface="Open Sans" panose="020B0606030504020204" pitchFamily="34" charset="0"/>
              </a:rPr>
              <a:t>Informed</a:t>
            </a:r>
            <a:r>
              <a:rPr spc="-25">
                <a:solidFill>
                  <a:srgbClr val="FFFFFF"/>
                </a:solidFill>
                <a:latin typeface="Open Sans" panose="020B0606030504020204" pitchFamily="34" charset="0"/>
                <a:ea typeface="Open Sans" panose="020B0606030504020204" pitchFamily="34" charset="0"/>
                <a:cs typeface="Open Sans" panose="020B0606030504020204" pitchFamily="34" charset="0"/>
              </a:rPr>
              <a:t> Decision- </a:t>
            </a:r>
            <a:r>
              <a:rPr spc="-10">
                <a:solidFill>
                  <a:srgbClr val="FFFFFF"/>
                </a:solidFill>
                <a:latin typeface="Open Sans" panose="020B0606030504020204" pitchFamily="34" charset="0"/>
                <a:ea typeface="Open Sans" panose="020B0606030504020204" pitchFamily="34" charset="0"/>
                <a:cs typeface="Open Sans" panose="020B0606030504020204" pitchFamily="34" charset="0"/>
              </a:rPr>
              <a:t>making;</a:t>
            </a:r>
            <a:r>
              <a:rPr spc="-65">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pc="-10">
                <a:solidFill>
                  <a:srgbClr val="FFFFFF"/>
                </a:solidFill>
                <a:latin typeface="Open Sans" panose="020B0606030504020204" pitchFamily="34" charset="0"/>
                <a:ea typeface="Open Sans" panose="020B0606030504020204" pitchFamily="34" charset="0"/>
                <a:cs typeface="Open Sans" panose="020B0606030504020204" pitchFamily="34" charset="0"/>
              </a:rPr>
              <a:t>Strategic </a:t>
            </a:r>
            <a:r>
              <a:rPr>
                <a:solidFill>
                  <a:srgbClr val="FFFFFF"/>
                </a:solidFill>
                <a:latin typeface="Open Sans" panose="020B0606030504020204" pitchFamily="34" charset="0"/>
                <a:ea typeface="Open Sans" panose="020B0606030504020204" pitchFamily="34" charset="0"/>
                <a:cs typeface="Open Sans" panose="020B0606030504020204" pitchFamily="34" charset="0"/>
              </a:rPr>
              <a:t>Thinking</a:t>
            </a:r>
            <a:r>
              <a:rPr spc="-8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pc="-50">
                <a:solidFill>
                  <a:srgbClr val="FFFFFF"/>
                </a:solidFill>
                <a:latin typeface="Open Sans" panose="020B0606030504020204" pitchFamily="34" charset="0"/>
                <a:ea typeface="Open Sans" panose="020B0606030504020204" pitchFamily="34" charset="0"/>
                <a:cs typeface="Open Sans" panose="020B0606030504020204" pitchFamily="34" charset="0"/>
              </a:rPr>
              <a:t>&amp; </a:t>
            </a:r>
            <a:r>
              <a:rPr spc="-10">
                <a:solidFill>
                  <a:srgbClr val="FFFFFF"/>
                </a:solidFill>
                <a:latin typeface="Open Sans" panose="020B0606030504020204" pitchFamily="34" charset="0"/>
                <a:ea typeface="Open Sans" panose="020B0606030504020204" pitchFamily="34" charset="0"/>
                <a:cs typeface="Open Sans" panose="020B0606030504020204" pitchFamily="34" charset="0"/>
              </a:rPr>
              <a:t>Planning</a:t>
            </a:r>
            <a:endParaRPr>
              <a:latin typeface="Open Sans" panose="020B0606030504020204" pitchFamily="34" charset="0"/>
              <a:ea typeface="Open Sans" panose="020B0606030504020204" pitchFamily="34" charset="0"/>
              <a:cs typeface="Open Sans" panose="020B0606030504020204" pitchFamily="34" charset="0"/>
            </a:endParaRPr>
          </a:p>
        </p:txBody>
      </p:sp>
      <p:sp>
        <p:nvSpPr>
          <p:cNvPr id="19" name="object 5">
            <a:extLst>
              <a:ext uri="{FF2B5EF4-FFF2-40B4-BE49-F238E27FC236}">
                <a16:creationId xmlns:a16="http://schemas.microsoft.com/office/drawing/2014/main" id="{F0456CF4-7DD9-52E7-0EAB-FAF92F94D566}"/>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43</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299758496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3173730">
              <a:lnSpc>
                <a:spcPct val="100000"/>
              </a:lnSpc>
              <a:spcBef>
                <a:spcPts val="100"/>
              </a:spcBef>
            </a:pPr>
            <a:r>
              <a:rPr sz="40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Board</a:t>
            </a:r>
            <a:r>
              <a:rPr sz="4000" spc="-18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Responsibilities</a:t>
            </a:r>
            <a:endParaRPr sz="4000" dirty="0">
              <a:latin typeface="Open Sans" panose="020B0606030504020204" pitchFamily="34" charset="0"/>
              <a:ea typeface="Open Sans" panose="020B0606030504020204" pitchFamily="34" charset="0"/>
              <a:cs typeface="Open Sans" panose="020B0606030504020204" pitchFamily="34" charset="0"/>
            </a:endParaRPr>
          </a:p>
        </p:txBody>
      </p:sp>
      <p:pic>
        <p:nvPicPr>
          <p:cNvPr id="3" name="object 3"/>
          <p:cNvPicPr/>
          <p:nvPr/>
        </p:nvPicPr>
        <p:blipFill>
          <a:blip r:embed="rId2">
            <a:extLst>
              <a:ext uri="{28A0092B-C50C-407E-A947-70E740481C1C}">
                <a14:useLocalDpi xmlns:a14="http://schemas.microsoft.com/office/drawing/2010/main"/>
              </a:ext>
            </a:extLst>
          </a:blip>
          <a:srcRect/>
          <a:stretch/>
        </p:blipFill>
        <p:spPr>
          <a:xfrm>
            <a:off x="460877" y="1522221"/>
            <a:ext cx="6001514" cy="3137155"/>
          </a:xfrm>
          <a:prstGeom prst="rect">
            <a:avLst/>
          </a:prstGeom>
        </p:spPr>
      </p:pic>
      <p:sp>
        <p:nvSpPr>
          <p:cNvPr id="4" name="object 4"/>
          <p:cNvSpPr txBox="1"/>
          <p:nvPr/>
        </p:nvSpPr>
        <p:spPr>
          <a:xfrm>
            <a:off x="6858000" y="1710131"/>
            <a:ext cx="3759200" cy="2761333"/>
          </a:xfrm>
          <a:prstGeom prst="rect">
            <a:avLst/>
          </a:prstGeom>
        </p:spPr>
        <p:txBody>
          <a:bodyPr vert="horz" wrap="square" lIns="0" tIns="33020" rIns="0" bIns="0" rtlCol="0">
            <a:spAutoFit/>
          </a:bodyPr>
          <a:lstStyle/>
          <a:p>
            <a:pPr marL="528320" marR="5080" indent="-515620">
              <a:lnSpc>
                <a:spcPts val="4300"/>
              </a:lnSpc>
              <a:spcBef>
                <a:spcPts val="260"/>
              </a:spcBef>
              <a:buAutoNum type="arabicPeriod"/>
              <a:tabLst>
                <a:tab pos="528320" algn="l"/>
              </a:tabLst>
            </a:pPr>
            <a:r>
              <a:rPr sz="2800" dirty="0">
                <a:solidFill>
                  <a:srgbClr val="393939"/>
                </a:solidFill>
                <a:latin typeface="Open Sans" panose="020B0606030504020204" pitchFamily="34" charset="0"/>
                <a:ea typeface="Open Sans" panose="020B0606030504020204" pitchFamily="34" charset="0"/>
                <a:cs typeface="Open Sans" panose="020B0606030504020204" pitchFamily="34" charset="0"/>
              </a:rPr>
              <a:t>Set</a:t>
            </a:r>
            <a:r>
              <a:rPr sz="2800" spc="-90" dirty="0">
                <a:solidFill>
                  <a:srgbClr val="393939"/>
                </a:solidFill>
                <a:latin typeface="Open Sans" panose="020B0606030504020204" pitchFamily="34" charset="0"/>
                <a:ea typeface="Open Sans" panose="020B0606030504020204" pitchFamily="34" charset="0"/>
                <a:cs typeface="Open Sans" panose="020B0606030504020204" pitchFamily="34" charset="0"/>
              </a:rPr>
              <a:t> </a:t>
            </a:r>
            <a:r>
              <a:rPr sz="2800" spc="-50" dirty="0">
                <a:solidFill>
                  <a:srgbClr val="393939"/>
                </a:solidFill>
                <a:latin typeface="Open Sans" panose="020B0606030504020204" pitchFamily="34" charset="0"/>
                <a:ea typeface="Open Sans" panose="020B0606030504020204" pitchFamily="34" charset="0"/>
                <a:cs typeface="Open Sans" panose="020B0606030504020204" pitchFamily="34" charset="0"/>
              </a:rPr>
              <a:t>organization’s </a:t>
            </a:r>
            <a:r>
              <a:rPr sz="2800" u="sng" spc="-10" dirty="0">
                <a:solidFill>
                  <a:srgbClr val="00418D"/>
                </a:solidFill>
                <a:uFill>
                  <a:solidFill>
                    <a:srgbClr val="000099"/>
                  </a:solidFill>
                </a:uFill>
                <a:latin typeface="Open Sans" panose="020B0606030504020204" pitchFamily="34" charset="0"/>
                <a:ea typeface="Open Sans" panose="020B0606030504020204" pitchFamily="34" charset="0"/>
                <a:cs typeface="Open Sans" panose="020B0606030504020204" pitchFamily="34" charset="0"/>
              </a:rPr>
              <a:t>direction</a:t>
            </a:r>
            <a:endParaRPr sz="2800" dirty="0">
              <a:latin typeface="Open Sans" panose="020B0606030504020204" pitchFamily="34" charset="0"/>
              <a:ea typeface="Open Sans" panose="020B0606030504020204" pitchFamily="34" charset="0"/>
              <a:cs typeface="Open Sans" panose="020B0606030504020204" pitchFamily="34" charset="0"/>
            </a:endParaRPr>
          </a:p>
          <a:p>
            <a:pPr marL="528320" marR="42545" indent="-516255">
              <a:lnSpc>
                <a:spcPts val="4300"/>
              </a:lnSpc>
              <a:spcBef>
                <a:spcPts val="200"/>
              </a:spcBef>
              <a:buAutoNum type="arabicPeriod"/>
              <a:tabLst>
                <a:tab pos="528320" algn="l"/>
              </a:tabLst>
            </a:pPr>
            <a:r>
              <a:rPr sz="2800" dirty="0">
                <a:solidFill>
                  <a:srgbClr val="393939"/>
                </a:solidFill>
                <a:latin typeface="Open Sans" panose="020B0606030504020204" pitchFamily="34" charset="0"/>
                <a:ea typeface="Open Sans" panose="020B0606030504020204" pitchFamily="34" charset="0"/>
                <a:cs typeface="Open Sans" panose="020B0606030504020204" pitchFamily="34" charset="0"/>
              </a:rPr>
              <a:t>Ensure</a:t>
            </a:r>
            <a:r>
              <a:rPr sz="2800" spc="-175" dirty="0">
                <a:solidFill>
                  <a:srgbClr val="39393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393939"/>
                </a:solidFill>
                <a:latin typeface="Open Sans" panose="020B0606030504020204" pitchFamily="34" charset="0"/>
                <a:ea typeface="Open Sans" panose="020B0606030504020204" pitchFamily="34" charset="0"/>
                <a:cs typeface="Open Sans" panose="020B0606030504020204" pitchFamily="34" charset="0"/>
              </a:rPr>
              <a:t>necessary </a:t>
            </a:r>
            <a:r>
              <a:rPr sz="2800" u="sng" spc="-10" dirty="0">
                <a:solidFill>
                  <a:srgbClr val="00418D"/>
                </a:solidFill>
                <a:uFill>
                  <a:solidFill>
                    <a:srgbClr val="000099"/>
                  </a:solidFill>
                </a:uFill>
                <a:latin typeface="Open Sans" panose="020B0606030504020204" pitchFamily="34" charset="0"/>
                <a:ea typeface="Open Sans" panose="020B0606030504020204" pitchFamily="34" charset="0"/>
                <a:cs typeface="Open Sans" panose="020B0606030504020204" pitchFamily="34" charset="0"/>
              </a:rPr>
              <a:t>resources</a:t>
            </a:r>
            <a:endParaRPr sz="2800" dirty="0">
              <a:latin typeface="Open Sans" panose="020B0606030504020204" pitchFamily="34" charset="0"/>
              <a:ea typeface="Open Sans" panose="020B0606030504020204" pitchFamily="34" charset="0"/>
              <a:cs typeface="Open Sans" panose="020B0606030504020204" pitchFamily="34" charset="0"/>
            </a:endParaRPr>
          </a:p>
          <a:p>
            <a:pPr marL="528320" indent="-514984">
              <a:lnSpc>
                <a:spcPts val="4160"/>
              </a:lnSpc>
              <a:buAutoNum type="arabicPeriod"/>
              <a:tabLst>
                <a:tab pos="528320" algn="l"/>
              </a:tabLst>
            </a:pPr>
            <a:r>
              <a:rPr sz="2800" spc="-20" dirty="0">
                <a:solidFill>
                  <a:srgbClr val="393939"/>
                </a:solidFill>
                <a:latin typeface="Open Sans" panose="020B0606030504020204" pitchFamily="34" charset="0"/>
                <a:ea typeface="Open Sans" panose="020B0606030504020204" pitchFamily="34" charset="0"/>
                <a:cs typeface="Open Sans" panose="020B0606030504020204" pitchFamily="34" charset="0"/>
              </a:rPr>
              <a:t>Provide</a:t>
            </a:r>
            <a:r>
              <a:rPr sz="2800" spc="-145" dirty="0">
                <a:solidFill>
                  <a:srgbClr val="393939"/>
                </a:solidFill>
                <a:latin typeface="Open Sans" panose="020B0606030504020204" pitchFamily="34" charset="0"/>
                <a:ea typeface="Open Sans" panose="020B0606030504020204" pitchFamily="34" charset="0"/>
                <a:cs typeface="Open Sans" panose="020B0606030504020204" pitchFamily="34" charset="0"/>
              </a:rPr>
              <a:t> </a:t>
            </a:r>
            <a:r>
              <a:rPr sz="2800" u="sng" spc="-10" dirty="0">
                <a:solidFill>
                  <a:srgbClr val="00418D"/>
                </a:solidFill>
                <a:uFill>
                  <a:solidFill>
                    <a:srgbClr val="000099"/>
                  </a:solidFill>
                </a:uFill>
                <a:latin typeface="Open Sans" panose="020B0606030504020204" pitchFamily="34" charset="0"/>
                <a:ea typeface="Open Sans" panose="020B0606030504020204" pitchFamily="34" charset="0"/>
                <a:cs typeface="Open Sans" panose="020B0606030504020204" pitchFamily="34" charset="0"/>
              </a:rPr>
              <a:t>oversight</a:t>
            </a:r>
            <a:endParaRPr sz="2800" dirty="0">
              <a:latin typeface="Open Sans" panose="020B0606030504020204" pitchFamily="34" charset="0"/>
              <a:ea typeface="Open Sans" panose="020B0606030504020204" pitchFamily="34" charset="0"/>
              <a:cs typeface="Open Sans" panose="020B0606030504020204" pitchFamily="34" charset="0"/>
            </a:endParaRPr>
          </a:p>
        </p:txBody>
      </p:sp>
      <p:sp>
        <p:nvSpPr>
          <p:cNvPr id="6" name="object 5">
            <a:extLst>
              <a:ext uri="{FF2B5EF4-FFF2-40B4-BE49-F238E27FC236}">
                <a16:creationId xmlns:a16="http://schemas.microsoft.com/office/drawing/2014/main" id="{2801F4BB-A5B1-B7D2-936A-E92EEC81C576}"/>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44</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381206804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92988" y="10922"/>
            <a:ext cx="11006023" cy="566822"/>
          </a:xfrm>
          <a:prstGeom prst="rect">
            <a:avLst/>
          </a:prstGeom>
        </p:spPr>
        <p:txBody>
          <a:bodyPr vert="horz" wrap="square" lIns="0" tIns="12700" rIns="0" bIns="0" rtlCol="0">
            <a:spAutoFit/>
          </a:bodyPr>
          <a:lstStyle/>
          <a:p>
            <a:pPr marL="2589530">
              <a:lnSpc>
                <a:spcPct val="100000"/>
              </a:lnSpc>
              <a:spcBef>
                <a:spcPts val="100"/>
              </a:spcBef>
            </a:pP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Set</a:t>
            </a:r>
            <a:r>
              <a:rPr sz="3600" spc="-18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50" dirty="0">
                <a:solidFill>
                  <a:srgbClr val="117624"/>
                </a:solidFill>
                <a:latin typeface="Open Sans" panose="020B0606030504020204" pitchFamily="34" charset="0"/>
                <a:ea typeface="Open Sans" panose="020B0606030504020204" pitchFamily="34" charset="0"/>
                <a:cs typeface="Open Sans" panose="020B0606030504020204" pitchFamily="34" charset="0"/>
              </a:rPr>
              <a:t>Organization’s</a:t>
            </a:r>
            <a:r>
              <a:rPr sz="3600" spc="-12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Direction</a:t>
            </a:r>
            <a:endParaRPr sz="3600" dirty="0">
              <a:latin typeface="Open Sans" panose="020B0606030504020204" pitchFamily="34" charset="0"/>
              <a:ea typeface="Open Sans" panose="020B0606030504020204" pitchFamily="34" charset="0"/>
              <a:cs typeface="Open Sans" panose="020B0606030504020204" pitchFamily="34" charset="0"/>
            </a:endParaRPr>
          </a:p>
        </p:txBody>
      </p:sp>
      <p:pic>
        <p:nvPicPr>
          <p:cNvPr id="3" name="object 3"/>
          <p:cNvPicPr/>
          <p:nvPr/>
        </p:nvPicPr>
        <p:blipFill>
          <a:blip r:embed="rId2" cstate="print">
            <a:extLst>
              <a:ext uri="{28A0092B-C50C-407E-A947-70E740481C1C}">
                <a14:useLocalDpi xmlns:a14="http://schemas.microsoft.com/office/drawing/2010/main"/>
              </a:ext>
            </a:extLst>
          </a:blip>
          <a:srcRect/>
          <a:stretch/>
        </p:blipFill>
        <p:spPr>
          <a:xfrm>
            <a:off x="586811" y="1450949"/>
            <a:ext cx="4408713" cy="342900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4" name="object 4"/>
          <p:cNvSpPr txBox="1"/>
          <p:nvPr/>
        </p:nvSpPr>
        <p:spPr>
          <a:xfrm>
            <a:off x="5482771" y="1137715"/>
            <a:ext cx="6122418" cy="4055469"/>
          </a:xfrm>
          <a:prstGeom prst="rect">
            <a:avLst/>
          </a:prstGeom>
        </p:spPr>
        <p:txBody>
          <a:bodyPr vert="horz" wrap="square" lIns="0" tIns="12700" rIns="0" bIns="0" rtlCol="0">
            <a:spAutoFit/>
          </a:bodyPr>
          <a:lstStyle/>
          <a:p>
            <a:pPr marL="469900" marR="396875" indent="-457200">
              <a:lnSpc>
                <a:spcPct val="120000"/>
              </a:lnSpc>
              <a:spcBef>
                <a:spcPts val="100"/>
              </a:spcBef>
              <a:buFont typeface="Wingdings"/>
              <a:buChar char=""/>
              <a:tabLst>
                <a:tab pos="469900" algn="l"/>
              </a:tabLst>
            </a:pPr>
            <a:r>
              <a:rPr sz="28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Engage</a:t>
            </a:r>
            <a:r>
              <a:rPr sz="2800"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in</a:t>
            </a:r>
            <a:r>
              <a:rPr sz="2800"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strategic</a:t>
            </a:r>
            <a:r>
              <a:rPr sz="2800"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thinking</a:t>
            </a:r>
            <a:r>
              <a:rPr sz="28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and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planning</a:t>
            </a:r>
            <a:endParaRPr sz="2800" dirty="0">
              <a:latin typeface="Open Sans" panose="020B0606030504020204" pitchFamily="34" charset="0"/>
              <a:ea typeface="Open Sans" panose="020B0606030504020204" pitchFamily="34" charset="0"/>
              <a:cs typeface="Open Sans" panose="020B0606030504020204" pitchFamily="34" charset="0"/>
            </a:endParaRPr>
          </a:p>
          <a:p>
            <a:pPr marL="481965" marR="5080" indent="-457200">
              <a:lnSpc>
                <a:spcPct val="100000"/>
              </a:lnSpc>
              <a:spcBef>
                <a:spcPts val="1505"/>
              </a:spcBef>
              <a:buFont typeface="Wingdings"/>
              <a:buChar char=""/>
              <a:tabLst>
                <a:tab pos="481965" algn="l"/>
              </a:tabLst>
            </a:pP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Set</a:t>
            </a:r>
            <a:r>
              <a:rPr sz="28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8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organization’s</a:t>
            </a:r>
            <a:r>
              <a:rPr sz="28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mission</a:t>
            </a:r>
            <a:r>
              <a:rPr sz="28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and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vision</a:t>
            </a:r>
            <a:r>
              <a:rPr sz="28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for</a:t>
            </a:r>
            <a:r>
              <a:rPr sz="28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8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future</a:t>
            </a:r>
            <a:endParaRPr sz="2800" dirty="0">
              <a:latin typeface="Open Sans" panose="020B0606030504020204" pitchFamily="34" charset="0"/>
              <a:ea typeface="Open Sans" panose="020B0606030504020204" pitchFamily="34" charset="0"/>
              <a:cs typeface="Open Sans" panose="020B0606030504020204" pitchFamily="34" charset="0"/>
            </a:endParaRPr>
          </a:p>
          <a:p>
            <a:pPr marL="481965" indent="-457200">
              <a:lnSpc>
                <a:spcPct val="100000"/>
              </a:lnSpc>
              <a:spcBef>
                <a:spcPts val="900"/>
              </a:spcBef>
              <a:buFont typeface="Wingdings"/>
              <a:buChar char=""/>
              <a:tabLst>
                <a:tab pos="481965" algn="l"/>
              </a:tabLst>
            </a:pP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Establish</a:t>
            </a:r>
            <a:r>
              <a:rPr sz="28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organizational</a:t>
            </a:r>
            <a:r>
              <a:rPr sz="28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values</a:t>
            </a:r>
            <a:endParaRPr sz="2800" dirty="0">
              <a:latin typeface="Open Sans" panose="020B0606030504020204" pitchFamily="34" charset="0"/>
              <a:ea typeface="Open Sans" panose="020B0606030504020204" pitchFamily="34" charset="0"/>
              <a:cs typeface="Open Sans" panose="020B0606030504020204" pitchFamily="34" charset="0"/>
            </a:endParaRPr>
          </a:p>
          <a:p>
            <a:pPr marL="481330" marR="1050925" indent="-457200">
              <a:lnSpc>
                <a:spcPct val="100000"/>
              </a:lnSpc>
              <a:spcBef>
                <a:spcPts val="900"/>
              </a:spcBef>
              <a:buFont typeface="Wingdings"/>
              <a:buChar char=""/>
              <a:tabLst>
                <a:tab pos="481330" algn="l"/>
              </a:tabLst>
            </a:pP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Ensuring</a:t>
            </a:r>
            <a:r>
              <a:rPr sz="28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alignment</a:t>
            </a:r>
            <a:r>
              <a:rPr sz="28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of </a:t>
            </a:r>
            <a:r>
              <a:rPr sz="28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operational</a:t>
            </a:r>
            <a:r>
              <a:rPr sz="28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or</a:t>
            </a:r>
            <a:r>
              <a:rPr sz="28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annual</a:t>
            </a:r>
            <a:r>
              <a:rPr sz="28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plans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with</a:t>
            </a:r>
            <a:r>
              <a:rPr sz="28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800" spc="-1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strategic</a:t>
            </a:r>
            <a:r>
              <a:rPr sz="28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plan</a:t>
            </a:r>
            <a:endParaRPr sz="2800" dirty="0">
              <a:latin typeface="Open Sans" panose="020B0606030504020204" pitchFamily="34" charset="0"/>
              <a:ea typeface="Open Sans" panose="020B0606030504020204" pitchFamily="34" charset="0"/>
              <a:cs typeface="Open Sans" panose="020B0606030504020204" pitchFamily="34" charset="0"/>
            </a:endParaRPr>
          </a:p>
        </p:txBody>
      </p:sp>
      <p:sp>
        <p:nvSpPr>
          <p:cNvPr id="6" name="object 5">
            <a:extLst>
              <a:ext uri="{FF2B5EF4-FFF2-40B4-BE49-F238E27FC236}">
                <a16:creationId xmlns:a16="http://schemas.microsoft.com/office/drawing/2014/main" id="{8D688887-FD1F-AE73-29C8-99875B277022}"/>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45</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323408962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92988" y="10922"/>
            <a:ext cx="11006023" cy="566822"/>
          </a:xfrm>
          <a:prstGeom prst="rect">
            <a:avLst/>
          </a:prstGeom>
        </p:spPr>
        <p:txBody>
          <a:bodyPr vert="horz" wrap="square" lIns="0" tIns="12700" rIns="0" bIns="0" rtlCol="0">
            <a:spAutoFit/>
          </a:bodyPr>
          <a:lstStyle/>
          <a:p>
            <a:pPr marL="2541905">
              <a:lnSpc>
                <a:spcPct val="100000"/>
              </a:lnSpc>
              <a:spcBef>
                <a:spcPts val="100"/>
              </a:spcBef>
            </a:pPr>
            <a:r>
              <a:rPr sz="36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Ensure</a:t>
            </a:r>
            <a:r>
              <a:rPr sz="3600" spc="-20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Necessary</a:t>
            </a:r>
            <a:r>
              <a:rPr sz="3600" spc="-19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Resources</a:t>
            </a:r>
            <a:endParaRPr sz="36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4724400" y="1066800"/>
            <a:ext cx="6583045" cy="3606115"/>
          </a:xfrm>
          <a:prstGeom prst="rect">
            <a:avLst/>
          </a:prstGeom>
        </p:spPr>
        <p:txBody>
          <a:bodyPr vert="horz" wrap="square" lIns="0" tIns="127000" rIns="0" bIns="0" rtlCol="0">
            <a:spAutoFit/>
          </a:bodyPr>
          <a:lstStyle/>
          <a:p>
            <a:pPr marL="468630" indent="-455930">
              <a:lnSpc>
                <a:spcPct val="100000"/>
              </a:lnSpc>
              <a:spcBef>
                <a:spcPts val="1000"/>
              </a:spcBef>
              <a:buFont typeface="Wingdings"/>
              <a:buChar char=""/>
              <a:tabLst>
                <a:tab pos="468630" algn="l"/>
              </a:tabLst>
            </a:pPr>
            <a:r>
              <a:rPr sz="28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Hire</a:t>
            </a:r>
            <a:r>
              <a:rPr sz="2800" spc="-1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capable</a:t>
            </a:r>
            <a:r>
              <a:rPr sz="2800" spc="-1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executive</a:t>
            </a:r>
            <a:r>
              <a:rPr sz="28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leadership</a:t>
            </a:r>
            <a:endParaRPr sz="2800" dirty="0">
              <a:latin typeface="Open Sans" panose="020B0606030504020204" pitchFamily="34" charset="0"/>
              <a:ea typeface="Open Sans" panose="020B0606030504020204" pitchFamily="34" charset="0"/>
              <a:cs typeface="Open Sans" panose="020B0606030504020204" pitchFamily="34" charset="0"/>
            </a:endParaRPr>
          </a:p>
          <a:p>
            <a:pPr marL="468630" indent="-455930">
              <a:lnSpc>
                <a:spcPct val="100000"/>
              </a:lnSpc>
              <a:spcBef>
                <a:spcPts val="900"/>
              </a:spcBef>
              <a:buFont typeface="Wingdings"/>
              <a:buChar char=""/>
              <a:tabLst>
                <a:tab pos="468630" algn="l"/>
              </a:tabLst>
            </a:pP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Ensure</a:t>
            </a:r>
            <a:r>
              <a:rPr sz="2800" spc="-1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adequate</a:t>
            </a:r>
            <a:r>
              <a:rPr sz="28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financial</a:t>
            </a:r>
            <a:r>
              <a:rPr sz="28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resources</a:t>
            </a:r>
            <a:endParaRPr sz="2800" dirty="0">
              <a:latin typeface="Open Sans" panose="020B0606030504020204" pitchFamily="34" charset="0"/>
              <a:ea typeface="Open Sans" panose="020B0606030504020204" pitchFamily="34" charset="0"/>
              <a:cs typeface="Open Sans" panose="020B0606030504020204" pitchFamily="34" charset="0"/>
            </a:endParaRPr>
          </a:p>
          <a:p>
            <a:pPr marL="468630" indent="-455930">
              <a:lnSpc>
                <a:spcPct val="100000"/>
              </a:lnSpc>
              <a:spcBef>
                <a:spcPts val="900"/>
              </a:spcBef>
              <a:buFont typeface="Wingdings"/>
              <a:buChar char=""/>
              <a:tabLst>
                <a:tab pos="468630" algn="l"/>
              </a:tabLst>
            </a:pPr>
            <a:r>
              <a:rPr sz="28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Promote</a:t>
            </a:r>
            <a:r>
              <a:rPr sz="2800" spc="-1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positive</a:t>
            </a:r>
            <a:r>
              <a:rPr sz="28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public</a:t>
            </a:r>
            <a:r>
              <a:rPr sz="28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image</a:t>
            </a:r>
            <a:endParaRPr sz="2800" dirty="0">
              <a:latin typeface="Open Sans" panose="020B0606030504020204" pitchFamily="34" charset="0"/>
              <a:ea typeface="Open Sans" panose="020B0606030504020204" pitchFamily="34" charset="0"/>
              <a:cs typeface="Open Sans" panose="020B0606030504020204" pitchFamily="34" charset="0"/>
            </a:endParaRPr>
          </a:p>
          <a:p>
            <a:pPr marL="469265" marR="5080" indent="-457200">
              <a:lnSpc>
                <a:spcPct val="100000"/>
              </a:lnSpc>
              <a:spcBef>
                <a:spcPts val="900"/>
              </a:spcBef>
              <a:buFont typeface="Wingdings"/>
              <a:buChar char=""/>
              <a:tabLst>
                <a:tab pos="469265" algn="l"/>
              </a:tabLst>
            </a:pP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Ensure</a:t>
            </a:r>
            <a:r>
              <a:rPr sz="28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8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presence</a:t>
            </a:r>
            <a:r>
              <a:rPr sz="28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2800"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28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capable</a:t>
            </a:r>
            <a:r>
              <a:rPr sz="28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and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responsible</a:t>
            </a:r>
            <a:r>
              <a:rPr sz="28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Board</a:t>
            </a:r>
            <a:endParaRPr lang="en-US"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endParaRPr>
          </a:p>
          <a:p>
            <a:pPr marL="469265" marR="5080" indent="-457200">
              <a:lnSpc>
                <a:spcPct val="100000"/>
              </a:lnSpc>
              <a:spcBef>
                <a:spcPts val="900"/>
              </a:spcBef>
              <a:buFont typeface="Wingdings"/>
              <a:buChar char=""/>
              <a:tabLst>
                <a:tab pos="469265" algn="l"/>
              </a:tabLst>
            </a:pPr>
            <a:r>
              <a:rPr lang="en-US"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Ensure effective volunteer engagement</a:t>
            </a:r>
          </a:p>
        </p:txBody>
      </p:sp>
      <p:pic>
        <p:nvPicPr>
          <p:cNvPr id="4" name="object 4"/>
          <p:cNvPicPr/>
          <p:nvPr/>
        </p:nvPicPr>
        <p:blipFill>
          <a:blip r:embed="rId2" cstate="print">
            <a:extLst>
              <a:ext uri="{BEBA8EAE-BF5A-486C-A8C5-ECC9F3942E4B}">
                <a14:imgProps xmlns:a14="http://schemas.microsoft.com/office/drawing/2010/main">
                  <a14:imgLayer r:embed="rId3">
                    <a14:imgEffect>
                      <a14:backgroundRemoval t="10000" b="90000" l="10000" r="90000">
                        <a14:foregroundMark x1="36979" y1="82254" x2="38281" y2="82701"/>
                        <a14:foregroundMark x1="44358" y1="85379" x2="44097" y2="86049"/>
                        <a14:foregroundMark x1="72049" y1="85045" x2="71788" y2="84375"/>
                        <a14:foregroundMark x1="57986" y1="88504" x2="59549" y2="84375"/>
                      </a14:backgroundRemoval>
                    </a14:imgEffect>
                  </a14:imgLayer>
                </a14:imgProps>
              </a:ext>
              <a:ext uri="{28A0092B-C50C-407E-A947-70E740481C1C}">
                <a14:useLocalDpi xmlns:a14="http://schemas.microsoft.com/office/drawing/2010/main"/>
              </a:ext>
            </a:extLst>
          </a:blip>
          <a:srcRect/>
          <a:stretch/>
        </p:blipFill>
        <p:spPr>
          <a:xfrm>
            <a:off x="76750" y="1277881"/>
            <a:ext cx="4647650" cy="3614840"/>
          </a:xfrm>
          <a:prstGeom prst="rect">
            <a:avLst/>
          </a:prstGeom>
        </p:spPr>
      </p:pic>
      <p:sp>
        <p:nvSpPr>
          <p:cNvPr id="6" name="object 5">
            <a:extLst>
              <a:ext uri="{FF2B5EF4-FFF2-40B4-BE49-F238E27FC236}">
                <a16:creationId xmlns:a16="http://schemas.microsoft.com/office/drawing/2014/main" id="{D1BE0DE3-716F-21DF-FF17-3509CA0FA5C6}"/>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46</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4"/>
              </a:rPr>
              <a:t>www.tecker.com</a:t>
            </a:r>
            <a:endParaRPr sz="1200" dirty="0">
              <a:latin typeface="Calibri Light"/>
              <a:cs typeface="Calibri Light"/>
            </a:endParaRPr>
          </a:p>
        </p:txBody>
      </p:sp>
    </p:spTree>
    <p:extLst>
      <p:ext uri="{BB962C8B-B14F-4D97-AF65-F5344CB8AC3E}">
        <p14:creationId xmlns:p14="http://schemas.microsoft.com/office/powerpoint/2010/main" val="266246307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3630929">
              <a:lnSpc>
                <a:spcPct val="100000"/>
              </a:lnSpc>
              <a:spcBef>
                <a:spcPts val="100"/>
              </a:spcBef>
            </a:pPr>
            <a:r>
              <a:rPr sz="4000"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Provide</a:t>
            </a:r>
            <a:r>
              <a:rPr sz="4000" spc="-16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Oversight</a:t>
            </a:r>
            <a:endParaRPr sz="4000" dirty="0">
              <a:latin typeface="Open Sans" panose="020B0606030504020204" pitchFamily="34" charset="0"/>
              <a:ea typeface="Open Sans" panose="020B0606030504020204" pitchFamily="34" charset="0"/>
              <a:cs typeface="Open Sans" panose="020B0606030504020204" pitchFamily="34" charset="0"/>
            </a:endParaRPr>
          </a:p>
        </p:txBody>
      </p:sp>
      <p:pic>
        <p:nvPicPr>
          <p:cNvPr id="3" name="object 3"/>
          <p:cNvPicPr/>
          <p:nvPr/>
        </p:nvPicPr>
        <p:blipFill>
          <a:blip r:embed="rId2" cstate="print">
            <a:extLst>
              <a:ext uri="{28A0092B-C50C-407E-A947-70E740481C1C}">
                <a14:useLocalDpi xmlns:a14="http://schemas.microsoft.com/office/drawing/2010/main"/>
              </a:ext>
            </a:extLst>
          </a:blip>
          <a:srcRect/>
          <a:stretch/>
        </p:blipFill>
        <p:spPr>
          <a:xfrm>
            <a:off x="586810" y="1278376"/>
            <a:ext cx="4104690" cy="3621786"/>
          </a:xfrm>
          <a:prstGeom prst="rect">
            <a:avLst/>
          </a:prstGeom>
        </p:spPr>
      </p:pic>
      <p:sp>
        <p:nvSpPr>
          <p:cNvPr id="4" name="object 4"/>
          <p:cNvSpPr txBox="1"/>
          <p:nvPr/>
        </p:nvSpPr>
        <p:spPr>
          <a:xfrm>
            <a:off x="5181600" y="1066800"/>
            <a:ext cx="6208395" cy="3721532"/>
          </a:xfrm>
          <a:prstGeom prst="rect">
            <a:avLst/>
          </a:prstGeom>
        </p:spPr>
        <p:txBody>
          <a:bodyPr vert="horz" wrap="square" lIns="0" tIns="127000" rIns="0" bIns="0" rtlCol="0">
            <a:spAutoFit/>
          </a:bodyPr>
          <a:lstStyle/>
          <a:p>
            <a:pPr marL="468630" indent="-455930">
              <a:lnSpc>
                <a:spcPct val="100000"/>
              </a:lnSpc>
              <a:spcBef>
                <a:spcPts val="1000"/>
              </a:spcBef>
              <a:buFont typeface="Wingdings"/>
              <a:buChar char=""/>
              <a:tabLst>
                <a:tab pos="468630" algn="l"/>
              </a:tabLst>
            </a:pP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Oversee</a:t>
            </a:r>
            <a:r>
              <a:rPr sz="2800" spc="-1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financial</a:t>
            </a:r>
            <a:r>
              <a:rPr sz="28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management</a:t>
            </a:r>
            <a:endParaRPr sz="2800" dirty="0">
              <a:latin typeface="Open Sans" panose="020B0606030504020204" pitchFamily="34" charset="0"/>
              <a:ea typeface="Open Sans" panose="020B0606030504020204" pitchFamily="34" charset="0"/>
              <a:cs typeface="Open Sans" panose="020B0606030504020204" pitchFamily="34" charset="0"/>
            </a:endParaRPr>
          </a:p>
          <a:p>
            <a:pPr marL="468630" indent="-455930">
              <a:lnSpc>
                <a:spcPct val="100000"/>
              </a:lnSpc>
              <a:spcBef>
                <a:spcPts val="900"/>
              </a:spcBef>
              <a:buFont typeface="Wingdings"/>
              <a:buChar char=""/>
              <a:tabLst>
                <a:tab pos="468630" algn="l"/>
              </a:tabLst>
            </a:pPr>
            <a:r>
              <a:rPr lang="en-US" sz="28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Determine acceptable risk</a:t>
            </a:r>
            <a:endParaRPr sz="2800" dirty="0">
              <a:latin typeface="Open Sans" panose="020B0606030504020204" pitchFamily="34" charset="0"/>
              <a:ea typeface="Open Sans" panose="020B0606030504020204" pitchFamily="34" charset="0"/>
              <a:cs typeface="Open Sans" panose="020B0606030504020204" pitchFamily="34" charset="0"/>
            </a:endParaRPr>
          </a:p>
          <a:p>
            <a:pPr marL="468630" indent="-455930">
              <a:lnSpc>
                <a:spcPct val="100000"/>
              </a:lnSpc>
              <a:spcBef>
                <a:spcPts val="900"/>
              </a:spcBef>
              <a:buFont typeface="Wingdings"/>
              <a:buChar char=""/>
              <a:tabLst>
                <a:tab pos="468630" algn="l"/>
              </a:tabLst>
            </a:pP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Measure</a:t>
            </a:r>
            <a:r>
              <a:rPr sz="2800" spc="-1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progress</a:t>
            </a:r>
            <a:r>
              <a:rPr sz="28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on</a:t>
            </a:r>
            <a:r>
              <a:rPr sz="28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strategic</a:t>
            </a:r>
            <a:r>
              <a:rPr sz="28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plan</a:t>
            </a:r>
            <a:endParaRPr sz="2800" dirty="0">
              <a:latin typeface="Open Sans" panose="020B0606030504020204" pitchFamily="34" charset="0"/>
              <a:ea typeface="Open Sans" panose="020B0606030504020204" pitchFamily="34" charset="0"/>
              <a:cs typeface="Open Sans" panose="020B0606030504020204" pitchFamily="34" charset="0"/>
            </a:endParaRPr>
          </a:p>
          <a:p>
            <a:pPr marL="468630" indent="-455930">
              <a:lnSpc>
                <a:spcPct val="100000"/>
              </a:lnSpc>
              <a:spcBef>
                <a:spcPts val="900"/>
              </a:spcBef>
              <a:buFont typeface="Wingdings"/>
              <a:buChar char=""/>
              <a:tabLst>
                <a:tab pos="468630" algn="l"/>
              </a:tabLst>
            </a:pP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Monitor</a:t>
            </a:r>
            <a:r>
              <a:rPr sz="28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programs</a:t>
            </a:r>
            <a:r>
              <a:rPr sz="2800" spc="-1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8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services</a:t>
            </a:r>
            <a:endParaRPr sz="2800" dirty="0">
              <a:latin typeface="Open Sans" panose="020B0606030504020204" pitchFamily="34" charset="0"/>
              <a:ea typeface="Open Sans" panose="020B0606030504020204" pitchFamily="34" charset="0"/>
              <a:cs typeface="Open Sans" panose="020B0606030504020204" pitchFamily="34" charset="0"/>
            </a:endParaRPr>
          </a:p>
          <a:p>
            <a:pPr marL="468630" indent="-455930">
              <a:lnSpc>
                <a:spcPct val="100000"/>
              </a:lnSpc>
              <a:spcBef>
                <a:spcPts val="900"/>
              </a:spcBef>
              <a:buFont typeface="Wingdings"/>
              <a:buChar char=""/>
              <a:tabLst>
                <a:tab pos="468630" algn="l"/>
              </a:tabLst>
            </a:pPr>
            <a:r>
              <a:rPr sz="28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Provide</a:t>
            </a:r>
            <a:r>
              <a:rPr sz="2800"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legal</a:t>
            </a:r>
            <a:r>
              <a:rPr sz="28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8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moral</a:t>
            </a:r>
            <a:r>
              <a:rPr sz="28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oversight</a:t>
            </a:r>
            <a:endParaRPr sz="2800" dirty="0">
              <a:latin typeface="Open Sans" panose="020B0606030504020204" pitchFamily="34" charset="0"/>
              <a:ea typeface="Open Sans" panose="020B0606030504020204" pitchFamily="34" charset="0"/>
              <a:cs typeface="Open Sans" panose="020B0606030504020204" pitchFamily="34" charset="0"/>
            </a:endParaRPr>
          </a:p>
          <a:p>
            <a:pPr marL="468630" indent="-455930">
              <a:lnSpc>
                <a:spcPct val="100000"/>
              </a:lnSpc>
              <a:spcBef>
                <a:spcPts val="900"/>
              </a:spcBef>
              <a:buFont typeface="Wingdings"/>
              <a:buChar char=""/>
              <a:tabLst>
                <a:tab pos="468630" algn="l"/>
              </a:tabLst>
            </a:pPr>
            <a:r>
              <a:rPr sz="28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Evaluate</a:t>
            </a:r>
            <a:r>
              <a:rPr sz="28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8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C</a:t>
            </a:r>
            <a:r>
              <a:rPr lang="en-US"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hief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S</a:t>
            </a:r>
            <a:r>
              <a:rPr lang="en-US"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taff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E</a:t>
            </a:r>
            <a:r>
              <a:rPr lang="en-US"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xecutive</a:t>
            </a:r>
            <a:r>
              <a:rPr sz="28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&amp;</a:t>
            </a:r>
            <a:r>
              <a:rPr sz="28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Board</a:t>
            </a:r>
            <a:endParaRPr sz="2800" dirty="0">
              <a:latin typeface="Open Sans" panose="020B0606030504020204" pitchFamily="34" charset="0"/>
              <a:ea typeface="Open Sans" panose="020B0606030504020204" pitchFamily="34" charset="0"/>
              <a:cs typeface="Open Sans" panose="020B0606030504020204" pitchFamily="34" charset="0"/>
            </a:endParaRPr>
          </a:p>
        </p:txBody>
      </p:sp>
      <p:sp>
        <p:nvSpPr>
          <p:cNvPr id="6" name="object 5">
            <a:extLst>
              <a:ext uri="{FF2B5EF4-FFF2-40B4-BE49-F238E27FC236}">
                <a16:creationId xmlns:a16="http://schemas.microsoft.com/office/drawing/2014/main" id="{BEA18653-C76C-90F4-1EFA-05DFBFE79AB3}"/>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47</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23836659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11419" y="1293612"/>
            <a:ext cx="2435225" cy="566822"/>
          </a:xfrm>
          <a:prstGeom prst="rect">
            <a:avLst/>
          </a:prstGeom>
        </p:spPr>
        <p:txBody>
          <a:bodyPr vert="horz" wrap="square" lIns="0" tIns="12700" rIns="0" bIns="0" rtlCol="0">
            <a:spAutoFit/>
          </a:bodyPr>
          <a:lstStyle/>
          <a:p>
            <a:pPr marL="12700">
              <a:lnSpc>
                <a:spcPct val="100000"/>
              </a:lnSpc>
              <a:spcBef>
                <a:spcPts val="100"/>
              </a:spcBef>
            </a:pPr>
            <a:r>
              <a:rPr sz="3600" spc="-25" dirty="0">
                <a:solidFill>
                  <a:srgbClr val="117624"/>
                </a:solidFill>
                <a:latin typeface="Open Sans" panose="020B0606030504020204" pitchFamily="34" charset="0"/>
                <a:ea typeface="Open Sans" panose="020B0606030504020204" pitchFamily="34" charset="0"/>
                <a:cs typeface="Open Sans" panose="020B0606030504020204" pitchFamily="34" charset="0"/>
              </a:rPr>
              <a:t>Oversight</a:t>
            </a:r>
            <a:endParaRPr sz="36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4552608" y="1847433"/>
            <a:ext cx="2958465" cy="2800767"/>
          </a:xfrm>
          <a:prstGeom prst="rect">
            <a:avLst/>
          </a:prstGeom>
        </p:spPr>
        <p:txBody>
          <a:bodyPr vert="horz" wrap="square" lIns="0" tIns="165100" rIns="0" bIns="0" rtlCol="0">
            <a:spAutoFit/>
          </a:bodyPr>
          <a:lstStyle/>
          <a:p>
            <a:pPr marL="582930" indent="-570230">
              <a:lnSpc>
                <a:spcPct val="100000"/>
              </a:lnSpc>
              <a:spcBef>
                <a:spcPts val="1300"/>
              </a:spcBef>
              <a:buChar char="-"/>
              <a:tabLst>
                <a:tab pos="582930" algn="l"/>
              </a:tabLst>
            </a:pP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Outcomes</a:t>
            </a:r>
            <a:endParaRPr sz="2400" dirty="0">
              <a:latin typeface="Open Sans" panose="020B0606030504020204" pitchFamily="34" charset="0"/>
              <a:ea typeface="Open Sans" panose="020B0606030504020204" pitchFamily="34" charset="0"/>
              <a:cs typeface="Open Sans" panose="020B0606030504020204" pitchFamily="34" charset="0"/>
            </a:endParaRPr>
          </a:p>
          <a:p>
            <a:pPr marL="582930" indent="-570230">
              <a:lnSpc>
                <a:spcPct val="100000"/>
              </a:lnSpc>
              <a:spcBef>
                <a:spcPts val="1200"/>
              </a:spcBef>
              <a:buChar char="-"/>
              <a:tabLst>
                <a:tab pos="582930" algn="l"/>
              </a:tabLst>
            </a:pP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Board</a:t>
            </a:r>
            <a:endParaRPr sz="2400" dirty="0">
              <a:latin typeface="Open Sans" panose="020B0606030504020204" pitchFamily="34" charset="0"/>
              <a:ea typeface="Open Sans" panose="020B0606030504020204" pitchFamily="34" charset="0"/>
              <a:cs typeface="Open Sans" panose="020B0606030504020204" pitchFamily="34" charset="0"/>
            </a:endParaRPr>
          </a:p>
          <a:p>
            <a:pPr marL="12700">
              <a:lnSpc>
                <a:spcPct val="100000"/>
              </a:lnSpc>
              <a:spcBef>
                <a:spcPts val="1120"/>
              </a:spcBef>
            </a:pPr>
            <a:r>
              <a:rPr sz="3600" b="1" spc="-10" dirty="0">
                <a:solidFill>
                  <a:srgbClr val="117627"/>
                </a:solidFill>
                <a:latin typeface="Open Sans" panose="020B0606030504020204" pitchFamily="34" charset="0"/>
                <a:ea typeface="Open Sans" panose="020B0606030504020204" pitchFamily="34" charset="0"/>
                <a:cs typeface="Open Sans" panose="020B0606030504020204" pitchFamily="34" charset="0"/>
              </a:rPr>
              <a:t>Supervision</a:t>
            </a:r>
            <a:endParaRPr sz="3600" dirty="0">
              <a:latin typeface="Open Sans" panose="020B0606030504020204" pitchFamily="34" charset="0"/>
              <a:ea typeface="Open Sans" panose="020B0606030504020204" pitchFamily="34" charset="0"/>
              <a:cs typeface="Open Sans" panose="020B0606030504020204" pitchFamily="34" charset="0"/>
            </a:endParaRPr>
          </a:p>
          <a:p>
            <a:pPr marL="582930" indent="-570230">
              <a:lnSpc>
                <a:spcPct val="100000"/>
              </a:lnSpc>
              <a:spcBef>
                <a:spcPts val="1280"/>
              </a:spcBef>
              <a:buChar char="-"/>
              <a:tabLst>
                <a:tab pos="582930" algn="l"/>
              </a:tabLst>
            </a:pP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Activity</a:t>
            </a:r>
            <a:endParaRPr sz="2400" dirty="0">
              <a:latin typeface="Open Sans" panose="020B0606030504020204" pitchFamily="34" charset="0"/>
              <a:ea typeface="Open Sans" panose="020B0606030504020204" pitchFamily="34" charset="0"/>
              <a:cs typeface="Open Sans" panose="020B0606030504020204" pitchFamily="34" charset="0"/>
            </a:endParaRPr>
          </a:p>
          <a:p>
            <a:pPr marL="582930" indent="-570230">
              <a:lnSpc>
                <a:spcPct val="100000"/>
              </a:lnSpc>
              <a:spcBef>
                <a:spcPts val="1095"/>
              </a:spcBef>
              <a:buChar char="-"/>
              <a:tabLst>
                <a:tab pos="582930" algn="l"/>
              </a:tabLst>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Senior</a:t>
            </a:r>
            <a:r>
              <a:rPr sz="24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Staff</a:t>
            </a:r>
            <a:endParaRPr sz="2400" dirty="0">
              <a:latin typeface="Open Sans" panose="020B0606030504020204" pitchFamily="34" charset="0"/>
              <a:ea typeface="Open Sans" panose="020B0606030504020204" pitchFamily="34" charset="0"/>
              <a:cs typeface="Open Sans" panose="020B0606030504020204" pitchFamily="34" charset="0"/>
            </a:endParaRPr>
          </a:p>
        </p:txBody>
      </p:sp>
      <p:pic>
        <p:nvPicPr>
          <p:cNvPr id="4" name="object 4"/>
          <p:cNvPicPr/>
          <p:nvPr/>
        </p:nvPicPr>
        <p:blipFill>
          <a:blip r:embed="rId2" cstate="print">
            <a:extLst>
              <a:ext uri="{28A0092B-C50C-407E-A947-70E740481C1C}">
                <a14:useLocalDpi xmlns:a14="http://schemas.microsoft.com/office/drawing/2010/main"/>
              </a:ext>
            </a:extLst>
          </a:blip>
          <a:srcRect/>
          <a:stretch/>
        </p:blipFill>
        <p:spPr>
          <a:xfrm>
            <a:off x="228600" y="1310460"/>
            <a:ext cx="3869092" cy="34139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5" name="object 5"/>
          <p:cNvPicPr/>
          <p:nvPr/>
        </p:nvPicPr>
        <p:blipFill>
          <a:blip r:embed="rId3" cstate="print">
            <a:extLst>
              <a:ext uri="{28A0092B-C50C-407E-A947-70E740481C1C}">
                <a14:useLocalDpi xmlns:a14="http://schemas.microsoft.com/office/drawing/2010/main"/>
              </a:ext>
            </a:extLst>
          </a:blip>
          <a:srcRect/>
          <a:stretch/>
        </p:blipFill>
        <p:spPr>
          <a:xfrm>
            <a:off x="7924800" y="1752600"/>
            <a:ext cx="3820841" cy="297176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7" name="object 5">
            <a:extLst>
              <a:ext uri="{FF2B5EF4-FFF2-40B4-BE49-F238E27FC236}">
                <a16:creationId xmlns:a16="http://schemas.microsoft.com/office/drawing/2014/main" id="{4D3D82EE-5FC1-245D-CFFB-132BE4832510}"/>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48</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4"/>
              </a:rPr>
              <a:t>www.tecker.com</a:t>
            </a:r>
            <a:endParaRPr sz="1200" dirty="0">
              <a:latin typeface="Calibri Light"/>
              <a:cs typeface="Calibri Light"/>
            </a:endParaRPr>
          </a:p>
        </p:txBody>
      </p:sp>
    </p:spTree>
    <p:extLst>
      <p:ext uri="{BB962C8B-B14F-4D97-AF65-F5344CB8AC3E}">
        <p14:creationId xmlns:p14="http://schemas.microsoft.com/office/powerpoint/2010/main" val="310671757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B5EA5E4-051E-24FF-3525-1F50C1D03BD2}"/>
              </a:ext>
            </a:extLst>
          </p:cNvPr>
          <p:cNvSpPr txBox="1"/>
          <p:nvPr/>
        </p:nvSpPr>
        <p:spPr>
          <a:xfrm>
            <a:off x="152400" y="889844"/>
            <a:ext cx="6934200" cy="4524315"/>
          </a:xfrm>
          <a:prstGeom prst="rect">
            <a:avLst/>
          </a:prstGeom>
          <a:noFill/>
        </p:spPr>
        <p:txBody>
          <a:bodyPr wrap="square" rtlCol="0">
            <a:spAutoFit/>
          </a:bodyPr>
          <a:lstStyle/>
          <a:p>
            <a:pPr marL="571500" indent="-571500">
              <a:buFont typeface="Arial" panose="020B0604020202020204" pitchFamily="34" charset="0"/>
              <a:buChar char="•"/>
            </a:pPr>
            <a:r>
              <a:rPr lang="en-US" sz="3200" dirty="0">
                <a:solidFill>
                  <a:schemeClr val="tx1"/>
                </a:solidFill>
                <a:latin typeface="Open Sans" panose="020B0606030504020204" pitchFamily="34" charset="0"/>
                <a:ea typeface="Open Sans" panose="020B0606030504020204" pitchFamily="34" charset="0"/>
                <a:cs typeface="Open Sans" panose="020B0606030504020204" pitchFamily="34" charset="0"/>
              </a:rPr>
              <a:t>How aligned is your board with these three roles ?</a:t>
            </a:r>
          </a:p>
          <a:p>
            <a:r>
              <a:rPr lang="en-US" sz="3200"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p>
          <a:p>
            <a:pPr marL="571500" indent="-571500">
              <a:buFont typeface="Arial" panose="020B0604020202020204" pitchFamily="34" charset="0"/>
              <a:buChar char="•"/>
            </a:pPr>
            <a:r>
              <a:rPr lang="en-US" sz="3200" dirty="0">
                <a:solidFill>
                  <a:schemeClr val="tx1"/>
                </a:solidFill>
                <a:latin typeface="Open Sans" panose="020B0606030504020204" pitchFamily="34" charset="0"/>
                <a:ea typeface="Open Sans" panose="020B0606030504020204" pitchFamily="34" charset="0"/>
                <a:cs typeface="Open Sans" panose="020B0606030504020204" pitchFamily="34" charset="0"/>
              </a:rPr>
              <a:t>Are there things that need attention? </a:t>
            </a:r>
          </a:p>
          <a:p>
            <a:pPr marL="571500" indent="-571500">
              <a:buFont typeface="Arial" panose="020B0604020202020204" pitchFamily="34" charset="0"/>
              <a:buChar char="•"/>
            </a:pPr>
            <a:endParaRPr lang="en-US" sz="32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pPr marL="571500" indent="-571500">
              <a:buFont typeface="Arial" panose="020B0604020202020204" pitchFamily="34" charset="0"/>
              <a:buChar char="•"/>
            </a:pPr>
            <a:r>
              <a:rPr lang="en-US" sz="3200" dirty="0">
                <a:solidFill>
                  <a:schemeClr val="tx1"/>
                </a:solidFill>
                <a:latin typeface="Open Sans" panose="020B0606030504020204" pitchFamily="34" charset="0"/>
                <a:ea typeface="Open Sans" panose="020B0606030504020204" pitchFamily="34" charset="0"/>
                <a:cs typeface="Open Sans" panose="020B0606030504020204" pitchFamily="34" charset="0"/>
              </a:rPr>
              <a:t>What do you need to do to sustain alignment as board composition changes?</a:t>
            </a:r>
          </a:p>
        </p:txBody>
      </p:sp>
      <p:pic>
        <p:nvPicPr>
          <p:cNvPr id="7" name="Picture 2">
            <a:extLst>
              <a:ext uri="{FF2B5EF4-FFF2-40B4-BE49-F238E27FC236}">
                <a16:creationId xmlns:a16="http://schemas.microsoft.com/office/drawing/2014/main" id="{5FC1538D-EF96-B925-1EE5-87B99F6E8A0D}"/>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p:blipFill>
        <p:spPr bwMode="auto">
          <a:xfrm>
            <a:off x="6705600" y="1443841"/>
            <a:ext cx="5104695" cy="3970318"/>
          </a:xfrm>
          <a:prstGeom prst="rect">
            <a:avLst/>
          </a:prstGeom>
          <a:noFill/>
          <a:extLst>
            <a:ext uri="{909E8E84-426E-40DD-AFC4-6F175D3DCCD1}">
              <a14:hiddenFill xmlns:a14="http://schemas.microsoft.com/office/drawing/2010/main">
                <a:solidFill>
                  <a:srgbClr val="FFFFFF"/>
                </a:solidFill>
              </a14:hiddenFill>
            </a:ext>
          </a:extLst>
        </p:spPr>
      </p:pic>
      <p:sp>
        <p:nvSpPr>
          <p:cNvPr id="3" name="object 5">
            <a:extLst>
              <a:ext uri="{FF2B5EF4-FFF2-40B4-BE49-F238E27FC236}">
                <a16:creationId xmlns:a16="http://schemas.microsoft.com/office/drawing/2014/main" id="{830D3754-B8B2-4BB1-056E-4F3FCF687F74}"/>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49</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348661840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B289BC-4EEF-CAC7-826B-7CE69A278BBD}"/>
              </a:ext>
            </a:extLst>
          </p:cNvPr>
          <p:cNvSpPr>
            <a:spLocks noGrp="1"/>
          </p:cNvSpPr>
          <p:nvPr>
            <p:ph type="title"/>
          </p:nvPr>
        </p:nvSpPr>
        <p:spPr>
          <a:xfrm>
            <a:off x="592988" y="76200"/>
            <a:ext cx="11006023" cy="553998"/>
          </a:xfrm>
        </p:spPr>
        <p:txBody>
          <a:bodyPr/>
          <a:lstStyle/>
          <a:p>
            <a:pPr algn="ctr"/>
            <a:r>
              <a:rPr lang="en-US"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The Board’s Role in Budget</a:t>
            </a:r>
          </a:p>
        </p:txBody>
      </p:sp>
      <p:sp>
        <p:nvSpPr>
          <p:cNvPr id="5" name="TextBox 4">
            <a:extLst>
              <a:ext uri="{FF2B5EF4-FFF2-40B4-BE49-F238E27FC236}">
                <a16:creationId xmlns:a16="http://schemas.microsoft.com/office/drawing/2014/main" id="{907F4F81-82D0-181D-D419-B375E3EFDA81}"/>
              </a:ext>
            </a:extLst>
          </p:cNvPr>
          <p:cNvSpPr txBox="1"/>
          <p:nvPr/>
        </p:nvSpPr>
        <p:spPr>
          <a:xfrm>
            <a:off x="685800" y="838200"/>
            <a:ext cx="11006023" cy="5262979"/>
          </a:xfrm>
          <a:prstGeom prst="rect">
            <a:avLst/>
          </a:prstGeom>
          <a:noFill/>
        </p:spPr>
        <p:txBody>
          <a:bodyPr wrap="square" rtlCol="0">
            <a:spAutoFit/>
          </a:bodyPr>
          <a:lstStyle/>
          <a:p>
            <a:pPr marL="171450" indent="-171450">
              <a:buFont typeface="Wingdings" pitchFamily="2" charset="2"/>
              <a:buChar char="q"/>
            </a:pPr>
            <a:r>
              <a:rPr lang="en-US" sz="1200" b="1" dirty="0">
                <a:latin typeface="Open Sans" panose="020B0606030504020204" pitchFamily="34" charset="0"/>
                <a:ea typeface="Open Sans" panose="020B0606030504020204" pitchFamily="34" charset="0"/>
                <a:cs typeface="Open Sans" panose="020B0606030504020204" pitchFamily="34" charset="0"/>
              </a:rPr>
              <a:t>Define Financial Roles and Responsibilities</a:t>
            </a:r>
            <a:endParaRPr lang="en-US" sz="1200" dirty="0">
              <a:latin typeface="Open Sans" panose="020B0606030504020204" pitchFamily="34" charset="0"/>
              <a:ea typeface="Open Sans" panose="020B0606030504020204" pitchFamily="34" charset="0"/>
              <a:cs typeface="Open Sans" panose="020B0606030504020204" pitchFamily="34" charset="0"/>
            </a:endParaRPr>
          </a:p>
          <a:p>
            <a:r>
              <a:rPr lang="en-US" sz="1200" dirty="0">
                <a:latin typeface="Open Sans" panose="020B0606030504020204" pitchFamily="34" charset="0"/>
                <a:ea typeface="Open Sans" panose="020B0606030504020204" pitchFamily="34" charset="0"/>
                <a:cs typeface="Open Sans" panose="020B0606030504020204" pitchFamily="34" charset="0"/>
              </a:rPr>
              <a:t>Ensure that the division of duties between staff, executive leadership, and the board is clearly established — including who maintains financial records, signs checks and prepares reports.</a:t>
            </a:r>
          </a:p>
          <a:p>
            <a:pPr marL="171450" indent="-171450">
              <a:buFont typeface="Wingdings" pitchFamily="2" charset="2"/>
              <a:buChar char="q"/>
            </a:pPr>
            <a:r>
              <a:rPr lang="en-US" sz="1200" b="1" dirty="0">
                <a:latin typeface="Open Sans" panose="020B0606030504020204" pitchFamily="34" charset="0"/>
                <a:ea typeface="Open Sans" panose="020B0606030504020204" pitchFamily="34" charset="0"/>
                <a:cs typeface="Open Sans" panose="020B0606030504020204" pitchFamily="34" charset="0"/>
              </a:rPr>
              <a:t>Approve the Annual Budget</a:t>
            </a:r>
            <a:endParaRPr lang="en-US" sz="1200" dirty="0">
              <a:latin typeface="Open Sans" panose="020B0606030504020204" pitchFamily="34" charset="0"/>
              <a:ea typeface="Open Sans" panose="020B0606030504020204" pitchFamily="34" charset="0"/>
              <a:cs typeface="Open Sans" panose="020B0606030504020204" pitchFamily="34" charset="0"/>
            </a:endParaRPr>
          </a:p>
          <a:p>
            <a:r>
              <a:rPr lang="en-US" sz="1200" dirty="0">
                <a:latin typeface="Open Sans" panose="020B0606030504020204" pitchFamily="34" charset="0"/>
                <a:ea typeface="Open Sans" panose="020B0606030504020204" pitchFamily="34" charset="0"/>
                <a:cs typeface="Open Sans" panose="020B0606030504020204" pitchFamily="34" charset="0"/>
              </a:rPr>
              <a:t>Review, question, and formally approve the organization’s annual budget — including executive compensation — ensuring it aligns with the mission and strategic goals.</a:t>
            </a:r>
          </a:p>
          <a:p>
            <a:pPr marL="171450" indent="-171450">
              <a:buFont typeface="Wingdings" pitchFamily="2" charset="2"/>
              <a:buChar char="q"/>
            </a:pPr>
            <a:r>
              <a:rPr lang="en-US" sz="1200" b="1" dirty="0">
                <a:latin typeface="Open Sans" panose="020B0606030504020204" pitchFamily="34" charset="0"/>
                <a:ea typeface="Open Sans" panose="020B0606030504020204" pitchFamily="34" charset="0"/>
                <a:cs typeface="Open Sans" panose="020B0606030504020204" pitchFamily="34" charset="0"/>
              </a:rPr>
              <a:t>Establish and Oversee Financial Policies</a:t>
            </a:r>
            <a:endParaRPr lang="en-US" sz="1200" dirty="0">
              <a:latin typeface="Open Sans" panose="020B0606030504020204" pitchFamily="34" charset="0"/>
              <a:ea typeface="Open Sans" panose="020B0606030504020204" pitchFamily="34" charset="0"/>
              <a:cs typeface="Open Sans" panose="020B0606030504020204" pitchFamily="34" charset="0"/>
            </a:endParaRPr>
          </a:p>
          <a:p>
            <a:r>
              <a:rPr lang="en-US" sz="1200" dirty="0">
                <a:latin typeface="Open Sans" panose="020B0606030504020204" pitchFamily="34" charset="0"/>
                <a:ea typeface="Open Sans" panose="020B0606030504020204" pitchFamily="34" charset="0"/>
                <a:cs typeface="Open Sans" panose="020B0606030504020204" pitchFamily="34" charset="0"/>
              </a:rPr>
              <a:t>Adopt and regularly review written policies governing financial management, reimbursements, conflicts of interest, and gift acceptance to protect the organization from compliance lapses.</a:t>
            </a:r>
          </a:p>
          <a:p>
            <a:pPr marL="171450" indent="-171450">
              <a:buFont typeface="Wingdings" pitchFamily="2" charset="2"/>
              <a:buChar char="q"/>
            </a:pPr>
            <a:r>
              <a:rPr lang="en-US" sz="1200" b="1" dirty="0">
                <a:latin typeface="Open Sans" panose="020B0606030504020204" pitchFamily="34" charset="0"/>
                <a:ea typeface="Open Sans" panose="020B0606030504020204" pitchFamily="34" charset="0"/>
                <a:cs typeface="Open Sans" panose="020B0606030504020204" pitchFamily="34" charset="0"/>
              </a:rPr>
              <a:t>Monitor Financial Performance Regularly</a:t>
            </a:r>
            <a:endParaRPr lang="en-US" sz="1200" dirty="0">
              <a:latin typeface="Open Sans" panose="020B0606030504020204" pitchFamily="34" charset="0"/>
              <a:ea typeface="Open Sans" panose="020B0606030504020204" pitchFamily="34" charset="0"/>
              <a:cs typeface="Open Sans" panose="020B0606030504020204" pitchFamily="34" charset="0"/>
            </a:endParaRPr>
          </a:p>
          <a:p>
            <a:r>
              <a:rPr lang="en-US" sz="1200" dirty="0">
                <a:latin typeface="Open Sans" panose="020B0606030504020204" pitchFamily="34" charset="0"/>
                <a:ea typeface="Open Sans" panose="020B0606030504020204" pitchFamily="34" charset="0"/>
                <a:cs typeface="Open Sans" panose="020B0606030504020204" pitchFamily="34" charset="0"/>
              </a:rPr>
              <a:t>Require timely internal financial statements (monthly or quarterly) and ensure the board understands variances between budgeted and actual results.</a:t>
            </a:r>
          </a:p>
          <a:p>
            <a:pPr marL="171450" indent="-171450">
              <a:buFont typeface="Wingdings" pitchFamily="2" charset="2"/>
              <a:buChar char="q"/>
            </a:pPr>
            <a:r>
              <a:rPr lang="en-US" sz="1200" b="1" dirty="0">
                <a:latin typeface="Open Sans" panose="020B0606030504020204" pitchFamily="34" charset="0"/>
                <a:ea typeface="Open Sans" panose="020B0606030504020204" pitchFamily="34" charset="0"/>
                <a:cs typeface="Open Sans" panose="020B0606030504020204" pitchFamily="34" charset="0"/>
              </a:rPr>
              <a:t>Review and Understand Audited Financials</a:t>
            </a:r>
            <a:endParaRPr lang="en-US" sz="1200" dirty="0">
              <a:latin typeface="Open Sans" panose="020B0606030504020204" pitchFamily="34" charset="0"/>
              <a:ea typeface="Open Sans" panose="020B0606030504020204" pitchFamily="34" charset="0"/>
              <a:cs typeface="Open Sans" panose="020B0606030504020204" pitchFamily="34" charset="0"/>
            </a:endParaRPr>
          </a:p>
          <a:p>
            <a:r>
              <a:rPr lang="en-US" sz="1200" dirty="0">
                <a:latin typeface="Open Sans" panose="020B0606030504020204" pitchFamily="34" charset="0"/>
                <a:ea typeface="Open Sans" panose="020B0606030504020204" pitchFamily="34" charset="0"/>
                <a:cs typeface="Open Sans" panose="020B0606030504020204" pitchFamily="34" charset="0"/>
              </a:rPr>
              <a:t>Examine the annual audited financial statements and IRS Form 990 carefully; confirm they accurately represent the organization’s condition and uphold transparency with the public.</a:t>
            </a:r>
          </a:p>
          <a:p>
            <a:pPr marL="171450" indent="-171450">
              <a:buFont typeface="Wingdings" pitchFamily="2" charset="2"/>
              <a:buChar char="q"/>
            </a:pPr>
            <a:r>
              <a:rPr lang="en-US" sz="1200" b="1" dirty="0">
                <a:latin typeface="Open Sans" panose="020B0606030504020204" pitchFamily="34" charset="0"/>
                <a:ea typeface="Open Sans" panose="020B0606030504020204" pitchFamily="34" charset="0"/>
                <a:cs typeface="Open Sans" panose="020B0606030504020204" pitchFamily="34" charset="0"/>
              </a:rPr>
              <a:t>Assess and Manage Financial Risks</a:t>
            </a:r>
            <a:endParaRPr lang="en-US" sz="1200" dirty="0">
              <a:latin typeface="Open Sans" panose="020B0606030504020204" pitchFamily="34" charset="0"/>
              <a:ea typeface="Open Sans" panose="020B0606030504020204" pitchFamily="34" charset="0"/>
              <a:cs typeface="Open Sans" panose="020B0606030504020204" pitchFamily="34" charset="0"/>
            </a:endParaRPr>
          </a:p>
          <a:p>
            <a:r>
              <a:rPr lang="en-US" sz="1200" dirty="0">
                <a:latin typeface="Open Sans" panose="020B0606030504020204" pitchFamily="34" charset="0"/>
                <a:ea typeface="Open Sans" panose="020B0606030504020204" pitchFamily="34" charset="0"/>
                <a:cs typeface="Open Sans" panose="020B0606030504020204" pitchFamily="34" charset="0"/>
              </a:rPr>
              <a:t>Conduct an annual review of financial and operational risks, ensuring adequate insurance coverage, reserves, and internal controls are in place.</a:t>
            </a:r>
          </a:p>
          <a:p>
            <a:pPr marL="171450" indent="-171450">
              <a:buFont typeface="Wingdings" pitchFamily="2" charset="2"/>
              <a:buChar char="q"/>
            </a:pPr>
            <a:r>
              <a:rPr lang="en-US" sz="1200" b="1" dirty="0">
                <a:latin typeface="Open Sans" panose="020B0606030504020204" pitchFamily="34" charset="0"/>
                <a:ea typeface="Open Sans" panose="020B0606030504020204" pitchFamily="34" charset="0"/>
                <a:cs typeface="Open Sans" panose="020B0606030504020204" pitchFamily="34" charset="0"/>
              </a:rPr>
              <a:t>Connect Budget to Strategic Plan</a:t>
            </a:r>
            <a:endParaRPr lang="en-US" sz="1200" dirty="0">
              <a:latin typeface="Open Sans" panose="020B0606030504020204" pitchFamily="34" charset="0"/>
              <a:ea typeface="Open Sans" panose="020B0606030504020204" pitchFamily="34" charset="0"/>
              <a:cs typeface="Open Sans" panose="020B0606030504020204" pitchFamily="34" charset="0"/>
            </a:endParaRPr>
          </a:p>
          <a:p>
            <a:r>
              <a:rPr lang="en-US" sz="1200" dirty="0">
                <a:latin typeface="Open Sans" panose="020B0606030504020204" pitchFamily="34" charset="0"/>
                <a:ea typeface="Open Sans" panose="020B0606030504020204" pitchFamily="34" charset="0"/>
                <a:cs typeface="Open Sans" panose="020B0606030504020204" pitchFamily="34" charset="0"/>
              </a:rPr>
              <a:t>Confirm that financial priorities directly support strategic goals, ensuring that resources are allocated to achieve measurable outcomes.</a:t>
            </a:r>
          </a:p>
          <a:p>
            <a:pPr marL="171450" indent="-171450">
              <a:buFont typeface="Wingdings" pitchFamily="2" charset="2"/>
              <a:buChar char="q"/>
            </a:pPr>
            <a:r>
              <a:rPr lang="en-US" sz="1200" b="1" dirty="0">
                <a:latin typeface="Open Sans" panose="020B0606030504020204" pitchFamily="34" charset="0"/>
                <a:ea typeface="Open Sans" panose="020B0606030504020204" pitchFamily="34" charset="0"/>
                <a:cs typeface="Open Sans" panose="020B0606030504020204" pitchFamily="34" charset="0"/>
              </a:rPr>
              <a:t>Ensure Regulatory Compliance</a:t>
            </a:r>
            <a:endParaRPr lang="en-US" sz="1200" dirty="0">
              <a:latin typeface="Open Sans" panose="020B0606030504020204" pitchFamily="34" charset="0"/>
              <a:ea typeface="Open Sans" panose="020B0606030504020204" pitchFamily="34" charset="0"/>
              <a:cs typeface="Open Sans" panose="020B0606030504020204" pitchFamily="34" charset="0"/>
            </a:endParaRPr>
          </a:p>
          <a:p>
            <a:r>
              <a:rPr lang="en-US" sz="1200" dirty="0">
                <a:latin typeface="Open Sans" panose="020B0606030504020204" pitchFamily="34" charset="0"/>
                <a:ea typeface="Open Sans" panose="020B0606030504020204" pitchFamily="34" charset="0"/>
                <a:cs typeface="Open Sans" panose="020B0606030504020204" pitchFamily="34" charset="0"/>
              </a:rPr>
              <a:t>Verify that all state and federal reporting requirements are met on time and that the organization continues to fulfill its tax-exempt purpose as approved by the IRS.</a:t>
            </a:r>
          </a:p>
          <a:p>
            <a:pPr marL="171450" indent="-171450">
              <a:buFont typeface="Wingdings" pitchFamily="2" charset="2"/>
              <a:buChar char="q"/>
            </a:pPr>
            <a:r>
              <a:rPr lang="en-US" sz="1200" b="1" dirty="0">
                <a:latin typeface="Open Sans" panose="020B0606030504020204" pitchFamily="34" charset="0"/>
                <a:ea typeface="Open Sans" panose="020B0606030504020204" pitchFamily="34" charset="0"/>
                <a:cs typeface="Open Sans" panose="020B0606030504020204" pitchFamily="34" charset="0"/>
              </a:rPr>
              <a:t>Evaluate Organizational Health</a:t>
            </a:r>
            <a:endParaRPr lang="en-US" sz="1200" dirty="0">
              <a:latin typeface="Open Sans" panose="020B0606030504020204" pitchFamily="34" charset="0"/>
              <a:ea typeface="Open Sans" panose="020B0606030504020204" pitchFamily="34" charset="0"/>
              <a:cs typeface="Open Sans" panose="020B0606030504020204" pitchFamily="34" charset="0"/>
            </a:endParaRPr>
          </a:p>
          <a:p>
            <a:r>
              <a:rPr lang="en-US" sz="1200" dirty="0">
                <a:latin typeface="Open Sans" panose="020B0606030504020204" pitchFamily="34" charset="0"/>
                <a:ea typeface="Open Sans" panose="020B0606030504020204" pitchFamily="34" charset="0"/>
                <a:cs typeface="Open Sans" panose="020B0606030504020204" pitchFamily="34" charset="0"/>
              </a:rPr>
              <a:t>Use key oversight questions to assess sustainability — e.g., “Are our income streams stable?”, “Are key expenses under control?”, “Is staff productivity strong with minimal turnover?”</a:t>
            </a:r>
          </a:p>
          <a:p>
            <a:pPr marL="171450" indent="-171450">
              <a:buFont typeface="Wingdings" pitchFamily="2" charset="2"/>
              <a:buChar char="q"/>
            </a:pPr>
            <a:r>
              <a:rPr lang="en-US" sz="1200" b="1" dirty="0">
                <a:latin typeface="Open Sans" panose="020B0606030504020204" pitchFamily="34" charset="0"/>
                <a:ea typeface="Open Sans" panose="020B0606030504020204" pitchFamily="34" charset="0"/>
                <a:cs typeface="Open Sans" panose="020B0606030504020204" pitchFamily="34" charset="0"/>
              </a:rPr>
              <a:t>Stay Informed and Engaged</a:t>
            </a:r>
            <a:endParaRPr lang="en-US" sz="1200" dirty="0">
              <a:latin typeface="Open Sans" panose="020B0606030504020204" pitchFamily="34" charset="0"/>
              <a:ea typeface="Open Sans" panose="020B0606030504020204" pitchFamily="34" charset="0"/>
              <a:cs typeface="Open Sans" panose="020B0606030504020204" pitchFamily="34" charset="0"/>
            </a:endParaRPr>
          </a:p>
          <a:p>
            <a:r>
              <a:rPr lang="en-US" sz="1200" dirty="0">
                <a:latin typeface="Open Sans" panose="020B0606030504020204" pitchFamily="34" charset="0"/>
                <a:ea typeface="Open Sans" panose="020B0606030504020204" pitchFamily="34" charset="0"/>
                <a:cs typeface="Open Sans" panose="020B0606030504020204" pitchFamily="34" charset="0"/>
              </a:rPr>
              <a:t>Maintain an active understanding of the organization’s financial position and trends. Board members should go beyond receiving reports — they must interpret and act on them to uphold fiduciary responsibility.</a:t>
            </a:r>
          </a:p>
          <a:p>
            <a:endParaRPr lang="en-US" sz="1200"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5">
            <a:extLst>
              <a:ext uri="{FF2B5EF4-FFF2-40B4-BE49-F238E27FC236}">
                <a16:creationId xmlns:a16="http://schemas.microsoft.com/office/drawing/2014/main" id="{006FB4F7-100C-6B91-91F6-0EE381AF9064}"/>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50</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343361432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2156460">
              <a:lnSpc>
                <a:spcPct val="100000"/>
              </a:lnSpc>
              <a:spcBef>
                <a:spcPts val="100"/>
              </a:spcBef>
            </a:pPr>
            <a:r>
              <a:rPr sz="4000">
                <a:solidFill>
                  <a:srgbClr val="117624"/>
                </a:solidFill>
              </a:rPr>
              <a:t>Board</a:t>
            </a:r>
            <a:r>
              <a:rPr sz="4000" spc="-225">
                <a:solidFill>
                  <a:srgbClr val="117624"/>
                </a:solidFill>
              </a:rPr>
              <a:t> </a:t>
            </a:r>
            <a:r>
              <a:rPr sz="4000" spc="-10">
                <a:solidFill>
                  <a:srgbClr val="117624"/>
                </a:solidFill>
              </a:rPr>
              <a:t>Fiduciary</a:t>
            </a:r>
            <a:r>
              <a:rPr sz="4000" spc="-165">
                <a:solidFill>
                  <a:srgbClr val="117624"/>
                </a:solidFill>
              </a:rPr>
              <a:t> </a:t>
            </a:r>
            <a:r>
              <a:rPr sz="4000" spc="-10">
                <a:solidFill>
                  <a:srgbClr val="117624"/>
                </a:solidFill>
              </a:rPr>
              <a:t>Responsibilities</a:t>
            </a:r>
            <a:endParaRPr sz="4000"/>
          </a:p>
        </p:txBody>
      </p:sp>
      <p:sp>
        <p:nvSpPr>
          <p:cNvPr id="3" name="object 3"/>
          <p:cNvSpPr txBox="1"/>
          <p:nvPr/>
        </p:nvSpPr>
        <p:spPr>
          <a:xfrm>
            <a:off x="2135757" y="1388108"/>
            <a:ext cx="4046854" cy="3048000"/>
          </a:xfrm>
          <a:prstGeom prst="rect">
            <a:avLst/>
          </a:prstGeom>
        </p:spPr>
        <p:txBody>
          <a:bodyPr vert="horz" wrap="square" lIns="0" tIns="12700" rIns="0" bIns="0" rtlCol="0">
            <a:spAutoFit/>
          </a:bodyPr>
          <a:lstStyle/>
          <a:p>
            <a:pPr marL="582930" indent="-570230">
              <a:lnSpc>
                <a:spcPct val="100000"/>
              </a:lnSpc>
              <a:spcBef>
                <a:spcPts val="100"/>
              </a:spcBef>
              <a:buFont typeface="Wingdings"/>
              <a:buChar char=""/>
              <a:tabLst>
                <a:tab pos="582930" algn="l"/>
              </a:tabLst>
            </a:pPr>
            <a:r>
              <a:rPr sz="3600" dirty="0">
                <a:solidFill>
                  <a:srgbClr val="494949"/>
                </a:solidFill>
                <a:latin typeface="Calibri"/>
                <a:cs typeface="Calibri"/>
              </a:rPr>
              <a:t>Duty</a:t>
            </a:r>
            <a:r>
              <a:rPr sz="3600" spc="-90" dirty="0">
                <a:solidFill>
                  <a:srgbClr val="494949"/>
                </a:solidFill>
                <a:latin typeface="Calibri"/>
                <a:cs typeface="Calibri"/>
              </a:rPr>
              <a:t> </a:t>
            </a:r>
            <a:r>
              <a:rPr sz="3600" dirty="0">
                <a:solidFill>
                  <a:srgbClr val="494949"/>
                </a:solidFill>
                <a:latin typeface="Calibri"/>
                <a:cs typeface="Calibri"/>
              </a:rPr>
              <a:t>of</a:t>
            </a:r>
            <a:r>
              <a:rPr sz="3600" spc="-35" dirty="0">
                <a:solidFill>
                  <a:srgbClr val="494949"/>
                </a:solidFill>
                <a:latin typeface="Calibri"/>
                <a:cs typeface="Calibri"/>
              </a:rPr>
              <a:t> </a:t>
            </a:r>
            <a:r>
              <a:rPr sz="3600" spc="-20" dirty="0">
                <a:solidFill>
                  <a:srgbClr val="494949"/>
                </a:solidFill>
                <a:latin typeface="Calibri"/>
                <a:cs typeface="Calibri"/>
              </a:rPr>
              <a:t>Care</a:t>
            </a:r>
            <a:endParaRPr sz="3600" dirty="0">
              <a:latin typeface="Calibri"/>
              <a:cs typeface="Calibri"/>
            </a:endParaRPr>
          </a:p>
          <a:p>
            <a:pPr>
              <a:lnSpc>
                <a:spcPct val="100000"/>
              </a:lnSpc>
              <a:spcBef>
                <a:spcPts val="1019"/>
              </a:spcBef>
              <a:buClr>
                <a:srgbClr val="494949"/>
              </a:buClr>
              <a:buFont typeface="Wingdings"/>
              <a:buChar char=""/>
            </a:pPr>
            <a:endParaRPr sz="3600" dirty="0">
              <a:latin typeface="Calibri"/>
              <a:cs typeface="Calibri"/>
            </a:endParaRPr>
          </a:p>
          <a:p>
            <a:pPr marL="582930" indent="-570230">
              <a:lnSpc>
                <a:spcPct val="100000"/>
              </a:lnSpc>
              <a:buFont typeface="Wingdings"/>
              <a:buChar char=""/>
              <a:tabLst>
                <a:tab pos="582930" algn="l"/>
              </a:tabLst>
            </a:pPr>
            <a:r>
              <a:rPr sz="3600" dirty="0">
                <a:solidFill>
                  <a:srgbClr val="494949"/>
                </a:solidFill>
                <a:latin typeface="Calibri"/>
                <a:cs typeface="Calibri"/>
              </a:rPr>
              <a:t>Duty</a:t>
            </a:r>
            <a:r>
              <a:rPr sz="3600" spc="-90" dirty="0">
                <a:solidFill>
                  <a:srgbClr val="494949"/>
                </a:solidFill>
                <a:latin typeface="Calibri"/>
                <a:cs typeface="Calibri"/>
              </a:rPr>
              <a:t> </a:t>
            </a:r>
            <a:r>
              <a:rPr sz="3600" dirty="0">
                <a:solidFill>
                  <a:srgbClr val="494949"/>
                </a:solidFill>
                <a:latin typeface="Calibri"/>
                <a:cs typeface="Calibri"/>
              </a:rPr>
              <a:t>of</a:t>
            </a:r>
            <a:r>
              <a:rPr sz="3600" spc="-35" dirty="0">
                <a:solidFill>
                  <a:srgbClr val="494949"/>
                </a:solidFill>
                <a:latin typeface="Calibri"/>
                <a:cs typeface="Calibri"/>
              </a:rPr>
              <a:t> </a:t>
            </a:r>
            <a:r>
              <a:rPr sz="3600" spc="-10" dirty="0">
                <a:solidFill>
                  <a:srgbClr val="494949"/>
                </a:solidFill>
                <a:latin typeface="Calibri"/>
                <a:cs typeface="Calibri"/>
              </a:rPr>
              <a:t>Obedience</a:t>
            </a:r>
            <a:endParaRPr sz="3600" dirty="0">
              <a:latin typeface="Calibri"/>
              <a:cs typeface="Calibri"/>
            </a:endParaRPr>
          </a:p>
          <a:p>
            <a:pPr>
              <a:lnSpc>
                <a:spcPct val="100000"/>
              </a:lnSpc>
              <a:spcBef>
                <a:spcPts val="1025"/>
              </a:spcBef>
              <a:buClr>
                <a:srgbClr val="494949"/>
              </a:buClr>
              <a:buFont typeface="Wingdings"/>
              <a:buChar char=""/>
            </a:pPr>
            <a:endParaRPr sz="3600" dirty="0">
              <a:latin typeface="Calibri"/>
              <a:cs typeface="Calibri"/>
            </a:endParaRPr>
          </a:p>
          <a:p>
            <a:pPr marL="582930" indent="-570230">
              <a:lnSpc>
                <a:spcPct val="100000"/>
              </a:lnSpc>
              <a:buFont typeface="Wingdings"/>
              <a:buChar char=""/>
              <a:tabLst>
                <a:tab pos="582930" algn="l"/>
              </a:tabLst>
            </a:pPr>
            <a:r>
              <a:rPr sz="3600" dirty="0">
                <a:solidFill>
                  <a:srgbClr val="494949"/>
                </a:solidFill>
                <a:latin typeface="Calibri"/>
                <a:cs typeface="Calibri"/>
              </a:rPr>
              <a:t>Duty</a:t>
            </a:r>
            <a:r>
              <a:rPr sz="3600" spc="-90" dirty="0">
                <a:solidFill>
                  <a:srgbClr val="494949"/>
                </a:solidFill>
                <a:latin typeface="Calibri"/>
                <a:cs typeface="Calibri"/>
              </a:rPr>
              <a:t> </a:t>
            </a:r>
            <a:r>
              <a:rPr sz="3600" dirty="0">
                <a:solidFill>
                  <a:srgbClr val="494949"/>
                </a:solidFill>
                <a:latin typeface="Calibri"/>
                <a:cs typeface="Calibri"/>
              </a:rPr>
              <a:t>of</a:t>
            </a:r>
            <a:r>
              <a:rPr sz="3600" spc="-35" dirty="0">
                <a:solidFill>
                  <a:srgbClr val="494949"/>
                </a:solidFill>
                <a:latin typeface="Calibri"/>
                <a:cs typeface="Calibri"/>
              </a:rPr>
              <a:t> </a:t>
            </a:r>
            <a:r>
              <a:rPr sz="3600" spc="-10" dirty="0">
                <a:solidFill>
                  <a:srgbClr val="494949"/>
                </a:solidFill>
                <a:latin typeface="Calibri"/>
                <a:cs typeface="Calibri"/>
              </a:rPr>
              <a:t>Loyalty</a:t>
            </a:r>
            <a:endParaRPr sz="3600" dirty="0">
              <a:latin typeface="Calibri"/>
              <a:cs typeface="Calibri"/>
            </a:endParaRPr>
          </a:p>
        </p:txBody>
      </p:sp>
      <p:pic>
        <p:nvPicPr>
          <p:cNvPr id="4" name="object 4"/>
          <p:cNvPicPr/>
          <p:nvPr/>
        </p:nvPicPr>
        <p:blipFill>
          <a:blip r:embed="rId2">
            <a:extLst>
              <a:ext uri="{28A0092B-C50C-407E-A947-70E740481C1C}">
                <a14:useLocalDpi xmlns:a14="http://schemas.microsoft.com/office/drawing/2010/main"/>
              </a:ext>
            </a:extLst>
          </a:blip>
          <a:srcRect/>
          <a:stretch/>
        </p:blipFill>
        <p:spPr>
          <a:xfrm>
            <a:off x="6635921" y="646557"/>
            <a:ext cx="4930139" cy="4930139"/>
          </a:xfrm>
          <a:prstGeom prst="rect">
            <a:avLst/>
          </a:prstGeom>
        </p:spPr>
      </p:pic>
      <p:sp>
        <p:nvSpPr>
          <p:cNvPr id="6" name="object 5">
            <a:extLst>
              <a:ext uri="{FF2B5EF4-FFF2-40B4-BE49-F238E27FC236}">
                <a16:creationId xmlns:a16="http://schemas.microsoft.com/office/drawing/2014/main" id="{65C8A099-5F83-8446-0F3A-CEACD726777A}"/>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51</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31951642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92988" y="10922"/>
            <a:ext cx="11006023" cy="566822"/>
          </a:xfrm>
          <a:prstGeom prst="rect">
            <a:avLst/>
          </a:prstGeom>
        </p:spPr>
        <p:txBody>
          <a:bodyPr vert="horz" wrap="square" lIns="0" tIns="12700" rIns="0" bIns="0" rtlCol="0">
            <a:spAutoFit/>
          </a:bodyPr>
          <a:lstStyle/>
          <a:p>
            <a:pPr marL="4191635">
              <a:lnSpc>
                <a:spcPct val="100000"/>
              </a:lnSpc>
              <a:spcBef>
                <a:spcPts val="100"/>
              </a:spcBef>
            </a:pP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Duty</a:t>
            </a:r>
            <a:r>
              <a:rPr sz="3600" spc="-7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of</a:t>
            </a:r>
            <a:r>
              <a:rPr sz="3600" spc="-10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Care</a:t>
            </a:r>
            <a:endParaRPr sz="36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1557527" y="1204975"/>
            <a:ext cx="8980170" cy="3731791"/>
          </a:xfrm>
          <a:prstGeom prst="rect">
            <a:avLst/>
          </a:prstGeom>
        </p:spPr>
        <p:txBody>
          <a:bodyPr vert="horz" wrap="square" lIns="0" tIns="12700" rIns="0" bIns="0" rtlCol="0">
            <a:spAutoFit/>
          </a:bodyPr>
          <a:lstStyle/>
          <a:p>
            <a:pPr marL="468630" indent="-455930">
              <a:lnSpc>
                <a:spcPct val="100000"/>
              </a:lnSpc>
              <a:spcBef>
                <a:spcPts val="100"/>
              </a:spcBef>
              <a:buFont typeface="Wingdings"/>
              <a:buChar char=""/>
              <a:tabLst>
                <a:tab pos="468630" algn="l"/>
              </a:tabLst>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Be</a:t>
            </a:r>
            <a:r>
              <a:rPr sz="24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informed</a:t>
            </a:r>
            <a:r>
              <a:rPr sz="24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4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ask</a:t>
            </a:r>
            <a:r>
              <a:rPr sz="24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questions.</a:t>
            </a:r>
            <a:endParaRPr sz="2400"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40"/>
              </a:spcBef>
              <a:buClr>
                <a:srgbClr val="494949"/>
              </a:buClr>
              <a:buFont typeface="Wingdings"/>
              <a:buChar char=""/>
            </a:pPr>
            <a:endParaRPr sz="2400" dirty="0">
              <a:latin typeface="Open Sans" panose="020B0606030504020204" pitchFamily="34" charset="0"/>
              <a:ea typeface="Open Sans" panose="020B0606030504020204" pitchFamily="34" charset="0"/>
              <a:cs typeface="Open Sans" panose="020B0606030504020204" pitchFamily="34" charset="0"/>
            </a:endParaRPr>
          </a:p>
          <a:p>
            <a:pPr marL="468630" marR="5080" indent="-456565">
              <a:lnSpc>
                <a:spcPct val="100000"/>
              </a:lnSpc>
              <a:buFont typeface="Wingdings"/>
              <a:buChar char=""/>
              <a:tabLst>
                <a:tab pos="468630" algn="l"/>
              </a:tabLst>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4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duty</a:t>
            </a:r>
            <a:r>
              <a:rPr sz="24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24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care</a:t>
            </a:r>
            <a:r>
              <a:rPr sz="24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describes</a:t>
            </a:r>
            <a:r>
              <a:rPr sz="2400"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4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level</a:t>
            </a:r>
            <a:r>
              <a:rPr sz="24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24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competence</a:t>
            </a:r>
            <a:r>
              <a:rPr sz="24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that</a:t>
            </a:r>
            <a:r>
              <a:rPr sz="24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is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expected</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2400"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2400"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board</a:t>
            </a:r>
            <a:r>
              <a:rPr sz="24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member</a:t>
            </a:r>
            <a:r>
              <a:rPr sz="2400" spc="-1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4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is</a:t>
            </a:r>
            <a:r>
              <a:rPr sz="24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commonly</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expressed</a:t>
            </a:r>
            <a:r>
              <a:rPr sz="24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as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4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35" dirty="0">
                <a:solidFill>
                  <a:srgbClr val="00418D"/>
                </a:solidFill>
                <a:latin typeface="Open Sans" panose="020B0606030504020204" pitchFamily="34" charset="0"/>
                <a:ea typeface="Open Sans" panose="020B0606030504020204" pitchFamily="34" charset="0"/>
                <a:cs typeface="Open Sans" panose="020B0606030504020204" pitchFamily="34" charset="0"/>
              </a:rPr>
              <a:t>“duty</a:t>
            </a:r>
            <a:r>
              <a:rPr sz="2400" spc="-120"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00418D"/>
                </a:solidFill>
                <a:latin typeface="Open Sans" panose="020B0606030504020204" pitchFamily="34" charset="0"/>
                <a:ea typeface="Open Sans" panose="020B0606030504020204" pitchFamily="34" charset="0"/>
                <a:cs typeface="Open Sans" panose="020B0606030504020204" pitchFamily="34" charset="0"/>
              </a:rPr>
              <a:t>of</a:t>
            </a:r>
            <a:r>
              <a:rPr sz="2400" spc="-13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00418D"/>
                </a:solidFill>
                <a:latin typeface="Open Sans" panose="020B0606030504020204" pitchFamily="34" charset="0"/>
                <a:ea typeface="Open Sans" panose="020B0606030504020204" pitchFamily="34" charset="0"/>
                <a:cs typeface="Open Sans" panose="020B0606030504020204" pitchFamily="34" charset="0"/>
              </a:rPr>
              <a:t>care</a:t>
            </a:r>
            <a:r>
              <a:rPr sz="2400" spc="-16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00418D"/>
                </a:solidFill>
                <a:latin typeface="Open Sans" panose="020B0606030504020204" pitchFamily="34" charset="0"/>
                <a:ea typeface="Open Sans" panose="020B0606030504020204" pitchFamily="34" charset="0"/>
                <a:cs typeface="Open Sans" panose="020B0606030504020204" pitchFamily="34" charset="0"/>
              </a:rPr>
              <a:t>that</a:t>
            </a:r>
            <a:r>
              <a:rPr sz="2400" spc="-120"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00418D"/>
                </a:solidFill>
                <a:latin typeface="Open Sans" panose="020B0606030504020204" pitchFamily="34" charset="0"/>
                <a:ea typeface="Open Sans" panose="020B0606030504020204" pitchFamily="34" charset="0"/>
                <a:cs typeface="Open Sans" panose="020B0606030504020204" pitchFamily="34" charset="0"/>
              </a:rPr>
              <a:t>an</a:t>
            </a:r>
            <a:r>
              <a:rPr sz="2400" spc="-10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00418D"/>
                </a:solidFill>
                <a:latin typeface="Open Sans" panose="020B0606030504020204" pitchFamily="34" charset="0"/>
                <a:ea typeface="Open Sans" panose="020B0606030504020204" pitchFamily="34" charset="0"/>
                <a:cs typeface="Open Sans" panose="020B0606030504020204" pitchFamily="34" charset="0"/>
              </a:rPr>
              <a:t>ordinary</a:t>
            </a:r>
            <a:r>
              <a:rPr sz="2400" spc="-12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00418D"/>
                </a:solidFill>
                <a:latin typeface="Open Sans" panose="020B0606030504020204" pitchFamily="34" charset="0"/>
                <a:ea typeface="Open Sans" panose="020B0606030504020204" pitchFamily="34" charset="0"/>
                <a:cs typeface="Open Sans" panose="020B0606030504020204" pitchFamily="34" charset="0"/>
              </a:rPr>
              <a:t>prudent</a:t>
            </a:r>
            <a:r>
              <a:rPr sz="2400" spc="-8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00418D"/>
                </a:solidFill>
                <a:latin typeface="Open Sans" panose="020B0606030504020204" pitchFamily="34" charset="0"/>
                <a:ea typeface="Open Sans" panose="020B0606030504020204" pitchFamily="34" charset="0"/>
                <a:cs typeface="Open Sans" panose="020B0606030504020204" pitchFamily="34" charset="0"/>
              </a:rPr>
              <a:t>person</a:t>
            </a:r>
            <a:r>
              <a:rPr sz="2400" spc="-10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00418D"/>
                </a:solidFill>
                <a:latin typeface="Open Sans" panose="020B0606030504020204" pitchFamily="34" charset="0"/>
                <a:ea typeface="Open Sans" panose="020B0606030504020204" pitchFamily="34" charset="0"/>
                <a:cs typeface="Open Sans" panose="020B0606030504020204" pitchFamily="34" charset="0"/>
              </a:rPr>
              <a:t>would </a:t>
            </a:r>
            <a:r>
              <a:rPr sz="2400" spc="-40" dirty="0">
                <a:solidFill>
                  <a:srgbClr val="00418D"/>
                </a:solidFill>
                <a:latin typeface="Open Sans" panose="020B0606030504020204" pitchFamily="34" charset="0"/>
                <a:ea typeface="Open Sans" panose="020B0606030504020204" pitchFamily="34" charset="0"/>
                <a:cs typeface="Open Sans" panose="020B0606030504020204" pitchFamily="34" charset="0"/>
              </a:rPr>
              <a:t>exercise</a:t>
            </a:r>
            <a:r>
              <a:rPr sz="2400" spc="-16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00418D"/>
                </a:solidFill>
                <a:latin typeface="Open Sans" panose="020B0606030504020204" pitchFamily="34" charset="0"/>
                <a:ea typeface="Open Sans" panose="020B0606030504020204" pitchFamily="34" charset="0"/>
                <a:cs typeface="Open Sans" panose="020B0606030504020204" pitchFamily="34" charset="0"/>
              </a:rPr>
              <a:t>in</a:t>
            </a:r>
            <a:r>
              <a:rPr sz="2400" spc="-8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00418D"/>
                </a:solidFill>
                <a:latin typeface="Open Sans" panose="020B0606030504020204" pitchFamily="34" charset="0"/>
                <a:ea typeface="Open Sans" panose="020B0606030504020204" pitchFamily="34" charset="0"/>
                <a:cs typeface="Open Sans" panose="020B0606030504020204" pitchFamily="34" charset="0"/>
              </a:rPr>
              <a:t>a</a:t>
            </a:r>
            <a:r>
              <a:rPr sz="2400" spc="-8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00418D"/>
                </a:solidFill>
                <a:latin typeface="Open Sans" panose="020B0606030504020204" pitchFamily="34" charset="0"/>
                <a:ea typeface="Open Sans" panose="020B0606030504020204" pitchFamily="34" charset="0"/>
                <a:cs typeface="Open Sans" panose="020B0606030504020204" pitchFamily="34" charset="0"/>
              </a:rPr>
              <a:t>like</a:t>
            </a:r>
            <a:r>
              <a:rPr sz="2400" spc="-130"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00418D"/>
                </a:solidFill>
                <a:latin typeface="Open Sans" panose="020B0606030504020204" pitchFamily="34" charset="0"/>
                <a:ea typeface="Open Sans" panose="020B0606030504020204" pitchFamily="34" charset="0"/>
                <a:cs typeface="Open Sans" panose="020B0606030504020204" pitchFamily="34" charset="0"/>
              </a:rPr>
              <a:t>position</a:t>
            </a:r>
            <a:r>
              <a:rPr sz="2400" spc="-9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00418D"/>
                </a:solidFill>
                <a:latin typeface="Open Sans" panose="020B0606030504020204" pitchFamily="34" charset="0"/>
                <a:ea typeface="Open Sans" panose="020B0606030504020204" pitchFamily="34" charset="0"/>
                <a:cs typeface="Open Sans" panose="020B0606030504020204" pitchFamily="34" charset="0"/>
              </a:rPr>
              <a:t>and</a:t>
            </a:r>
            <a:r>
              <a:rPr sz="2400" spc="-80"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00418D"/>
                </a:solidFill>
                <a:latin typeface="Open Sans" panose="020B0606030504020204" pitchFamily="34" charset="0"/>
                <a:ea typeface="Open Sans" panose="020B0606030504020204" pitchFamily="34" charset="0"/>
                <a:cs typeface="Open Sans" panose="020B0606030504020204" pitchFamily="34" charset="0"/>
              </a:rPr>
              <a:t>under</a:t>
            </a:r>
            <a:r>
              <a:rPr sz="2400" spc="-70"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00418D"/>
                </a:solidFill>
                <a:latin typeface="Open Sans" panose="020B0606030504020204" pitchFamily="34" charset="0"/>
                <a:ea typeface="Open Sans" panose="020B0606030504020204" pitchFamily="34" charset="0"/>
                <a:cs typeface="Open Sans" panose="020B0606030504020204" pitchFamily="34" charset="0"/>
              </a:rPr>
              <a:t>similar</a:t>
            </a:r>
            <a:r>
              <a:rPr sz="2400" spc="-140"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00418D"/>
                </a:solidFill>
                <a:latin typeface="Open Sans" panose="020B0606030504020204" pitchFamily="34" charset="0"/>
                <a:ea typeface="Open Sans" panose="020B0606030504020204" pitchFamily="34" charset="0"/>
                <a:cs typeface="Open Sans" panose="020B0606030504020204" pitchFamily="34" charset="0"/>
              </a:rPr>
              <a:t>circumstances.”</a:t>
            </a:r>
            <a:endParaRPr sz="2400"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45"/>
              </a:spcBef>
              <a:buClr>
                <a:srgbClr val="494949"/>
              </a:buClr>
              <a:buFont typeface="Wingdings"/>
              <a:buChar char=""/>
            </a:pPr>
            <a:endParaRPr sz="2400" dirty="0">
              <a:latin typeface="Open Sans" panose="020B0606030504020204" pitchFamily="34" charset="0"/>
              <a:ea typeface="Open Sans" panose="020B0606030504020204" pitchFamily="34" charset="0"/>
              <a:cs typeface="Open Sans" panose="020B0606030504020204" pitchFamily="34" charset="0"/>
            </a:endParaRPr>
          </a:p>
          <a:p>
            <a:pPr marL="469265" marR="94615" indent="-457200">
              <a:lnSpc>
                <a:spcPct val="100000"/>
              </a:lnSpc>
              <a:buFont typeface="Wingdings"/>
              <a:buChar char=""/>
              <a:tabLst>
                <a:tab pos="470534" algn="l"/>
              </a:tabLst>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This</a:t>
            </a:r>
            <a:r>
              <a:rPr sz="24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means</a:t>
            </a:r>
            <a:r>
              <a:rPr sz="24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that</a:t>
            </a:r>
            <a:r>
              <a:rPr sz="24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2400" spc="-1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board</a:t>
            </a:r>
            <a:r>
              <a:rPr sz="24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member</a:t>
            </a:r>
            <a:r>
              <a:rPr sz="24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owes</a:t>
            </a:r>
            <a:r>
              <a:rPr sz="24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4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duty</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24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exercise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reasonable</a:t>
            </a:r>
            <a:r>
              <a:rPr sz="24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care</a:t>
            </a:r>
            <a:r>
              <a:rPr sz="2400" spc="-1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when</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he</a:t>
            </a:r>
            <a:r>
              <a:rPr sz="24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or</a:t>
            </a:r>
            <a:r>
              <a:rPr sz="24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she</a:t>
            </a:r>
            <a:r>
              <a:rPr sz="24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makes</a:t>
            </a:r>
            <a:r>
              <a:rPr sz="24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2400"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decision</a:t>
            </a:r>
            <a:r>
              <a:rPr sz="24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as</a:t>
            </a:r>
            <a:r>
              <a:rPr sz="24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a 	</a:t>
            </a:r>
            <a:r>
              <a:rPr sz="2400"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steward</a:t>
            </a:r>
            <a:r>
              <a:rPr sz="24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2400"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4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organization.</a:t>
            </a:r>
            <a:endParaRPr sz="24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1DFB0BEA-4F05-AD2F-E75E-F0E961DD4872}"/>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52</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130129710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92988" y="10922"/>
            <a:ext cx="11006023" cy="566822"/>
          </a:xfrm>
          <a:prstGeom prst="rect">
            <a:avLst/>
          </a:prstGeom>
        </p:spPr>
        <p:txBody>
          <a:bodyPr vert="horz" wrap="square" lIns="0" tIns="12700" rIns="0" bIns="0" rtlCol="0">
            <a:spAutoFit/>
          </a:bodyPr>
          <a:lstStyle/>
          <a:p>
            <a:pPr marL="3532504">
              <a:lnSpc>
                <a:spcPct val="100000"/>
              </a:lnSpc>
              <a:spcBef>
                <a:spcPts val="100"/>
              </a:spcBef>
            </a:pP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Duty</a:t>
            </a:r>
            <a:r>
              <a:rPr sz="3600" spc="-7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of</a:t>
            </a:r>
            <a:r>
              <a:rPr sz="3600" spc="-10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Obedience</a:t>
            </a:r>
            <a:endParaRPr sz="36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1700276" y="1449959"/>
            <a:ext cx="8656320" cy="3377848"/>
          </a:xfrm>
          <a:prstGeom prst="rect">
            <a:avLst/>
          </a:prstGeom>
        </p:spPr>
        <p:txBody>
          <a:bodyPr vert="horz" wrap="square" lIns="0" tIns="12700" rIns="0" bIns="0" rtlCol="0">
            <a:spAutoFit/>
          </a:bodyPr>
          <a:lstStyle/>
          <a:p>
            <a:pPr marL="468630" marR="1760220" indent="-456565">
              <a:lnSpc>
                <a:spcPct val="100000"/>
              </a:lnSpc>
              <a:spcBef>
                <a:spcPts val="100"/>
              </a:spcBef>
              <a:buFont typeface="Wingdings"/>
              <a:buChar char=""/>
              <a:tabLst>
                <a:tab pos="469900" algn="l"/>
              </a:tabLst>
            </a:pP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Requires</a:t>
            </a:r>
            <a:r>
              <a:rPr sz="24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board</a:t>
            </a:r>
            <a:r>
              <a:rPr sz="24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members</a:t>
            </a:r>
            <a:r>
              <a:rPr sz="24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be</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00418D"/>
                </a:solidFill>
                <a:latin typeface="Open Sans" panose="020B0606030504020204" pitchFamily="34" charset="0"/>
                <a:ea typeface="Open Sans" panose="020B0606030504020204" pitchFamily="34" charset="0"/>
                <a:cs typeface="Open Sans" panose="020B0606030504020204" pitchFamily="34" charset="0"/>
              </a:rPr>
              <a:t>faithful</a:t>
            </a:r>
            <a:r>
              <a:rPr sz="2400" spc="-130"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00418D"/>
                </a:solidFill>
                <a:latin typeface="Open Sans" panose="020B0606030504020204" pitchFamily="34" charset="0"/>
                <a:ea typeface="Open Sans" panose="020B0606030504020204" pitchFamily="34" charset="0"/>
                <a:cs typeface="Open Sans" panose="020B0606030504020204" pitchFamily="34" charset="0"/>
              </a:rPr>
              <a:t>to</a:t>
            </a:r>
            <a:r>
              <a:rPr sz="2400" spc="-12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00418D"/>
                </a:solidFill>
                <a:latin typeface="Open Sans" panose="020B0606030504020204" pitchFamily="34" charset="0"/>
                <a:ea typeface="Open Sans" panose="020B0606030504020204" pitchFamily="34" charset="0"/>
                <a:cs typeface="Open Sans" panose="020B0606030504020204" pitchFamily="34" charset="0"/>
              </a:rPr>
              <a:t>the 	</a:t>
            </a:r>
            <a:r>
              <a:rPr sz="2400" spc="-35" dirty="0">
                <a:solidFill>
                  <a:srgbClr val="00418D"/>
                </a:solidFill>
                <a:latin typeface="Open Sans" panose="020B0606030504020204" pitchFamily="34" charset="0"/>
                <a:ea typeface="Open Sans" panose="020B0606030504020204" pitchFamily="34" charset="0"/>
                <a:cs typeface="Open Sans" panose="020B0606030504020204" pitchFamily="34" charset="0"/>
              </a:rPr>
              <a:t>organization’s</a:t>
            </a:r>
            <a:r>
              <a:rPr sz="2400" spc="-4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00418D"/>
                </a:solidFill>
                <a:latin typeface="Open Sans" panose="020B0606030504020204" pitchFamily="34" charset="0"/>
                <a:ea typeface="Open Sans" panose="020B0606030504020204" pitchFamily="34" charset="0"/>
                <a:cs typeface="Open Sans" panose="020B0606030504020204" pitchFamily="34" charset="0"/>
              </a:rPr>
              <a:t>mission.</a:t>
            </a:r>
            <a:endParaRPr sz="2400" dirty="0">
              <a:latin typeface="Open Sans" panose="020B0606030504020204" pitchFamily="34" charset="0"/>
              <a:ea typeface="Open Sans" panose="020B0606030504020204" pitchFamily="34" charset="0"/>
              <a:cs typeface="Open Sans" panose="020B0606030504020204" pitchFamily="34" charset="0"/>
            </a:endParaRPr>
          </a:p>
          <a:p>
            <a:pPr marL="469900" marR="5080" indent="-457834">
              <a:lnSpc>
                <a:spcPct val="100000"/>
              </a:lnSpc>
              <a:spcBef>
                <a:spcPts val="3000"/>
              </a:spcBef>
              <a:buFont typeface="Wingdings"/>
              <a:buChar char=""/>
              <a:tabLst>
                <a:tab pos="469900" algn="l"/>
              </a:tabLst>
            </a:pP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They</a:t>
            </a:r>
            <a:r>
              <a:rPr sz="24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are</a:t>
            </a:r>
            <a:r>
              <a:rPr sz="2400"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not</a:t>
            </a:r>
            <a:r>
              <a:rPr sz="24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permitted</a:t>
            </a:r>
            <a:r>
              <a:rPr sz="24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2400"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act</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in</a:t>
            </a:r>
            <a:r>
              <a:rPr sz="24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24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way</a:t>
            </a:r>
            <a:r>
              <a:rPr sz="24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that</a:t>
            </a:r>
            <a:r>
              <a:rPr sz="24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is</a:t>
            </a:r>
            <a:r>
              <a:rPr sz="24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inconsistent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with</a:t>
            </a:r>
            <a:r>
              <a:rPr sz="24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4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central</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goals</a:t>
            </a:r>
            <a:r>
              <a:rPr sz="24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24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4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organization.</a:t>
            </a:r>
            <a:endParaRPr sz="2400"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240"/>
              </a:spcBef>
              <a:buClr>
                <a:srgbClr val="494949"/>
              </a:buClr>
              <a:buFont typeface="Wingdings"/>
              <a:buChar char=""/>
            </a:pPr>
            <a:endParaRPr sz="2400" dirty="0">
              <a:latin typeface="Open Sans" panose="020B0606030504020204" pitchFamily="34" charset="0"/>
              <a:ea typeface="Open Sans" panose="020B0606030504020204" pitchFamily="34" charset="0"/>
              <a:cs typeface="Open Sans" panose="020B0606030504020204" pitchFamily="34" charset="0"/>
            </a:endParaRPr>
          </a:p>
          <a:p>
            <a:pPr marL="469265" marR="727075" indent="-457200">
              <a:lnSpc>
                <a:spcPct val="100000"/>
              </a:lnSpc>
              <a:spcBef>
                <a:spcPts val="5"/>
              </a:spcBef>
              <a:buFont typeface="Wingdings"/>
              <a:buChar char=""/>
              <a:tabLst>
                <a:tab pos="470534" algn="l"/>
              </a:tabLst>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24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basis</a:t>
            </a:r>
            <a:r>
              <a:rPr sz="24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for</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this</a:t>
            </a:r>
            <a:r>
              <a:rPr sz="24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rule</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lies</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in</a:t>
            </a:r>
            <a:r>
              <a:rPr sz="24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4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public</a:t>
            </a:r>
            <a:r>
              <a:rPr sz="2400"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trust</a:t>
            </a:r>
            <a:r>
              <a:rPr sz="24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that</a:t>
            </a:r>
            <a:r>
              <a:rPr sz="24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the 	</a:t>
            </a:r>
            <a:r>
              <a:rPr sz="24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organization</a:t>
            </a:r>
            <a:r>
              <a:rPr sz="24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will</a:t>
            </a:r>
            <a:r>
              <a:rPr sz="24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manage</a:t>
            </a:r>
            <a:r>
              <a:rPr sz="24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donated</a:t>
            </a:r>
            <a:r>
              <a:rPr sz="24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funds</a:t>
            </a:r>
            <a:r>
              <a:rPr sz="24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24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fulfill</a:t>
            </a:r>
            <a:r>
              <a:rPr sz="24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the 	</a:t>
            </a:r>
            <a:r>
              <a:rPr sz="2400"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organization’s</a:t>
            </a:r>
            <a:r>
              <a:rPr sz="24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mission.</a:t>
            </a:r>
            <a:endParaRPr sz="24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4E8579EB-2C06-4CEE-35FC-D0CE4B32224F}"/>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53</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183070734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3910965">
              <a:lnSpc>
                <a:spcPct val="100000"/>
              </a:lnSpc>
              <a:spcBef>
                <a:spcPts val="100"/>
              </a:spcBef>
            </a:pPr>
            <a:r>
              <a:rPr sz="4000" dirty="0">
                <a:solidFill>
                  <a:srgbClr val="117624"/>
                </a:solidFill>
                <a:latin typeface="Open Sans" panose="020B0606030504020204" pitchFamily="34" charset="0"/>
                <a:ea typeface="Open Sans" panose="020B0606030504020204" pitchFamily="34" charset="0"/>
                <a:cs typeface="Open Sans" panose="020B0606030504020204" pitchFamily="34" charset="0"/>
              </a:rPr>
              <a:t>Duty</a:t>
            </a:r>
            <a:r>
              <a:rPr sz="4000" spc="-7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dirty="0">
                <a:solidFill>
                  <a:srgbClr val="117624"/>
                </a:solidFill>
                <a:latin typeface="Open Sans" panose="020B0606030504020204" pitchFamily="34" charset="0"/>
                <a:ea typeface="Open Sans" panose="020B0606030504020204" pitchFamily="34" charset="0"/>
                <a:cs typeface="Open Sans" panose="020B0606030504020204" pitchFamily="34" charset="0"/>
              </a:rPr>
              <a:t>of</a:t>
            </a:r>
            <a:r>
              <a:rPr sz="4000" spc="-10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Loyalty</a:t>
            </a:r>
            <a:endParaRPr sz="40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1491994" y="810197"/>
            <a:ext cx="8832850" cy="4414029"/>
          </a:xfrm>
          <a:prstGeom prst="rect">
            <a:avLst/>
          </a:prstGeom>
        </p:spPr>
        <p:txBody>
          <a:bodyPr vert="horz" wrap="square" lIns="0" tIns="241300" rIns="0" bIns="0" rtlCol="0">
            <a:spAutoFit/>
          </a:bodyPr>
          <a:lstStyle/>
          <a:p>
            <a:pPr marL="468630" indent="-455930">
              <a:lnSpc>
                <a:spcPct val="100000"/>
              </a:lnSpc>
              <a:spcBef>
                <a:spcPts val="1900"/>
              </a:spcBef>
              <a:buFont typeface="Wingdings"/>
              <a:buChar char=""/>
              <a:tabLst>
                <a:tab pos="468630" algn="l"/>
              </a:tabLst>
            </a:pP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Show</a:t>
            </a:r>
            <a:r>
              <a:rPr sz="24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undivided</a:t>
            </a:r>
            <a:r>
              <a:rPr sz="2400"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allegiance</a:t>
            </a:r>
            <a:r>
              <a:rPr sz="2400" spc="-1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24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4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organization’s</a:t>
            </a:r>
            <a:r>
              <a:rPr sz="24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welfare.</a:t>
            </a:r>
            <a:endParaRPr sz="2400" dirty="0">
              <a:latin typeface="Open Sans" panose="020B0606030504020204" pitchFamily="34" charset="0"/>
              <a:ea typeface="Open Sans" panose="020B0606030504020204" pitchFamily="34" charset="0"/>
              <a:cs typeface="Open Sans" panose="020B0606030504020204" pitchFamily="34" charset="0"/>
            </a:endParaRPr>
          </a:p>
          <a:p>
            <a:pPr marL="469900" marR="202565" indent="-457200">
              <a:lnSpc>
                <a:spcPct val="100000"/>
              </a:lnSpc>
              <a:spcBef>
                <a:spcPts val="1800"/>
              </a:spcBef>
              <a:buFont typeface="Wingdings"/>
              <a:buChar char=""/>
              <a:tabLst>
                <a:tab pos="469900" algn="l"/>
              </a:tabLst>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2400" spc="-1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standard</a:t>
            </a:r>
            <a:r>
              <a:rPr sz="24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24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faithfulness;</a:t>
            </a:r>
            <a:r>
              <a:rPr sz="24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24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board</a:t>
            </a:r>
            <a:r>
              <a:rPr sz="24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member</a:t>
            </a:r>
            <a:r>
              <a:rPr sz="24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must</a:t>
            </a:r>
            <a:r>
              <a:rPr sz="2400"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give </a:t>
            </a:r>
            <a:r>
              <a:rPr sz="2400" spc="-20" dirty="0">
                <a:solidFill>
                  <a:srgbClr val="00418D"/>
                </a:solidFill>
                <a:latin typeface="Open Sans" panose="020B0606030504020204" pitchFamily="34" charset="0"/>
                <a:ea typeface="Open Sans" panose="020B0606030504020204" pitchFamily="34" charset="0"/>
                <a:cs typeface="Open Sans" panose="020B0606030504020204" pitchFamily="34" charset="0"/>
              </a:rPr>
              <a:t>undivided</a:t>
            </a:r>
            <a:r>
              <a:rPr sz="2400" spc="-70"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00418D"/>
                </a:solidFill>
                <a:latin typeface="Open Sans" panose="020B0606030504020204" pitchFamily="34" charset="0"/>
                <a:ea typeface="Open Sans" panose="020B0606030504020204" pitchFamily="34" charset="0"/>
                <a:cs typeface="Open Sans" panose="020B0606030504020204" pitchFamily="34" charset="0"/>
              </a:rPr>
              <a:t>allegiance</a:t>
            </a:r>
            <a:r>
              <a:rPr sz="2400" spc="-170"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00418D"/>
                </a:solidFill>
                <a:latin typeface="Open Sans" panose="020B0606030504020204" pitchFamily="34" charset="0"/>
                <a:ea typeface="Open Sans" panose="020B0606030504020204" pitchFamily="34" charset="0"/>
                <a:cs typeface="Open Sans" panose="020B0606030504020204" pitchFamily="34" charset="0"/>
              </a:rPr>
              <a:t>when</a:t>
            </a:r>
            <a:r>
              <a:rPr sz="2400" spc="-9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00418D"/>
                </a:solidFill>
                <a:latin typeface="Open Sans" panose="020B0606030504020204" pitchFamily="34" charset="0"/>
                <a:ea typeface="Open Sans" panose="020B0606030504020204" pitchFamily="34" charset="0"/>
                <a:cs typeface="Open Sans" panose="020B0606030504020204" pitchFamily="34" charset="0"/>
              </a:rPr>
              <a:t>making</a:t>
            </a:r>
            <a:r>
              <a:rPr sz="2400" spc="-14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00418D"/>
                </a:solidFill>
                <a:latin typeface="Open Sans" panose="020B0606030504020204" pitchFamily="34" charset="0"/>
                <a:ea typeface="Open Sans" panose="020B0606030504020204" pitchFamily="34" charset="0"/>
                <a:cs typeface="Open Sans" panose="020B0606030504020204" pitchFamily="34" charset="0"/>
              </a:rPr>
              <a:t>decisions</a:t>
            </a:r>
            <a:r>
              <a:rPr sz="2400"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affecting</a:t>
            </a:r>
            <a:r>
              <a:rPr sz="2400" spc="-1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the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organization.</a:t>
            </a:r>
            <a:endParaRPr sz="2400" dirty="0">
              <a:latin typeface="Open Sans" panose="020B0606030504020204" pitchFamily="34" charset="0"/>
              <a:ea typeface="Open Sans" panose="020B0606030504020204" pitchFamily="34" charset="0"/>
              <a:cs typeface="Open Sans" panose="020B0606030504020204" pitchFamily="34" charset="0"/>
            </a:endParaRPr>
          </a:p>
          <a:p>
            <a:pPr marL="468630" marR="5080" indent="-456565">
              <a:lnSpc>
                <a:spcPct val="100000"/>
              </a:lnSpc>
              <a:spcBef>
                <a:spcPts val="2400"/>
              </a:spcBef>
              <a:buFont typeface="Wingdings"/>
              <a:buChar char=""/>
              <a:tabLst>
                <a:tab pos="468630" algn="l"/>
              </a:tabLst>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2400"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board</a:t>
            </a:r>
            <a:r>
              <a:rPr sz="24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member</a:t>
            </a:r>
            <a:r>
              <a:rPr sz="24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can</a:t>
            </a:r>
            <a:r>
              <a:rPr sz="24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never</a:t>
            </a:r>
            <a:r>
              <a:rPr sz="24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use</a:t>
            </a:r>
            <a:r>
              <a:rPr sz="24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information</a:t>
            </a:r>
            <a:r>
              <a:rPr sz="24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obtained</a:t>
            </a:r>
            <a:r>
              <a:rPr sz="24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as</a:t>
            </a:r>
            <a:r>
              <a:rPr sz="2400" spc="-1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a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member</a:t>
            </a:r>
            <a:r>
              <a:rPr sz="24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for</a:t>
            </a:r>
            <a:r>
              <a:rPr sz="24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personal</a:t>
            </a:r>
            <a:r>
              <a:rPr sz="24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gain</a:t>
            </a:r>
            <a:r>
              <a:rPr sz="2400" spc="-1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4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00418D"/>
                </a:solidFill>
                <a:latin typeface="Open Sans" panose="020B0606030504020204" pitchFamily="34" charset="0"/>
                <a:ea typeface="Open Sans" panose="020B0606030504020204" pitchFamily="34" charset="0"/>
                <a:cs typeface="Open Sans" panose="020B0606030504020204" pitchFamily="34" charset="0"/>
              </a:rPr>
              <a:t>must</a:t>
            </a:r>
            <a:r>
              <a:rPr sz="2400" spc="-70"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00418D"/>
                </a:solidFill>
                <a:latin typeface="Open Sans" panose="020B0606030504020204" pitchFamily="34" charset="0"/>
                <a:ea typeface="Open Sans" panose="020B0606030504020204" pitchFamily="34" charset="0"/>
                <a:cs typeface="Open Sans" panose="020B0606030504020204" pitchFamily="34" charset="0"/>
              </a:rPr>
              <a:t>act</a:t>
            </a:r>
            <a:r>
              <a:rPr sz="2400" spc="-14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00418D"/>
                </a:solidFill>
                <a:latin typeface="Open Sans" panose="020B0606030504020204" pitchFamily="34" charset="0"/>
                <a:ea typeface="Open Sans" panose="020B0606030504020204" pitchFamily="34" charset="0"/>
                <a:cs typeface="Open Sans" panose="020B0606030504020204" pitchFamily="34" charset="0"/>
              </a:rPr>
              <a:t>in</a:t>
            </a:r>
            <a:r>
              <a:rPr sz="2400" spc="-7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00418D"/>
                </a:solidFill>
                <a:latin typeface="Open Sans" panose="020B0606030504020204" pitchFamily="34" charset="0"/>
                <a:ea typeface="Open Sans" panose="020B0606030504020204" pitchFamily="34" charset="0"/>
                <a:cs typeface="Open Sans" panose="020B0606030504020204" pitchFamily="34" charset="0"/>
              </a:rPr>
              <a:t>the</a:t>
            </a:r>
            <a:r>
              <a:rPr sz="2400" spc="-12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00418D"/>
                </a:solidFill>
                <a:latin typeface="Open Sans" panose="020B0606030504020204" pitchFamily="34" charset="0"/>
                <a:ea typeface="Open Sans" panose="020B0606030504020204" pitchFamily="34" charset="0"/>
                <a:cs typeface="Open Sans" panose="020B0606030504020204" pitchFamily="34" charset="0"/>
              </a:rPr>
              <a:t>best</a:t>
            </a:r>
            <a:r>
              <a:rPr sz="2400" spc="-9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00418D"/>
                </a:solidFill>
                <a:latin typeface="Open Sans" panose="020B0606030504020204" pitchFamily="34" charset="0"/>
                <a:ea typeface="Open Sans" panose="020B0606030504020204" pitchFamily="34" charset="0"/>
                <a:cs typeface="Open Sans" panose="020B0606030504020204" pitchFamily="34" charset="0"/>
              </a:rPr>
              <a:t>interest </a:t>
            </a:r>
            <a:r>
              <a:rPr sz="2400" dirty="0">
                <a:solidFill>
                  <a:srgbClr val="00418D"/>
                </a:solidFill>
                <a:latin typeface="Open Sans" panose="020B0606030504020204" pitchFamily="34" charset="0"/>
                <a:ea typeface="Open Sans" panose="020B0606030504020204" pitchFamily="34" charset="0"/>
                <a:cs typeface="Open Sans" panose="020B0606030504020204" pitchFamily="34" charset="0"/>
              </a:rPr>
              <a:t>of</a:t>
            </a:r>
            <a:r>
              <a:rPr sz="2400" spc="-9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00418D"/>
                </a:solidFill>
                <a:latin typeface="Open Sans" panose="020B0606030504020204" pitchFamily="34" charset="0"/>
                <a:ea typeface="Open Sans" panose="020B0606030504020204" pitchFamily="34" charset="0"/>
                <a:cs typeface="Open Sans" panose="020B0606030504020204" pitchFamily="34" charset="0"/>
              </a:rPr>
              <a:t>the</a:t>
            </a:r>
            <a:r>
              <a:rPr sz="2400" spc="-90"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00418D"/>
                </a:solidFill>
                <a:latin typeface="Open Sans" panose="020B0606030504020204" pitchFamily="34" charset="0"/>
                <a:ea typeface="Open Sans" panose="020B0606030504020204" pitchFamily="34" charset="0"/>
                <a:cs typeface="Open Sans" panose="020B0606030504020204" pitchFamily="34" charset="0"/>
              </a:rPr>
              <a:t>organization.</a:t>
            </a:r>
            <a:endParaRPr sz="2400" dirty="0">
              <a:latin typeface="Open Sans" panose="020B0606030504020204" pitchFamily="34" charset="0"/>
              <a:ea typeface="Open Sans" panose="020B0606030504020204" pitchFamily="34" charset="0"/>
              <a:cs typeface="Open Sans" panose="020B0606030504020204" pitchFamily="34" charset="0"/>
            </a:endParaRPr>
          </a:p>
          <a:p>
            <a:pPr marL="469265" marR="121920" indent="-457200">
              <a:lnSpc>
                <a:spcPct val="100000"/>
              </a:lnSpc>
              <a:spcBef>
                <a:spcPts val="2400"/>
              </a:spcBef>
              <a:buFont typeface="Wingdings"/>
              <a:buChar char=""/>
              <a:tabLst>
                <a:tab pos="469265" algn="l"/>
              </a:tabLst>
            </a:pP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Board</a:t>
            </a:r>
            <a:r>
              <a:rPr sz="2400"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members</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must</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comply</a:t>
            </a:r>
            <a:r>
              <a:rPr sz="24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with</a:t>
            </a:r>
            <a:r>
              <a:rPr sz="24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policies</a:t>
            </a:r>
            <a:r>
              <a:rPr sz="2400"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regarding</a:t>
            </a:r>
            <a:r>
              <a:rPr sz="24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code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24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conduct</a:t>
            </a:r>
            <a:r>
              <a:rPr sz="24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4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ethical</a:t>
            </a:r>
            <a:r>
              <a:rPr sz="24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behavior.</a:t>
            </a:r>
            <a:endParaRPr sz="24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EDC6CBE1-736F-CBA5-B118-5011BBD4DF25}"/>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54</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173929752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73859" y="18535"/>
            <a:ext cx="11006023" cy="635635"/>
          </a:xfrm>
          <a:prstGeom prst="rect">
            <a:avLst/>
          </a:prstGeom>
        </p:spPr>
        <p:txBody>
          <a:bodyPr vert="horz" wrap="square" lIns="0" tIns="12700" rIns="0" bIns="0" rtlCol="0">
            <a:spAutoFit/>
          </a:bodyPr>
          <a:lstStyle/>
          <a:p>
            <a:pPr marL="2592705">
              <a:lnSpc>
                <a:spcPct val="100000"/>
              </a:lnSpc>
              <a:spcBef>
                <a:spcPts val="100"/>
              </a:spcBef>
            </a:pPr>
            <a:r>
              <a:rPr sz="4000" spc="-45" dirty="0">
                <a:solidFill>
                  <a:srgbClr val="117624"/>
                </a:solidFill>
                <a:latin typeface="Open Sans" panose="020B0606030504020204" pitchFamily="34" charset="0"/>
                <a:ea typeface="Open Sans" panose="020B0606030504020204" pitchFamily="34" charset="0"/>
                <a:cs typeface="Open Sans" panose="020B0606030504020204" pitchFamily="34" charset="0"/>
              </a:rPr>
              <a:t>Representative</a:t>
            </a:r>
            <a:r>
              <a:rPr sz="4000" spc="-8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Governance</a:t>
            </a:r>
            <a:endParaRPr sz="40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a:spLocks noGrp="1"/>
          </p:cNvSpPr>
          <p:nvPr>
            <p:ph type="body" idx="1"/>
          </p:nvPr>
        </p:nvSpPr>
        <p:spPr>
          <a:xfrm>
            <a:off x="2258695" y="1322655"/>
            <a:ext cx="7674609" cy="4212690"/>
          </a:xfrm>
          <a:prstGeom prst="rect">
            <a:avLst/>
          </a:prstGeom>
        </p:spPr>
        <p:txBody>
          <a:bodyPr vert="horz" wrap="square" lIns="0" tIns="521968" rIns="0" bIns="0" rtlCol="0">
            <a:spAutoFit/>
          </a:bodyPr>
          <a:lstStyle/>
          <a:p>
            <a:pPr marL="238125" algn="ctr">
              <a:lnSpc>
                <a:spcPct val="100000"/>
              </a:lnSpc>
              <a:spcBef>
                <a:spcPts val="100"/>
              </a:spcBef>
            </a:pP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Whose</a:t>
            </a:r>
            <a:r>
              <a:rPr sz="36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interests</a:t>
            </a:r>
            <a:r>
              <a:rPr sz="36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do</a:t>
            </a:r>
            <a:r>
              <a:rPr sz="36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you</a:t>
            </a:r>
            <a:r>
              <a:rPr sz="36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represent?</a:t>
            </a:r>
            <a:endParaRPr sz="3600" dirty="0">
              <a:latin typeface="Open Sans" panose="020B0606030504020204" pitchFamily="34" charset="0"/>
              <a:ea typeface="Open Sans" panose="020B0606030504020204" pitchFamily="34" charset="0"/>
              <a:cs typeface="Open Sans" panose="020B0606030504020204" pitchFamily="34" charset="0"/>
            </a:endParaRPr>
          </a:p>
          <a:p>
            <a:pPr marL="241935" algn="ctr">
              <a:lnSpc>
                <a:spcPct val="100000"/>
              </a:lnSpc>
              <a:spcBef>
                <a:spcPts val="3769"/>
              </a:spcBef>
            </a:pPr>
            <a:r>
              <a:rPr sz="40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4000" spc="-1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4000" dirty="0">
                <a:solidFill>
                  <a:srgbClr val="00418D"/>
                </a:solidFill>
                <a:latin typeface="Open Sans" panose="020B0606030504020204" pitchFamily="34" charset="0"/>
                <a:ea typeface="Open Sans" panose="020B0606030504020204" pitchFamily="34" charset="0"/>
                <a:cs typeface="Open Sans" panose="020B0606030504020204" pitchFamily="34" charset="0"/>
              </a:rPr>
              <a:t>perspective</a:t>
            </a:r>
            <a:r>
              <a:rPr sz="4000" spc="-15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4000" dirty="0">
                <a:solidFill>
                  <a:srgbClr val="494949"/>
                </a:solidFill>
                <a:latin typeface="Open Sans" panose="020B0606030504020204" pitchFamily="34" charset="0"/>
                <a:ea typeface="Open Sans" panose="020B0606030504020204" pitchFamily="34" charset="0"/>
                <a:cs typeface="Open Sans" panose="020B0606030504020204" pitchFamily="34" charset="0"/>
              </a:rPr>
              <a:t>you</a:t>
            </a:r>
            <a:r>
              <a:rPr sz="40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4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bring</a:t>
            </a:r>
            <a:r>
              <a:rPr sz="4000" spc="-10" dirty="0">
                <a:solidFill>
                  <a:srgbClr val="000000"/>
                </a:solidFill>
                <a:latin typeface="Open Sans" panose="020B0606030504020204" pitchFamily="34" charset="0"/>
                <a:ea typeface="Open Sans" panose="020B0606030504020204" pitchFamily="34" charset="0"/>
                <a:cs typeface="Open Sans" panose="020B0606030504020204" pitchFamily="34" charset="0"/>
              </a:rPr>
              <a:t>?</a:t>
            </a:r>
            <a:endParaRPr sz="4000" dirty="0">
              <a:latin typeface="Open Sans" panose="020B0606030504020204" pitchFamily="34" charset="0"/>
              <a:ea typeface="Open Sans" panose="020B0606030504020204" pitchFamily="34" charset="0"/>
              <a:cs typeface="Open Sans" panose="020B0606030504020204" pitchFamily="34" charset="0"/>
            </a:endParaRPr>
          </a:p>
          <a:p>
            <a:pPr marL="240665" algn="ctr">
              <a:lnSpc>
                <a:spcPct val="100000"/>
              </a:lnSpc>
              <a:spcBef>
                <a:spcPts val="925"/>
              </a:spcBef>
            </a:pPr>
            <a:r>
              <a:rPr sz="36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or</a:t>
            </a:r>
            <a:endParaRPr sz="3600" dirty="0">
              <a:latin typeface="Open Sans" panose="020B0606030504020204" pitchFamily="34" charset="0"/>
              <a:ea typeface="Open Sans" panose="020B0606030504020204" pitchFamily="34" charset="0"/>
              <a:cs typeface="Open Sans" panose="020B0606030504020204" pitchFamily="34" charset="0"/>
            </a:endParaRPr>
          </a:p>
          <a:p>
            <a:pPr marL="237490" algn="ctr">
              <a:lnSpc>
                <a:spcPct val="100000"/>
              </a:lnSpc>
              <a:spcBef>
                <a:spcPts val="975"/>
              </a:spcBef>
            </a:pPr>
            <a:r>
              <a:rPr sz="40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40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4000" dirty="0">
                <a:solidFill>
                  <a:srgbClr val="00418D"/>
                </a:solidFill>
                <a:latin typeface="Open Sans" panose="020B0606030504020204" pitchFamily="34" charset="0"/>
                <a:ea typeface="Open Sans" panose="020B0606030504020204" pitchFamily="34" charset="0"/>
                <a:cs typeface="Open Sans" panose="020B0606030504020204" pitchFamily="34" charset="0"/>
              </a:rPr>
              <a:t>association</a:t>
            </a:r>
            <a:r>
              <a:rPr sz="4000" spc="-12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4000" dirty="0">
                <a:solidFill>
                  <a:srgbClr val="494949"/>
                </a:solidFill>
                <a:latin typeface="Open Sans" panose="020B0606030504020204" pitchFamily="34" charset="0"/>
                <a:ea typeface="Open Sans" panose="020B0606030504020204" pitchFamily="34" charset="0"/>
                <a:cs typeface="Open Sans" panose="020B0606030504020204" pitchFamily="34" charset="0"/>
              </a:rPr>
              <a:t>as</a:t>
            </a:r>
            <a:r>
              <a:rPr sz="4000"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4000" dirty="0">
                <a:solidFill>
                  <a:srgbClr val="494949"/>
                </a:solidFill>
                <a:latin typeface="Open Sans" panose="020B0606030504020204" pitchFamily="34" charset="0"/>
                <a:ea typeface="Open Sans" panose="020B0606030504020204" pitchFamily="34" charset="0"/>
                <a:cs typeface="Open Sans" panose="020B0606030504020204" pitchFamily="34" charset="0"/>
              </a:rPr>
              <a:t>an</a:t>
            </a:r>
            <a:r>
              <a:rPr sz="40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4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enterprise?</a:t>
            </a:r>
            <a:endParaRPr sz="40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6E45A79D-3ED6-DCCE-8128-407A3A440D83}"/>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55</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417210037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2400" y="115039"/>
            <a:ext cx="10794082" cy="635635"/>
          </a:xfrm>
          <a:prstGeom prst="rect">
            <a:avLst/>
          </a:prstGeom>
        </p:spPr>
        <p:txBody>
          <a:bodyPr vert="horz" wrap="square" lIns="0" tIns="12700" rIns="0" bIns="0" rtlCol="0">
            <a:spAutoFit/>
          </a:bodyPr>
          <a:lstStyle/>
          <a:p>
            <a:pPr marL="1739264" algn="ctr">
              <a:lnSpc>
                <a:spcPct val="100000"/>
              </a:lnSpc>
              <a:spcBef>
                <a:spcPts val="100"/>
              </a:spcBef>
            </a:pPr>
            <a:r>
              <a:rPr sz="4000" spc="-45" dirty="0">
                <a:solidFill>
                  <a:srgbClr val="117624"/>
                </a:solidFill>
                <a:latin typeface="Open Sans" panose="020B0606030504020204" pitchFamily="34" charset="0"/>
                <a:ea typeface="Open Sans" panose="020B0606030504020204" pitchFamily="34" charset="0"/>
                <a:cs typeface="Open Sans" panose="020B0606030504020204" pitchFamily="34" charset="0"/>
              </a:rPr>
              <a:t>Transparency</a:t>
            </a:r>
            <a:r>
              <a:rPr sz="4000" spc="-16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dirty="0">
                <a:solidFill>
                  <a:srgbClr val="117624"/>
                </a:solidFill>
                <a:latin typeface="Open Sans" panose="020B0606030504020204" pitchFamily="34" charset="0"/>
                <a:ea typeface="Open Sans" panose="020B0606030504020204" pitchFamily="34" charset="0"/>
                <a:cs typeface="Open Sans" panose="020B0606030504020204" pitchFamily="34" charset="0"/>
              </a:rPr>
              <a:t>and</a:t>
            </a:r>
            <a:r>
              <a:rPr sz="4000" spc="-17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35" dirty="0">
                <a:solidFill>
                  <a:srgbClr val="117624"/>
                </a:solidFill>
                <a:latin typeface="Open Sans" panose="020B0606030504020204" pitchFamily="34" charset="0"/>
                <a:ea typeface="Open Sans" panose="020B0606030504020204" pitchFamily="34" charset="0"/>
                <a:cs typeface="Open Sans" panose="020B0606030504020204" pitchFamily="34" charset="0"/>
              </a:rPr>
              <a:t>Trust</a:t>
            </a:r>
            <a:r>
              <a:rPr sz="4000" spc="-19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Governance</a:t>
            </a:r>
            <a:endParaRPr sz="40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a:spLocks noGrp="1"/>
          </p:cNvSpPr>
          <p:nvPr>
            <p:ph type="body" idx="1"/>
          </p:nvPr>
        </p:nvSpPr>
        <p:spPr>
          <a:xfrm>
            <a:off x="2139567" y="1326896"/>
            <a:ext cx="7674609" cy="3794308"/>
          </a:xfrm>
          <a:prstGeom prst="rect">
            <a:avLst/>
          </a:prstGeom>
        </p:spPr>
        <p:txBody>
          <a:bodyPr vert="horz" wrap="square" lIns="0" tIns="411988" rIns="0" bIns="0" rtlCol="0">
            <a:spAutoFit/>
          </a:bodyPr>
          <a:lstStyle/>
          <a:p>
            <a:pPr marL="17780" marR="5080" indent="-635">
              <a:lnSpc>
                <a:spcPct val="100000"/>
              </a:lnSpc>
              <a:spcBef>
                <a:spcPts val="100"/>
              </a:spcBef>
            </a:pP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Occurs</a:t>
            </a:r>
            <a:r>
              <a:rPr sz="3200"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when</a:t>
            </a:r>
            <a:r>
              <a:rPr sz="32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board</a:t>
            </a:r>
            <a:r>
              <a:rPr sz="3200"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members</a:t>
            </a:r>
            <a:r>
              <a:rPr sz="3200" spc="-1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understand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3200"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difference</a:t>
            </a:r>
            <a:r>
              <a:rPr sz="3200" spc="-1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between</a:t>
            </a:r>
            <a:r>
              <a:rPr sz="32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being</a:t>
            </a:r>
            <a:endParaRPr sz="3200" dirty="0">
              <a:latin typeface="Open Sans" panose="020B0606030504020204" pitchFamily="34" charset="0"/>
              <a:ea typeface="Open Sans" panose="020B0606030504020204" pitchFamily="34" charset="0"/>
              <a:cs typeface="Open Sans" panose="020B0606030504020204" pitchFamily="34" charset="0"/>
            </a:endParaRPr>
          </a:p>
          <a:p>
            <a:pPr marL="1933575" marR="1625600" algn="ctr">
              <a:lnSpc>
                <a:spcPct val="121100"/>
              </a:lnSpc>
              <a:spcBef>
                <a:spcPts val="55"/>
              </a:spcBef>
            </a:pPr>
            <a:r>
              <a:rPr sz="3600" spc="-30" dirty="0">
                <a:solidFill>
                  <a:srgbClr val="00418D"/>
                </a:solidFill>
                <a:latin typeface="Open Sans" panose="020B0606030504020204" pitchFamily="34" charset="0"/>
                <a:ea typeface="Open Sans" panose="020B0606030504020204" pitchFamily="34" charset="0"/>
                <a:cs typeface="Open Sans" panose="020B0606030504020204" pitchFamily="34" charset="0"/>
              </a:rPr>
              <a:t>“representative</a:t>
            </a:r>
            <a:r>
              <a:rPr sz="3600" spc="-14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3600" u="sng" spc="-20" dirty="0">
                <a:solidFill>
                  <a:srgbClr val="00418D"/>
                </a:solidFill>
                <a:uFill>
                  <a:solidFill>
                    <a:srgbClr val="000099"/>
                  </a:solidFill>
                </a:uFill>
                <a:latin typeface="Open Sans" panose="020B0606030504020204" pitchFamily="34" charset="0"/>
                <a:ea typeface="Open Sans" panose="020B0606030504020204" pitchFamily="34" charset="0"/>
                <a:cs typeface="Open Sans" panose="020B0606030504020204" pitchFamily="34" charset="0"/>
              </a:rPr>
              <a:t>for</a:t>
            </a:r>
            <a:r>
              <a:rPr sz="3600" spc="-20"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32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versus</a:t>
            </a:r>
            <a:r>
              <a:rPr sz="3200" spc="-1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being </a:t>
            </a:r>
            <a:r>
              <a:rPr sz="3600" spc="-30" dirty="0">
                <a:solidFill>
                  <a:srgbClr val="00418D"/>
                </a:solidFill>
                <a:latin typeface="Open Sans" panose="020B0606030504020204" pitchFamily="34" charset="0"/>
                <a:ea typeface="Open Sans" panose="020B0606030504020204" pitchFamily="34" charset="0"/>
                <a:cs typeface="Open Sans" panose="020B0606030504020204" pitchFamily="34" charset="0"/>
              </a:rPr>
              <a:t>“representative</a:t>
            </a:r>
            <a:r>
              <a:rPr sz="3600" spc="-14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3600" u="sng" spc="-20" dirty="0">
                <a:solidFill>
                  <a:srgbClr val="00418D"/>
                </a:solidFill>
                <a:uFill>
                  <a:solidFill>
                    <a:srgbClr val="000099"/>
                  </a:solidFill>
                </a:uFill>
                <a:latin typeface="Open Sans" panose="020B0606030504020204" pitchFamily="34" charset="0"/>
                <a:ea typeface="Open Sans" panose="020B0606030504020204" pitchFamily="34" charset="0"/>
                <a:cs typeface="Open Sans" panose="020B0606030504020204" pitchFamily="34" charset="0"/>
              </a:rPr>
              <a:t>of</a:t>
            </a:r>
            <a:r>
              <a:rPr sz="3600" spc="-20" dirty="0">
                <a:solidFill>
                  <a:srgbClr val="00418D"/>
                </a:solidFill>
                <a:latin typeface="Open Sans" panose="020B0606030504020204" pitchFamily="34" charset="0"/>
                <a:ea typeface="Open Sans" panose="020B0606030504020204" pitchFamily="34" charset="0"/>
                <a:cs typeface="Open Sans" panose="020B0606030504020204" pitchFamily="34" charset="0"/>
              </a:rPr>
              <a:t>.”</a:t>
            </a:r>
            <a:endParaRPr sz="36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08C7A1C1-2B26-A0AF-16A0-928A8BE68C50}"/>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56</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3517265">
              <a:lnSpc>
                <a:spcPct val="100000"/>
              </a:lnSpc>
              <a:spcBef>
                <a:spcPts val="100"/>
              </a:spcBef>
            </a:pPr>
            <a:r>
              <a:rPr sz="4000" spc="-45" dirty="0">
                <a:solidFill>
                  <a:srgbClr val="117624"/>
                </a:solidFill>
                <a:latin typeface="Open Sans" panose="020B0606030504020204" pitchFamily="34" charset="0"/>
                <a:ea typeface="Open Sans" panose="020B0606030504020204" pitchFamily="34" charset="0"/>
                <a:cs typeface="Open Sans" panose="020B0606030504020204" pitchFamily="34" charset="0"/>
              </a:rPr>
              <a:t>Representative</a:t>
            </a:r>
            <a:r>
              <a:rPr sz="4000" spc="-8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25" dirty="0">
                <a:solidFill>
                  <a:srgbClr val="117624"/>
                </a:solidFill>
                <a:latin typeface="Open Sans" panose="020B0606030504020204" pitchFamily="34" charset="0"/>
                <a:ea typeface="Open Sans" panose="020B0606030504020204" pitchFamily="34" charset="0"/>
                <a:cs typeface="Open Sans" panose="020B0606030504020204" pitchFamily="34" charset="0"/>
              </a:rPr>
              <a:t>For</a:t>
            </a:r>
            <a:endParaRPr sz="40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1925445" y="1227201"/>
            <a:ext cx="7880350" cy="3857466"/>
          </a:xfrm>
          <a:prstGeom prst="rect">
            <a:avLst/>
          </a:prstGeom>
        </p:spPr>
        <p:txBody>
          <a:bodyPr vert="horz" wrap="square" lIns="0" tIns="12700" rIns="0" bIns="0" rtlCol="0">
            <a:spAutoFit/>
          </a:bodyPr>
          <a:lstStyle/>
          <a:p>
            <a:pPr marL="12700" marR="304800" indent="-635">
              <a:lnSpc>
                <a:spcPct val="100000"/>
              </a:lnSpc>
              <a:spcBef>
                <a:spcPts val="100"/>
              </a:spcBef>
            </a:pP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If</a:t>
            </a:r>
            <a:r>
              <a:rPr sz="32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board</a:t>
            </a:r>
            <a:r>
              <a:rPr sz="3200" spc="-1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members</a:t>
            </a:r>
            <a:r>
              <a:rPr sz="3200" spc="-1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believe</a:t>
            </a:r>
            <a:r>
              <a:rPr sz="3200" spc="-1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they</a:t>
            </a:r>
            <a:r>
              <a:rPr sz="3200" spc="-1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are </a:t>
            </a:r>
            <a:r>
              <a:rPr sz="3200" spc="-30" dirty="0">
                <a:solidFill>
                  <a:srgbClr val="00418D"/>
                </a:solidFill>
                <a:latin typeface="Open Sans" panose="020B0606030504020204" pitchFamily="34" charset="0"/>
                <a:ea typeface="Open Sans" panose="020B0606030504020204" pitchFamily="34" charset="0"/>
                <a:cs typeface="Open Sans" panose="020B0606030504020204" pitchFamily="34" charset="0"/>
              </a:rPr>
              <a:t>“representative</a:t>
            </a:r>
            <a:r>
              <a:rPr sz="3200" spc="-160"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3200" spc="-125" dirty="0">
                <a:solidFill>
                  <a:srgbClr val="00418D"/>
                </a:solidFill>
                <a:latin typeface="Open Sans" panose="020B0606030504020204" pitchFamily="34" charset="0"/>
                <a:ea typeface="Open Sans" panose="020B0606030504020204" pitchFamily="34" charset="0"/>
                <a:cs typeface="Open Sans" panose="020B0606030504020204" pitchFamily="34" charset="0"/>
              </a:rPr>
              <a:t>for,”</a:t>
            </a:r>
            <a:r>
              <a:rPr sz="3200" spc="-200"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they</a:t>
            </a:r>
            <a:r>
              <a:rPr sz="32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see</a:t>
            </a:r>
            <a:r>
              <a:rPr sz="3200"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themselves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as</a:t>
            </a:r>
            <a:r>
              <a:rPr sz="32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32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elected</a:t>
            </a:r>
            <a:r>
              <a:rPr sz="32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representatives</a:t>
            </a:r>
            <a:r>
              <a:rPr sz="3200" spc="-1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3200"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a </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particular</a:t>
            </a:r>
            <a:r>
              <a:rPr sz="32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constituency.</a:t>
            </a:r>
            <a:endParaRPr sz="3200" dirty="0">
              <a:latin typeface="Open Sans" panose="020B0606030504020204" pitchFamily="34" charset="0"/>
              <a:ea typeface="Open Sans" panose="020B0606030504020204" pitchFamily="34" charset="0"/>
              <a:cs typeface="Open Sans" panose="020B0606030504020204" pitchFamily="34" charset="0"/>
            </a:endParaRPr>
          </a:p>
          <a:p>
            <a:pPr marL="13335" marR="5080">
              <a:lnSpc>
                <a:spcPct val="100000"/>
              </a:lnSpc>
              <a:spcBef>
                <a:spcPts val="3095"/>
              </a:spcBef>
            </a:pP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They</a:t>
            </a:r>
            <a:r>
              <a:rPr sz="3200" i="1" spc="-1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voice</a:t>
            </a:r>
            <a:r>
              <a:rPr sz="3200" i="1" spc="-1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only</a:t>
            </a:r>
            <a:r>
              <a:rPr sz="3200" i="1" spc="-1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3200" i="1" spc="-1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self</a:t>
            </a:r>
            <a:r>
              <a:rPr sz="3200" i="1" spc="-1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interests</a:t>
            </a:r>
            <a:r>
              <a:rPr sz="3200" i="1" spc="-1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and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opinions</a:t>
            </a:r>
            <a:r>
              <a:rPr sz="3200" i="1"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3200" i="1"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that</a:t>
            </a:r>
            <a:r>
              <a:rPr sz="3200" i="1"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constituency</a:t>
            </a:r>
            <a:r>
              <a:rPr sz="3200" i="1" spc="-1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3200" i="1"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vote</a:t>
            </a:r>
            <a:r>
              <a:rPr sz="3200" i="1"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only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on</a:t>
            </a:r>
            <a:r>
              <a:rPr sz="3200" i="1"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behalf</a:t>
            </a:r>
            <a:r>
              <a:rPr sz="3200" i="1"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3200" i="1"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that</a:t>
            </a:r>
            <a:r>
              <a:rPr sz="3200" i="1"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spc="-30" dirty="0">
                <a:solidFill>
                  <a:srgbClr val="00418D"/>
                </a:solidFill>
                <a:latin typeface="Open Sans" panose="020B0606030504020204" pitchFamily="34" charset="0"/>
                <a:ea typeface="Open Sans" panose="020B0606030504020204" pitchFamily="34" charset="0"/>
                <a:cs typeface="Open Sans" panose="020B0606030504020204" pitchFamily="34" charset="0"/>
              </a:rPr>
              <a:t>constituency’s</a:t>
            </a:r>
            <a:r>
              <a:rPr sz="3200" i="1" spc="-14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3200" i="1" spc="-10" dirty="0">
                <a:solidFill>
                  <a:srgbClr val="00418D"/>
                </a:solidFill>
                <a:latin typeface="Open Sans" panose="020B0606030504020204" pitchFamily="34" charset="0"/>
                <a:ea typeface="Open Sans" panose="020B0606030504020204" pitchFamily="34" charset="0"/>
                <a:cs typeface="Open Sans" panose="020B0606030504020204" pitchFamily="34" charset="0"/>
              </a:rPr>
              <a:t>interests</a:t>
            </a:r>
            <a:r>
              <a:rPr sz="3200" i="1" spc="-10" dirty="0">
                <a:solidFill>
                  <a:srgbClr val="000099"/>
                </a:solidFill>
                <a:latin typeface="Open Sans" panose="020B0606030504020204" pitchFamily="34" charset="0"/>
                <a:ea typeface="Open Sans" panose="020B0606030504020204" pitchFamily="34" charset="0"/>
                <a:cs typeface="Open Sans" panose="020B0606030504020204" pitchFamily="34" charset="0"/>
              </a:rPr>
              <a:t>.</a:t>
            </a:r>
            <a:endParaRPr sz="32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EFF24A5C-6F32-BCE5-6D09-FF9DDF97CFDF}"/>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57</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3606165">
              <a:lnSpc>
                <a:spcPct val="100000"/>
              </a:lnSpc>
              <a:spcBef>
                <a:spcPts val="100"/>
              </a:spcBef>
            </a:pPr>
            <a:r>
              <a:rPr sz="4000" spc="-45" dirty="0">
                <a:solidFill>
                  <a:srgbClr val="117624"/>
                </a:solidFill>
                <a:latin typeface="Open Sans" panose="020B0606030504020204" pitchFamily="34" charset="0"/>
                <a:ea typeface="Open Sans" panose="020B0606030504020204" pitchFamily="34" charset="0"/>
                <a:cs typeface="Open Sans" panose="020B0606030504020204" pitchFamily="34" charset="0"/>
              </a:rPr>
              <a:t>Representative</a:t>
            </a:r>
            <a:r>
              <a:rPr sz="4000" spc="-8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25" dirty="0">
                <a:solidFill>
                  <a:srgbClr val="117624"/>
                </a:solidFill>
                <a:latin typeface="Open Sans" panose="020B0606030504020204" pitchFamily="34" charset="0"/>
                <a:ea typeface="Open Sans" panose="020B0606030504020204" pitchFamily="34" charset="0"/>
                <a:cs typeface="Open Sans" panose="020B0606030504020204" pitchFamily="34" charset="0"/>
              </a:rPr>
              <a:t>Of</a:t>
            </a:r>
            <a:endParaRPr sz="40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1924988" y="1027303"/>
            <a:ext cx="8020684" cy="4688463"/>
          </a:xfrm>
          <a:prstGeom prst="rect">
            <a:avLst/>
          </a:prstGeom>
        </p:spPr>
        <p:txBody>
          <a:bodyPr vert="horz" wrap="square" lIns="0" tIns="12700" rIns="0" bIns="0" rtlCol="0">
            <a:spAutoFit/>
          </a:bodyPr>
          <a:lstStyle/>
          <a:p>
            <a:pPr marL="12700" marR="5080">
              <a:lnSpc>
                <a:spcPct val="100000"/>
              </a:lnSpc>
              <a:spcBef>
                <a:spcPts val="100"/>
              </a:spcBef>
            </a:pP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Board</a:t>
            </a:r>
            <a:r>
              <a:rPr sz="32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members</a:t>
            </a:r>
            <a:r>
              <a:rPr sz="3200" spc="-1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who</a:t>
            </a:r>
            <a:r>
              <a:rPr sz="32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view</a:t>
            </a:r>
            <a:r>
              <a:rPr sz="32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their</a:t>
            </a:r>
            <a:r>
              <a:rPr sz="3200"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role</a:t>
            </a:r>
            <a:r>
              <a:rPr sz="32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as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ensuring</a:t>
            </a:r>
            <a:r>
              <a:rPr sz="3200" spc="-1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that</a:t>
            </a:r>
            <a:r>
              <a:rPr sz="3200" spc="-1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3200"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views,</a:t>
            </a:r>
            <a:r>
              <a:rPr sz="3200"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beliefs,</a:t>
            </a:r>
            <a:r>
              <a:rPr sz="32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values,</a:t>
            </a:r>
            <a:r>
              <a:rPr sz="3200" spc="-1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and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self</a:t>
            </a:r>
            <a:r>
              <a:rPr sz="32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interests</a:t>
            </a:r>
            <a:r>
              <a:rPr sz="3200"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32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32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constituencies</a:t>
            </a:r>
            <a:r>
              <a:rPr sz="3200" spc="-1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they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know</a:t>
            </a:r>
            <a:r>
              <a:rPr sz="32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32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best</a:t>
            </a:r>
            <a:r>
              <a:rPr sz="32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are</a:t>
            </a:r>
            <a:r>
              <a:rPr sz="32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on</a:t>
            </a:r>
            <a:r>
              <a:rPr sz="32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32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table</a:t>
            </a:r>
            <a:r>
              <a:rPr sz="32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as</a:t>
            </a:r>
            <a:r>
              <a:rPr sz="3200"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part</a:t>
            </a:r>
            <a:r>
              <a:rPr sz="32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of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3200"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conversation,</a:t>
            </a:r>
            <a:r>
              <a:rPr sz="32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are</a:t>
            </a:r>
            <a:r>
              <a:rPr sz="32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35" dirty="0">
                <a:solidFill>
                  <a:srgbClr val="00418D"/>
                </a:solidFill>
                <a:latin typeface="Open Sans" panose="020B0606030504020204" pitchFamily="34" charset="0"/>
                <a:ea typeface="Open Sans" panose="020B0606030504020204" pitchFamily="34" charset="0"/>
                <a:cs typeface="Open Sans" panose="020B0606030504020204" pitchFamily="34" charset="0"/>
              </a:rPr>
              <a:t>“representative</a:t>
            </a:r>
            <a:r>
              <a:rPr sz="3200" spc="-21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3200" spc="-20" dirty="0">
                <a:solidFill>
                  <a:srgbClr val="00418D"/>
                </a:solidFill>
                <a:latin typeface="Open Sans" panose="020B0606030504020204" pitchFamily="34" charset="0"/>
                <a:ea typeface="Open Sans" panose="020B0606030504020204" pitchFamily="34" charset="0"/>
                <a:cs typeface="Open Sans" panose="020B0606030504020204" pitchFamily="34" charset="0"/>
              </a:rPr>
              <a:t>of.”</a:t>
            </a:r>
            <a:endParaRPr sz="3200" dirty="0">
              <a:latin typeface="Open Sans" panose="020B0606030504020204" pitchFamily="34" charset="0"/>
              <a:ea typeface="Open Sans" panose="020B0606030504020204" pitchFamily="34" charset="0"/>
              <a:cs typeface="Open Sans" panose="020B0606030504020204" pitchFamily="34" charset="0"/>
            </a:endParaRPr>
          </a:p>
          <a:p>
            <a:pPr marL="12700" marR="394335">
              <a:lnSpc>
                <a:spcPct val="100000"/>
              </a:lnSpc>
              <a:spcBef>
                <a:spcPts val="1895"/>
              </a:spcBef>
            </a:pP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They</a:t>
            </a:r>
            <a:r>
              <a:rPr sz="3200" i="1" spc="-1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voice</a:t>
            </a:r>
            <a:r>
              <a:rPr sz="3200" i="1" spc="-1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interests</a:t>
            </a:r>
            <a:r>
              <a:rPr sz="3200" i="1"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3200" i="1"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opinions</a:t>
            </a:r>
            <a:r>
              <a:rPr sz="3200" i="1" spc="-2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3200" i="1" spc="-1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those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they</a:t>
            </a:r>
            <a:r>
              <a:rPr sz="3200" i="1"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know</a:t>
            </a:r>
            <a:r>
              <a:rPr sz="3200" i="1" spc="-1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best</a:t>
            </a:r>
            <a:r>
              <a:rPr sz="3200" i="1" spc="-1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3200" i="1"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vote</a:t>
            </a:r>
            <a:r>
              <a:rPr sz="3200" i="1" spc="-1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on</a:t>
            </a:r>
            <a:r>
              <a:rPr sz="3200" i="1" spc="-1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behalf</a:t>
            </a:r>
            <a:r>
              <a:rPr sz="3200" i="1" spc="-1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3200" i="1"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the </a:t>
            </a:r>
            <a:r>
              <a:rPr sz="32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best</a:t>
            </a:r>
            <a:r>
              <a:rPr sz="3200" i="1"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i="1" spc="-10" dirty="0">
                <a:solidFill>
                  <a:srgbClr val="00418D"/>
                </a:solidFill>
                <a:latin typeface="Open Sans" panose="020B0606030504020204" pitchFamily="34" charset="0"/>
                <a:ea typeface="Open Sans" panose="020B0606030504020204" pitchFamily="34" charset="0"/>
                <a:cs typeface="Open Sans" panose="020B0606030504020204" pitchFamily="34" charset="0"/>
              </a:rPr>
              <a:t>overall</a:t>
            </a:r>
            <a:r>
              <a:rPr sz="3200" i="1" spc="-16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3200" i="1" spc="-30" dirty="0">
                <a:solidFill>
                  <a:srgbClr val="00418D"/>
                </a:solidFill>
                <a:latin typeface="Open Sans" panose="020B0606030504020204" pitchFamily="34" charset="0"/>
                <a:ea typeface="Open Sans" panose="020B0606030504020204" pitchFamily="34" charset="0"/>
                <a:cs typeface="Open Sans" panose="020B0606030504020204" pitchFamily="34" charset="0"/>
              </a:rPr>
              <a:t>interests</a:t>
            </a:r>
            <a:r>
              <a:rPr sz="3200" i="1" spc="-18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3200" i="1" dirty="0">
                <a:solidFill>
                  <a:srgbClr val="00418D"/>
                </a:solidFill>
                <a:latin typeface="Open Sans" panose="020B0606030504020204" pitchFamily="34" charset="0"/>
                <a:ea typeface="Open Sans" panose="020B0606030504020204" pitchFamily="34" charset="0"/>
                <a:cs typeface="Open Sans" panose="020B0606030504020204" pitchFamily="34" charset="0"/>
              </a:rPr>
              <a:t>of</a:t>
            </a:r>
            <a:r>
              <a:rPr sz="3200" i="1" spc="-120"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3200" i="1" dirty="0">
                <a:solidFill>
                  <a:srgbClr val="00418D"/>
                </a:solidFill>
                <a:latin typeface="Open Sans" panose="020B0606030504020204" pitchFamily="34" charset="0"/>
                <a:ea typeface="Open Sans" panose="020B0606030504020204" pitchFamily="34" charset="0"/>
                <a:cs typeface="Open Sans" panose="020B0606030504020204" pitchFamily="34" charset="0"/>
              </a:rPr>
              <a:t>the</a:t>
            </a:r>
            <a:r>
              <a:rPr sz="3200" i="1" spc="-13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3200" i="1" spc="-10" dirty="0">
                <a:solidFill>
                  <a:srgbClr val="00418D"/>
                </a:solidFill>
                <a:latin typeface="Open Sans" panose="020B0606030504020204" pitchFamily="34" charset="0"/>
                <a:ea typeface="Open Sans" panose="020B0606030504020204" pitchFamily="34" charset="0"/>
                <a:cs typeface="Open Sans" panose="020B0606030504020204" pitchFamily="34" charset="0"/>
              </a:rPr>
              <a:t>organization.</a:t>
            </a:r>
            <a:endParaRPr sz="32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49F6885D-92FC-0B8B-1088-CC6C4126BD61}"/>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58</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3EB2B57-7893-1DE5-3155-1EB9205CFA31}"/>
              </a:ext>
            </a:extLst>
          </p:cNvPr>
          <p:cNvSpPr txBox="1"/>
          <p:nvPr/>
        </p:nvSpPr>
        <p:spPr>
          <a:xfrm>
            <a:off x="1441892" y="316985"/>
            <a:ext cx="5562600" cy="5078313"/>
          </a:xfrm>
          <a:prstGeom prst="rect">
            <a:avLst/>
          </a:prstGeom>
          <a:noFill/>
        </p:spPr>
        <p:txBody>
          <a:bodyPr wrap="square" rtlCol="0">
            <a:spAutoFit/>
          </a:bodyPr>
          <a:lstStyle/>
          <a:p>
            <a:endParaRPr lang="en-US" sz="3600" dirty="0">
              <a:solidFill>
                <a:srgbClr val="C00000"/>
              </a:solidFill>
              <a:latin typeface="Open Sans" panose="020B0606030504020204" pitchFamily="34" charset="0"/>
              <a:ea typeface="Open Sans" panose="020B0606030504020204" pitchFamily="34" charset="0"/>
              <a:cs typeface="Open Sans" panose="020B0606030504020204" pitchFamily="34" charset="0"/>
            </a:endParaRPr>
          </a:p>
          <a:p>
            <a:r>
              <a:rPr lang="en-US"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Board composition</a:t>
            </a:r>
          </a:p>
          <a:p>
            <a:r>
              <a:rPr lang="en-US"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is a:</a:t>
            </a:r>
          </a:p>
          <a:p>
            <a:pPr marL="571500" indent="-571500">
              <a:buFont typeface="Arial" panose="020B0604020202020204" pitchFamily="34" charset="0"/>
              <a:buChar char="•"/>
            </a:pPr>
            <a:r>
              <a:rPr lang="en-US" sz="3600" dirty="0">
                <a:solidFill>
                  <a:schemeClr val="tx1"/>
                </a:solidFill>
                <a:latin typeface="Open Sans" panose="020B0606030504020204" pitchFamily="34" charset="0"/>
                <a:ea typeface="Open Sans" panose="020B0606030504020204" pitchFamily="34" charset="0"/>
                <a:cs typeface="Open Sans" panose="020B0606030504020204" pitchFamily="34" charset="0"/>
              </a:rPr>
              <a:t>process issue (</a:t>
            </a:r>
            <a:r>
              <a:rPr lang="en-US" sz="3600" i="1" dirty="0">
                <a:solidFill>
                  <a:schemeClr val="tx1"/>
                </a:solidFill>
                <a:latin typeface="Open Sans" panose="020B0606030504020204" pitchFamily="34" charset="0"/>
                <a:ea typeface="Open Sans" panose="020B0606030504020204" pitchFamily="34" charset="0"/>
                <a:cs typeface="Open Sans" panose="020B0606030504020204" pitchFamily="34" charset="0"/>
              </a:rPr>
              <a:t>selection</a:t>
            </a:r>
            <a:r>
              <a:rPr lang="en-US" sz="3600"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p>
          <a:p>
            <a:pPr marL="571500" indent="-571500">
              <a:buFont typeface="Arial" panose="020B0604020202020204" pitchFamily="34" charset="0"/>
              <a:buChar char="•"/>
            </a:pPr>
            <a:r>
              <a:rPr lang="en-US" sz="3600" dirty="0">
                <a:solidFill>
                  <a:schemeClr val="tx1"/>
                </a:solidFill>
                <a:latin typeface="Open Sans" panose="020B0606030504020204" pitchFamily="34" charset="0"/>
                <a:ea typeface="Open Sans" panose="020B0606030504020204" pitchFamily="34" charset="0"/>
                <a:cs typeface="Open Sans" panose="020B0606030504020204" pitchFamily="34" charset="0"/>
              </a:rPr>
              <a:t>dictated by structure (</a:t>
            </a:r>
            <a:r>
              <a:rPr lang="en-US" sz="3600" i="1" dirty="0">
                <a:solidFill>
                  <a:schemeClr val="tx1"/>
                </a:solidFill>
                <a:latin typeface="Open Sans" panose="020B0606030504020204" pitchFamily="34" charset="0"/>
                <a:ea typeface="Open Sans" panose="020B0606030504020204" pitchFamily="34" charset="0"/>
                <a:cs typeface="Open Sans" panose="020B0606030504020204" pitchFamily="34" charset="0"/>
              </a:rPr>
              <a:t>bylaws</a:t>
            </a:r>
            <a:r>
              <a:rPr lang="en-US" sz="3600"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p>
          <a:p>
            <a:pPr marL="571500" indent="-571500">
              <a:buFont typeface="Arial" panose="020B0604020202020204" pitchFamily="34" charset="0"/>
              <a:buChar char="•"/>
            </a:pPr>
            <a:r>
              <a:rPr lang="en-US" sz="3600" dirty="0">
                <a:solidFill>
                  <a:schemeClr val="tx1"/>
                </a:solidFill>
                <a:latin typeface="Open Sans" panose="020B0606030504020204" pitchFamily="34" charset="0"/>
                <a:ea typeface="Open Sans" panose="020B0606030504020204" pitchFamily="34" charset="0"/>
                <a:cs typeface="Open Sans" panose="020B0606030504020204" pitchFamily="34" charset="0"/>
              </a:rPr>
              <a:t>driven by culture (</a:t>
            </a:r>
            <a:r>
              <a:rPr lang="en-US" sz="3600" i="1" dirty="0">
                <a:solidFill>
                  <a:schemeClr val="tx1"/>
                </a:solidFill>
                <a:latin typeface="Open Sans" panose="020B0606030504020204" pitchFamily="34" charset="0"/>
                <a:ea typeface="Open Sans" panose="020B0606030504020204" pitchFamily="34" charset="0"/>
                <a:cs typeface="Open Sans" panose="020B0606030504020204" pitchFamily="34" charset="0"/>
              </a:rPr>
              <a:t>behavior</a:t>
            </a:r>
            <a:r>
              <a:rPr lang="en-US" sz="3600"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p>
        </p:txBody>
      </p:sp>
      <p:grpSp>
        <p:nvGrpSpPr>
          <p:cNvPr id="14" name="object 7">
            <a:extLst>
              <a:ext uri="{FF2B5EF4-FFF2-40B4-BE49-F238E27FC236}">
                <a16:creationId xmlns:a16="http://schemas.microsoft.com/office/drawing/2014/main" id="{D2C7106D-7B0E-7462-3932-A891D1D289D0}"/>
              </a:ext>
            </a:extLst>
          </p:cNvPr>
          <p:cNvGrpSpPr/>
          <p:nvPr/>
        </p:nvGrpSpPr>
        <p:grpSpPr>
          <a:xfrm>
            <a:off x="7467600" y="746037"/>
            <a:ext cx="3317875" cy="4490085"/>
            <a:chOff x="8035477" y="990600"/>
            <a:chExt cx="3317875" cy="4490085"/>
          </a:xfrm>
        </p:grpSpPr>
        <p:pic>
          <p:nvPicPr>
            <p:cNvPr id="15" name="object 8">
              <a:extLst>
                <a:ext uri="{FF2B5EF4-FFF2-40B4-BE49-F238E27FC236}">
                  <a16:creationId xmlns:a16="http://schemas.microsoft.com/office/drawing/2014/main" id="{45D8E2B6-7D6F-B196-4EB6-71C8D3B4A1D7}"/>
                </a:ext>
              </a:extLst>
            </p:cNvPr>
            <p:cNvPicPr/>
            <p:nvPr/>
          </p:nvPicPr>
          <p:blipFill>
            <a:blip r:embed="rId2" cstate="print"/>
            <a:stretch>
              <a:fillRect/>
            </a:stretch>
          </p:blipFill>
          <p:spPr>
            <a:xfrm>
              <a:off x="8035477" y="990600"/>
              <a:ext cx="3317558" cy="4489703"/>
            </a:xfrm>
            <a:prstGeom prst="rect">
              <a:avLst/>
            </a:prstGeom>
          </p:spPr>
        </p:pic>
        <p:pic>
          <p:nvPicPr>
            <p:cNvPr id="16" name="object 9">
              <a:extLst>
                <a:ext uri="{FF2B5EF4-FFF2-40B4-BE49-F238E27FC236}">
                  <a16:creationId xmlns:a16="http://schemas.microsoft.com/office/drawing/2014/main" id="{793667FF-2D1E-C3BD-DCF0-03439F874998}"/>
                </a:ext>
              </a:extLst>
            </p:cNvPr>
            <p:cNvPicPr/>
            <p:nvPr/>
          </p:nvPicPr>
          <p:blipFill>
            <a:blip r:embed="rId3" cstate="print"/>
            <a:stretch>
              <a:fillRect/>
            </a:stretch>
          </p:blipFill>
          <p:spPr>
            <a:xfrm>
              <a:off x="8070342" y="1007364"/>
              <a:ext cx="3247643" cy="4415027"/>
            </a:xfrm>
            <a:prstGeom prst="rect">
              <a:avLst/>
            </a:prstGeom>
          </p:spPr>
        </p:pic>
      </p:grpSp>
      <p:sp>
        <p:nvSpPr>
          <p:cNvPr id="17" name="object 10">
            <a:extLst>
              <a:ext uri="{FF2B5EF4-FFF2-40B4-BE49-F238E27FC236}">
                <a16:creationId xmlns:a16="http://schemas.microsoft.com/office/drawing/2014/main" id="{54AD0C1D-8E23-4FA3-42EB-3AC3453B7C06}"/>
              </a:ext>
            </a:extLst>
          </p:cNvPr>
          <p:cNvSpPr txBox="1"/>
          <p:nvPr/>
        </p:nvSpPr>
        <p:spPr>
          <a:xfrm>
            <a:off x="8674418" y="1665686"/>
            <a:ext cx="904240" cy="269875"/>
          </a:xfrm>
          <a:prstGeom prst="rect">
            <a:avLst/>
          </a:prstGeom>
        </p:spPr>
        <p:txBody>
          <a:bodyPr vert="horz" wrap="square" lIns="0" tIns="12700" rIns="0" bIns="0" rtlCol="0">
            <a:spAutoFit/>
          </a:bodyPr>
          <a:lstStyle/>
          <a:p>
            <a:pPr marL="12700">
              <a:lnSpc>
                <a:spcPct val="100000"/>
              </a:lnSpc>
              <a:spcBef>
                <a:spcPts val="100"/>
              </a:spcBef>
            </a:pPr>
            <a:r>
              <a:rPr sz="1600" spc="-70">
                <a:latin typeface="Verdana"/>
                <a:cs typeface="Verdana"/>
              </a:rPr>
              <a:t>Structure</a:t>
            </a:r>
            <a:endParaRPr sz="1600">
              <a:latin typeface="Verdana"/>
              <a:cs typeface="Verdana"/>
            </a:endParaRPr>
          </a:p>
        </p:txBody>
      </p:sp>
      <p:sp>
        <p:nvSpPr>
          <p:cNvPr id="18" name="object 11">
            <a:extLst>
              <a:ext uri="{FF2B5EF4-FFF2-40B4-BE49-F238E27FC236}">
                <a16:creationId xmlns:a16="http://schemas.microsoft.com/office/drawing/2014/main" id="{672037EA-B1D8-0CDC-AD15-B272949A615A}"/>
              </a:ext>
            </a:extLst>
          </p:cNvPr>
          <p:cNvSpPr txBox="1"/>
          <p:nvPr/>
        </p:nvSpPr>
        <p:spPr>
          <a:xfrm>
            <a:off x="8234957" y="2721205"/>
            <a:ext cx="755650" cy="269875"/>
          </a:xfrm>
          <a:prstGeom prst="rect">
            <a:avLst/>
          </a:prstGeom>
        </p:spPr>
        <p:txBody>
          <a:bodyPr vert="horz" wrap="square" lIns="0" tIns="12700" rIns="0" bIns="0" rtlCol="0">
            <a:spAutoFit/>
          </a:bodyPr>
          <a:lstStyle/>
          <a:p>
            <a:pPr marL="12700">
              <a:lnSpc>
                <a:spcPct val="100000"/>
              </a:lnSpc>
              <a:spcBef>
                <a:spcPts val="100"/>
              </a:spcBef>
            </a:pPr>
            <a:r>
              <a:rPr sz="1600" spc="-50">
                <a:latin typeface="Verdana"/>
                <a:cs typeface="Verdana"/>
              </a:rPr>
              <a:t>Process</a:t>
            </a:r>
            <a:endParaRPr sz="1600">
              <a:latin typeface="Verdana"/>
              <a:cs typeface="Verdana"/>
            </a:endParaRPr>
          </a:p>
        </p:txBody>
      </p:sp>
      <p:sp>
        <p:nvSpPr>
          <p:cNvPr id="19" name="object 12">
            <a:extLst>
              <a:ext uri="{FF2B5EF4-FFF2-40B4-BE49-F238E27FC236}">
                <a16:creationId xmlns:a16="http://schemas.microsoft.com/office/drawing/2014/main" id="{51FC12C2-F091-AB25-FD4C-A12F937B9962}"/>
              </a:ext>
            </a:extLst>
          </p:cNvPr>
          <p:cNvSpPr txBox="1"/>
          <p:nvPr/>
        </p:nvSpPr>
        <p:spPr>
          <a:xfrm>
            <a:off x="8632709" y="3777945"/>
            <a:ext cx="759460" cy="269875"/>
          </a:xfrm>
          <a:prstGeom prst="rect">
            <a:avLst/>
          </a:prstGeom>
        </p:spPr>
        <p:txBody>
          <a:bodyPr vert="horz" wrap="square" lIns="0" tIns="12700" rIns="0" bIns="0" rtlCol="0">
            <a:spAutoFit/>
          </a:bodyPr>
          <a:lstStyle/>
          <a:p>
            <a:pPr marL="12700">
              <a:lnSpc>
                <a:spcPct val="100000"/>
              </a:lnSpc>
              <a:spcBef>
                <a:spcPts val="100"/>
              </a:spcBef>
            </a:pPr>
            <a:r>
              <a:rPr sz="1600" spc="-10">
                <a:latin typeface="Verdana"/>
                <a:cs typeface="Verdana"/>
              </a:rPr>
              <a:t>Culture</a:t>
            </a:r>
            <a:endParaRPr sz="1600">
              <a:latin typeface="Verdana"/>
              <a:cs typeface="Verdana"/>
            </a:endParaRPr>
          </a:p>
        </p:txBody>
      </p:sp>
      <p:sp>
        <p:nvSpPr>
          <p:cNvPr id="4" name="object 5">
            <a:extLst>
              <a:ext uri="{FF2B5EF4-FFF2-40B4-BE49-F238E27FC236}">
                <a16:creationId xmlns:a16="http://schemas.microsoft.com/office/drawing/2014/main" id="{C5BA964A-36F6-04A9-B196-D5F87D4F37F4}"/>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59</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4"/>
              </a:rPr>
              <a:t>www.tecker.com</a:t>
            </a:r>
            <a:endParaRPr sz="1200" dirty="0">
              <a:latin typeface="Calibri Light"/>
              <a:cs typeface="Calibri Light"/>
            </a:endParaRPr>
          </a:p>
        </p:txBody>
      </p:sp>
    </p:spTree>
    <p:extLst>
      <p:ext uri="{BB962C8B-B14F-4D97-AF65-F5344CB8AC3E}">
        <p14:creationId xmlns:p14="http://schemas.microsoft.com/office/powerpoint/2010/main" val="419612824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4072906" y="399993"/>
            <a:ext cx="4046188" cy="628377"/>
          </a:xfrm>
          <a:prstGeom prst="rect">
            <a:avLst/>
          </a:prstGeom>
        </p:spPr>
        <p:txBody>
          <a:bodyPr vert="horz" wrap="square" lIns="0" tIns="12700" rIns="0" bIns="0" rtlCol="0">
            <a:spAutoFit/>
          </a:bodyPr>
          <a:lstStyle/>
          <a:p>
            <a:pPr marL="12700">
              <a:lnSpc>
                <a:spcPct val="100000"/>
              </a:lnSpc>
              <a:spcBef>
                <a:spcPts val="100"/>
              </a:spcBef>
            </a:pPr>
            <a:r>
              <a:rPr sz="4000" b="1"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Balanced</a:t>
            </a:r>
            <a:r>
              <a:rPr sz="4000" b="1" spc="-19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b="1"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Board</a:t>
            </a:r>
            <a:endParaRPr sz="40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2294255" y="1697684"/>
            <a:ext cx="7603490" cy="1488440"/>
          </a:xfrm>
          <a:prstGeom prst="rect">
            <a:avLst/>
          </a:prstGeom>
        </p:spPr>
        <p:txBody>
          <a:bodyPr vert="horz" wrap="square" lIns="0" tIns="12700" rIns="0" bIns="0" rtlCol="0">
            <a:spAutoFit/>
          </a:bodyPr>
          <a:lstStyle/>
          <a:p>
            <a:pPr marL="12700" marR="5080" indent="3175" algn="ctr">
              <a:lnSpc>
                <a:spcPct val="100000"/>
              </a:lnSpc>
              <a:spcBef>
                <a:spcPts val="100"/>
              </a:spcBef>
            </a:pPr>
            <a:r>
              <a:rPr sz="24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Chapter</a:t>
            </a:r>
            <a:r>
              <a:rPr sz="2400" i="1"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officers,</a:t>
            </a:r>
            <a:r>
              <a:rPr sz="2400" i="1"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donors,</a:t>
            </a:r>
            <a:r>
              <a:rPr sz="2400" i="1"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400" i="1"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committee</a:t>
            </a:r>
            <a:r>
              <a:rPr sz="2400" i="1"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members</a:t>
            </a:r>
            <a:r>
              <a:rPr sz="2400" i="1"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are</a:t>
            </a:r>
            <a:r>
              <a:rPr sz="2400" i="1"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often </a:t>
            </a:r>
            <a:r>
              <a:rPr sz="2400" i="1"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“doers.”</a:t>
            </a:r>
            <a:r>
              <a:rPr sz="2400" i="1"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They</a:t>
            </a:r>
            <a:r>
              <a:rPr sz="2400" i="1"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don’t</a:t>
            </a:r>
            <a:r>
              <a:rPr sz="2400" i="1"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always</a:t>
            </a:r>
            <a:r>
              <a:rPr sz="2400" i="1"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make</a:t>
            </a:r>
            <a:r>
              <a:rPr sz="2400" i="1"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good</a:t>
            </a:r>
            <a:r>
              <a:rPr sz="2400" i="1"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board</a:t>
            </a:r>
            <a:r>
              <a:rPr sz="2400" i="1"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members</a:t>
            </a:r>
            <a:r>
              <a:rPr sz="2400" i="1"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for </a:t>
            </a:r>
            <a:r>
              <a:rPr sz="2400" i="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precisely</a:t>
            </a:r>
            <a:r>
              <a:rPr sz="2400" i="1"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400" i="1"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reasons</a:t>
            </a:r>
            <a:r>
              <a:rPr sz="2400" i="1"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they</a:t>
            </a:r>
            <a:r>
              <a:rPr sz="2400" i="1"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make</a:t>
            </a:r>
            <a:r>
              <a:rPr sz="2400" i="1"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good</a:t>
            </a:r>
            <a:r>
              <a:rPr sz="2400" i="1"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chapter</a:t>
            </a:r>
            <a:r>
              <a:rPr sz="2400" i="1"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officers,</a:t>
            </a:r>
            <a:r>
              <a:rPr sz="2400" i="1"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donors, and</a:t>
            </a:r>
            <a:r>
              <a:rPr sz="2400" i="1"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committee</a:t>
            </a:r>
            <a:r>
              <a:rPr sz="2400" i="1"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i="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members.</a:t>
            </a:r>
            <a:endParaRPr sz="2400"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4"/>
          <p:cNvSpPr txBox="1"/>
          <p:nvPr/>
        </p:nvSpPr>
        <p:spPr>
          <a:xfrm>
            <a:off x="1641131" y="4065009"/>
            <a:ext cx="2215515" cy="739305"/>
          </a:xfrm>
          <a:prstGeom prst="rect">
            <a:avLst/>
          </a:prstGeom>
          <a:solidFill>
            <a:srgbClr val="006DC0"/>
          </a:solidFill>
          <a:ln w="9144">
            <a:solidFill>
              <a:srgbClr val="075216"/>
            </a:solidFill>
          </a:ln>
        </p:spPr>
        <p:txBody>
          <a:bodyPr vert="horz" wrap="square" lIns="0" tIns="635" rIns="0" bIns="0" rtlCol="0">
            <a:spAutoFit/>
          </a:bodyPr>
          <a:lstStyle/>
          <a:p>
            <a:pPr marL="144780" marR="231140" indent="39370">
              <a:lnSpc>
                <a:spcPct val="100000"/>
              </a:lnSpc>
              <a:spcBef>
                <a:spcPts val="5"/>
              </a:spcBef>
            </a:pPr>
            <a:r>
              <a:rPr sz="2400" spc="-30" dirty="0">
                <a:solidFill>
                  <a:srgbClr val="FFFFFF"/>
                </a:solidFill>
                <a:latin typeface="Open Sans" panose="020B0606030504020204" pitchFamily="34" charset="0"/>
                <a:ea typeface="Open Sans" panose="020B0606030504020204" pitchFamily="34" charset="0"/>
                <a:cs typeface="Open Sans" panose="020B0606030504020204" pitchFamily="34" charset="0"/>
              </a:rPr>
              <a:t>Competency </a:t>
            </a:r>
            <a:r>
              <a:rPr sz="2400" spc="-20" dirty="0">
                <a:solidFill>
                  <a:srgbClr val="FFFFFF"/>
                </a:solidFill>
                <a:latin typeface="Open Sans" panose="020B0606030504020204" pitchFamily="34" charset="0"/>
                <a:ea typeface="Open Sans" panose="020B0606030504020204" pitchFamily="34" charset="0"/>
                <a:cs typeface="Open Sans" panose="020B0606030504020204" pitchFamily="34" charset="0"/>
              </a:rPr>
              <a:t>Based</a:t>
            </a:r>
            <a:r>
              <a:rPr sz="2400" spc="-13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Board</a:t>
            </a:r>
            <a:endParaRPr sz="24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p:cNvSpPr txBox="1"/>
          <p:nvPr/>
        </p:nvSpPr>
        <p:spPr>
          <a:xfrm>
            <a:off x="5091684" y="4065009"/>
            <a:ext cx="2346960" cy="739305"/>
          </a:xfrm>
          <a:prstGeom prst="rect">
            <a:avLst/>
          </a:prstGeom>
          <a:solidFill>
            <a:srgbClr val="398846"/>
          </a:solidFill>
          <a:ln w="9144">
            <a:solidFill>
              <a:srgbClr val="075216"/>
            </a:solidFill>
          </a:ln>
        </p:spPr>
        <p:txBody>
          <a:bodyPr vert="horz" wrap="square" lIns="0" tIns="635" rIns="0" bIns="0" rtlCol="0">
            <a:spAutoFit/>
          </a:bodyPr>
          <a:lstStyle/>
          <a:p>
            <a:pPr marL="211454" marR="279400" indent="-3810">
              <a:lnSpc>
                <a:spcPct val="100000"/>
              </a:lnSpc>
              <a:spcBef>
                <a:spcPts val="5"/>
              </a:spcBef>
            </a:pPr>
            <a:r>
              <a:rPr sz="2400" spc="-30" dirty="0">
                <a:solidFill>
                  <a:srgbClr val="FFFFFF"/>
                </a:solidFill>
                <a:latin typeface="Open Sans" panose="020B0606030504020204" pitchFamily="34" charset="0"/>
                <a:ea typeface="Open Sans" panose="020B0606030504020204" pitchFamily="34" charset="0"/>
                <a:cs typeface="Open Sans" panose="020B0606030504020204" pitchFamily="34" charset="0"/>
              </a:rPr>
              <a:t>Constituency </a:t>
            </a:r>
            <a:r>
              <a:rPr sz="2400" spc="-20" dirty="0">
                <a:solidFill>
                  <a:srgbClr val="FFFFFF"/>
                </a:solidFill>
                <a:latin typeface="Open Sans" panose="020B0606030504020204" pitchFamily="34" charset="0"/>
                <a:ea typeface="Open Sans" panose="020B0606030504020204" pitchFamily="34" charset="0"/>
                <a:cs typeface="Open Sans" panose="020B0606030504020204" pitchFamily="34" charset="0"/>
              </a:rPr>
              <a:t>Based</a:t>
            </a:r>
            <a:r>
              <a:rPr sz="2400" spc="-13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FFFFFF"/>
                </a:solidFill>
                <a:latin typeface="Open Sans" panose="020B0606030504020204" pitchFamily="34" charset="0"/>
                <a:ea typeface="Open Sans" panose="020B0606030504020204" pitchFamily="34" charset="0"/>
                <a:cs typeface="Open Sans" panose="020B0606030504020204" pitchFamily="34" charset="0"/>
              </a:rPr>
              <a:t>Board</a:t>
            </a:r>
            <a:endParaRPr sz="2400" dirty="0">
              <a:latin typeface="Open Sans" panose="020B0606030504020204" pitchFamily="34" charset="0"/>
              <a:ea typeface="Open Sans" panose="020B0606030504020204" pitchFamily="34" charset="0"/>
              <a:cs typeface="Open Sans" panose="020B0606030504020204" pitchFamily="34" charset="0"/>
            </a:endParaRPr>
          </a:p>
        </p:txBody>
      </p:sp>
      <p:sp>
        <p:nvSpPr>
          <p:cNvPr id="6" name="object 6"/>
          <p:cNvSpPr txBox="1"/>
          <p:nvPr/>
        </p:nvSpPr>
        <p:spPr>
          <a:xfrm>
            <a:off x="4180713" y="3832880"/>
            <a:ext cx="481330" cy="1122680"/>
          </a:xfrm>
          <a:prstGeom prst="rect">
            <a:avLst/>
          </a:prstGeom>
        </p:spPr>
        <p:txBody>
          <a:bodyPr vert="horz" wrap="square" lIns="0" tIns="12700" rIns="0" bIns="0" rtlCol="0">
            <a:spAutoFit/>
          </a:bodyPr>
          <a:lstStyle/>
          <a:p>
            <a:pPr marL="12700">
              <a:lnSpc>
                <a:spcPct val="100000"/>
              </a:lnSpc>
              <a:spcBef>
                <a:spcPts val="100"/>
              </a:spcBef>
            </a:pPr>
            <a:r>
              <a:rPr sz="7200" spc="-50" dirty="0">
                <a:latin typeface="Calibri"/>
                <a:cs typeface="Calibri"/>
              </a:rPr>
              <a:t>+</a:t>
            </a:r>
            <a:endParaRPr sz="7200" dirty="0">
              <a:latin typeface="Calibri"/>
              <a:cs typeface="Calibri"/>
            </a:endParaRPr>
          </a:p>
        </p:txBody>
      </p:sp>
      <p:sp>
        <p:nvSpPr>
          <p:cNvPr id="7" name="object 7"/>
          <p:cNvSpPr txBox="1"/>
          <p:nvPr/>
        </p:nvSpPr>
        <p:spPr>
          <a:xfrm>
            <a:off x="7693206" y="4047394"/>
            <a:ext cx="329565" cy="756920"/>
          </a:xfrm>
          <a:prstGeom prst="rect">
            <a:avLst/>
          </a:prstGeom>
        </p:spPr>
        <p:txBody>
          <a:bodyPr vert="horz" wrap="square" lIns="0" tIns="12700" rIns="0" bIns="0" rtlCol="0">
            <a:spAutoFit/>
          </a:bodyPr>
          <a:lstStyle/>
          <a:p>
            <a:pPr marL="12700">
              <a:lnSpc>
                <a:spcPct val="100000"/>
              </a:lnSpc>
              <a:spcBef>
                <a:spcPts val="100"/>
              </a:spcBef>
            </a:pPr>
            <a:r>
              <a:rPr sz="4800" spc="-50" dirty="0">
                <a:latin typeface="Calibri"/>
                <a:cs typeface="Calibri"/>
              </a:rPr>
              <a:t>=</a:t>
            </a:r>
            <a:endParaRPr sz="4800" dirty="0">
              <a:latin typeface="Calibri"/>
              <a:cs typeface="Calibri"/>
            </a:endParaRPr>
          </a:p>
        </p:txBody>
      </p:sp>
      <p:sp>
        <p:nvSpPr>
          <p:cNvPr id="8" name="object 8"/>
          <p:cNvSpPr txBox="1"/>
          <p:nvPr/>
        </p:nvSpPr>
        <p:spPr>
          <a:xfrm>
            <a:off x="8297927" y="3882211"/>
            <a:ext cx="2231390" cy="1044517"/>
          </a:xfrm>
          <a:prstGeom prst="rect">
            <a:avLst/>
          </a:prstGeom>
          <a:solidFill>
            <a:srgbClr val="2E859C"/>
          </a:solidFill>
          <a:ln w="9144">
            <a:solidFill>
              <a:srgbClr val="075216"/>
            </a:solidFill>
          </a:ln>
        </p:spPr>
        <p:txBody>
          <a:bodyPr vert="horz" wrap="square" lIns="0" tIns="180975" rIns="0" bIns="0" rtlCol="0">
            <a:spAutoFit/>
          </a:bodyPr>
          <a:lstStyle/>
          <a:p>
            <a:pPr marL="544830" marR="331470" indent="-335280">
              <a:lnSpc>
                <a:spcPct val="100000"/>
              </a:lnSpc>
              <a:spcBef>
                <a:spcPts val="1425"/>
              </a:spcBef>
            </a:pPr>
            <a:r>
              <a:rPr sz="2800" spc="-20" dirty="0">
                <a:solidFill>
                  <a:srgbClr val="FFFFFF"/>
                </a:solidFill>
                <a:latin typeface="Open Sans" panose="020B0606030504020204" pitchFamily="34" charset="0"/>
                <a:ea typeface="Open Sans" panose="020B0606030504020204" pitchFamily="34" charset="0"/>
                <a:cs typeface="Open Sans" panose="020B0606030504020204" pitchFamily="34" charset="0"/>
              </a:rPr>
              <a:t>Balanced </a:t>
            </a:r>
            <a:r>
              <a:rPr sz="2800"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Board</a:t>
            </a:r>
            <a:endParaRPr sz="2800" dirty="0">
              <a:latin typeface="Open Sans" panose="020B0606030504020204" pitchFamily="34" charset="0"/>
              <a:ea typeface="Open Sans" panose="020B0606030504020204" pitchFamily="34" charset="0"/>
              <a:cs typeface="Open Sans" panose="020B0606030504020204" pitchFamily="34" charset="0"/>
            </a:endParaRPr>
          </a:p>
        </p:txBody>
      </p:sp>
      <p:sp>
        <p:nvSpPr>
          <p:cNvPr id="10" name="object 5">
            <a:extLst>
              <a:ext uri="{FF2B5EF4-FFF2-40B4-BE49-F238E27FC236}">
                <a16:creationId xmlns:a16="http://schemas.microsoft.com/office/drawing/2014/main" id="{0ED98FE1-2C05-8698-EF9A-248847B593CE}"/>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60</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320213922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92988" y="10922"/>
            <a:ext cx="11006023" cy="566822"/>
          </a:xfrm>
          <a:prstGeom prst="rect">
            <a:avLst/>
          </a:prstGeom>
        </p:spPr>
        <p:txBody>
          <a:bodyPr vert="horz" wrap="square" lIns="0" tIns="12700" rIns="0" bIns="0" rtlCol="0">
            <a:spAutoFit/>
          </a:bodyPr>
          <a:lstStyle/>
          <a:p>
            <a:pPr marL="1294130">
              <a:lnSpc>
                <a:spcPct val="100000"/>
              </a:lnSpc>
              <a:spcBef>
                <a:spcPts val="100"/>
              </a:spcBef>
            </a:pP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Seven</a:t>
            </a:r>
            <a:r>
              <a:rPr sz="3600" spc="-18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Key</a:t>
            </a:r>
            <a:r>
              <a:rPr sz="3600" spc="-16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35" dirty="0">
                <a:solidFill>
                  <a:srgbClr val="117624"/>
                </a:solidFill>
                <a:latin typeface="Open Sans" panose="020B0606030504020204" pitchFamily="34" charset="0"/>
                <a:ea typeface="Open Sans" panose="020B0606030504020204" pitchFamily="34" charset="0"/>
                <a:cs typeface="Open Sans" panose="020B0606030504020204" pitchFamily="34" charset="0"/>
              </a:rPr>
              <a:t>Attributes</a:t>
            </a:r>
            <a:r>
              <a:rPr sz="3600" spc="-13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of</a:t>
            </a:r>
            <a:r>
              <a:rPr sz="3600" spc="-17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Board</a:t>
            </a:r>
            <a:r>
              <a:rPr sz="3600" spc="-17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Members</a:t>
            </a:r>
            <a:endParaRPr sz="36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1602739" y="1099195"/>
            <a:ext cx="8986520" cy="4659609"/>
          </a:xfrm>
          <a:prstGeom prst="rect">
            <a:avLst/>
          </a:prstGeom>
        </p:spPr>
        <p:txBody>
          <a:bodyPr vert="horz" wrap="square" lIns="0" tIns="12065" rIns="0" bIns="0" rtlCol="0">
            <a:spAutoFit/>
          </a:bodyPr>
          <a:lstStyle/>
          <a:p>
            <a:pPr marL="470534" marR="1848485" indent="-457834">
              <a:lnSpc>
                <a:spcPct val="100000"/>
              </a:lnSpc>
              <a:spcBef>
                <a:spcPts val="95"/>
              </a:spcBef>
              <a:buAutoNum type="arabicPeriod"/>
              <a:tabLst>
                <a:tab pos="470534" algn="l"/>
              </a:tabLst>
            </a:pP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ability</a:t>
            </a:r>
            <a:r>
              <a:rPr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think</a:t>
            </a:r>
            <a:r>
              <a:rPr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strategically</a:t>
            </a:r>
            <a:r>
              <a:rPr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analytically</a:t>
            </a:r>
            <a:r>
              <a:rPr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effectively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communicate</a:t>
            </a:r>
            <a:r>
              <a:rPr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thoughts</a:t>
            </a:r>
            <a:r>
              <a:rPr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reasons</a:t>
            </a:r>
            <a:r>
              <a:rPr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for</a:t>
            </a:r>
            <a:r>
              <a:rPr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them.</a:t>
            </a:r>
            <a:endParaRPr dirty="0">
              <a:latin typeface="Open Sans" panose="020B0606030504020204" pitchFamily="34" charset="0"/>
              <a:ea typeface="Open Sans" panose="020B0606030504020204" pitchFamily="34" charset="0"/>
              <a:cs typeface="Open Sans" panose="020B0606030504020204" pitchFamily="34" charset="0"/>
            </a:endParaRPr>
          </a:p>
          <a:p>
            <a:pPr marL="470534" indent="-457200">
              <a:lnSpc>
                <a:spcPct val="100000"/>
              </a:lnSpc>
              <a:spcBef>
                <a:spcPts val="1005"/>
              </a:spcBef>
              <a:buAutoNum type="arabicPeriod"/>
              <a:tabLst>
                <a:tab pos="470534" algn="l"/>
              </a:tabLst>
            </a:pPr>
            <a:r>
              <a:rPr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Ability</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be</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open</a:t>
            </a:r>
            <a:r>
              <a:rPr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listen</a:t>
            </a:r>
            <a:r>
              <a:rPr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hear</a:t>
            </a:r>
            <a:r>
              <a:rPr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value</a:t>
            </a:r>
            <a:r>
              <a:rPr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all</a:t>
            </a:r>
            <a:r>
              <a:rPr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perspectives</a:t>
            </a:r>
            <a:endParaRPr dirty="0">
              <a:latin typeface="Open Sans" panose="020B0606030504020204" pitchFamily="34" charset="0"/>
              <a:ea typeface="Open Sans" panose="020B0606030504020204" pitchFamily="34" charset="0"/>
              <a:cs typeface="Open Sans" panose="020B0606030504020204" pitchFamily="34" charset="0"/>
            </a:endParaRPr>
          </a:p>
          <a:p>
            <a:pPr marL="470534" indent="-457200">
              <a:lnSpc>
                <a:spcPct val="100000"/>
              </a:lnSpc>
              <a:spcBef>
                <a:spcPts val="994"/>
              </a:spcBef>
              <a:buAutoNum type="arabicPeriod"/>
              <a:tabLst>
                <a:tab pos="470534" algn="l"/>
              </a:tabLst>
            </a:pP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Possession</a:t>
            </a:r>
            <a:r>
              <a:rPr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earned</a:t>
            </a:r>
            <a:r>
              <a:rPr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respect</a:t>
            </a:r>
            <a:r>
              <a:rPr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other</a:t>
            </a:r>
            <a:r>
              <a:rPr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key</a:t>
            </a:r>
            <a:r>
              <a:rPr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stakeholder</a:t>
            </a:r>
            <a:r>
              <a:rPr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group</a:t>
            </a:r>
            <a:r>
              <a:rPr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members</a:t>
            </a:r>
            <a:endParaRPr dirty="0">
              <a:latin typeface="Open Sans" panose="020B0606030504020204" pitchFamily="34" charset="0"/>
              <a:ea typeface="Open Sans" panose="020B0606030504020204" pitchFamily="34" charset="0"/>
              <a:cs typeface="Open Sans" panose="020B0606030504020204" pitchFamily="34" charset="0"/>
            </a:endParaRPr>
          </a:p>
          <a:p>
            <a:pPr marL="470534" marR="342900" indent="-458470">
              <a:lnSpc>
                <a:spcPct val="100000"/>
              </a:lnSpc>
              <a:spcBef>
                <a:spcPts val="1000"/>
              </a:spcBef>
              <a:buAutoNum type="arabicPeriod"/>
              <a:tabLst>
                <a:tab pos="470534" algn="l"/>
              </a:tabLst>
            </a:pP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ability</a:t>
            </a:r>
            <a:r>
              <a:rPr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work</a:t>
            </a:r>
            <a:r>
              <a:rPr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well</a:t>
            </a:r>
            <a:r>
              <a:rPr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with</a:t>
            </a:r>
            <a:r>
              <a:rPr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others</a:t>
            </a:r>
            <a:r>
              <a:rPr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as</a:t>
            </a:r>
            <a:r>
              <a:rPr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member</a:t>
            </a:r>
            <a:r>
              <a:rPr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collaborative</a:t>
            </a:r>
            <a:r>
              <a:rPr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group</a:t>
            </a:r>
            <a:r>
              <a:rPr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with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group</a:t>
            </a:r>
            <a:r>
              <a:rPr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decision-</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making</a:t>
            </a:r>
            <a:r>
              <a:rPr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authority</a:t>
            </a:r>
            <a:r>
              <a:rPr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an</a:t>
            </a:r>
            <a:r>
              <a:rPr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understanding</a:t>
            </a:r>
            <a:r>
              <a:rPr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fiduciary</a:t>
            </a:r>
            <a:r>
              <a:rPr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duties</a:t>
            </a:r>
            <a:r>
              <a:rPr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of </a:t>
            </a:r>
            <a:r>
              <a:rPr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loyalty,</a:t>
            </a:r>
            <a:r>
              <a:rPr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care,</a:t>
            </a:r>
            <a:r>
              <a:rPr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obedience.</a:t>
            </a:r>
            <a:endParaRPr dirty="0">
              <a:latin typeface="Open Sans" panose="020B0606030504020204" pitchFamily="34" charset="0"/>
              <a:ea typeface="Open Sans" panose="020B0606030504020204" pitchFamily="34" charset="0"/>
              <a:cs typeface="Open Sans" panose="020B0606030504020204" pitchFamily="34" charset="0"/>
            </a:endParaRPr>
          </a:p>
          <a:p>
            <a:pPr marL="470534" marR="1073150" indent="-457834">
              <a:lnSpc>
                <a:spcPct val="100000"/>
              </a:lnSpc>
              <a:spcBef>
                <a:spcPts val="1005"/>
              </a:spcBef>
              <a:buAutoNum type="arabicPeriod"/>
              <a:tabLst>
                <a:tab pos="470534" algn="l"/>
              </a:tabLst>
            </a:pPr>
            <a:r>
              <a:rPr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Demonstrated</a:t>
            </a:r>
            <a:r>
              <a:rPr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understanding</a:t>
            </a:r>
            <a:r>
              <a:rPr spc="-1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 differences</a:t>
            </a:r>
            <a:r>
              <a:rPr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between</a:t>
            </a:r>
            <a:r>
              <a:rPr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“oversight”</a:t>
            </a:r>
            <a:r>
              <a:rPr spc="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and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“supervision.”</a:t>
            </a:r>
            <a:endParaRPr dirty="0">
              <a:latin typeface="Open Sans" panose="020B0606030504020204" pitchFamily="34" charset="0"/>
              <a:ea typeface="Open Sans" panose="020B0606030504020204" pitchFamily="34" charset="0"/>
              <a:cs typeface="Open Sans" panose="020B0606030504020204" pitchFamily="34" charset="0"/>
            </a:endParaRPr>
          </a:p>
          <a:p>
            <a:pPr marL="470534" marR="1931670" indent="-458470">
              <a:lnSpc>
                <a:spcPct val="100000"/>
              </a:lnSpc>
              <a:spcBef>
                <a:spcPts val="994"/>
              </a:spcBef>
              <a:buAutoNum type="arabicPeriod"/>
              <a:tabLst>
                <a:tab pos="470534" algn="l"/>
              </a:tabLst>
            </a:pPr>
            <a:r>
              <a:rPr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Earned</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reputation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for</a:t>
            </a:r>
            <a:r>
              <a:rPr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emotional</a:t>
            </a:r>
            <a:r>
              <a:rPr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maturity,</a:t>
            </a:r>
            <a:r>
              <a:rPr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personal</a:t>
            </a:r>
            <a:r>
              <a:rPr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integrity,</a:t>
            </a:r>
            <a:r>
              <a:rPr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and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honesty.</a:t>
            </a:r>
            <a:endParaRPr dirty="0">
              <a:latin typeface="Open Sans" panose="020B0606030504020204" pitchFamily="34" charset="0"/>
              <a:ea typeface="Open Sans" panose="020B0606030504020204" pitchFamily="34" charset="0"/>
              <a:cs typeface="Open Sans" panose="020B0606030504020204" pitchFamily="34" charset="0"/>
            </a:endParaRPr>
          </a:p>
          <a:p>
            <a:pPr marL="464820" marR="5080" indent="-452755" algn="just">
              <a:lnSpc>
                <a:spcPct val="100000"/>
              </a:lnSpc>
              <a:spcBef>
                <a:spcPts val="1000"/>
              </a:spcBef>
              <a:buAutoNum type="arabicPeriod"/>
              <a:tabLst>
                <a:tab pos="470534" algn="l"/>
              </a:tabLst>
            </a:pP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demonstrated</a:t>
            </a:r>
            <a:r>
              <a:rPr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familiarity</a:t>
            </a:r>
            <a:r>
              <a:rPr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with</a:t>
            </a:r>
            <a:r>
              <a:rPr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body</a:t>
            </a:r>
            <a:r>
              <a:rPr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knowledge</a:t>
            </a:r>
            <a:r>
              <a:rPr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related</a:t>
            </a:r>
            <a:r>
              <a:rPr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both</a:t>
            </a:r>
            <a:r>
              <a:rPr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process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for</a:t>
            </a:r>
            <a:r>
              <a:rPr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which</a:t>
            </a:r>
            <a:r>
              <a:rPr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group</a:t>
            </a:r>
            <a:r>
              <a:rPr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is</a:t>
            </a:r>
            <a:r>
              <a:rPr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responsible</a:t>
            </a:r>
            <a:r>
              <a:rPr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as</a:t>
            </a:r>
            <a:r>
              <a:rPr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well</a:t>
            </a:r>
            <a:r>
              <a:rPr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as</a:t>
            </a:r>
            <a:r>
              <a:rPr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substantive</a:t>
            </a:r>
            <a:r>
              <a:rPr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content</a:t>
            </a:r>
            <a:r>
              <a:rPr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subject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area</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within</a:t>
            </a:r>
            <a:r>
              <a:rPr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which</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decisions</a:t>
            </a:r>
            <a:r>
              <a:rPr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choices</a:t>
            </a:r>
            <a:r>
              <a:rPr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will</a:t>
            </a:r>
            <a:r>
              <a:rPr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have</a:t>
            </a:r>
            <a:r>
              <a:rPr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be</a:t>
            </a:r>
            <a:r>
              <a:rPr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made.</a:t>
            </a:r>
            <a:endParaRPr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43A469FF-317D-7EB5-A4EE-E3357A5FEDEA}"/>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61</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382300761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92988" y="310173"/>
            <a:ext cx="11006023" cy="566822"/>
          </a:xfrm>
          <a:prstGeom prst="rect">
            <a:avLst/>
          </a:prstGeom>
        </p:spPr>
        <p:txBody>
          <a:bodyPr vert="horz" wrap="square" lIns="0" tIns="12700" rIns="0" bIns="0" rtlCol="0">
            <a:spAutoFit/>
          </a:bodyPr>
          <a:lstStyle/>
          <a:p>
            <a:pPr marL="1272540">
              <a:lnSpc>
                <a:spcPct val="100000"/>
              </a:lnSpc>
              <a:spcBef>
                <a:spcPts val="100"/>
              </a:spcBef>
            </a:pPr>
            <a:r>
              <a:rPr sz="3600" spc="-50" dirty="0">
                <a:solidFill>
                  <a:srgbClr val="117624"/>
                </a:solidFill>
                <a:latin typeface="Open Sans" panose="020B0606030504020204" pitchFamily="34" charset="0"/>
                <a:ea typeface="Open Sans" panose="020B0606030504020204" pitchFamily="34" charset="0"/>
                <a:cs typeface="Open Sans" panose="020B0606030504020204" pitchFamily="34" charset="0"/>
              </a:rPr>
              <a:t>Vetting</a:t>
            </a:r>
            <a:r>
              <a:rPr sz="3600" spc="-17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Candidates</a:t>
            </a:r>
            <a:r>
              <a:rPr sz="3600" spc="-10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for</a:t>
            </a:r>
            <a:r>
              <a:rPr sz="3600" spc="-14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a</a:t>
            </a:r>
            <a:r>
              <a:rPr sz="3600" spc="-15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Balanced</a:t>
            </a:r>
            <a:r>
              <a:rPr sz="3600" spc="-13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Board</a:t>
            </a:r>
            <a:endParaRPr sz="36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1320291" y="1422527"/>
            <a:ext cx="6356350" cy="3385157"/>
          </a:xfrm>
          <a:prstGeom prst="rect">
            <a:avLst/>
          </a:prstGeom>
        </p:spPr>
        <p:txBody>
          <a:bodyPr vert="horz" wrap="square" lIns="0" tIns="12700" rIns="0" bIns="0" rtlCol="0">
            <a:spAutoFit/>
          </a:bodyPr>
          <a:lstStyle/>
          <a:p>
            <a:pPr marL="13335">
              <a:lnSpc>
                <a:spcPct val="100000"/>
              </a:lnSpc>
              <a:spcBef>
                <a:spcPts val="100"/>
              </a:spcBef>
            </a:pPr>
            <a:r>
              <a:rPr sz="2400" u="sng" dirty="0">
                <a:solidFill>
                  <a:srgbClr val="494949"/>
                </a:solidFill>
                <a:uFill>
                  <a:solidFill>
                    <a:srgbClr val="494949"/>
                  </a:solidFill>
                </a:uFill>
                <a:latin typeface="Open Sans" panose="020B0606030504020204" pitchFamily="34" charset="0"/>
                <a:ea typeface="Open Sans" panose="020B0606030504020204" pitchFamily="34" charset="0"/>
                <a:cs typeface="Open Sans" panose="020B0606030504020204" pitchFamily="34" charset="0"/>
              </a:rPr>
              <a:t>Three</a:t>
            </a:r>
            <a:r>
              <a:rPr sz="2400" u="sng" spc="-125" dirty="0">
                <a:solidFill>
                  <a:srgbClr val="494949"/>
                </a:solidFill>
                <a:uFill>
                  <a:solidFill>
                    <a:srgbClr val="494949"/>
                  </a:solidFill>
                </a:uFill>
                <a:latin typeface="Open Sans" panose="020B0606030504020204" pitchFamily="34" charset="0"/>
                <a:ea typeface="Open Sans" panose="020B0606030504020204" pitchFamily="34" charset="0"/>
                <a:cs typeface="Open Sans" panose="020B0606030504020204" pitchFamily="34" charset="0"/>
              </a:rPr>
              <a:t> </a:t>
            </a:r>
            <a:r>
              <a:rPr sz="2400" u="sng" spc="-10" dirty="0">
                <a:solidFill>
                  <a:srgbClr val="494949"/>
                </a:solidFill>
                <a:uFill>
                  <a:solidFill>
                    <a:srgbClr val="494949"/>
                  </a:solidFill>
                </a:uFill>
                <a:latin typeface="Open Sans" panose="020B0606030504020204" pitchFamily="34" charset="0"/>
                <a:ea typeface="Open Sans" panose="020B0606030504020204" pitchFamily="34" charset="0"/>
                <a:cs typeface="Open Sans" panose="020B0606030504020204" pitchFamily="34" charset="0"/>
              </a:rPr>
              <a:t>Considerations:</a:t>
            </a:r>
            <a:endParaRPr sz="2400"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040"/>
              </a:spcBef>
            </a:pPr>
            <a:endParaRPr sz="2400" dirty="0">
              <a:latin typeface="Open Sans" panose="020B0606030504020204" pitchFamily="34" charset="0"/>
              <a:ea typeface="Open Sans" panose="020B0606030504020204" pitchFamily="34" charset="0"/>
              <a:cs typeface="Open Sans" panose="020B0606030504020204" pitchFamily="34" charset="0"/>
            </a:endParaRPr>
          </a:p>
          <a:p>
            <a:pPr marL="528320" indent="-514984">
              <a:lnSpc>
                <a:spcPct val="100000"/>
              </a:lnSpc>
              <a:buAutoNum type="arabicPeriod"/>
              <a:tabLst>
                <a:tab pos="528320" algn="l"/>
              </a:tabLst>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Board</a:t>
            </a:r>
            <a:r>
              <a:rPr sz="2400"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Member</a:t>
            </a:r>
            <a:r>
              <a:rPr sz="24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Skill</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Sets</a:t>
            </a:r>
            <a:r>
              <a:rPr sz="24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t>
            </a:r>
            <a:r>
              <a:rPr sz="2400"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5" dirty="0">
                <a:solidFill>
                  <a:srgbClr val="494949"/>
                </a:solidFill>
                <a:latin typeface="Open Sans" panose="020B0606030504020204" pitchFamily="34" charset="0"/>
                <a:ea typeface="Open Sans" panose="020B0606030504020204" pitchFamily="34" charset="0"/>
                <a:cs typeface="Open Sans" panose="020B0606030504020204" pitchFamily="34" charset="0"/>
              </a:rPr>
              <a:t>Key</a:t>
            </a:r>
            <a:r>
              <a:rPr sz="2400" spc="-2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Attributes</a:t>
            </a:r>
            <a:endParaRPr sz="2400" dirty="0">
              <a:latin typeface="Open Sans" panose="020B0606030504020204" pitchFamily="34" charset="0"/>
              <a:ea typeface="Open Sans" panose="020B0606030504020204" pitchFamily="34" charset="0"/>
              <a:cs typeface="Open Sans" panose="020B0606030504020204" pitchFamily="34" charset="0"/>
            </a:endParaRPr>
          </a:p>
          <a:p>
            <a:pPr marL="528320" marR="429895" indent="-516255">
              <a:lnSpc>
                <a:spcPct val="107000"/>
              </a:lnSpc>
              <a:spcBef>
                <a:spcPts val="640"/>
              </a:spcBef>
              <a:buAutoNum type="arabicPeriod"/>
              <a:tabLst>
                <a:tab pos="528320" algn="l"/>
              </a:tabLst>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Special</a:t>
            </a:r>
            <a:r>
              <a:rPr sz="24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Skills</a:t>
            </a:r>
            <a:r>
              <a:rPr sz="2400"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or</a:t>
            </a:r>
            <a:r>
              <a:rPr sz="2400"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Expertise</a:t>
            </a:r>
            <a:r>
              <a:rPr sz="24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Germane</a:t>
            </a:r>
            <a:r>
              <a:rPr sz="24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to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Key</a:t>
            </a:r>
            <a:r>
              <a:rPr sz="24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Strategic</a:t>
            </a:r>
            <a:r>
              <a:rPr sz="24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Initiatives</a:t>
            </a:r>
            <a:endParaRPr sz="2400" dirty="0">
              <a:latin typeface="Open Sans" panose="020B0606030504020204" pitchFamily="34" charset="0"/>
              <a:ea typeface="Open Sans" panose="020B0606030504020204" pitchFamily="34" charset="0"/>
              <a:cs typeface="Open Sans" panose="020B0606030504020204" pitchFamily="34" charset="0"/>
            </a:endParaRPr>
          </a:p>
          <a:p>
            <a:pPr marL="528320" marR="490220" indent="-516255">
              <a:lnSpc>
                <a:spcPct val="107000"/>
              </a:lnSpc>
              <a:spcBef>
                <a:spcPts val="805"/>
              </a:spcBef>
              <a:buAutoNum type="arabicPeriod"/>
              <a:tabLst>
                <a:tab pos="528320" algn="l"/>
              </a:tabLst>
            </a:pP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Generational,</a:t>
            </a:r>
            <a:r>
              <a:rPr sz="24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Geographic,</a:t>
            </a:r>
            <a:r>
              <a:rPr sz="24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Gender,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Cultural,</a:t>
            </a:r>
            <a:r>
              <a:rPr sz="24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Industry,</a:t>
            </a:r>
            <a:r>
              <a:rPr sz="24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Ethnic,</a:t>
            </a:r>
            <a:r>
              <a:rPr sz="24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or</a:t>
            </a:r>
            <a:r>
              <a:rPr sz="24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Specialty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Related</a:t>
            </a:r>
            <a:r>
              <a:rPr sz="24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Experience</a:t>
            </a:r>
            <a:endParaRPr sz="2400"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5">
            <a:extLst>
              <a:ext uri="{FF2B5EF4-FFF2-40B4-BE49-F238E27FC236}">
                <a16:creationId xmlns:a16="http://schemas.microsoft.com/office/drawing/2014/main" id="{117B9F13-387C-2EC3-5B30-ACD08FE46AD0}"/>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62</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24694783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92988" y="457200"/>
            <a:ext cx="11006023" cy="635635"/>
          </a:xfrm>
          <a:prstGeom prst="rect">
            <a:avLst/>
          </a:prstGeom>
        </p:spPr>
        <p:txBody>
          <a:bodyPr vert="horz" wrap="square" lIns="0" tIns="12700" rIns="0" bIns="0" rtlCol="0">
            <a:spAutoFit/>
          </a:bodyPr>
          <a:lstStyle/>
          <a:p>
            <a:pPr marL="2589530">
              <a:lnSpc>
                <a:spcPct val="100000"/>
              </a:lnSpc>
              <a:spcBef>
                <a:spcPts val="100"/>
              </a:spcBef>
            </a:pPr>
            <a:r>
              <a:rPr sz="4000" spc="-10">
                <a:solidFill>
                  <a:srgbClr val="117624"/>
                </a:solidFill>
              </a:rPr>
              <a:t>Achieving</a:t>
            </a:r>
            <a:r>
              <a:rPr sz="4000" spc="-165">
                <a:solidFill>
                  <a:srgbClr val="117624"/>
                </a:solidFill>
              </a:rPr>
              <a:t> </a:t>
            </a:r>
            <a:r>
              <a:rPr sz="4000">
                <a:solidFill>
                  <a:srgbClr val="117624"/>
                </a:solidFill>
              </a:rPr>
              <a:t>a</a:t>
            </a:r>
            <a:r>
              <a:rPr sz="4000" spc="-180">
                <a:solidFill>
                  <a:srgbClr val="117624"/>
                </a:solidFill>
              </a:rPr>
              <a:t> </a:t>
            </a:r>
            <a:r>
              <a:rPr sz="4000" spc="-10">
                <a:solidFill>
                  <a:srgbClr val="117624"/>
                </a:solidFill>
              </a:rPr>
              <a:t>Balanced</a:t>
            </a:r>
            <a:r>
              <a:rPr sz="4000" spc="-175">
                <a:solidFill>
                  <a:srgbClr val="117624"/>
                </a:solidFill>
              </a:rPr>
              <a:t> </a:t>
            </a:r>
            <a:r>
              <a:rPr sz="4000" spc="-10">
                <a:solidFill>
                  <a:srgbClr val="117624"/>
                </a:solidFill>
              </a:rPr>
              <a:t>Board</a:t>
            </a:r>
            <a:endParaRPr sz="4000"/>
          </a:p>
        </p:txBody>
      </p:sp>
      <p:sp>
        <p:nvSpPr>
          <p:cNvPr id="3" name="object 3"/>
          <p:cNvSpPr txBox="1"/>
          <p:nvPr/>
        </p:nvSpPr>
        <p:spPr>
          <a:xfrm>
            <a:off x="1922145" y="1950847"/>
            <a:ext cx="8009890" cy="2459355"/>
          </a:xfrm>
          <a:prstGeom prst="rect">
            <a:avLst/>
          </a:prstGeom>
        </p:spPr>
        <p:txBody>
          <a:bodyPr vert="horz" wrap="square" lIns="0" tIns="12065" rIns="0" bIns="0" rtlCol="0">
            <a:spAutoFit/>
          </a:bodyPr>
          <a:lstStyle/>
          <a:p>
            <a:pPr marL="468630" marR="427355" indent="-456565">
              <a:lnSpc>
                <a:spcPct val="100000"/>
              </a:lnSpc>
              <a:spcBef>
                <a:spcPts val="95"/>
              </a:spcBef>
              <a:buFont typeface="Wingdings"/>
              <a:buChar char=""/>
              <a:tabLst>
                <a:tab pos="469900" algn="l"/>
              </a:tabLst>
            </a:pPr>
            <a:r>
              <a:rPr sz="3200">
                <a:solidFill>
                  <a:srgbClr val="494949"/>
                </a:solidFill>
                <a:latin typeface="Calibri"/>
                <a:cs typeface="Calibri"/>
              </a:rPr>
              <a:t>What</a:t>
            </a:r>
            <a:r>
              <a:rPr sz="3200" spc="-130">
                <a:solidFill>
                  <a:srgbClr val="494949"/>
                </a:solidFill>
                <a:latin typeface="Calibri"/>
                <a:cs typeface="Calibri"/>
              </a:rPr>
              <a:t> </a:t>
            </a:r>
            <a:r>
              <a:rPr sz="3200">
                <a:solidFill>
                  <a:srgbClr val="494949"/>
                </a:solidFill>
                <a:latin typeface="Calibri"/>
                <a:cs typeface="Calibri"/>
              </a:rPr>
              <a:t>are</a:t>
            </a:r>
            <a:r>
              <a:rPr sz="3200" spc="-155">
                <a:solidFill>
                  <a:srgbClr val="494949"/>
                </a:solidFill>
                <a:latin typeface="Calibri"/>
                <a:cs typeface="Calibri"/>
              </a:rPr>
              <a:t> </a:t>
            </a:r>
            <a:r>
              <a:rPr sz="3200">
                <a:solidFill>
                  <a:srgbClr val="494949"/>
                </a:solidFill>
                <a:latin typeface="Calibri"/>
                <a:cs typeface="Calibri"/>
              </a:rPr>
              <a:t>the</a:t>
            </a:r>
            <a:r>
              <a:rPr sz="3200" spc="-135">
                <a:solidFill>
                  <a:srgbClr val="494949"/>
                </a:solidFill>
                <a:latin typeface="Calibri"/>
                <a:cs typeface="Calibri"/>
              </a:rPr>
              <a:t> </a:t>
            </a:r>
            <a:r>
              <a:rPr sz="3200" spc="-10">
                <a:solidFill>
                  <a:srgbClr val="494949"/>
                </a:solidFill>
                <a:latin typeface="Calibri"/>
                <a:cs typeface="Calibri"/>
              </a:rPr>
              <a:t>perspectives</a:t>
            </a:r>
            <a:r>
              <a:rPr sz="3200" spc="-140">
                <a:solidFill>
                  <a:srgbClr val="494949"/>
                </a:solidFill>
                <a:latin typeface="Calibri"/>
                <a:cs typeface="Calibri"/>
              </a:rPr>
              <a:t> </a:t>
            </a:r>
            <a:r>
              <a:rPr sz="3200">
                <a:solidFill>
                  <a:srgbClr val="494949"/>
                </a:solidFill>
                <a:latin typeface="Calibri"/>
                <a:cs typeface="Calibri"/>
              </a:rPr>
              <a:t>that</a:t>
            </a:r>
            <a:r>
              <a:rPr sz="3200" spc="-110">
                <a:solidFill>
                  <a:srgbClr val="494949"/>
                </a:solidFill>
                <a:latin typeface="Calibri"/>
                <a:cs typeface="Calibri"/>
              </a:rPr>
              <a:t> </a:t>
            </a:r>
            <a:r>
              <a:rPr sz="3200">
                <a:solidFill>
                  <a:srgbClr val="494949"/>
                </a:solidFill>
                <a:latin typeface="Calibri"/>
                <a:cs typeface="Calibri"/>
              </a:rPr>
              <a:t>you</a:t>
            </a:r>
            <a:r>
              <a:rPr sz="3200" spc="-165">
                <a:solidFill>
                  <a:srgbClr val="494949"/>
                </a:solidFill>
                <a:latin typeface="Calibri"/>
                <a:cs typeface="Calibri"/>
              </a:rPr>
              <a:t> </a:t>
            </a:r>
            <a:r>
              <a:rPr sz="3200" spc="-10">
                <a:solidFill>
                  <a:srgbClr val="494949"/>
                </a:solidFill>
                <a:latin typeface="Calibri"/>
                <a:cs typeface="Calibri"/>
              </a:rPr>
              <a:t>want</a:t>
            </a:r>
            <a:r>
              <a:rPr sz="3200" spc="-160">
                <a:solidFill>
                  <a:srgbClr val="494949"/>
                </a:solidFill>
                <a:latin typeface="Calibri"/>
                <a:cs typeface="Calibri"/>
              </a:rPr>
              <a:t> </a:t>
            </a:r>
            <a:r>
              <a:rPr sz="3200" spc="-25">
                <a:solidFill>
                  <a:srgbClr val="494949"/>
                </a:solidFill>
                <a:latin typeface="Calibri"/>
                <a:cs typeface="Calibri"/>
              </a:rPr>
              <a:t>to 	</a:t>
            </a:r>
            <a:r>
              <a:rPr sz="3200" spc="-10">
                <a:solidFill>
                  <a:srgbClr val="494949"/>
                </a:solidFill>
                <a:latin typeface="Calibri"/>
                <a:cs typeface="Calibri"/>
              </a:rPr>
              <a:t>have</a:t>
            </a:r>
            <a:r>
              <a:rPr sz="3200" spc="-145">
                <a:solidFill>
                  <a:srgbClr val="494949"/>
                </a:solidFill>
                <a:latin typeface="Calibri"/>
                <a:cs typeface="Calibri"/>
              </a:rPr>
              <a:t> </a:t>
            </a:r>
            <a:r>
              <a:rPr sz="3200">
                <a:solidFill>
                  <a:srgbClr val="494949"/>
                </a:solidFill>
                <a:latin typeface="Calibri"/>
                <a:cs typeface="Calibri"/>
              </a:rPr>
              <a:t>on</a:t>
            </a:r>
            <a:r>
              <a:rPr sz="3200" spc="-135">
                <a:solidFill>
                  <a:srgbClr val="494949"/>
                </a:solidFill>
                <a:latin typeface="Calibri"/>
                <a:cs typeface="Calibri"/>
              </a:rPr>
              <a:t> </a:t>
            </a:r>
            <a:r>
              <a:rPr sz="3200">
                <a:solidFill>
                  <a:srgbClr val="494949"/>
                </a:solidFill>
                <a:latin typeface="Calibri"/>
                <a:cs typeface="Calibri"/>
              </a:rPr>
              <a:t>the</a:t>
            </a:r>
            <a:r>
              <a:rPr sz="3200" spc="-145">
                <a:solidFill>
                  <a:srgbClr val="494949"/>
                </a:solidFill>
                <a:latin typeface="Calibri"/>
                <a:cs typeface="Calibri"/>
              </a:rPr>
              <a:t> </a:t>
            </a:r>
            <a:r>
              <a:rPr sz="3200">
                <a:solidFill>
                  <a:srgbClr val="494949"/>
                </a:solidFill>
                <a:latin typeface="Calibri"/>
                <a:cs typeface="Calibri"/>
              </a:rPr>
              <a:t>board</a:t>
            </a:r>
            <a:r>
              <a:rPr sz="3200" spc="-140">
                <a:solidFill>
                  <a:srgbClr val="494949"/>
                </a:solidFill>
                <a:latin typeface="Calibri"/>
                <a:cs typeface="Calibri"/>
              </a:rPr>
              <a:t> </a:t>
            </a:r>
            <a:r>
              <a:rPr sz="3200">
                <a:solidFill>
                  <a:srgbClr val="494949"/>
                </a:solidFill>
                <a:latin typeface="Calibri"/>
                <a:cs typeface="Calibri"/>
              </a:rPr>
              <a:t>but</a:t>
            </a:r>
            <a:r>
              <a:rPr sz="3200" spc="-100">
                <a:solidFill>
                  <a:srgbClr val="494949"/>
                </a:solidFill>
                <a:latin typeface="Calibri"/>
                <a:cs typeface="Calibri"/>
              </a:rPr>
              <a:t> </a:t>
            </a:r>
            <a:r>
              <a:rPr sz="3200">
                <a:solidFill>
                  <a:srgbClr val="494949"/>
                </a:solidFill>
                <a:latin typeface="Calibri"/>
                <a:cs typeface="Calibri"/>
              </a:rPr>
              <a:t>do</a:t>
            </a:r>
            <a:r>
              <a:rPr sz="3200" spc="-125">
                <a:solidFill>
                  <a:srgbClr val="494949"/>
                </a:solidFill>
                <a:latin typeface="Calibri"/>
                <a:cs typeface="Calibri"/>
              </a:rPr>
              <a:t> </a:t>
            </a:r>
            <a:r>
              <a:rPr sz="3200" spc="-20">
                <a:solidFill>
                  <a:srgbClr val="494949"/>
                </a:solidFill>
                <a:latin typeface="Calibri"/>
                <a:cs typeface="Calibri"/>
              </a:rPr>
              <a:t>not?</a:t>
            </a:r>
            <a:endParaRPr sz="3200">
              <a:latin typeface="Calibri"/>
              <a:cs typeface="Calibri"/>
            </a:endParaRPr>
          </a:p>
          <a:p>
            <a:pPr marL="469265" marR="5080" indent="-457200">
              <a:lnSpc>
                <a:spcPct val="100000"/>
              </a:lnSpc>
              <a:spcBef>
                <a:spcPts val="3804"/>
              </a:spcBef>
              <a:buFont typeface="Wingdings"/>
              <a:buChar char=""/>
              <a:tabLst>
                <a:tab pos="469265" algn="l"/>
              </a:tabLst>
            </a:pPr>
            <a:r>
              <a:rPr sz="3200">
                <a:solidFill>
                  <a:srgbClr val="494949"/>
                </a:solidFill>
                <a:latin typeface="Calibri"/>
                <a:cs typeface="Calibri"/>
              </a:rPr>
              <a:t>What</a:t>
            </a:r>
            <a:r>
              <a:rPr sz="3200" spc="-150">
                <a:solidFill>
                  <a:srgbClr val="494949"/>
                </a:solidFill>
                <a:latin typeface="Calibri"/>
                <a:cs typeface="Calibri"/>
              </a:rPr>
              <a:t> </a:t>
            </a:r>
            <a:r>
              <a:rPr sz="3200">
                <a:solidFill>
                  <a:srgbClr val="494949"/>
                </a:solidFill>
                <a:latin typeface="Calibri"/>
                <a:cs typeface="Calibri"/>
              </a:rPr>
              <a:t>needs</a:t>
            </a:r>
            <a:r>
              <a:rPr sz="3200" spc="-155">
                <a:solidFill>
                  <a:srgbClr val="494949"/>
                </a:solidFill>
                <a:latin typeface="Calibri"/>
                <a:cs typeface="Calibri"/>
              </a:rPr>
              <a:t> </a:t>
            </a:r>
            <a:r>
              <a:rPr sz="3200">
                <a:solidFill>
                  <a:srgbClr val="494949"/>
                </a:solidFill>
                <a:latin typeface="Calibri"/>
                <a:cs typeface="Calibri"/>
              </a:rPr>
              <a:t>to</a:t>
            </a:r>
            <a:r>
              <a:rPr sz="3200" spc="-120">
                <a:solidFill>
                  <a:srgbClr val="494949"/>
                </a:solidFill>
                <a:latin typeface="Calibri"/>
                <a:cs typeface="Calibri"/>
              </a:rPr>
              <a:t> </a:t>
            </a:r>
            <a:r>
              <a:rPr sz="3200">
                <a:solidFill>
                  <a:srgbClr val="494949"/>
                </a:solidFill>
                <a:latin typeface="Calibri"/>
                <a:cs typeface="Calibri"/>
              </a:rPr>
              <a:t>change</a:t>
            </a:r>
            <a:r>
              <a:rPr sz="3200" spc="-150">
                <a:solidFill>
                  <a:srgbClr val="494949"/>
                </a:solidFill>
                <a:latin typeface="Calibri"/>
                <a:cs typeface="Calibri"/>
              </a:rPr>
              <a:t> </a:t>
            </a:r>
            <a:r>
              <a:rPr sz="3200">
                <a:solidFill>
                  <a:srgbClr val="494949"/>
                </a:solidFill>
                <a:latin typeface="Calibri"/>
                <a:cs typeface="Calibri"/>
              </a:rPr>
              <a:t>in</a:t>
            </a:r>
            <a:r>
              <a:rPr sz="3200" spc="-125">
                <a:solidFill>
                  <a:srgbClr val="494949"/>
                </a:solidFill>
                <a:latin typeface="Calibri"/>
                <a:cs typeface="Calibri"/>
              </a:rPr>
              <a:t> </a:t>
            </a:r>
            <a:r>
              <a:rPr sz="3200">
                <a:solidFill>
                  <a:srgbClr val="494949"/>
                </a:solidFill>
                <a:latin typeface="Calibri"/>
                <a:cs typeface="Calibri"/>
              </a:rPr>
              <a:t>your</a:t>
            </a:r>
            <a:r>
              <a:rPr sz="3200" spc="-150">
                <a:solidFill>
                  <a:srgbClr val="494949"/>
                </a:solidFill>
                <a:latin typeface="Calibri"/>
                <a:cs typeface="Calibri"/>
              </a:rPr>
              <a:t> </a:t>
            </a:r>
            <a:r>
              <a:rPr sz="3200" spc="-10">
                <a:solidFill>
                  <a:srgbClr val="494949"/>
                </a:solidFill>
                <a:latin typeface="Calibri"/>
                <a:cs typeface="Calibri"/>
              </a:rPr>
              <a:t>current</a:t>
            </a:r>
            <a:r>
              <a:rPr sz="3200" spc="-135">
                <a:solidFill>
                  <a:srgbClr val="494949"/>
                </a:solidFill>
                <a:latin typeface="Calibri"/>
                <a:cs typeface="Calibri"/>
              </a:rPr>
              <a:t> </a:t>
            </a:r>
            <a:r>
              <a:rPr sz="3200" spc="-10">
                <a:solidFill>
                  <a:srgbClr val="494949"/>
                </a:solidFill>
                <a:latin typeface="Calibri"/>
                <a:cs typeface="Calibri"/>
              </a:rPr>
              <a:t>process </a:t>
            </a:r>
            <a:r>
              <a:rPr sz="3200">
                <a:solidFill>
                  <a:srgbClr val="494949"/>
                </a:solidFill>
                <a:latin typeface="Calibri"/>
                <a:cs typeface="Calibri"/>
              </a:rPr>
              <a:t>to</a:t>
            </a:r>
            <a:r>
              <a:rPr sz="3200" spc="-140">
                <a:solidFill>
                  <a:srgbClr val="494949"/>
                </a:solidFill>
                <a:latin typeface="Calibri"/>
                <a:cs typeface="Calibri"/>
              </a:rPr>
              <a:t> </a:t>
            </a:r>
            <a:r>
              <a:rPr sz="3200" spc="-10">
                <a:solidFill>
                  <a:srgbClr val="494949"/>
                </a:solidFill>
                <a:latin typeface="Calibri"/>
                <a:cs typeface="Calibri"/>
              </a:rPr>
              <a:t>achieve</a:t>
            </a:r>
            <a:r>
              <a:rPr sz="3200" spc="-160">
                <a:solidFill>
                  <a:srgbClr val="494949"/>
                </a:solidFill>
                <a:latin typeface="Calibri"/>
                <a:cs typeface="Calibri"/>
              </a:rPr>
              <a:t> </a:t>
            </a:r>
            <a:r>
              <a:rPr sz="3200">
                <a:solidFill>
                  <a:srgbClr val="494949"/>
                </a:solidFill>
                <a:latin typeface="Calibri"/>
                <a:cs typeface="Calibri"/>
              </a:rPr>
              <a:t>the</a:t>
            </a:r>
            <a:r>
              <a:rPr sz="3200" spc="-150">
                <a:solidFill>
                  <a:srgbClr val="494949"/>
                </a:solidFill>
                <a:latin typeface="Calibri"/>
                <a:cs typeface="Calibri"/>
              </a:rPr>
              <a:t> </a:t>
            </a:r>
            <a:r>
              <a:rPr sz="3200" spc="-10">
                <a:solidFill>
                  <a:srgbClr val="494949"/>
                </a:solidFill>
                <a:latin typeface="Calibri"/>
                <a:cs typeface="Calibri"/>
              </a:rPr>
              <a:t>desired</a:t>
            </a:r>
            <a:r>
              <a:rPr sz="3200" spc="-100">
                <a:solidFill>
                  <a:srgbClr val="494949"/>
                </a:solidFill>
                <a:latin typeface="Calibri"/>
                <a:cs typeface="Calibri"/>
              </a:rPr>
              <a:t> </a:t>
            </a:r>
            <a:r>
              <a:rPr sz="3200" spc="-10">
                <a:solidFill>
                  <a:srgbClr val="494949"/>
                </a:solidFill>
                <a:latin typeface="Calibri"/>
                <a:cs typeface="Calibri"/>
              </a:rPr>
              <a:t>perspectives?</a:t>
            </a:r>
            <a:endParaRPr sz="3200">
              <a:latin typeface="Calibri"/>
              <a:cs typeface="Calibri"/>
            </a:endParaRPr>
          </a:p>
        </p:txBody>
      </p:sp>
      <p:sp>
        <p:nvSpPr>
          <p:cNvPr id="5" name="object 5">
            <a:extLst>
              <a:ext uri="{FF2B5EF4-FFF2-40B4-BE49-F238E27FC236}">
                <a16:creationId xmlns:a16="http://schemas.microsoft.com/office/drawing/2014/main" id="{55BB8A09-624A-0874-72A1-8B77822D3AEC}"/>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63</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269463895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89FB7F-5F13-2D82-DC2E-2E728FBDDC8A}"/>
            </a:ext>
          </a:extLst>
        </p:cNvPr>
        <p:cNvGrpSpPr/>
        <p:nvPr/>
      </p:nvGrpSpPr>
      <p:grpSpPr>
        <a:xfrm>
          <a:off x="0" y="0"/>
          <a:ext cx="0" cy="0"/>
          <a:chOff x="0" y="0"/>
          <a:chExt cx="0" cy="0"/>
        </a:xfrm>
      </p:grpSpPr>
      <p:sp>
        <p:nvSpPr>
          <p:cNvPr id="8195" name="Content Placeholder 2">
            <a:extLst>
              <a:ext uri="{FF2B5EF4-FFF2-40B4-BE49-F238E27FC236}">
                <a16:creationId xmlns:a16="http://schemas.microsoft.com/office/drawing/2014/main" id="{35F0C6DE-AA55-FA93-1F5A-9ABE5A4D3E5D}"/>
              </a:ext>
            </a:extLst>
          </p:cNvPr>
          <p:cNvSpPr>
            <a:spLocks noGrp="1"/>
          </p:cNvSpPr>
          <p:nvPr>
            <p:ph idx="4294967295"/>
          </p:nvPr>
        </p:nvSpPr>
        <p:spPr>
          <a:xfrm>
            <a:off x="3133015" y="2782669"/>
            <a:ext cx="6997320" cy="1292662"/>
          </a:xfrm>
          <a:noFill/>
        </p:spPr>
        <p:txBody>
          <a:bodyPr/>
          <a:lstStyle/>
          <a:p>
            <a:pPr marL="0" indent="0">
              <a:buNone/>
            </a:pPr>
            <a:r>
              <a:rPr lang="en-US" sz="2800" dirty="0">
                <a:latin typeface="Open Sans" panose="020B0606030504020204" pitchFamily="34" charset="0"/>
                <a:ea typeface="Open Sans" panose="020B0606030504020204" pitchFamily="34" charset="0"/>
                <a:cs typeface="Open Sans" panose="020B0606030504020204" pitchFamily="34" charset="0"/>
              </a:rPr>
              <a:t>The state of readiness for unguarded interaction with someone or something</a:t>
            </a:r>
          </a:p>
        </p:txBody>
      </p:sp>
      <p:sp>
        <p:nvSpPr>
          <p:cNvPr id="2" name="Rectangle 5">
            <a:extLst>
              <a:ext uri="{FF2B5EF4-FFF2-40B4-BE49-F238E27FC236}">
                <a16:creationId xmlns:a16="http://schemas.microsoft.com/office/drawing/2014/main" id="{FC32F404-6125-306D-FAEA-D198E4316579}"/>
              </a:ext>
            </a:extLst>
          </p:cNvPr>
          <p:cNvSpPr txBox="1">
            <a:spLocks noChangeArrowheads="1"/>
          </p:cNvSpPr>
          <p:nvPr/>
        </p:nvSpPr>
        <p:spPr>
          <a:xfrm>
            <a:off x="381000" y="162466"/>
            <a:ext cx="6250675" cy="660234"/>
          </a:xfrm>
          <a:prstGeom prst="rect">
            <a:avLst/>
          </a:prstGeom>
        </p:spPr>
        <p:txBody>
          <a:bodyPr/>
          <a:lstStyle>
            <a:lvl1pPr algn="ctr" rtl="0" eaLnBrk="0" fontAlgn="base" hangingPunct="0">
              <a:spcBef>
                <a:spcPct val="0"/>
              </a:spcBef>
              <a:spcAft>
                <a:spcPct val="0"/>
              </a:spcAft>
              <a:defRPr sz="3600" b="1">
                <a:solidFill>
                  <a:schemeClr val="tx1"/>
                </a:solidFill>
                <a:latin typeface="Avenir Next LT Pro" panose="020B0504020202020204" pitchFamily="34" charset="0"/>
                <a:ea typeface="Avenir Next LT Pro" panose="020B0504020202020204" pitchFamily="34" charset="0"/>
                <a:cs typeface="Calibri" panose="020F0502020204030204" pitchFamily="34" charset="0"/>
              </a:defRPr>
            </a:lvl1pPr>
            <a:lvl2pPr algn="ctr" rtl="0" eaLnBrk="0" fontAlgn="base" hangingPunct="0">
              <a:spcBef>
                <a:spcPct val="0"/>
              </a:spcBef>
              <a:spcAft>
                <a:spcPct val="0"/>
              </a:spcAft>
              <a:defRPr sz="3600" b="1">
                <a:solidFill>
                  <a:srgbClr val="3737A7"/>
                </a:solidFill>
                <a:latin typeface="Calibri" panose="020F0502020204030204" pitchFamily="34" charset="0"/>
                <a:ea typeface="Calibri" panose="020F0502020204030204" pitchFamily="34" charset="0"/>
                <a:cs typeface="Calibri" panose="020F0502020204030204" pitchFamily="34" charset="0"/>
              </a:defRPr>
            </a:lvl2pPr>
            <a:lvl3pPr algn="ctr" rtl="0" eaLnBrk="0" fontAlgn="base" hangingPunct="0">
              <a:spcBef>
                <a:spcPct val="0"/>
              </a:spcBef>
              <a:spcAft>
                <a:spcPct val="0"/>
              </a:spcAft>
              <a:defRPr sz="3600" b="1">
                <a:solidFill>
                  <a:srgbClr val="3737A7"/>
                </a:solidFill>
                <a:latin typeface="Calibri" panose="020F0502020204030204" pitchFamily="34" charset="0"/>
                <a:ea typeface="Calibri" panose="020F0502020204030204" pitchFamily="34" charset="0"/>
                <a:cs typeface="Calibri" panose="020F0502020204030204" pitchFamily="34" charset="0"/>
              </a:defRPr>
            </a:lvl3pPr>
            <a:lvl4pPr algn="ctr" rtl="0" eaLnBrk="0" fontAlgn="base" hangingPunct="0">
              <a:spcBef>
                <a:spcPct val="0"/>
              </a:spcBef>
              <a:spcAft>
                <a:spcPct val="0"/>
              </a:spcAft>
              <a:defRPr sz="3600" b="1">
                <a:solidFill>
                  <a:srgbClr val="3737A7"/>
                </a:solidFill>
                <a:latin typeface="Calibri" panose="020F0502020204030204" pitchFamily="34" charset="0"/>
                <a:ea typeface="Calibri" panose="020F0502020204030204" pitchFamily="34" charset="0"/>
                <a:cs typeface="Calibri" panose="020F0502020204030204" pitchFamily="34" charset="0"/>
              </a:defRPr>
            </a:lvl4pPr>
            <a:lvl5pPr algn="ctr" rtl="0" eaLnBrk="0" fontAlgn="base" hangingPunct="0">
              <a:spcBef>
                <a:spcPct val="0"/>
              </a:spcBef>
              <a:spcAft>
                <a:spcPct val="0"/>
              </a:spcAft>
              <a:defRPr sz="3600" b="1">
                <a:solidFill>
                  <a:srgbClr val="3737A7"/>
                </a:solidFill>
                <a:latin typeface="Calibri" panose="020F0502020204030204" pitchFamily="34" charset="0"/>
                <a:ea typeface="Calibri" panose="020F0502020204030204" pitchFamily="34" charset="0"/>
                <a:cs typeface="Calibri" panose="020F0502020204030204" pitchFamily="34" charset="0"/>
              </a:defRPr>
            </a:lvl5pPr>
            <a:lvl6pPr marL="457200" algn="ctr" rtl="0" fontAlgn="base">
              <a:spcBef>
                <a:spcPct val="0"/>
              </a:spcBef>
              <a:spcAft>
                <a:spcPct val="0"/>
              </a:spcAft>
              <a:defRPr sz="3600">
                <a:solidFill>
                  <a:schemeClr val="tx2"/>
                </a:solidFill>
                <a:latin typeface="Arial" pitchFamily="34" charset="0"/>
              </a:defRPr>
            </a:lvl6pPr>
            <a:lvl7pPr marL="914400" algn="ctr" rtl="0" fontAlgn="base">
              <a:spcBef>
                <a:spcPct val="0"/>
              </a:spcBef>
              <a:spcAft>
                <a:spcPct val="0"/>
              </a:spcAft>
              <a:defRPr sz="3600">
                <a:solidFill>
                  <a:schemeClr val="tx2"/>
                </a:solidFill>
                <a:latin typeface="Arial" pitchFamily="34" charset="0"/>
              </a:defRPr>
            </a:lvl7pPr>
            <a:lvl8pPr marL="1371600" algn="ctr" rtl="0" fontAlgn="base">
              <a:spcBef>
                <a:spcPct val="0"/>
              </a:spcBef>
              <a:spcAft>
                <a:spcPct val="0"/>
              </a:spcAft>
              <a:defRPr sz="3600">
                <a:solidFill>
                  <a:schemeClr val="tx2"/>
                </a:solidFill>
                <a:latin typeface="Arial" pitchFamily="34" charset="0"/>
              </a:defRPr>
            </a:lvl8pPr>
            <a:lvl9pPr marL="1828800" algn="ctr" rtl="0" fontAlgn="base">
              <a:spcBef>
                <a:spcPct val="0"/>
              </a:spcBef>
              <a:spcAft>
                <a:spcPct val="0"/>
              </a:spcAft>
              <a:defRPr sz="3600">
                <a:solidFill>
                  <a:schemeClr val="tx2"/>
                </a:solidFill>
                <a:latin typeface="Arial" pitchFamily="34" charset="0"/>
              </a:defRPr>
            </a:lvl9pPr>
          </a:lstStyle>
          <a:p>
            <a:pPr algn="l">
              <a:defRPr/>
            </a:pPr>
            <a:r>
              <a:rPr lang="en-US" sz="11500" kern="0" dirty="0">
                <a:solidFill>
                  <a:srgbClr val="117624"/>
                </a:solidFill>
                <a:latin typeface="Open Sans" panose="020B0606030504020204" pitchFamily="34" charset="0"/>
                <a:ea typeface="Open Sans" panose="020B0606030504020204" pitchFamily="34" charset="0"/>
                <a:cs typeface="Open Sans" panose="020B0606030504020204" pitchFamily="34" charset="0"/>
              </a:rPr>
              <a:t>Trust</a:t>
            </a:r>
          </a:p>
        </p:txBody>
      </p:sp>
      <p:sp>
        <p:nvSpPr>
          <p:cNvPr id="3" name="object 5">
            <a:extLst>
              <a:ext uri="{FF2B5EF4-FFF2-40B4-BE49-F238E27FC236}">
                <a16:creationId xmlns:a16="http://schemas.microsoft.com/office/drawing/2014/main" id="{0E390F31-DFFF-1ABE-0C23-5125997C328A}"/>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64</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348994225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412">
          <a:extLst>
            <a:ext uri="{FF2B5EF4-FFF2-40B4-BE49-F238E27FC236}">
              <a16:creationId xmlns:a16="http://schemas.microsoft.com/office/drawing/2014/main" id="{ADAE6721-2407-EE21-6805-2378F704F26E}"/>
            </a:ext>
          </a:extLst>
        </p:cNvPr>
        <p:cNvGrpSpPr/>
        <p:nvPr/>
      </p:nvGrpSpPr>
      <p:grpSpPr>
        <a:xfrm>
          <a:off x="0" y="0"/>
          <a:ext cx="0" cy="0"/>
          <a:chOff x="0" y="0"/>
          <a:chExt cx="0" cy="0"/>
        </a:xfrm>
      </p:grpSpPr>
      <p:sp>
        <p:nvSpPr>
          <p:cNvPr id="413" name="Google Shape;413;p65">
            <a:extLst>
              <a:ext uri="{FF2B5EF4-FFF2-40B4-BE49-F238E27FC236}">
                <a16:creationId xmlns:a16="http://schemas.microsoft.com/office/drawing/2014/main" id="{5650CF63-562F-E071-1FCB-23D6F33A2393}"/>
              </a:ext>
            </a:extLst>
          </p:cNvPr>
          <p:cNvSpPr txBox="1">
            <a:spLocks noGrp="1"/>
          </p:cNvSpPr>
          <p:nvPr>
            <p:ph type="title" idx="4294967295"/>
          </p:nvPr>
        </p:nvSpPr>
        <p:spPr>
          <a:xfrm>
            <a:off x="928049" y="908512"/>
            <a:ext cx="7581331" cy="984250"/>
          </a:xfrm>
          <a:prstGeom prst="rect">
            <a:avLst/>
          </a:prstGeom>
        </p:spPr>
        <p:txBody>
          <a:bodyPr spcFirstLastPara="1" wrap="square" lIns="121900" tIns="121900" rIns="121900" bIns="121900" anchor="t" anchorCtr="0">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3600" b="1" dirty="0">
                <a:solidFill>
                  <a:srgbClr val="117624"/>
                </a:solidFill>
                <a:latin typeface="Open Sans" panose="020B0606030504020204" pitchFamily="34" charset="0"/>
                <a:ea typeface="Open Sans" panose="020B0606030504020204" pitchFamily="34" charset="0"/>
                <a:cs typeface="Open Sans" panose="020B0606030504020204" pitchFamily="34" charset="0"/>
              </a:rPr>
              <a:t>Two Different Types of Trust </a:t>
            </a:r>
            <a:endParaRPr sz="3600" b="1" dirty="0">
              <a:solidFill>
                <a:srgbClr val="117624"/>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14" name="Google Shape;414;p65">
            <a:extLst>
              <a:ext uri="{FF2B5EF4-FFF2-40B4-BE49-F238E27FC236}">
                <a16:creationId xmlns:a16="http://schemas.microsoft.com/office/drawing/2014/main" id="{4D941C9A-6690-CCFF-6BD0-D7B697BA1108}"/>
              </a:ext>
            </a:extLst>
          </p:cNvPr>
          <p:cNvSpPr txBox="1">
            <a:spLocks noGrp="1"/>
          </p:cNvSpPr>
          <p:nvPr>
            <p:ph type="body" idx="4294967295"/>
          </p:nvPr>
        </p:nvSpPr>
        <p:spPr>
          <a:xfrm>
            <a:off x="987543" y="2145049"/>
            <a:ext cx="4625975" cy="3168656"/>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indent="0">
              <a:buNone/>
            </a:pPr>
            <a:r>
              <a:rPr lang="en-US" sz="2400" b="1" dirty="0">
                <a:solidFill>
                  <a:schemeClr val="tx1"/>
                </a:solidFill>
                <a:latin typeface="Open Sans" panose="020B0606030504020204" pitchFamily="34" charset="0"/>
                <a:ea typeface="Open Sans" panose="020B0606030504020204" pitchFamily="34" charset="0"/>
                <a:cs typeface="Open Sans" panose="020B0606030504020204" pitchFamily="34" charset="0"/>
              </a:rPr>
              <a:t>PREDICTIVE TRUST: </a:t>
            </a:r>
          </a:p>
          <a:p>
            <a:pPr>
              <a:spcBef>
                <a:spcPts val="1600"/>
              </a:spcBef>
              <a:buClr>
                <a:schemeClr val="tx1"/>
              </a:buClr>
              <a:buFont typeface="Arial" panose="020B0604020202020204" pitchFamily="34" charset="0"/>
              <a:buChar char="•"/>
            </a:pPr>
            <a:r>
              <a:rPr lang="en" sz="2400" dirty="0">
                <a:solidFill>
                  <a:schemeClr val="tx1"/>
                </a:solidFill>
                <a:latin typeface="Open Sans" panose="020B0606030504020204" pitchFamily="34" charset="0"/>
                <a:ea typeface="Open Sans" panose="020B0606030504020204" pitchFamily="34" charset="0"/>
                <a:cs typeface="Open Sans" panose="020B0606030504020204" pitchFamily="34" charset="0"/>
              </a:rPr>
              <a:t>What happens when people have known each other for a number of years. </a:t>
            </a:r>
            <a:endParaRPr sz="24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pPr>
              <a:spcBef>
                <a:spcPts val="1600"/>
              </a:spcBef>
              <a:spcAft>
                <a:spcPts val="1600"/>
              </a:spcAft>
              <a:buClr>
                <a:schemeClr val="tx1"/>
              </a:buClr>
              <a:buFont typeface="Arial" panose="020B0604020202020204" pitchFamily="34" charset="0"/>
              <a:buChar char="•"/>
            </a:pPr>
            <a:r>
              <a:rPr lang="en" sz="2400" dirty="0">
                <a:solidFill>
                  <a:schemeClr val="tx1"/>
                </a:solidFill>
                <a:latin typeface="Open Sans" panose="020B0606030504020204" pitchFamily="34" charset="0"/>
                <a:ea typeface="Open Sans" panose="020B0606030504020204" pitchFamily="34" charset="0"/>
                <a:cs typeface="Open Sans" panose="020B0606030504020204" pitchFamily="34" charset="0"/>
              </a:rPr>
              <a:t>Can predict one another’s behavior and trust how they’ll behave. </a:t>
            </a:r>
            <a:endParaRPr sz="24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15" name="Google Shape;415;p65">
            <a:extLst>
              <a:ext uri="{FF2B5EF4-FFF2-40B4-BE49-F238E27FC236}">
                <a16:creationId xmlns:a16="http://schemas.microsoft.com/office/drawing/2014/main" id="{491F2D74-77C9-7C3C-F63B-A046D0093928}"/>
              </a:ext>
            </a:extLst>
          </p:cNvPr>
          <p:cNvSpPr txBox="1"/>
          <p:nvPr/>
        </p:nvSpPr>
        <p:spPr>
          <a:xfrm>
            <a:off x="6172082" y="2144372"/>
            <a:ext cx="5111867" cy="3169333"/>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a:spcAft>
                <a:spcPts val="1600"/>
              </a:spcAft>
            </a:pPr>
            <a:r>
              <a:rPr lang="en-US" sz="2400" b="1" dirty="0">
                <a:solidFill>
                  <a:schemeClr val="tx1"/>
                </a:solidFill>
                <a:latin typeface="Open Sans" panose="020B0606030504020204" pitchFamily="34" charset="0"/>
                <a:ea typeface="Open Sans" panose="020B0606030504020204" pitchFamily="34" charset="0"/>
                <a:cs typeface="Open Sans" panose="020B0606030504020204" pitchFamily="34" charset="0"/>
              </a:rPr>
              <a:t>VULNERABILITY-BASED TRUST: </a:t>
            </a:r>
            <a:endParaRPr lang="en" sz="2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pPr>
              <a:spcAft>
                <a:spcPts val="1600"/>
              </a:spcAft>
            </a:pPr>
            <a:r>
              <a:rPr lang="en" sz="2400" dirty="0">
                <a:solidFill>
                  <a:schemeClr val="tx1"/>
                </a:solidFill>
                <a:latin typeface="Open Sans" panose="020B0606030504020204" pitchFamily="34" charset="0"/>
                <a:ea typeface="Open Sans" panose="020B0606030504020204" pitchFamily="34" charset="0"/>
                <a:cs typeface="Open Sans" panose="020B0606030504020204" pitchFamily="34" charset="0"/>
              </a:rPr>
              <a:t>When people can and will be vulnerable with one another. </a:t>
            </a:r>
            <a:endParaRPr sz="24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r>
              <a:rPr lang="en" sz="2400" i="1" dirty="0">
                <a:solidFill>
                  <a:schemeClr val="tx1"/>
                </a:solidFill>
                <a:latin typeface="Open Sans" panose="020B0606030504020204" pitchFamily="34" charset="0"/>
                <a:ea typeface="Open Sans" panose="020B0606030504020204" pitchFamily="34" charset="0"/>
                <a:cs typeface="Open Sans" panose="020B0606030504020204" pitchFamily="34" charset="0"/>
              </a:rPr>
              <a:t>“I made a mistake.” </a:t>
            </a:r>
            <a:endParaRPr sz="2400" i="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r>
              <a:rPr lang="en" sz="2400" i="1" dirty="0">
                <a:solidFill>
                  <a:schemeClr val="tx1"/>
                </a:solidFill>
                <a:latin typeface="Open Sans" panose="020B0606030504020204" pitchFamily="34" charset="0"/>
                <a:ea typeface="Open Sans" panose="020B0606030504020204" pitchFamily="34" charset="0"/>
                <a:cs typeface="Open Sans" panose="020B0606030504020204" pitchFamily="34" charset="0"/>
              </a:rPr>
              <a:t>“I’m sorry. I was in a bad place.” </a:t>
            </a:r>
            <a:endParaRPr sz="2400" i="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r>
              <a:rPr lang="en" sz="2400" i="1" dirty="0">
                <a:solidFill>
                  <a:schemeClr val="tx1"/>
                </a:solidFill>
                <a:latin typeface="Open Sans" panose="020B0606030504020204" pitchFamily="34" charset="0"/>
                <a:ea typeface="Open Sans" panose="020B0606030504020204" pitchFamily="34" charset="0"/>
                <a:cs typeface="Open Sans" panose="020B0606030504020204" pitchFamily="34" charset="0"/>
              </a:rPr>
              <a:t>“You’re better at that than I am.” </a:t>
            </a:r>
            <a:endParaRPr sz="2400" i="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pPr marL="0" lvl="0" indent="0" algn="l" rtl="0">
              <a:spcBef>
                <a:spcPts val="0"/>
              </a:spcBef>
              <a:spcAft>
                <a:spcPts val="1600"/>
              </a:spcAft>
              <a:buNone/>
            </a:pPr>
            <a:endParaRPr lang="en" sz="2400" dirty="0">
              <a:solidFill>
                <a:schemeClr val="bg2"/>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17" name="Google Shape;417;p65">
            <a:extLst>
              <a:ext uri="{FF2B5EF4-FFF2-40B4-BE49-F238E27FC236}">
                <a16:creationId xmlns:a16="http://schemas.microsoft.com/office/drawing/2014/main" id="{C309F804-6B17-422C-9F38-346A4C5E9592}"/>
              </a:ext>
            </a:extLst>
          </p:cNvPr>
          <p:cNvSpPr txBox="1"/>
          <p:nvPr/>
        </p:nvSpPr>
        <p:spPr>
          <a:xfrm>
            <a:off x="9117013" y="5565315"/>
            <a:ext cx="3624800" cy="606000"/>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1333">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Source: Patrick Lencioni</a:t>
            </a:r>
            <a:endParaRPr sz="1333">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 name="object 5">
            <a:extLst>
              <a:ext uri="{FF2B5EF4-FFF2-40B4-BE49-F238E27FC236}">
                <a16:creationId xmlns:a16="http://schemas.microsoft.com/office/drawing/2014/main" id="{760D9C0F-0989-8EE4-6CD3-3D31B04B7532}"/>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65</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3458049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1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1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1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1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15">
                                            <p:txEl>
                                              <p:pRg st="1" end="1"/>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15">
                                            <p:txEl>
                                              <p:pRg st="2" end="2"/>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15">
                                            <p:txEl>
                                              <p:pRg st="3" end="3"/>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41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421">
          <a:extLst>
            <a:ext uri="{FF2B5EF4-FFF2-40B4-BE49-F238E27FC236}">
              <a16:creationId xmlns:a16="http://schemas.microsoft.com/office/drawing/2014/main" id="{23B86635-DC4A-FBB7-C550-7EACE78343E3}"/>
            </a:ext>
          </a:extLst>
        </p:cNvPr>
        <p:cNvGrpSpPr/>
        <p:nvPr/>
      </p:nvGrpSpPr>
      <p:grpSpPr>
        <a:xfrm>
          <a:off x="0" y="0"/>
          <a:ext cx="0" cy="0"/>
          <a:chOff x="0" y="0"/>
          <a:chExt cx="0" cy="0"/>
        </a:xfrm>
      </p:grpSpPr>
      <p:sp>
        <p:nvSpPr>
          <p:cNvPr id="423" name="Google Shape;423;p66">
            <a:extLst>
              <a:ext uri="{FF2B5EF4-FFF2-40B4-BE49-F238E27FC236}">
                <a16:creationId xmlns:a16="http://schemas.microsoft.com/office/drawing/2014/main" id="{748281BA-D869-C210-3086-F9F023EA9829}"/>
              </a:ext>
            </a:extLst>
          </p:cNvPr>
          <p:cNvSpPr txBox="1">
            <a:spLocks noGrp="1"/>
          </p:cNvSpPr>
          <p:nvPr>
            <p:ph type="body" idx="4294967295"/>
          </p:nvPr>
        </p:nvSpPr>
        <p:spPr>
          <a:xfrm>
            <a:off x="838200" y="914400"/>
            <a:ext cx="5924337" cy="4203700"/>
          </a:xfrm>
          <a:prstGeom prst="rect">
            <a:avLst/>
          </a:prstGeom>
        </p:spPr>
        <p:txBody>
          <a:bodyPr spcFirstLastPara="1" wrap="square" lIns="121900" tIns="121900" rIns="121900" bIns="121900" anchor="t" anchorCtr="0">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rtl="0">
              <a:lnSpc>
                <a:spcPct val="100000"/>
              </a:lnSpc>
              <a:spcBef>
                <a:spcPts val="0"/>
              </a:spcBef>
              <a:spcAft>
                <a:spcPts val="0"/>
              </a:spcAft>
              <a:buNone/>
            </a:pPr>
            <a:r>
              <a:rPr lang="en-US" sz="4000" b="1" dirty="0">
                <a:solidFill>
                  <a:srgbClr val="117624"/>
                </a:solidFill>
                <a:latin typeface="Open Sans" panose="020B0606030504020204" pitchFamily="34" charset="0"/>
                <a:ea typeface="Open Sans" panose="020B0606030504020204" pitchFamily="34" charset="0"/>
                <a:cs typeface="Open Sans" panose="020B0606030504020204" pitchFamily="34" charset="0"/>
                <a:sym typeface="Source Sans Pro"/>
              </a:rPr>
              <a:t>Trust = Vulnerability</a:t>
            </a:r>
          </a:p>
          <a:p>
            <a:pPr marL="0" indent="0" algn="ctr">
              <a:buNone/>
            </a:pPr>
            <a:endParaRPr lang="en-US" sz="4800" b="1" dirty="0">
              <a:solidFill>
                <a:schemeClr val="tx1"/>
              </a:solidFill>
              <a:latin typeface="Open Sans" panose="020B0606030504020204" pitchFamily="34" charset="0"/>
              <a:ea typeface="Open Sans" panose="020B0606030504020204" pitchFamily="34" charset="0"/>
              <a:cs typeface="Open Sans" panose="020B0606030504020204" pitchFamily="34" charset="0"/>
              <a:sym typeface="Source Sans Pro"/>
            </a:endParaRPr>
          </a:p>
          <a:p>
            <a:pPr marL="0" indent="0">
              <a:spcAft>
                <a:spcPts val="1600"/>
              </a:spcAft>
              <a:buClr>
                <a:srgbClr val="263E9E"/>
              </a:buClr>
              <a:buSzPts val="4800"/>
              <a:buNone/>
            </a:pPr>
            <a:r>
              <a:rPr lang="en-US" sz="3600" dirty="0">
                <a:solidFill>
                  <a:schemeClr val="tx1"/>
                </a:solidFill>
                <a:latin typeface="Open Sans" panose="020B0606030504020204" pitchFamily="34" charset="0"/>
                <a:ea typeface="Open Sans" panose="020B0606030504020204" pitchFamily="34" charset="0"/>
                <a:cs typeface="Open Sans" panose="020B0606030504020204" pitchFamily="34" charset="0"/>
                <a:sym typeface="Source Sans Pro"/>
              </a:rPr>
              <a:t>Trust is when you are comfortable being open (even exposed) about your failures, weaknesses, and fears. </a:t>
            </a:r>
            <a:r>
              <a:rPr lang="en-US" sz="3600" b="1" dirty="0">
                <a:solidFill>
                  <a:schemeClr val="tx1"/>
                </a:solidFill>
                <a:latin typeface="Open Sans" panose="020B0606030504020204" pitchFamily="34" charset="0"/>
                <a:ea typeface="Open Sans" panose="020B0606030504020204" pitchFamily="34" charset="0"/>
                <a:cs typeface="Open Sans" panose="020B0606030504020204" pitchFamily="34" charset="0"/>
                <a:sym typeface="Source Sans Pro"/>
              </a:rPr>
              <a:t> </a:t>
            </a:r>
            <a:endParaRPr lang="en-US" sz="36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3" name="Google Shape;387;p53" descr="A jar full of marbles&#10;&#10;Description automatically generated">
            <a:extLst>
              <a:ext uri="{FF2B5EF4-FFF2-40B4-BE49-F238E27FC236}">
                <a16:creationId xmlns:a16="http://schemas.microsoft.com/office/drawing/2014/main" id="{99B4032D-B5D3-D0AD-31F5-0189722519B4}"/>
              </a:ext>
            </a:extLst>
          </p:cNvPr>
          <p:cNvPicPr preferRelativeResize="0"/>
          <p:nvPr/>
        </p:nvPicPr>
        <p:blipFill rotWithShape="1">
          <a:blip r:embed="rId3" cstate="print">
            <a:alphaModFix/>
            <a:extLst>
              <a:ext uri="{28A0092B-C50C-407E-A947-70E740481C1C}">
                <a14:useLocalDpi xmlns:a14="http://schemas.microsoft.com/office/drawing/2010/main"/>
              </a:ext>
            </a:extLst>
          </a:blip>
          <a:srcRect/>
          <a:stretch/>
        </p:blipFill>
        <p:spPr>
          <a:xfrm>
            <a:off x="7019924" y="454665"/>
            <a:ext cx="4186238" cy="5339929"/>
          </a:xfrm>
          <a:prstGeom prst="rect">
            <a:avLst/>
          </a:prstGeom>
          <a:noFill/>
          <a:ln>
            <a:noFill/>
          </a:ln>
        </p:spPr>
      </p:pic>
      <p:sp>
        <p:nvSpPr>
          <p:cNvPr id="4" name="object 5">
            <a:extLst>
              <a:ext uri="{FF2B5EF4-FFF2-40B4-BE49-F238E27FC236}">
                <a16:creationId xmlns:a16="http://schemas.microsoft.com/office/drawing/2014/main" id="{F47B3361-8C1D-63C4-9FBC-7D170B19A41C}"/>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66</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4"/>
              </a:rPr>
              <a:t>www.tecker.com</a:t>
            </a:r>
            <a:endParaRPr sz="1200" dirty="0">
              <a:latin typeface="Calibri Light"/>
              <a:cs typeface="Calibri Light"/>
            </a:endParaRPr>
          </a:p>
        </p:txBody>
      </p:sp>
    </p:spTree>
    <p:extLst>
      <p:ext uri="{BB962C8B-B14F-4D97-AF65-F5344CB8AC3E}">
        <p14:creationId xmlns:p14="http://schemas.microsoft.com/office/powerpoint/2010/main" val="565091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457">
          <a:extLst>
            <a:ext uri="{FF2B5EF4-FFF2-40B4-BE49-F238E27FC236}">
              <a16:creationId xmlns:a16="http://schemas.microsoft.com/office/drawing/2014/main" id="{6634E765-A32E-C90C-8630-0F00DA04E79D}"/>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5982CE28-8D09-29D1-19A3-C417356955BC}"/>
              </a:ext>
            </a:extLst>
          </p:cNvPr>
          <p:cNvSpPr/>
          <p:nvPr/>
        </p:nvSpPr>
        <p:spPr>
          <a:xfrm>
            <a:off x="1926465" y="529593"/>
            <a:ext cx="1643676" cy="1001596"/>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378FF0DC-7629-553B-F46E-CDD1426180C8}"/>
              </a:ext>
            </a:extLst>
          </p:cNvPr>
          <p:cNvSpPr/>
          <p:nvPr/>
        </p:nvSpPr>
        <p:spPr>
          <a:xfrm>
            <a:off x="231776" y="529593"/>
            <a:ext cx="1643677" cy="1001596"/>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A548F5F5-7BB8-001F-93AD-E9A4F1CC52FE}"/>
              </a:ext>
            </a:extLst>
          </p:cNvPr>
          <p:cNvSpPr/>
          <p:nvPr/>
        </p:nvSpPr>
        <p:spPr>
          <a:xfrm>
            <a:off x="3621636" y="529593"/>
            <a:ext cx="1643676" cy="1001596"/>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E355ED1C-E90B-0A5E-22D0-18267415AE54}"/>
              </a:ext>
            </a:extLst>
          </p:cNvPr>
          <p:cNvSpPr/>
          <p:nvPr/>
        </p:nvSpPr>
        <p:spPr>
          <a:xfrm>
            <a:off x="5308121" y="529593"/>
            <a:ext cx="1643676" cy="1001596"/>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25ABD61F-3158-1FF1-49F9-8926D463348A}"/>
              </a:ext>
            </a:extLst>
          </p:cNvPr>
          <p:cNvSpPr/>
          <p:nvPr/>
        </p:nvSpPr>
        <p:spPr>
          <a:xfrm>
            <a:off x="7006291" y="529593"/>
            <a:ext cx="1643676" cy="1001596"/>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2743AE4C-9CB8-81B5-5F5F-C75947F9F1B7}"/>
              </a:ext>
            </a:extLst>
          </p:cNvPr>
          <p:cNvSpPr/>
          <p:nvPr/>
        </p:nvSpPr>
        <p:spPr>
          <a:xfrm>
            <a:off x="8694469" y="529593"/>
            <a:ext cx="1638187" cy="1001596"/>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9F8BD22B-A4E5-7CA3-A608-B50425339A29}"/>
              </a:ext>
            </a:extLst>
          </p:cNvPr>
          <p:cNvSpPr/>
          <p:nvPr/>
        </p:nvSpPr>
        <p:spPr>
          <a:xfrm>
            <a:off x="10373672" y="529593"/>
            <a:ext cx="1638187" cy="1001596"/>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83A8D22-33B6-4131-0E24-AA41A3BB0AC9}"/>
              </a:ext>
            </a:extLst>
          </p:cNvPr>
          <p:cNvSpPr txBox="1"/>
          <p:nvPr/>
        </p:nvSpPr>
        <p:spPr>
          <a:xfrm>
            <a:off x="396062" y="417437"/>
            <a:ext cx="1370849" cy="1323439"/>
          </a:xfrm>
          <a:prstGeom prst="rect">
            <a:avLst/>
          </a:prstGeom>
          <a:noFill/>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algn="ctr"/>
            <a:r>
              <a:rPr lang="en" sz="8000" b="1" dirty="0">
                <a:solidFill>
                  <a:schemeClr val="tx2"/>
                </a:solidFill>
                <a:latin typeface="Open Sans" panose="020B0606030504020204" pitchFamily="34" charset="0"/>
                <a:ea typeface="Open Sans" panose="020B0606030504020204" pitchFamily="34" charset="0"/>
                <a:cs typeface="Open Sans" panose="020B0606030504020204" pitchFamily="34" charset="0"/>
              </a:rPr>
              <a:t>B</a:t>
            </a:r>
            <a:endParaRPr lang="en-US" sz="8000" dirty="0">
              <a:solidFill>
                <a:schemeClr val="tx2"/>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 name="TextBox 3">
            <a:extLst>
              <a:ext uri="{FF2B5EF4-FFF2-40B4-BE49-F238E27FC236}">
                <a16:creationId xmlns:a16="http://schemas.microsoft.com/office/drawing/2014/main" id="{41422548-6E0D-D1C6-2882-960B19EB3190}"/>
              </a:ext>
            </a:extLst>
          </p:cNvPr>
          <p:cNvSpPr txBox="1"/>
          <p:nvPr/>
        </p:nvSpPr>
        <p:spPr>
          <a:xfrm>
            <a:off x="2089129" y="397011"/>
            <a:ext cx="1370849" cy="1323439"/>
          </a:xfrm>
          <a:prstGeom prst="rect">
            <a:avLst/>
          </a:prstGeom>
          <a:noFill/>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algn="ctr"/>
            <a:r>
              <a:rPr lang="en" sz="8000" b="1">
                <a:solidFill>
                  <a:schemeClr val="tx2"/>
                </a:solidFill>
                <a:latin typeface="Open Sans" panose="020B0606030504020204" pitchFamily="34" charset="0"/>
                <a:ea typeface="Open Sans" panose="020B0606030504020204" pitchFamily="34" charset="0"/>
                <a:cs typeface="Open Sans" panose="020B0606030504020204" pitchFamily="34" charset="0"/>
              </a:rPr>
              <a:t>R</a:t>
            </a:r>
            <a:endParaRPr lang="en-US" sz="8000">
              <a:solidFill>
                <a:schemeClr val="tx2"/>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 name="TextBox 7">
            <a:extLst>
              <a:ext uri="{FF2B5EF4-FFF2-40B4-BE49-F238E27FC236}">
                <a16:creationId xmlns:a16="http://schemas.microsoft.com/office/drawing/2014/main" id="{E6081ECD-6D91-04E4-3FAE-3A27E95BA7DF}"/>
              </a:ext>
            </a:extLst>
          </p:cNvPr>
          <p:cNvSpPr txBox="1"/>
          <p:nvPr/>
        </p:nvSpPr>
        <p:spPr>
          <a:xfrm>
            <a:off x="3860391" y="391790"/>
            <a:ext cx="1217701" cy="1323439"/>
          </a:xfrm>
          <a:prstGeom prst="rect">
            <a:avLst/>
          </a:prstGeom>
          <a:noFill/>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algn="ctr"/>
            <a:r>
              <a:rPr lang="en" sz="8000" b="1">
                <a:solidFill>
                  <a:schemeClr val="tx2"/>
                </a:solidFill>
                <a:latin typeface="Open Sans" panose="020B0606030504020204" pitchFamily="34" charset="0"/>
                <a:ea typeface="Open Sans" panose="020B0606030504020204" pitchFamily="34" charset="0"/>
                <a:cs typeface="Open Sans" panose="020B0606030504020204" pitchFamily="34" charset="0"/>
              </a:rPr>
              <a:t>A</a:t>
            </a:r>
            <a:endParaRPr lang="en-US" sz="8000">
              <a:solidFill>
                <a:schemeClr val="tx2"/>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7D688871-314D-5CB9-37A8-4CFC22117A7B}"/>
              </a:ext>
            </a:extLst>
          </p:cNvPr>
          <p:cNvSpPr txBox="1"/>
          <p:nvPr/>
        </p:nvSpPr>
        <p:spPr>
          <a:xfrm>
            <a:off x="5747777" y="394319"/>
            <a:ext cx="834349" cy="1272143"/>
          </a:xfrm>
          <a:prstGeom prst="rect">
            <a:avLst/>
          </a:prstGeom>
          <a:noFill/>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 sz="7466" b="1">
                <a:solidFill>
                  <a:schemeClr val="tx2"/>
                </a:solidFill>
              </a:rPr>
              <a:t>V</a:t>
            </a:r>
            <a:endParaRPr lang="en-US" sz="7466">
              <a:solidFill>
                <a:schemeClr val="tx2"/>
              </a:solidFill>
            </a:endParaRPr>
          </a:p>
        </p:txBody>
      </p:sp>
      <p:sp>
        <p:nvSpPr>
          <p:cNvPr id="14" name="TextBox 13">
            <a:extLst>
              <a:ext uri="{FF2B5EF4-FFF2-40B4-BE49-F238E27FC236}">
                <a16:creationId xmlns:a16="http://schemas.microsoft.com/office/drawing/2014/main" id="{4D608CBB-E3A8-470C-213D-8C3A37600EA0}"/>
              </a:ext>
            </a:extLst>
          </p:cNvPr>
          <p:cNvSpPr txBox="1"/>
          <p:nvPr/>
        </p:nvSpPr>
        <p:spPr>
          <a:xfrm>
            <a:off x="7396380" y="391790"/>
            <a:ext cx="867116" cy="1272143"/>
          </a:xfrm>
          <a:prstGeom prst="rect">
            <a:avLst/>
          </a:prstGeom>
          <a:noFill/>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algn="ctr"/>
            <a:r>
              <a:rPr lang="en" sz="7466" b="1">
                <a:solidFill>
                  <a:schemeClr val="tx2"/>
                </a:solidFill>
              </a:rPr>
              <a:t>I</a:t>
            </a:r>
            <a:endParaRPr lang="en-US" sz="7466">
              <a:solidFill>
                <a:schemeClr val="tx2"/>
              </a:solidFill>
            </a:endParaRPr>
          </a:p>
        </p:txBody>
      </p:sp>
      <p:sp>
        <p:nvSpPr>
          <p:cNvPr id="17" name="TextBox 16">
            <a:extLst>
              <a:ext uri="{FF2B5EF4-FFF2-40B4-BE49-F238E27FC236}">
                <a16:creationId xmlns:a16="http://schemas.microsoft.com/office/drawing/2014/main" id="{C680A70F-9598-B517-0A8F-E4DA3CB0AF2E}"/>
              </a:ext>
            </a:extLst>
          </p:cNvPr>
          <p:cNvSpPr txBox="1"/>
          <p:nvPr/>
        </p:nvSpPr>
        <p:spPr>
          <a:xfrm>
            <a:off x="8879249" y="443086"/>
            <a:ext cx="1178028" cy="1272143"/>
          </a:xfrm>
          <a:prstGeom prst="rect">
            <a:avLst/>
          </a:prstGeom>
          <a:noFill/>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algn="ctr"/>
            <a:r>
              <a:rPr lang="en" sz="7466" b="1">
                <a:solidFill>
                  <a:schemeClr val="tx2"/>
                </a:solidFill>
                <a:latin typeface="Open Sans" panose="020B0606030504020204" pitchFamily="34" charset="0"/>
                <a:ea typeface="Open Sans" panose="020B0606030504020204" pitchFamily="34" charset="0"/>
                <a:cs typeface="Open Sans" panose="020B0606030504020204" pitchFamily="34" charset="0"/>
              </a:rPr>
              <a:t>N</a:t>
            </a:r>
            <a:endParaRPr lang="en-US" sz="7466">
              <a:solidFill>
                <a:schemeClr val="tx2"/>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1" name="TextBox 20">
            <a:extLst>
              <a:ext uri="{FF2B5EF4-FFF2-40B4-BE49-F238E27FC236}">
                <a16:creationId xmlns:a16="http://schemas.microsoft.com/office/drawing/2014/main" id="{BB9B2C64-5B1F-B8DA-8A74-CA8935E088E3}"/>
              </a:ext>
            </a:extLst>
          </p:cNvPr>
          <p:cNvSpPr txBox="1"/>
          <p:nvPr/>
        </p:nvSpPr>
        <p:spPr>
          <a:xfrm>
            <a:off x="10708227" y="468733"/>
            <a:ext cx="928223" cy="1272143"/>
          </a:xfrm>
          <a:prstGeom prst="rect">
            <a:avLst/>
          </a:prstGeom>
          <a:noFill/>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 sz="7466" b="1">
                <a:solidFill>
                  <a:schemeClr val="tx2"/>
                </a:solidFill>
                <a:latin typeface="Open Sans" panose="020B0606030504020204" pitchFamily="34" charset="0"/>
                <a:ea typeface="Open Sans" panose="020B0606030504020204" pitchFamily="34" charset="0"/>
                <a:cs typeface="Open Sans" panose="020B0606030504020204" pitchFamily="34" charset="0"/>
              </a:rPr>
              <a:t>G</a:t>
            </a:r>
            <a:endParaRPr lang="en-US" sz="7466">
              <a:solidFill>
                <a:schemeClr val="tx2"/>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 name="TextBox 4">
            <a:extLst>
              <a:ext uri="{FF2B5EF4-FFF2-40B4-BE49-F238E27FC236}">
                <a16:creationId xmlns:a16="http://schemas.microsoft.com/office/drawing/2014/main" id="{B14665F6-3F4B-6BA6-4118-B0A6C9E96FA5}"/>
              </a:ext>
            </a:extLst>
          </p:cNvPr>
          <p:cNvSpPr txBox="1"/>
          <p:nvPr/>
        </p:nvSpPr>
        <p:spPr>
          <a:xfrm>
            <a:off x="7858147" y="3636370"/>
            <a:ext cx="3603009" cy="461665"/>
          </a:xfrm>
          <a:prstGeom prst="rect">
            <a:avLst/>
          </a:prstGeom>
          <a:noFill/>
        </p:spPr>
        <p:txBody>
          <a:bodyPr wrap="square" rtlCol="0">
            <a:spAutoFit/>
          </a:bodyPr>
          <a:lstStyle/>
          <a:p>
            <a:r>
              <a:rPr lang="en-US" sz="2400" i="1">
                <a:latin typeface="Avenir Next LT Pro" panose="020B0504020202020204" pitchFamily="34" charset="0"/>
              </a:rPr>
              <a:t>- Brene Brown</a:t>
            </a:r>
          </a:p>
        </p:txBody>
      </p:sp>
      <p:sp>
        <p:nvSpPr>
          <p:cNvPr id="6" name="TextBox 5">
            <a:extLst>
              <a:ext uri="{FF2B5EF4-FFF2-40B4-BE49-F238E27FC236}">
                <a16:creationId xmlns:a16="http://schemas.microsoft.com/office/drawing/2014/main" id="{388E9F1E-1103-7CB6-97A8-9A4F3D1927F5}"/>
              </a:ext>
            </a:extLst>
          </p:cNvPr>
          <p:cNvSpPr txBox="1"/>
          <p:nvPr/>
        </p:nvSpPr>
        <p:spPr>
          <a:xfrm>
            <a:off x="576203" y="2382112"/>
            <a:ext cx="11615797" cy="769441"/>
          </a:xfrm>
          <a:prstGeom prst="rect">
            <a:avLst/>
          </a:prstGeom>
          <a:noFill/>
        </p:spPr>
        <p:txBody>
          <a:bodyPr wrap="square" rtlCol="0">
            <a:spAutoFit/>
          </a:bodyPr>
          <a:lstStyle/>
          <a:p>
            <a:pPr algn="ctr"/>
            <a:r>
              <a:rPr lang="en-US" sz="4400" b="1" dirty="0">
                <a:solidFill>
                  <a:srgbClr val="117624"/>
                </a:solidFill>
                <a:latin typeface="Open Sans" panose="020B0606030504020204" pitchFamily="34" charset="0"/>
                <a:ea typeface="Open Sans" panose="020B0606030504020204" pitchFamily="34" charset="0"/>
                <a:cs typeface="Open Sans" panose="020B0606030504020204" pitchFamily="34" charset="0"/>
              </a:rPr>
              <a:t>A New Way To Think About Trust</a:t>
            </a:r>
          </a:p>
        </p:txBody>
      </p:sp>
      <p:sp>
        <p:nvSpPr>
          <p:cNvPr id="7" name="object 5">
            <a:extLst>
              <a:ext uri="{FF2B5EF4-FFF2-40B4-BE49-F238E27FC236}">
                <a16:creationId xmlns:a16="http://schemas.microsoft.com/office/drawing/2014/main" id="{7B139954-C19A-DB7F-E6AC-52C1EBA9A4AD}"/>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67</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1031955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457">
          <a:extLst>
            <a:ext uri="{FF2B5EF4-FFF2-40B4-BE49-F238E27FC236}">
              <a16:creationId xmlns:a16="http://schemas.microsoft.com/office/drawing/2014/main" id="{C7E7BD7A-2F99-0B9F-B8BA-493F65B19113}"/>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B440011A-6351-1C26-6544-6028E9CE6D03}"/>
              </a:ext>
            </a:extLst>
          </p:cNvPr>
          <p:cNvSpPr/>
          <p:nvPr/>
        </p:nvSpPr>
        <p:spPr>
          <a:xfrm>
            <a:off x="1926465" y="529593"/>
            <a:ext cx="1643676" cy="1001596"/>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Open Sans" panose="020B0606030504020204" pitchFamily="34" charset="0"/>
              <a:ea typeface="Open Sans" panose="020B0606030504020204" pitchFamily="34" charset="0"/>
              <a:cs typeface="Open Sans" panose="020B0606030504020204" pitchFamily="34" charset="0"/>
            </a:endParaRPr>
          </a:p>
        </p:txBody>
      </p:sp>
      <p:sp>
        <p:nvSpPr>
          <p:cNvPr id="23" name="Rectangle 22">
            <a:extLst>
              <a:ext uri="{FF2B5EF4-FFF2-40B4-BE49-F238E27FC236}">
                <a16:creationId xmlns:a16="http://schemas.microsoft.com/office/drawing/2014/main" id="{A2C90566-5FA2-9E29-D3F8-D7E0134638C9}"/>
              </a:ext>
            </a:extLst>
          </p:cNvPr>
          <p:cNvSpPr/>
          <p:nvPr/>
        </p:nvSpPr>
        <p:spPr>
          <a:xfrm>
            <a:off x="231776" y="529593"/>
            <a:ext cx="1643677" cy="1001596"/>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Open Sans" panose="020B0606030504020204" pitchFamily="34" charset="0"/>
              <a:ea typeface="Open Sans" panose="020B0606030504020204" pitchFamily="34" charset="0"/>
              <a:cs typeface="Open Sans" panose="020B0606030504020204" pitchFamily="34" charset="0"/>
            </a:endParaRPr>
          </a:p>
        </p:txBody>
      </p:sp>
      <p:sp>
        <p:nvSpPr>
          <p:cNvPr id="25" name="Rectangle 24">
            <a:extLst>
              <a:ext uri="{FF2B5EF4-FFF2-40B4-BE49-F238E27FC236}">
                <a16:creationId xmlns:a16="http://schemas.microsoft.com/office/drawing/2014/main" id="{5A85C7FF-36C3-AE8C-8317-CDD80C3DD7F6}"/>
              </a:ext>
            </a:extLst>
          </p:cNvPr>
          <p:cNvSpPr/>
          <p:nvPr/>
        </p:nvSpPr>
        <p:spPr>
          <a:xfrm>
            <a:off x="3621636" y="529593"/>
            <a:ext cx="1643676" cy="1001596"/>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Open Sans" panose="020B0606030504020204" pitchFamily="34" charset="0"/>
              <a:ea typeface="Open Sans" panose="020B0606030504020204" pitchFamily="34" charset="0"/>
              <a:cs typeface="Open Sans" panose="020B0606030504020204" pitchFamily="34" charset="0"/>
            </a:endParaRPr>
          </a:p>
        </p:txBody>
      </p:sp>
      <p:sp>
        <p:nvSpPr>
          <p:cNvPr id="26" name="Rectangle 25">
            <a:extLst>
              <a:ext uri="{FF2B5EF4-FFF2-40B4-BE49-F238E27FC236}">
                <a16:creationId xmlns:a16="http://schemas.microsoft.com/office/drawing/2014/main" id="{91F6707C-DDBE-82D9-0589-28D45FA6ECD3}"/>
              </a:ext>
            </a:extLst>
          </p:cNvPr>
          <p:cNvSpPr/>
          <p:nvPr/>
        </p:nvSpPr>
        <p:spPr>
          <a:xfrm>
            <a:off x="5308121" y="529593"/>
            <a:ext cx="1643676" cy="1001596"/>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Open Sans" panose="020B0606030504020204" pitchFamily="34" charset="0"/>
              <a:ea typeface="Open Sans" panose="020B0606030504020204" pitchFamily="34" charset="0"/>
              <a:cs typeface="Open Sans" panose="020B0606030504020204" pitchFamily="34" charset="0"/>
            </a:endParaRPr>
          </a:p>
        </p:txBody>
      </p:sp>
      <p:sp>
        <p:nvSpPr>
          <p:cNvPr id="27" name="Rectangle 26">
            <a:extLst>
              <a:ext uri="{FF2B5EF4-FFF2-40B4-BE49-F238E27FC236}">
                <a16:creationId xmlns:a16="http://schemas.microsoft.com/office/drawing/2014/main" id="{743480BC-91E8-DCA3-72B9-D99C1BECE130}"/>
              </a:ext>
            </a:extLst>
          </p:cNvPr>
          <p:cNvSpPr/>
          <p:nvPr/>
        </p:nvSpPr>
        <p:spPr>
          <a:xfrm>
            <a:off x="7006291" y="529593"/>
            <a:ext cx="1643676" cy="1001596"/>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Open Sans" panose="020B0606030504020204" pitchFamily="34" charset="0"/>
              <a:ea typeface="Open Sans" panose="020B0606030504020204" pitchFamily="34" charset="0"/>
              <a:cs typeface="Open Sans" panose="020B0606030504020204" pitchFamily="34" charset="0"/>
            </a:endParaRPr>
          </a:p>
        </p:txBody>
      </p:sp>
      <p:sp>
        <p:nvSpPr>
          <p:cNvPr id="28" name="Rectangle 27">
            <a:extLst>
              <a:ext uri="{FF2B5EF4-FFF2-40B4-BE49-F238E27FC236}">
                <a16:creationId xmlns:a16="http://schemas.microsoft.com/office/drawing/2014/main" id="{0CC1D140-F39F-BD4D-5A7E-FF23F98F98E4}"/>
              </a:ext>
            </a:extLst>
          </p:cNvPr>
          <p:cNvSpPr/>
          <p:nvPr/>
        </p:nvSpPr>
        <p:spPr>
          <a:xfrm>
            <a:off x="8694469" y="529593"/>
            <a:ext cx="1638187" cy="1001596"/>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Open Sans" panose="020B0606030504020204" pitchFamily="34" charset="0"/>
              <a:ea typeface="Open Sans" panose="020B0606030504020204" pitchFamily="34" charset="0"/>
              <a:cs typeface="Open Sans" panose="020B0606030504020204" pitchFamily="34" charset="0"/>
            </a:endParaRPr>
          </a:p>
        </p:txBody>
      </p:sp>
      <p:sp>
        <p:nvSpPr>
          <p:cNvPr id="29" name="Rectangle 28">
            <a:extLst>
              <a:ext uri="{FF2B5EF4-FFF2-40B4-BE49-F238E27FC236}">
                <a16:creationId xmlns:a16="http://schemas.microsoft.com/office/drawing/2014/main" id="{C3AA1463-3EB1-D92B-24FC-DB2A785848D9}"/>
              </a:ext>
            </a:extLst>
          </p:cNvPr>
          <p:cNvSpPr/>
          <p:nvPr/>
        </p:nvSpPr>
        <p:spPr>
          <a:xfrm>
            <a:off x="10373672" y="529593"/>
            <a:ext cx="1638187" cy="1001596"/>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Open Sans" panose="020B0606030504020204" pitchFamily="34" charset="0"/>
              <a:ea typeface="Open Sans" panose="020B0606030504020204" pitchFamily="34" charset="0"/>
              <a:cs typeface="Open Sans" panose="020B0606030504020204" pitchFamily="34" charset="0"/>
            </a:endParaRPr>
          </a:p>
        </p:txBody>
      </p:sp>
      <p:sp>
        <p:nvSpPr>
          <p:cNvPr id="10" name="Google Shape;477;p74">
            <a:extLst>
              <a:ext uri="{FF2B5EF4-FFF2-40B4-BE49-F238E27FC236}">
                <a16:creationId xmlns:a16="http://schemas.microsoft.com/office/drawing/2014/main" id="{56FE8AA1-5941-A3B8-9C74-8B7C651D4360}"/>
              </a:ext>
            </a:extLst>
          </p:cNvPr>
          <p:cNvSpPr txBox="1">
            <a:spLocks/>
          </p:cNvSpPr>
          <p:nvPr/>
        </p:nvSpPr>
        <p:spPr>
          <a:xfrm>
            <a:off x="5326508" y="1531188"/>
            <a:ext cx="1492401" cy="3898057"/>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RPr/>
            </a:defPPr>
            <a:lvl1pPr marL="228600" marR="0" lvl="0"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1pPr>
            <a:lvl2pPr marL="685800" marR="0" lvl="1"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2pPr>
            <a:lvl3pPr marL="1143000" marR="0" lvl="2"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3pPr>
            <a:lvl4pPr marL="1600200" marR="0" lvl="3"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4pPr>
            <a:lvl5pPr marL="2057400" marR="0" lvl="4"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5pPr>
            <a:lvl6pPr marL="2514600" marR="0" lvl="5"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6pPr>
            <a:lvl7pPr marL="2971800" marR="0" lvl="6"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7pPr>
            <a:lvl8pPr marL="3429000" marR="0" lvl="7"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8pPr>
            <a:lvl9pPr marL="3886200" marR="0" lvl="8"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9pPr>
          </a:lstStyle>
          <a:p>
            <a:pPr marL="0" indent="0">
              <a:buFont typeface="Arial"/>
              <a:buNone/>
            </a:pPr>
            <a:r>
              <a:rPr lang="en-US" sz="1400" b="1">
                <a:solidFill>
                  <a:schemeClr val="tx1"/>
                </a:solidFill>
                <a:latin typeface="Open Sans" panose="020B0606030504020204" pitchFamily="34" charset="0"/>
                <a:ea typeface="Open Sans" panose="020B0606030504020204" pitchFamily="34" charset="0"/>
                <a:cs typeface="Open Sans" panose="020B0606030504020204" pitchFamily="34" charset="0"/>
              </a:rPr>
              <a:t>VAULT</a:t>
            </a:r>
          </a:p>
          <a:p>
            <a:pPr marL="0" indent="0">
              <a:buFont typeface="Arial"/>
              <a:buNone/>
            </a:pPr>
            <a:r>
              <a:rPr lang="en-US" sz="1400">
                <a:solidFill>
                  <a:schemeClr val="dk1"/>
                </a:solidFill>
                <a:latin typeface="Open Sans" panose="020B0606030504020204" pitchFamily="34" charset="0"/>
                <a:ea typeface="Open Sans" panose="020B0606030504020204" pitchFamily="34" charset="0"/>
                <a:cs typeface="Open Sans" panose="020B0606030504020204" pitchFamily="34" charset="0"/>
              </a:rPr>
              <a:t>You don’t share information or experiences that are not yours to share. I need to know that my confidences are kept, and that you’re not sharing with me any information about other people that should be confidential.</a:t>
            </a:r>
            <a:endParaRPr lang="en-US" sz="1400" b="1">
              <a:solidFill>
                <a:schemeClr val="dk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59" name="Google Shape;459;p71">
            <a:extLst>
              <a:ext uri="{FF2B5EF4-FFF2-40B4-BE49-F238E27FC236}">
                <a16:creationId xmlns:a16="http://schemas.microsoft.com/office/drawing/2014/main" id="{ED2CCD39-DD6D-A00B-568D-4ACCBA9D18CB}"/>
              </a:ext>
            </a:extLst>
          </p:cNvPr>
          <p:cNvSpPr txBox="1">
            <a:spLocks noGrp="1"/>
          </p:cNvSpPr>
          <p:nvPr>
            <p:ph type="body" idx="4294967295"/>
          </p:nvPr>
        </p:nvSpPr>
        <p:spPr>
          <a:xfrm>
            <a:off x="203201" y="1531189"/>
            <a:ext cx="1540957" cy="2743200"/>
          </a:xfrm>
          <a:prstGeom prst="rect">
            <a:avLst/>
          </a:prstGeom>
        </p:spPr>
        <p:txBody>
          <a:bodyPr spcFirstLastPara="1" wrap="square" lIns="121900" tIns="121900" rIns="121900" bIns="121900" anchor="t" anchorCtr="0">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Clr>
                <a:schemeClr val="dk1"/>
              </a:buClr>
              <a:buSzPts val="1100"/>
              <a:buFont typeface="Arial"/>
              <a:buNone/>
            </a:pPr>
            <a:r>
              <a:rPr lang="en-US" sz="1400" b="1">
                <a:solidFill>
                  <a:schemeClr val="tx1"/>
                </a:solidFill>
                <a:latin typeface="Open Sans" panose="020B0606030504020204" pitchFamily="34" charset="0"/>
                <a:ea typeface="Open Sans" panose="020B0606030504020204" pitchFamily="34" charset="0"/>
                <a:cs typeface="Open Sans" panose="020B0606030504020204" pitchFamily="34" charset="0"/>
              </a:rPr>
              <a:t>BOUNDARIES</a:t>
            </a:r>
          </a:p>
          <a:p>
            <a:pPr marL="0" lvl="0" indent="0" algn="l" rtl="0">
              <a:spcBef>
                <a:spcPts val="0"/>
              </a:spcBef>
              <a:spcAft>
                <a:spcPts val="0"/>
              </a:spcAft>
              <a:buNone/>
            </a:pPr>
            <a:r>
              <a:rPr lang="en" sz="1400">
                <a:solidFill>
                  <a:schemeClr val="dk1"/>
                </a:solidFill>
                <a:latin typeface="Open Sans" panose="020B0606030504020204" pitchFamily="34" charset="0"/>
                <a:ea typeface="Open Sans" panose="020B0606030504020204" pitchFamily="34" charset="0"/>
                <a:cs typeface="Open Sans" panose="020B0606030504020204" pitchFamily="34" charset="0"/>
              </a:rPr>
              <a:t>Setting boundaries is making clear what’s okay and what’s not okay, and why. You’re willing to say “no.”</a:t>
            </a:r>
            <a:endParaRPr sz="1400">
              <a:solidFill>
                <a:schemeClr val="dk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 name="TextBox 2">
            <a:extLst>
              <a:ext uri="{FF2B5EF4-FFF2-40B4-BE49-F238E27FC236}">
                <a16:creationId xmlns:a16="http://schemas.microsoft.com/office/drawing/2014/main" id="{067A6144-208D-FE7A-1670-84FA8EBE4AE7}"/>
              </a:ext>
            </a:extLst>
          </p:cNvPr>
          <p:cNvSpPr txBox="1"/>
          <p:nvPr/>
        </p:nvSpPr>
        <p:spPr>
          <a:xfrm>
            <a:off x="396062" y="417437"/>
            <a:ext cx="1370849" cy="1323439"/>
          </a:xfrm>
          <a:prstGeom prst="rect">
            <a:avLst/>
          </a:prstGeom>
          <a:noFill/>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algn="ctr"/>
            <a:r>
              <a:rPr lang="en" sz="8000" b="1">
                <a:solidFill>
                  <a:schemeClr val="tx2"/>
                </a:solidFill>
                <a:latin typeface="Open Sans" panose="020B0606030504020204" pitchFamily="34" charset="0"/>
                <a:ea typeface="Open Sans" panose="020B0606030504020204" pitchFamily="34" charset="0"/>
                <a:cs typeface="Open Sans" panose="020B0606030504020204" pitchFamily="34" charset="0"/>
              </a:rPr>
              <a:t>B</a:t>
            </a:r>
            <a:endParaRPr lang="en-US" sz="8000">
              <a:solidFill>
                <a:schemeClr val="tx2"/>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 name="Google Shape;465;p72">
            <a:extLst>
              <a:ext uri="{FF2B5EF4-FFF2-40B4-BE49-F238E27FC236}">
                <a16:creationId xmlns:a16="http://schemas.microsoft.com/office/drawing/2014/main" id="{4B436E9E-F3A8-EA2D-F2C0-B86802F85F73}"/>
              </a:ext>
            </a:extLst>
          </p:cNvPr>
          <p:cNvSpPr txBox="1">
            <a:spLocks/>
          </p:cNvSpPr>
          <p:nvPr/>
        </p:nvSpPr>
        <p:spPr>
          <a:xfrm>
            <a:off x="1900106" y="1531189"/>
            <a:ext cx="1546798" cy="4083794"/>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RPr/>
            </a:defPPr>
            <a:lvl1pPr marL="228600" marR="0" lvl="0"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1pPr>
            <a:lvl2pPr marL="685800" marR="0" lvl="1"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2pPr>
            <a:lvl3pPr marL="1143000" marR="0" lvl="2"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3pPr>
            <a:lvl4pPr marL="1600200" marR="0" lvl="3"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4pPr>
            <a:lvl5pPr marL="2057400" marR="0" lvl="4"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5pPr>
            <a:lvl6pPr marL="2514600" marR="0" lvl="5"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6pPr>
            <a:lvl7pPr marL="2971800" marR="0" lvl="6"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7pPr>
            <a:lvl8pPr marL="3429000" marR="0" lvl="7"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8pPr>
            <a:lvl9pPr marL="3886200" marR="0" lvl="8"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9pPr>
          </a:lstStyle>
          <a:p>
            <a:pPr marL="0" indent="0">
              <a:buClr>
                <a:schemeClr val="dk1"/>
              </a:buClr>
              <a:buSzPts val="1100"/>
              <a:buFont typeface="Arial"/>
              <a:buNone/>
            </a:pPr>
            <a:r>
              <a:rPr lang="en-US" sz="1400" b="1" dirty="0">
                <a:solidFill>
                  <a:schemeClr val="tx1"/>
                </a:solidFill>
                <a:latin typeface="Open Sans" panose="020B0606030504020204" pitchFamily="34" charset="0"/>
                <a:ea typeface="Open Sans" panose="020B0606030504020204" pitchFamily="34" charset="0"/>
                <a:cs typeface="Open Sans" panose="020B0606030504020204" pitchFamily="34" charset="0"/>
              </a:rPr>
              <a:t>RELIABILITY</a:t>
            </a:r>
          </a:p>
          <a:p>
            <a:pPr marL="0" indent="0">
              <a:buFont typeface="Arial"/>
              <a:buNone/>
            </a:pPr>
            <a:r>
              <a:rPr lang="en-US" sz="1400" dirty="0">
                <a:solidFill>
                  <a:schemeClr val="dk1"/>
                </a:solidFill>
                <a:latin typeface="Open Sans" panose="020B0606030504020204" pitchFamily="34" charset="0"/>
                <a:ea typeface="Open Sans" panose="020B0606030504020204" pitchFamily="34" charset="0"/>
                <a:cs typeface="Open Sans" panose="020B0606030504020204" pitchFamily="34" charset="0"/>
              </a:rPr>
              <a:t>You do what you say you’ll do. </a:t>
            </a:r>
          </a:p>
          <a:p>
            <a:pPr marL="0" indent="0">
              <a:spcBef>
                <a:spcPts val="1600"/>
              </a:spcBef>
              <a:spcAft>
                <a:spcPts val="1600"/>
              </a:spcAft>
              <a:buFont typeface="Arial"/>
              <a:buNone/>
            </a:pPr>
            <a:r>
              <a:rPr lang="en-US" sz="1400" dirty="0">
                <a:solidFill>
                  <a:schemeClr val="dk1"/>
                </a:solidFill>
                <a:latin typeface="Open Sans" panose="020B0606030504020204" pitchFamily="34" charset="0"/>
                <a:ea typeface="Open Sans" panose="020B0606030504020204" pitchFamily="34" charset="0"/>
                <a:cs typeface="Open Sans" panose="020B0606030504020204" pitchFamily="34" charset="0"/>
              </a:rPr>
              <a:t>At work, this means staying aware of your competencies and limitations so you don’t over-promise and are able to deliver on commitments and balance competing priorities.</a:t>
            </a:r>
            <a:endParaRPr lang="en-US" sz="1400"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TextBox 3">
            <a:extLst>
              <a:ext uri="{FF2B5EF4-FFF2-40B4-BE49-F238E27FC236}">
                <a16:creationId xmlns:a16="http://schemas.microsoft.com/office/drawing/2014/main" id="{A0E8AE92-3C14-6C10-554D-98FAFEC1BF8B}"/>
              </a:ext>
            </a:extLst>
          </p:cNvPr>
          <p:cNvSpPr txBox="1"/>
          <p:nvPr/>
        </p:nvSpPr>
        <p:spPr>
          <a:xfrm>
            <a:off x="2089129" y="397011"/>
            <a:ext cx="1370849" cy="1323439"/>
          </a:xfrm>
          <a:prstGeom prst="rect">
            <a:avLst/>
          </a:prstGeom>
          <a:noFill/>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algn="ctr"/>
            <a:r>
              <a:rPr lang="en" sz="8000" b="1">
                <a:solidFill>
                  <a:schemeClr val="tx2"/>
                </a:solidFill>
                <a:latin typeface="Open Sans" panose="020B0606030504020204" pitchFamily="34" charset="0"/>
                <a:ea typeface="Open Sans" panose="020B0606030504020204" pitchFamily="34" charset="0"/>
                <a:cs typeface="Open Sans" panose="020B0606030504020204" pitchFamily="34" charset="0"/>
              </a:rPr>
              <a:t>R</a:t>
            </a:r>
            <a:endParaRPr lang="en-US" sz="8000">
              <a:solidFill>
                <a:schemeClr val="tx2"/>
              </a:solidFill>
              <a:latin typeface="Open Sans" panose="020B0606030504020204" pitchFamily="34" charset="0"/>
              <a:ea typeface="Open Sans" panose="020B0606030504020204" pitchFamily="34" charset="0"/>
              <a:cs typeface="Open Sans" panose="020B0606030504020204" pitchFamily="34" charset="0"/>
            </a:endParaRPr>
          </a:p>
        </p:txBody>
      </p:sp>
      <p:sp>
        <p:nvSpPr>
          <p:cNvPr id="7" name="Google Shape;471;p73">
            <a:extLst>
              <a:ext uri="{FF2B5EF4-FFF2-40B4-BE49-F238E27FC236}">
                <a16:creationId xmlns:a16="http://schemas.microsoft.com/office/drawing/2014/main" id="{8DFDAE2B-554B-9CB8-8F51-03B711021304}"/>
              </a:ext>
            </a:extLst>
          </p:cNvPr>
          <p:cNvSpPr txBox="1">
            <a:spLocks/>
          </p:cNvSpPr>
          <p:nvPr/>
        </p:nvSpPr>
        <p:spPr>
          <a:xfrm>
            <a:off x="3558068" y="1531189"/>
            <a:ext cx="1803238" cy="2743200"/>
          </a:xfrm>
          <a:prstGeom prst="rect">
            <a:avLst/>
          </a:prstGeom>
        </p:spPr>
        <p:txBody>
          <a:bodyPr spcFirstLastPara="1" wrap="square" lIns="121900" tIns="121900" rIns="121900" bIns="121900" anchor="t" anchorCtr="0">
            <a:normAutofit/>
          </a:bodyPr>
          <a:lstStyle>
            <a:defPPr marR="0" lvl="0" algn="l" rtl="0">
              <a:lnSpc>
                <a:spcPct val="100000"/>
              </a:lnSpc>
              <a:spcBef>
                <a:spcPts val="0"/>
              </a:spcBef>
              <a:spcAft>
                <a:spcPts val="0"/>
              </a:spcAft>
              <a:defRPr/>
            </a:defPPr>
            <a:lvl1pPr marL="228600" marR="0" lvl="0"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1pPr>
            <a:lvl2pPr marL="685800" marR="0" lvl="1"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2pPr>
            <a:lvl3pPr marL="1143000" marR="0" lvl="2"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3pPr>
            <a:lvl4pPr marL="1600200" marR="0" lvl="3"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4pPr>
            <a:lvl5pPr marL="2057400" marR="0" lvl="4"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5pPr>
            <a:lvl6pPr marL="2514600" marR="0" lvl="5"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6pPr>
            <a:lvl7pPr marL="2971800" marR="0" lvl="6"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7pPr>
            <a:lvl8pPr marL="3429000" marR="0" lvl="7"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8pPr>
            <a:lvl9pPr marL="3886200" marR="0" lvl="8"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9pPr>
          </a:lstStyle>
          <a:p>
            <a:pPr marL="0" indent="0">
              <a:buFont typeface="Arial"/>
              <a:buNone/>
            </a:pPr>
            <a:r>
              <a:rPr lang="en-US" sz="1300" b="1">
                <a:solidFill>
                  <a:schemeClr val="tx1"/>
                </a:solidFill>
                <a:latin typeface="Open Sans" panose="020B0606030504020204" pitchFamily="34" charset="0"/>
                <a:ea typeface="Open Sans" panose="020B0606030504020204" pitchFamily="34" charset="0"/>
                <a:cs typeface="Open Sans" panose="020B0606030504020204" pitchFamily="34" charset="0"/>
              </a:rPr>
              <a:t>ACCOUNTABILITY</a:t>
            </a:r>
          </a:p>
          <a:p>
            <a:pPr marL="0" indent="0">
              <a:buFont typeface="Arial"/>
              <a:buNone/>
            </a:pPr>
            <a:r>
              <a:rPr lang="en-US" sz="1400">
                <a:solidFill>
                  <a:schemeClr val="dk1"/>
                </a:solidFill>
                <a:latin typeface="Open Sans" panose="020B0606030504020204" pitchFamily="34" charset="0"/>
                <a:ea typeface="Open Sans" panose="020B0606030504020204" pitchFamily="34" charset="0"/>
                <a:cs typeface="Open Sans" panose="020B0606030504020204" pitchFamily="34" charset="0"/>
              </a:rPr>
              <a:t>You own your mistakes, apologize, and make amends.</a:t>
            </a:r>
          </a:p>
        </p:txBody>
      </p:sp>
      <p:sp>
        <p:nvSpPr>
          <p:cNvPr id="8" name="TextBox 7">
            <a:extLst>
              <a:ext uri="{FF2B5EF4-FFF2-40B4-BE49-F238E27FC236}">
                <a16:creationId xmlns:a16="http://schemas.microsoft.com/office/drawing/2014/main" id="{85F4F7FA-FE8D-0012-2B71-F6204C044B64}"/>
              </a:ext>
            </a:extLst>
          </p:cNvPr>
          <p:cNvSpPr txBox="1"/>
          <p:nvPr/>
        </p:nvSpPr>
        <p:spPr>
          <a:xfrm>
            <a:off x="3860391" y="391790"/>
            <a:ext cx="1217701" cy="1323439"/>
          </a:xfrm>
          <a:prstGeom prst="rect">
            <a:avLst/>
          </a:prstGeom>
          <a:noFill/>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algn="ctr"/>
            <a:r>
              <a:rPr lang="en" sz="8000" b="1">
                <a:solidFill>
                  <a:schemeClr val="tx2"/>
                </a:solidFill>
                <a:latin typeface="Open Sans" panose="020B0606030504020204" pitchFamily="34" charset="0"/>
                <a:ea typeface="Open Sans" panose="020B0606030504020204" pitchFamily="34" charset="0"/>
                <a:cs typeface="Open Sans" panose="020B0606030504020204" pitchFamily="34" charset="0"/>
              </a:rPr>
              <a:t>A</a:t>
            </a:r>
            <a:endParaRPr lang="en-US" sz="8000">
              <a:solidFill>
                <a:schemeClr val="tx2"/>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642EFD36-2C42-ABF8-16BD-96CBE2C6BF55}"/>
              </a:ext>
            </a:extLst>
          </p:cNvPr>
          <p:cNvSpPr txBox="1"/>
          <p:nvPr/>
        </p:nvSpPr>
        <p:spPr>
          <a:xfrm>
            <a:off x="5747777" y="394319"/>
            <a:ext cx="834349" cy="1272143"/>
          </a:xfrm>
          <a:prstGeom prst="rect">
            <a:avLst/>
          </a:prstGeom>
          <a:noFill/>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 sz="7466" b="1">
                <a:solidFill>
                  <a:schemeClr val="tx2"/>
                </a:solidFill>
                <a:latin typeface="Open Sans" panose="020B0606030504020204" pitchFamily="34" charset="0"/>
                <a:ea typeface="Open Sans" panose="020B0606030504020204" pitchFamily="34" charset="0"/>
                <a:cs typeface="Open Sans" panose="020B0606030504020204" pitchFamily="34" charset="0"/>
              </a:rPr>
              <a:t>V</a:t>
            </a:r>
            <a:endParaRPr lang="en-US" sz="7466">
              <a:solidFill>
                <a:schemeClr val="tx2"/>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3" name="Google Shape;483;p75">
            <a:extLst>
              <a:ext uri="{FF2B5EF4-FFF2-40B4-BE49-F238E27FC236}">
                <a16:creationId xmlns:a16="http://schemas.microsoft.com/office/drawing/2014/main" id="{8E04ED39-3814-9EC5-70F9-A73EEC502FFA}"/>
              </a:ext>
            </a:extLst>
          </p:cNvPr>
          <p:cNvSpPr txBox="1">
            <a:spLocks/>
          </p:cNvSpPr>
          <p:nvPr/>
        </p:nvSpPr>
        <p:spPr>
          <a:xfrm>
            <a:off x="7007929" y="1531188"/>
            <a:ext cx="1569133" cy="3383707"/>
          </a:xfrm>
          <a:prstGeom prst="rect">
            <a:avLst/>
          </a:prstGeom>
        </p:spPr>
        <p:txBody>
          <a:bodyPr spcFirstLastPara="1" wrap="square" lIns="121900" tIns="121900" rIns="121900" bIns="121900" anchor="t" anchorCtr="0">
            <a:normAutofit/>
          </a:bodyPr>
          <a:lstStyle>
            <a:defPPr marR="0" lvl="0" algn="l" rtl="0">
              <a:lnSpc>
                <a:spcPct val="100000"/>
              </a:lnSpc>
              <a:spcBef>
                <a:spcPts val="0"/>
              </a:spcBef>
              <a:spcAft>
                <a:spcPts val="0"/>
              </a:spcAft>
              <a:defRPr/>
            </a:defPPr>
            <a:lvl1pPr marL="228600" marR="0" lvl="0"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1pPr>
            <a:lvl2pPr marL="685800" marR="0" lvl="1"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2pPr>
            <a:lvl3pPr marL="1143000" marR="0" lvl="2"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3pPr>
            <a:lvl4pPr marL="1600200" marR="0" lvl="3"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4pPr>
            <a:lvl5pPr marL="2057400" marR="0" lvl="4"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5pPr>
            <a:lvl6pPr marL="2514600" marR="0" lvl="5"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6pPr>
            <a:lvl7pPr marL="2971800" marR="0" lvl="6"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7pPr>
            <a:lvl8pPr marL="3429000" marR="0" lvl="7"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8pPr>
            <a:lvl9pPr marL="3886200" marR="0" lvl="8"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9pPr>
          </a:lstStyle>
          <a:p>
            <a:pPr marL="0" indent="0">
              <a:buFont typeface="Arial"/>
              <a:buNone/>
            </a:pPr>
            <a:r>
              <a:rPr lang="en-US" sz="1400" b="1" dirty="0">
                <a:solidFill>
                  <a:schemeClr val="tx1"/>
                </a:solidFill>
                <a:latin typeface="Open Sans" panose="020B0606030504020204" pitchFamily="34" charset="0"/>
                <a:ea typeface="Open Sans" panose="020B0606030504020204" pitchFamily="34" charset="0"/>
                <a:cs typeface="Open Sans" panose="020B0606030504020204" pitchFamily="34" charset="0"/>
              </a:rPr>
              <a:t>INTEGRITY</a:t>
            </a:r>
          </a:p>
          <a:p>
            <a:pPr marL="0" indent="0">
              <a:buFont typeface="Arial"/>
              <a:buNone/>
            </a:pPr>
            <a:r>
              <a:rPr lang="en-US" sz="1400" dirty="0">
                <a:solidFill>
                  <a:schemeClr val="dk1"/>
                </a:solidFill>
                <a:latin typeface="Open Sans" panose="020B0606030504020204" pitchFamily="34" charset="0"/>
                <a:ea typeface="Open Sans" panose="020B0606030504020204" pitchFamily="34" charset="0"/>
                <a:cs typeface="Open Sans" panose="020B0606030504020204" pitchFamily="34" charset="0"/>
              </a:rPr>
              <a:t>Choosing courage over comfort; choosing what’s right over what’s fun, fast, or easy; and practicing your values, not just professing them.</a:t>
            </a:r>
            <a:endParaRPr lang="en-US" sz="1400" b="1" dirty="0">
              <a:solidFill>
                <a:schemeClr val="dk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3F965FD4-1883-1997-9128-C70A03434F78}"/>
              </a:ext>
            </a:extLst>
          </p:cNvPr>
          <p:cNvSpPr txBox="1"/>
          <p:nvPr/>
        </p:nvSpPr>
        <p:spPr>
          <a:xfrm>
            <a:off x="7396380" y="391790"/>
            <a:ext cx="867116" cy="1272143"/>
          </a:xfrm>
          <a:prstGeom prst="rect">
            <a:avLst/>
          </a:prstGeom>
          <a:noFill/>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algn="ctr"/>
            <a:r>
              <a:rPr lang="en" sz="7466" b="1">
                <a:solidFill>
                  <a:schemeClr val="tx2"/>
                </a:solidFill>
                <a:latin typeface="Open Sans" panose="020B0606030504020204" pitchFamily="34" charset="0"/>
                <a:ea typeface="Open Sans" panose="020B0606030504020204" pitchFamily="34" charset="0"/>
                <a:cs typeface="Open Sans" panose="020B0606030504020204" pitchFamily="34" charset="0"/>
              </a:rPr>
              <a:t>I</a:t>
            </a:r>
            <a:endParaRPr lang="en-US" sz="7466">
              <a:solidFill>
                <a:schemeClr val="tx2"/>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6" name="Google Shape;489;p76">
            <a:extLst>
              <a:ext uri="{FF2B5EF4-FFF2-40B4-BE49-F238E27FC236}">
                <a16:creationId xmlns:a16="http://schemas.microsoft.com/office/drawing/2014/main" id="{76D8D6C6-1D8F-FBB5-6CB3-05E437A08CEE}"/>
              </a:ext>
            </a:extLst>
          </p:cNvPr>
          <p:cNvSpPr txBox="1">
            <a:spLocks/>
          </p:cNvSpPr>
          <p:nvPr/>
        </p:nvSpPr>
        <p:spPr>
          <a:xfrm>
            <a:off x="8703889" y="1531189"/>
            <a:ext cx="1679140" cy="2743200"/>
          </a:xfrm>
          <a:prstGeom prst="rect">
            <a:avLst/>
          </a:prstGeom>
        </p:spPr>
        <p:txBody>
          <a:bodyPr spcFirstLastPara="1" wrap="square" lIns="121900" tIns="121900" rIns="121900" bIns="121900" anchor="t" anchorCtr="0">
            <a:normAutofit/>
          </a:bodyPr>
          <a:lstStyle>
            <a:defPPr marR="0" lvl="0" algn="l" rtl="0">
              <a:lnSpc>
                <a:spcPct val="100000"/>
              </a:lnSpc>
              <a:spcBef>
                <a:spcPts val="0"/>
              </a:spcBef>
              <a:spcAft>
                <a:spcPts val="0"/>
              </a:spcAft>
              <a:defRPr/>
            </a:defPPr>
            <a:lvl1pPr marL="228600" marR="0" lvl="0"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1pPr>
            <a:lvl2pPr marL="685800" marR="0" lvl="1"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2pPr>
            <a:lvl3pPr marL="1143000" marR="0" lvl="2"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3pPr>
            <a:lvl4pPr marL="1600200" marR="0" lvl="3"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4pPr>
            <a:lvl5pPr marL="2057400" marR="0" lvl="4"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5pPr>
            <a:lvl6pPr marL="2514600" marR="0" lvl="5"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6pPr>
            <a:lvl7pPr marL="2971800" marR="0" lvl="6"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7pPr>
            <a:lvl8pPr marL="3429000" marR="0" lvl="7"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8pPr>
            <a:lvl9pPr marL="3886200" marR="0" lvl="8"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9pPr>
          </a:lstStyle>
          <a:p>
            <a:pPr marL="0" indent="0">
              <a:buFont typeface="Arial"/>
              <a:buNone/>
            </a:pPr>
            <a:r>
              <a:rPr lang="en-US" sz="1300" b="1" dirty="0">
                <a:solidFill>
                  <a:schemeClr val="tx1"/>
                </a:solidFill>
                <a:latin typeface="Open Sans" panose="020B0606030504020204" pitchFamily="34" charset="0"/>
                <a:ea typeface="Open Sans" panose="020B0606030504020204" pitchFamily="34" charset="0"/>
                <a:cs typeface="Open Sans" panose="020B0606030504020204" pitchFamily="34" charset="0"/>
              </a:rPr>
              <a:t>NONJUDGMENT</a:t>
            </a:r>
          </a:p>
          <a:p>
            <a:pPr marL="0" indent="0">
              <a:buFont typeface="Arial"/>
              <a:buNone/>
            </a:pPr>
            <a:r>
              <a:rPr lang="en-US" sz="1400" dirty="0">
                <a:solidFill>
                  <a:schemeClr val="dk1"/>
                </a:solidFill>
                <a:latin typeface="Open Sans" panose="020B0606030504020204" pitchFamily="34" charset="0"/>
                <a:ea typeface="Open Sans" panose="020B0606030504020204" pitchFamily="34" charset="0"/>
                <a:cs typeface="Open Sans" panose="020B0606030504020204" pitchFamily="34" charset="0"/>
              </a:rPr>
              <a:t>I can ask for what I need, and you can ask for what you need. We can talk about how we feel without judgment.</a:t>
            </a:r>
            <a:endParaRPr lang="en-US" sz="1400" b="1" dirty="0">
              <a:solidFill>
                <a:schemeClr val="dk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7" name="TextBox 16">
            <a:extLst>
              <a:ext uri="{FF2B5EF4-FFF2-40B4-BE49-F238E27FC236}">
                <a16:creationId xmlns:a16="http://schemas.microsoft.com/office/drawing/2014/main" id="{4A944847-67CD-4FAF-0D51-2F7F4298872C}"/>
              </a:ext>
            </a:extLst>
          </p:cNvPr>
          <p:cNvSpPr txBox="1"/>
          <p:nvPr/>
        </p:nvSpPr>
        <p:spPr>
          <a:xfrm>
            <a:off x="8879249" y="443086"/>
            <a:ext cx="1178028" cy="1272143"/>
          </a:xfrm>
          <a:prstGeom prst="rect">
            <a:avLst/>
          </a:prstGeom>
          <a:noFill/>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algn="ctr"/>
            <a:r>
              <a:rPr lang="en" sz="7466" b="1">
                <a:solidFill>
                  <a:schemeClr val="tx2"/>
                </a:solidFill>
                <a:latin typeface="Open Sans" panose="020B0606030504020204" pitchFamily="34" charset="0"/>
                <a:ea typeface="Open Sans" panose="020B0606030504020204" pitchFamily="34" charset="0"/>
                <a:cs typeface="Open Sans" panose="020B0606030504020204" pitchFamily="34" charset="0"/>
              </a:rPr>
              <a:t>N</a:t>
            </a:r>
            <a:endParaRPr lang="en-US" sz="7466">
              <a:solidFill>
                <a:schemeClr val="tx2"/>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0" name="Google Shape;495;p77">
            <a:extLst>
              <a:ext uri="{FF2B5EF4-FFF2-40B4-BE49-F238E27FC236}">
                <a16:creationId xmlns:a16="http://schemas.microsoft.com/office/drawing/2014/main" id="{22C5EAC6-972F-09A1-8D00-F385BDAE95C9}"/>
              </a:ext>
            </a:extLst>
          </p:cNvPr>
          <p:cNvSpPr txBox="1">
            <a:spLocks/>
          </p:cNvSpPr>
          <p:nvPr/>
        </p:nvSpPr>
        <p:spPr>
          <a:xfrm>
            <a:off x="10381181" y="1531189"/>
            <a:ext cx="1569133" cy="2743200"/>
          </a:xfrm>
          <a:prstGeom prst="rect">
            <a:avLst/>
          </a:prstGeom>
        </p:spPr>
        <p:txBody>
          <a:bodyPr spcFirstLastPara="1" wrap="square" lIns="121900" tIns="121900" rIns="121900" bIns="121900" anchor="t" anchorCtr="0">
            <a:normAutofit/>
          </a:bodyPr>
          <a:lstStyle>
            <a:defPPr marR="0" lvl="0" algn="l" rtl="0">
              <a:lnSpc>
                <a:spcPct val="100000"/>
              </a:lnSpc>
              <a:spcBef>
                <a:spcPts val="0"/>
              </a:spcBef>
              <a:spcAft>
                <a:spcPts val="0"/>
              </a:spcAft>
              <a:defRPr/>
            </a:defPPr>
            <a:lvl1pPr marL="228600" marR="0" lvl="0"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1pPr>
            <a:lvl2pPr marL="685800" marR="0" lvl="1"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2pPr>
            <a:lvl3pPr marL="1143000" marR="0" lvl="2"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3pPr>
            <a:lvl4pPr marL="1600200" marR="0" lvl="3"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4pPr>
            <a:lvl5pPr marL="2057400" marR="0" lvl="4"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5pPr>
            <a:lvl6pPr marL="2514600" marR="0" lvl="5"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6pPr>
            <a:lvl7pPr marL="2971800" marR="0" lvl="6"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7pPr>
            <a:lvl8pPr marL="3429000" marR="0" lvl="7"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8pPr>
            <a:lvl9pPr marL="3886200" marR="0" lvl="8"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9pPr>
          </a:lstStyle>
          <a:p>
            <a:pPr marL="0" indent="0">
              <a:buFont typeface="Arial"/>
              <a:buNone/>
            </a:pPr>
            <a:r>
              <a:rPr lang="en-US" sz="1400" b="1">
                <a:solidFill>
                  <a:schemeClr val="tx1"/>
                </a:solidFill>
                <a:latin typeface="Open Sans" panose="020B0606030504020204" pitchFamily="34" charset="0"/>
                <a:ea typeface="Open Sans" panose="020B0606030504020204" pitchFamily="34" charset="0"/>
                <a:cs typeface="Open Sans" panose="020B0606030504020204" pitchFamily="34" charset="0"/>
              </a:rPr>
              <a:t>GENEROSITY</a:t>
            </a:r>
          </a:p>
          <a:p>
            <a:pPr marL="0" indent="0">
              <a:buFont typeface="Arial"/>
              <a:buNone/>
            </a:pPr>
            <a:r>
              <a:rPr lang="en-US" sz="1400">
                <a:solidFill>
                  <a:schemeClr val="dk1"/>
                </a:solidFill>
                <a:latin typeface="Open Sans" panose="020B0606030504020204" pitchFamily="34" charset="0"/>
                <a:ea typeface="Open Sans" panose="020B0606030504020204" pitchFamily="34" charset="0"/>
                <a:cs typeface="Open Sans" panose="020B0606030504020204" pitchFamily="34" charset="0"/>
              </a:rPr>
              <a:t>Extending the most generous interpretation to the intentions, words, and actions of others.</a:t>
            </a:r>
            <a:endParaRPr lang="en-US" sz="1400" b="1">
              <a:solidFill>
                <a:schemeClr val="dk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1" name="TextBox 20">
            <a:extLst>
              <a:ext uri="{FF2B5EF4-FFF2-40B4-BE49-F238E27FC236}">
                <a16:creationId xmlns:a16="http://schemas.microsoft.com/office/drawing/2014/main" id="{DB76A556-C177-383B-4ED2-FDEF1FD69859}"/>
              </a:ext>
            </a:extLst>
          </p:cNvPr>
          <p:cNvSpPr txBox="1"/>
          <p:nvPr/>
        </p:nvSpPr>
        <p:spPr>
          <a:xfrm>
            <a:off x="10708227" y="468733"/>
            <a:ext cx="928223" cy="1272143"/>
          </a:xfrm>
          <a:prstGeom prst="rect">
            <a:avLst/>
          </a:prstGeom>
          <a:noFill/>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 sz="7466" b="1">
                <a:solidFill>
                  <a:schemeClr val="tx2"/>
                </a:solidFill>
                <a:latin typeface="Open Sans" panose="020B0606030504020204" pitchFamily="34" charset="0"/>
                <a:ea typeface="Open Sans" panose="020B0606030504020204" pitchFamily="34" charset="0"/>
                <a:cs typeface="Open Sans" panose="020B0606030504020204" pitchFamily="34" charset="0"/>
              </a:rPr>
              <a:t>G</a:t>
            </a:r>
            <a:endParaRPr lang="en-US" sz="7466">
              <a:solidFill>
                <a:schemeClr val="tx2"/>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 name="TextBox 4">
            <a:extLst>
              <a:ext uri="{FF2B5EF4-FFF2-40B4-BE49-F238E27FC236}">
                <a16:creationId xmlns:a16="http://schemas.microsoft.com/office/drawing/2014/main" id="{763455A2-EFDA-93AC-041B-DDA8A288806F}"/>
              </a:ext>
            </a:extLst>
          </p:cNvPr>
          <p:cNvSpPr txBox="1"/>
          <p:nvPr/>
        </p:nvSpPr>
        <p:spPr>
          <a:xfrm>
            <a:off x="8263496" y="5198412"/>
            <a:ext cx="3603009" cy="461665"/>
          </a:xfrm>
          <a:prstGeom prst="rect">
            <a:avLst/>
          </a:prstGeom>
          <a:noFill/>
        </p:spPr>
        <p:txBody>
          <a:bodyPr wrap="square" rtlCol="0">
            <a:spAutoFit/>
          </a:bodyPr>
          <a:lstStyle/>
          <a:p>
            <a:r>
              <a:rPr lang="en-US" sz="2400" i="1" dirty="0">
                <a:latin typeface="Open Sans" panose="020B0606030504020204" pitchFamily="34" charset="0"/>
                <a:ea typeface="Open Sans" panose="020B0606030504020204" pitchFamily="34" charset="0"/>
                <a:cs typeface="Open Sans" panose="020B0606030504020204" pitchFamily="34" charset="0"/>
              </a:rPr>
              <a:t>- Brene Brown</a:t>
            </a:r>
          </a:p>
        </p:txBody>
      </p:sp>
      <p:sp>
        <p:nvSpPr>
          <p:cNvPr id="12" name="object 5">
            <a:extLst>
              <a:ext uri="{FF2B5EF4-FFF2-40B4-BE49-F238E27FC236}">
                <a16:creationId xmlns:a16="http://schemas.microsoft.com/office/drawing/2014/main" id="{4A405154-3846-FF6E-1B27-09033537F8FC}"/>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68</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163448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59">
                                            <p:txEl>
                                              <p:pRg st="0" end="0"/>
                                            </p:txEl>
                                          </p:spTgt>
                                        </p:tgtEl>
                                        <p:attrNameLst>
                                          <p:attrName>style.visibility</p:attrName>
                                        </p:attrNameLst>
                                      </p:cBhvr>
                                      <p:to>
                                        <p:strVal val="visible"/>
                                      </p:to>
                                    </p:set>
                                    <p:animEffect transition="in" filter="fade">
                                      <p:cBhvr>
                                        <p:cTn id="7" dur="500"/>
                                        <p:tgtEl>
                                          <p:spTgt spid="45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59">
                                            <p:txEl>
                                              <p:pRg st="1" end="1"/>
                                            </p:txEl>
                                          </p:spTgt>
                                        </p:tgtEl>
                                        <p:attrNameLst>
                                          <p:attrName>style.visibility</p:attrName>
                                        </p:attrNameLst>
                                      </p:cBhvr>
                                      <p:to>
                                        <p:strVal val="visible"/>
                                      </p:to>
                                    </p:set>
                                    <p:animEffect transition="in" filter="fade">
                                      <p:cBhvr>
                                        <p:cTn id="12" dur="500"/>
                                        <p:tgtEl>
                                          <p:spTgt spid="45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500"/>
                                        <p:tgtEl>
                                          <p:spTgt spid="2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500"/>
                                        <p:tgtEl>
                                          <p:spTgt spid="7"/>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500"/>
                                        <p:tgtEl>
                                          <p:spTgt spid="2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500"/>
                                        <p:tgtEl>
                                          <p:spTgt spid="10"/>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27"/>
                                        </p:tgtEl>
                                        <p:attrNameLst>
                                          <p:attrName>style.visibility</p:attrName>
                                        </p:attrNameLst>
                                      </p:cBhvr>
                                      <p:to>
                                        <p:strVal val="visible"/>
                                      </p:to>
                                    </p:set>
                                    <p:animEffect transition="in" filter="fade">
                                      <p:cBhvr>
                                        <p:cTn id="50" dur="500"/>
                                        <p:tgtEl>
                                          <p:spTgt spid="27"/>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500"/>
                                        <p:tgtEl>
                                          <p:spTgt spid="14"/>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fade">
                                      <p:cBhvr>
                                        <p:cTn id="56" dur="500"/>
                                        <p:tgtEl>
                                          <p:spTgt spid="13"/>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fade">
                                      <p:cBhvr>
                                        <p:cTn id="61" dur="500"/>
                                        <p:tgtEl>
                                          <p:spTgt spid="17"/>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fade">
                                      <p:cBhvr>
                                        <p:cTn id="64" dur="500"/>
                                        <p:tgtEl>
                                          <p:spTgt spid="28"/>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500"/>
                                        <p:tgtEl>
                                          <p:spTgt spid="16"/>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9"/>
                                        </p:tgtEl>
                                        <p:attrNameLst>
                                          <p:attrName>style.visibility</p:attrName>
                                        </p:attrNameLst>
                                      </p:cBhvr>
                                      <p:to>
                                        <p:strVal val="visible"/>
                                      </p:to>
                                    </p:set>
                                    <p:animEffect transition="in" filter="fade">
                                      <p:cBhvr>
                                        <p:cTn id="72" dur="500"/>
                                        <p:tgtEl>
                                          <p:spTgt spid="29"/>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fade">
                                      <p:cBhvr>
                                        <p:cTn id="75" dur="500"/>
                                        <p:tgtEl>
                                          <p:spTgt spid="21"/>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fade">
                                      <p:cBhvr>
                                        <p:cTn id="7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28" grpId="0" animBg="1"/>
      <p:bldP spid="29" grpId="0" animBg="1"/>
      <p:bldP spid="10" grpId="0"/>
      <p:bldP spid="459" grpId="0" build="p"/>
      <p:bldP spid="2" grpId="0"/>
      <p:bldP spid="4" grpId="0"/>
      <p:bldP spid="7" grpId="0"/>
      <p:bldP spid="8" grpId="0"/>
      <p:bldP spid="11" grpId="0"/>
      <p:bldP spid="13" grpId="0"/>
      <p:bldP spid="14" grpId="0"/>
      <p:bldP spid="16" grpId="0"/>
      <p:bldP spid="17" grpId="0"/>
      <p:bldP spid="20" grpId="0"/>
      <p:bldP spid="21"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35A2A1F-1091-F3A4-DE73-070843906F33}"/>
              </a:ext>
            </a:extLst>
          </p:cNvPr>
          <p:cNvSpPr txBox="1"/>
          <p:nvPr/>
        </p:nvSpPr>
        <p:spPr>
          <a:xfrm>
            <a:off x="838200" y="914400"/>
            <a:ext cx="5562600" cy="4708981"/>
          </a:xfrm>
          <a:prstGeom prst="rect">
            <a:avLst/>
          </a:prstGeom>
          <a:noFill/>
        </p:spPr>
        <p:txBody>
          <a:bodyPr wrap="square" rtlCol="0">
            <a:spAutoFit/>
          </a:bodyPr>
          <a:lstStyle/>
          <a:p>
            <a:r>
              <a:rPr lang="en-US" sz="4000" b="1" dirty="0">
                <a:solidFill>
                  <a:srgbClr val="FF0000"/>
                </a:solidFill>
                <a:latin typeface="Open Sans" panose="020B0606030504020204" pitchFamily="34" charset="0"/>
                <a:ea typeface="Open Sans" panose="020B0606030504020204" pitchFamily="34" charset="0"/>
                <a:cs typeface="Open Sans" panose="020B0606030504020204" pitchFamily="34" charset="0"/>
              </a:rPr>
              <a:t> </a:t>
            </a:r>
          </a:p>
          <a:p>
            <a:r>
              <a:rPr lang="en-US" sz="3600" dirty="0">
                <a:solidFill>
                  <a:schemeClr val="tx1"/>
                </a:solidFill>
                <a:latin typeface="Open Sans" panose="020B0606030504020204" pitchFamily="34" charset="0"/>
                <a:ea typeface="Open Sans" panose="020B0606030504020204" pitchFamily="34" charset="0"/>
                <a:cs typeface="Open Sans" panose="020B0606030504020204" pitchFamily="34" charset="0"/>
              </a:rPr>
              <a:t>How does this apply to your partnership?</a:t>
            </a:r>
          </a:p>
          <a:p>
            <a:endParaRPr lang="en-US" sz="36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r>
              <a:rPr lang="en-US" sz="3600" dirty="0">
                <a:solidFill>
                  <a:schemeClr val="tx1"/>
                </a:solidFill>
                <a:latin typeface="Open Sans" panose="020B0606030504020204" pitchFamily="34" charset="0"/>
                <a:ea typeface="Open Sans" panose="020B0606030504020204" pitchFamily="34" charset="0"/>
                <a:cs typeface="Open Sans" panose="020B0606030504020204" pitchFamily="34" charset="0"/>
              </a:rPr>
              <a:t>How does this apply to the board?</a:t>
            </a:r>
          </a:p>
          <a:p>
            <a:endParaRPr lang="en-US" sz="4000" b="1" dirty="0">
              <a:solidFill>
                <a:srgbClr val="FF0000"/>
              </a:solidFill>
              <a:latin typeface="Open Sans" panose="020B0606030504020204" pitchFamily="34" charset="0"/>
              <a:ea typeface="Open Sans" panose="020B0606030504020204" pitchFamily="34" charset="0"/>
              <a:cs typeface="Open Sans" panose="020B0606030504020204" pitchFamily="34" charset="0"/>
            </a:endParaRPr>
          </a:p>
          <a:p>
            <a:r>
              <a:rPr lang="en-US" sz="4000" b="1" dirty="0">
                <a:solidFill>
                  <a:srgbClr val="FF0000"/>
                </a:solidFill>
                <a:latin typeface="Open Sans" panose="020B0606030504020204" pitchFamily="34" charset="0"/>
                <a:ea typeface="Open Sans" panose="020B0606030504020204" pitchFamily="34" charset="0"/>
                <a:cs typeface="Open Sans" panose="020B0606030504020204" pitchFamily="34" charset="0"/>
              </a:rPr>
              <a:t>  </a:t>
            </a:r>
          </a:p>
        </p:txBody>
      </p:sp>
      <p:pic>
        <p:nvPicPr>
          <p:cNvPr id="6" name="Picture 5" descr="A group of people shaking hands in a meeting&#10;&#10;AI-generated content may be incorrect.">
            <a:extLst>
              <a:ext uri="{FF2B5EF4-FFF2-40B4-BE49-F238E27FC236}">
                <a16:creationId xmlns:a16="http://schemas.microsoft.com/office/drawing/2014/main" id="{682BD286-8520-65F8-3211-F865CF1F5EB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858000" y="766990"/>
            <a:ext cx="5003800" cy="5003800"/>
          </a:xfrm>
          <a:prstGeom prst="rect">
            <a:avLst/>
          </a:prstGeom>
        </p:spPr>
      </p:pic>
      <p:sp>
        <p:nvSpPr>
          <p:cNvPr id="2" name="object 5">
            <a:extLst>
              <a:ext uri="{FF2B5EF4-FFF2-40B4-BE49-F238E27FC236}">
                <a16:creationId xmlns:a16="http://schemas.microsoft.com/office/drawing/2014/main" id="{9C8A4C0E-04AF-4197-6C4A-16737FC9508F}"/>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69</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351354899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92988" y="215582"/>
            <a:ext cx="11006023" cy="635635"/>
          </a:xfrm>
          <a:prstGeom prst="rect">
            <a:avLst/>
          </a:prstGeom>
        </p:spPr>
        <p:txBody>
          <a:bodyPr vert="horz" wrap="square" lIns="0" tIns="12700" rIns="0" bIns="0" rtlCol="0">
            <a:spAutoFit/>
          </a:bodyPr>
          <a:lstStyle/>
          <a:p>
            <a:pPr marL="3122930">
              <a:lnSpc>
                <a:spcPct val="100000"/>
              </a:lnSpc>
              <a:spcBef>
                <a:spcPts val="100"/>
              </a:spcBef>
            </a:pPr>
            <a:r>
              <a:rPr sz="4000" spc="-25" dirty="0">
                <a:solidFill>
                  <a:srgbClr val="117624"/>
                </a:solidFill>
                <a:latin typeface="Open Sans" panose="020B0606030504020204" pitchFamily="34" charset="0"/>
                <a:ea typeface="Open Sans" panose="020B0606030504020204" pitchFamily="34" charset="0"/>
                <a:cs typeface="Open Sans" panose="020B0606030504020204" pitchFamily="34" charset="0"/>
              </a:rPr>
              <a:t>Leadership</a:t>
            </a:r>
            <a:r>
              <a:rPr sz="4000" spc="-15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Agreement</a:t>
            </a:r>
            <a:endParaRPr sz="4000" dirty="0">
              <a:latin typeface="Open Sans" panose="020B0606030504020204" pitchFamily="34" charset="0"/>
              <a:ea typeface="Open Sans" panose="020B0606030504020204" pitchFamily="34" charset="0"/>
              <a:cs typeface="Open Sans" panose="020B0606030504020204" pitchFamily="34" charset="0"/>
            </a:endParaRPr>
          </a:p>
        </p:txBody>
      </p:sp>
      <p:sp>
        <p:nvSpPr>
          <p:cNvPr id="6" name="TextBox 5">
            <a:extLst>
              <a:ext uri="{FF2B5EF4-FFF2-40B4-BE49-F238E27FC236}">
                <a16:creationId xmlns:a16="http://schemas.microsoft.com/office/drawing/2014/main" id="{A023EA0E-DD4D-12AA-BF1D-63961BD6A13C}"/>
              </a:ext>
            </a:extLst>
          </p:cNvPr>
          <p:cNvSpPr txBox="1"/>
          <p:nvPr/>
        </p:nvSpPr>
        <p:spPr>
          <a:xfrm>
            <a:off x="1447800" y="533400"/>
            <a:ext cx="9906000" cy="4524315"/>
          </a:xfrm>
          <a:prstGeom prst="rect">
            <a:avLst/>
          </a:prstGeom>
          <a:noFill/>
        </p:spPr>
        <p:txBody>
          <a:bodyPr wrap="square" rtlCol="0">
            <a:spAutoFit/>
          </a:bodyPr>
          <a:lstStyle/>
          <a:p>
            <a:r>
              <a:rPr lang="en-US" sz="4000" b="1" dirty="0">
                <a:solidFill>
                  <a:srgbClr val="FF0000"/>
                </a:solidFill>
                <a:latin typeface="Open Sans" panose="020B0606030504020204" pitchFamily="34" charset="0"/>
                <a:ea typeface="Open Sans" panose="020B0606030504020204" pitchFamily="34" charset="0"/>
                <a:cs typeface="Open Sans" panose="020B0606030504020204" pitchFamily="34" charset="0"/>
              </a:rPr>
              <a:t> </a:t>
            </a:r>
          </a:p>
          <a:p>
            <a:r>
              <a:rPr lang="en-US" sz="2800" b="1" dirty="0">
                <a:solidFill>
                  <a:schemeClr val="tx1"/>
                </a:solidFill>
                <a:latin typeface="Open Sans" panose="020B0606030504020204" pitchFamily="34" charset="0"/>
                <a:ea typeface="Open Sans" panose="020B0606030504020204" pitchFamily="34" charset="0"/>
                <a:cs typeface="Open Sans" panose="020B0606030504020204" pitchFamily="34" charset="0"/>
              </a:rPr>
              <a:t>Example areas where you may want to reach agreement about how the leadership partnership will:</a:t>
            </a:r>
          </a:p>
          <a:p>
            <a:pPr marL="571500" indent="-571500">
              <a:buFont typeface="Arial" panose="020B0604020202020204" pitchFamily="34" charset="0"/>
              <a:buChar char="•"/>
            </a:pPr>
            <a:r>
              <a:rPr lang="en-US" sz="2800" dirty="0">
                <a:solidFill>
                  <a:schemeClr val="tx1"/>
                </a:solidFill>
                <a:latin typeface="Open Sans" panose="020B0606030504020204" pitchFamily="34" charset="0"/>
                <a:ea typeface="Open Sans" panose="020B0606030504020204" pitchFamily="34" charset="0"/>
                <a:cs typeface="Open Sans" panose="020B0606030504020204" pitchFamily="34" charset="0"/>
              </a:rPr>
              <a:t>Resolve conflict  </a:t>
            </a:r>
          </a:p>
          <a:p>
            <a:pPr marL="571500" indent="-571500">
              <a:buFont typeface="Arial" panose="020B0604020202020204" pitchFamily="34" charset="0"/>
              <a:buChar char="•"/>
            </a:pPr>
            <a:r>
              <a:rPr lang="en-US" sz="2800" dirty="0">
                <a:solidFill>
                  <a:schemeClr val="tx1"/>
                </a:solidFill>
                <a:latin typeface="Open Sans" panose="020B0606030504020204" pitchFamily="34" charset="0"/>
                <a:ea typeface="Open Sans" panose="020B0606030504020204" pitchFamily="34" charset="0"/>
                <a:cs typeface="Open Sans" panose="020B0606030504020204" pitchFamily="34" charset="0"/>
              </a:rPr>
              <a:t>Give each other feedback</a:t>
            </a:r>
          </a:p>
          <a:p>
            <a:pPr marL="571500" indent="-571500">
              <a:buFont typeface="Arial" panose="020B0604020202020204" pitchFamily="34" charset="0"/>
              <a:buChar char="•"/>
            </a:pPr>
            <a:r>
              <a:rPr lang="en-US" sz="2800" dirty="0">
                <a:solidFill>
                  <a:schemeClr val="tx1"/>
                </a:solidFill>
                <a:latin typeface="Open Sans" panose="020B0606030504020204" pitchFamily="34" charset="0"/>
                <a:ea typeface="Open Sans" panose="020B0606030504020204" pitchFamily="34" charset="0"/>
                <a:cs typeface="Open Sans" panose="020B0606030504020204" pitchFamily="34" charset="0"/>
              </a:rPr>
              <a:t>Communicate with each other</a:t>
            </a:r>
          </a:p>
          <a:p>
            <a:pPr marL="571500" indent="-571500">
              <a:buFont typeface="Arial" panose="020B0604020202020204" pitchFamily="34" charset="0"/>
              <a:buChar char="•"/>
            </a:pPr>
            <a:r>
              <a:rPr lang="en-US" sz="2800" dirty="0">
                <a:solidFill>
                  <a:schemeClr val="tx1"/>
                </a:solidFill>
                <a:latin typeface="Open Sans" panose="020B0606030504020204" pitchFamily="34" charset="0"/>
                <a:ea typeface="Open Sans" panose="020B0606030504020204" pitchFamily="34" charset="0"/>
                <a:cs typeface="Open Sans" panose="020B0606030504020204" pitchFamily="34" charset="0"/>
              </a:rPr>
              <a:t>Keep each other informed</a:t>
            </a:r>
          </a:p>
          <a:p>
            <a:pPr marL="571500" indent="-571500">
              <a:buFont typeface="Arial" panose="020B0604020202020204" pitchFamily="34" charset="0"/>
              <a:buChar char="•"/>
            </a:pPr>
            <a:r>
              <a:rPr lang="en-US" sz="2800" dirty="0">
                <a:solidFill>
                  <a:schemeClr val="tx1"/>
                </a:solidFill>
                <a:latin typeface="Open Sans" panose="020B0606030504020204" pitchFamily="34" charset="0"/>
                <a:ea typeface="Open Sans" panose="020B0606030504020204" pitchFamily="34" charset="0"/>
                <a:cs typeface="Open Sans" panose="020B0606030504020204" pitchFamily="34" charset="0"/>
              </a:rPr>
              <a:t>Prepare for discussions with the Board </a:t>
            </a:r>
          </a:p>
          <a:p>
            <a:pPr marL="571500" indent="-571500">
              <a:buFont typeface="Arial" panose="020B0604020202020204" pitchFamily="34" charset="0"/>
              <a:buChar char="•"/>
            </a:pPr>
            <a:r>
              <a:rPr lang="en-US" sz="2800" dirty="0">
                <a:solidFill>
                  <a:schemeClr val="tx1"/>
                </a:solidFill>
                <a:latin typeface="Open Sans" panose="020B0606030504020204" pitchFamily="34" charset="0"/>
                <a:ea typeface="Open Sans" panose="020B0606030504020204" pitchFamily="34" charset="0"/>
                <a:cs typeface="Open Sans" panose="020B0606030504020204" pitchFamily="34" charset="0"/>
              </a:rPr>
              <a:t>Other__________?</a:t>
            </a:r>
          </a:p>
          <a:p>
            <a:pPr marL="571500" indent="-571500">
              <a:buFont typeface="Arial" panose="020B0604020202020204" pitchFamily="34" charset="0"/>
              <a:buChar char="•"/>
            </a:pPr>
            <a:endParaRPr lang="en-US" sz="2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5">
            <a:extLst>
              <a:ext uri="{FF2B5EF4-FFF2-40B4-BE49-F238E27FC236}">
                <a16:creationId xmlns:a16="http://schemas.microsoft.com/office/drawing/2014/main" id="{90FDD334-0CCC-3C1C-1EEF-6028B5CBF7D0}"/>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70</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2"/>
          </p:nvPr>
        </p:nvSpPr>
        <p:spPr>
          <a:xfrm>
            <a:off x="1981201" y="1757892"/>
            <a:ext cx="3845169" cy="3046988"/>
          </a:xfrm>
        </p:spPr>
        <p:txBody>
          <a:bodyPr/>
          <a:lstStyle/>
          <a:p>
            <a:r>
              <a:rPr lang="en-US" sz="1800" dirty="0">
                <a:solidFill>
                  <a:schemeClr val="tx1"/>
                </a:solidFill>
                <a:latin typeface="Open Sans" panose="020B0606030504020204" pitchFamily="34" charset="0"/>
                <a:ea typeface="Open Sans" panose="020B0606030504020204" pitchFamily="34" charset="0"/>
                <a:cs typeface="Open Sans" panose="020B0606030504020204" pitchFamily="34" charset="0"/>
              </a:rPr>
              <a:t>Be straightforward and honest in partnership</a:t>
            </a:r>
          </a:p>
          <a:p>
            <a:endParaRPr lang="en-US" sz="10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r>
              <a:rPr lang="en-US" sz="1800" dirty="0">
                <a:solidFill>
                  <a:schemeClr val="tx1"/>
                </a:solidFill>
                <a:latin typeface="Open Sans" panose="020B0606030504020204" pitchFamily="34" charset="0"/>
                <a:ea typeface="Open Sans" panose="020B0606030504020204" pitchFamily="34" charset="0"/>
                <a:cs typeface="Open Sans" panose="020B0606030504020204" pitchFamily="34" charset="0"/>
              </a:rPr>
              <a:t>Communicate frequently and candidly</a:t>
            </a:r>
          </a:p>
          <a:p>
            <a:endParaRPr lang="en-US" sz="10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r>
              <a:rPr lang="en-US" sz="1800" dirty="0">
                <a:solidFill>
                  <a:schemeClr val="tx1"/>
                </a:solidFill>
                <a:latin typeface="Open Sans" panose="020B0606030504020204" pitchFamily="34" charset="0"/>
                <a:ea typeface="Open Sans" panose="020B0606030504020204" pitchFamily="34" charset="0"/>
                <a:cs typeface="Open Sans" panose="020B0606030504020204" pitchFamily="34" charset="0"/>
              </a:rPr>
              <a:t>Provide the best information and resources available to the Chairman and the board</a:t>
            </a:r>
          </a:p>
          <a:p>
            <a:endParaRPr lang="en-US" sz="10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r>
              <a:rPr lang="en-US" sz="1800" dirty="0">
                <a:solidFill>
                  <a:schemeClr val="tx1"/>
                </a:solidFill>
                <a:latin typeface="Open Sans" panose="020B0606030504020204" pitchFamily="34" charset="0"/>
                <a:ea typeface="Open Sans" panose="020B0606030504020204" pitchFamily="34" charset="0"/>
                <a:cs typeface="Open Sans" panose="020B0606030504020204" pitchFamily="34" charset="0"/>
              </a:rPr>
              <a:t>Respond promptly</a:t>
            </a:r>
          </a:p>
          <a:p>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7" name="Text Placeholder 6"/>
          <p:cNvSpPr>
            <a:spLocks noGrp="1"/>
          </p:cNvSpPr>
          <p:nvPr>
            <p:ph type="body" sz="quarter" idx="13"/>
          </p:nvPr>
        </p:nvSpPr>
        <p:spPr>
          <a:xfrm>
            <a:off x="6365632" y="1784413"/>
            <a:ext cx="3845169" cy="3693319"/>
          </a:xfrm>
        </p:spPr>
        <p:txBody>
          <a:bodyPr/>
          <a:lstStyle/>
          <a:p>
            <a:pPr>
              <a:buFont typeface="Wingdings" panose="05000000000000000000" pitchFamily="2" charset="2"/>
              <a:buChar char="ü"/>
            </a:pPr>
            <a:r>
              <a:rPr lang="en-US" sz="1800" i="1" dirty="0">
                <a:solidFill>
                  <a:schemeClr val="tx1"/>
                </a:solidFill>
                <a:latin typeface="Open Sans" panose="020B0606030504020204" pitchFamily="34" charset="0"/>
                <a:ea typeface="Open Sans" panose="020B0606030504020204" pitchFamily="34" charset="0"/>
                <a:cs typeface="Open Sans" panose="020B0606030504020204" pitchFamily="34" charset="0"/>
              </a:rPr>
              <a:t>Good and bad must be shared in the leadership partnership. A relationship of trust is essential.</a:t>
            </a:r>
          </a:p>
          <a:p>
            <a:pPr>
              <a:buFont typeface="Wingdings" panose="05000000000000000000" pitchFamily="2" charset="2"/>
              <a:buChar char="ü"/>
            </a:pPr>
            <a:r>
              <a:rPr lang="en-US" sz="1800" i="1" dirty="0">
                <a:solidFill>
                  <a:schemeClr val="tx1"/>
                </a:solidFill>
                <a:latin typeface="Open Sans" panose="020B0606030504020204" pitchFamily="34" charset="0"/>
                <a:ea typeface="Open Sans" panose="020B0606030504020204" pitchFamily="34" charset="0"/>
                <a:cs typeface="Open Sans" panose="020B0606030504020204" pitchFamily="34" charset="0"/>
              </a:rPr>
              <a:t>Regular updates result in fewer questions and a better platform for addressing the board.</a:t>
            </a:r>
          </a:p>
          <a:p>
            <a:pPr>
              <a:buFont typeface="Wingdings" panose="05000000000000000000" pitchFamily="2" charset="2"/>
              <a:buChar char="ü"/>
            </a:pPr>
            <a:r>
              <a:rPr lang="en-US" sz="1800" i="1" dirty="0">
                <a:solidFill>
                  <a:schemeClr val="tx1"/>
                </a:solidFill>
                <a:latin typeface="Open Sans" panose="020B0606030504020204" pitchFamily="34" charset="0"/>
                <a:ea typeface="Open Sans" panose="020B0606030504020204" pitchFamily="34" charset="0"/>
                <a:cs typeface="Open Sans" panose="020B0606030504020204" pitchFamily="34" charset="0"/>
              </a:rPr>
              <a:t>Access to crucial information and resources result in better decisions by the board.</a:t>
            </a:r>
          </a:p>
          <a:p>
            <a:pPr>
              <a:buFont typeface="Wingdings" panose="05000000000000000000" pitchFamily="2" charset="2"/>
              <a:buChar char="ü"/>
            </a:pPr>
            <a:r>
              <a:rPr lang="en-US" sz="1800" i="1" dirty="0">
                <a:solidFill>
                  <a:schemeClr val="tx1"/>
                </a:solidFill>
                <a:latin typeface="Open Sans" panose="020B0606030504020204" pitchFamily="34" charset="0"/>
                <a:ea typeface="Open Sans" panose="020B0606030504020204" pitchFamily="34" charset="0"/>
                <a:cs typeface="Open Sans" panose="020B0606030504020204" pitchFamily="34" charset="0"/>
              </a:rPr>
              <a:t>Delays lead to questions. Prompt response is part of a relationship of trust.</a:t>
            </a:r>
          </a:p>
          <a:p>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Title 4"/>
          <p:cNvSpPr>
            <a:spLocks noGrp="1"/>
          </p:cNvSpPr>
          <p:nvPr>
            <p:ph type="title"/>
          </p:nvPr>
        </p:nvSpPr>
        <p:spPr/>
        <p:txBody>
          <a:bodyPr>
            <a:normAutofit fontScale="90000"/>
          </a:bodyPr>
          <a:lstStyle/>
          <a:p>
            <a:r>
              <a:rPr lang="en-US" dirty="0">
                <a:solidFill>
                  <a:srgbClr val="117624"/>
                </a:solidFill>
                <a:latin typeface="Open Sans" panose="020B0606030504020204" pitchFamily="34" charset="0"/>
                <a:ea typeface="Open Sans" panose="020B0606030504020204" pitchFamily="34" charset="0"/>
                <a:cs typeface="Open Sans" panose="020B0606030504020204" pitchFamily="34" charset="0"/>
              </a:rPr>
              <a:t>Leadership Agreement</a:t>
            </a:r>
            <a:br>
              <a:rPr lang="en-US" dirty="0">
                <a:solidFill>
                  <a:srgbClr val="117624"/>
                </a:solidFill>
                <a:latin typeface="Open Sans" panose="020B0606030504020204" pitchFamily="34" charset="0"/>
                <a:ea typeface="Open Sans" panose="020B0606030504020204" pitchFamily="34" charset="0"/>
                <a:cs typeface="Open Sans" panose="020B0606030504020204" pitchFamily="34" charset="0"/>
              </a:rPr>
            </a:br>
            <a:r>
              <a:rPr lang="en-US" dirty="0">
                <a:solidFill>
                  <a:srgbClr val="117624"/>
                </a:solidFill>
                <a:latin typeface="Open Sans" panose="020B0606030504020204" pitchFamily="34" charset="0"/>
                <a:ea typeface="Open Sans" panose="020B0606030504020204" pitchFamily="34" charset="0"/>
                <a:cs typeface="Open Sans" panose="020B0606030504020204" pitchFamily="34" charset="0"/>
              </a:rPr>
              <a:t>Chief Staff Executive Promise</a:t>
            </a:r>
          </a:p>
        </p:txBody>
      </p:sp>
      <p:sp>
        <p:nvSpPr>
          <p:cNvPr id="3" name="object 5">
            <a:extLst>
              <a:ext uri="{FF2B5EF4-FFF2-40B4-BE49-F238E27FC236}">
                <a16:creationId xmlns:a16="http://schemas.microsoft.com/office/drawing/2014/main" id="{F541E2F7-16BD-0C0D-2192-621A1D4236EB}"/>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71</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39895180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BBE431-2437-9A36-66C0-2BADC9866502}"/>
            </a:ext>
          </a:extLst>
        </p:cNvPr>
        <p:cNvGrpSpPr/>
        <p:nvPr/>
      </p:nvGrpSpPr>
      <p:grpSpPr>
        <a:xfrm>
          <a:off x="0" y="0"/>
          <a:ext cx="0" cy="0"/>
          <a:chOff x="0" y="0"/>
          <a:chExt cx="0" cy="0"/>
        </a:xfrm>
      </p:grpSpPr>
      <p:sp>
        <p:nvSpPr>
          <p:cNvPr id="6" name="Text Placeholder 5">
            <a:extLst>
              <a:ext uri="{FF2B5EF4-FFF2-40B4-BE49-F238E27FC236}">
                <a16:creationId xmlns:a16="http://schemas.microsoft.com/office/drawing/2014/main" id="{FBB7892E-FAE3-8490-9C3C-010DAB59C768}"/>
              </a:ext>
            </a:extLst>
          </p:cNvPr>
          <p:cNvSpPr>
            <a:spLocks noGrp="1"/>
          </p:cNvSpPr>
          <p:nvPr>
            <p:ph type="body" sz="quarter" idx="12"/>
          </p:nvPr>
        </p:nvSpPr>
        <p:spPr>
          <a:xfrm>
            <a:off x="1981201" y="1757892"/>
            <a:ext cx="3845169" cy="2769989"/>
          </a:xfrm>
        </p:spPr>
        <p:txBody>
          <a:bodyPr/>
          <a:lstStyle/>
          <a:p>
            <a:r>
              <a:rPr lang="en-US" sz="1800" dirty="0">
                <a:solidFill>
                  <a:schemeClr val="tx1"/>
                </a:solidFill>
              </a:rPr>
              <a:t>Be straightforward and honest in partnership</a:t>
            </a:r>
          </a:p>
          <a:p>
            <a:endParaRPr lang="en-US" sz="1000" dirty="0">
              <a:solidFill>
                <a:schemeClr val="tx1"/>
              </a:solidFill>
            </a:endParaRPr>
          </a:p>
          <a:p>
            <a:r>
              <a:rPr lang="en-US" sz="1800" dirty="0">
                <a:solidFill>
                  <a:schemeClr val="tx1"/>
                </a:solidFill>
              </a:rPr>
              <a:t>Communicate frequently and candidly</a:t>
            </a:r>
          </a:p>
          <a:p>
            <a:endParaRPr lang="en-US" sz="1000" dirty="0">
              <a:solidFill>
                <a:schemeClr val="tx1"/>
              </a:solidFill>
            </a:endParaRPr>
          </a:p>
          <a:p>
            <a:r>
              <a:rPr lang="en-US" sz="1800" dirty="0">
                <a:solidFill>
                  <a:schemeClr val="tx1"/>
                </a:solidFill>
              </a:rPr>
              <a:t>Provide the best information and resources available to the Chairman and the board</a:t>
            </a:r>
          </a:p>
          <a:p>
            <a:endParaRPr lang="en-US" sz="1000" dirty="0">
              <a:solidFill>
                <a:schemeClr val="tx1"/>
              </a:solidFill>
            </a:endParaRPr>
          </a:p>
          <a:p>
            <a:r>
              <a:rPr lang="en-US" sz="1800" dirty="0">
                <a:solidFill>
                  <a:schemeClr val="tx1"/>
                </a:solidFill>
              </a:rPr>
              <a:t>Respond promptly</a:t>
            </a:r>
          </a:p>
          <a:p>
            <a:endParaRPr lang="en-US" dirty="0"/>
          </a:p>
        </p:txBody>
      </p:sp>
      <p:sp>
        <p:nvSpPr>
          <p:cNvPr id="7" name="Text Placeholder 6">
            <a:extLst>
              <a:ext uri="{FF2B5EF4-FFF2-40B4-BE49-F238E27FC236}">
                <a16:creationId xmlns:a16="http://schemas.microsoft.com/office/drawing/2014/main" id="{50825C0E-0BB3-3301-60A3-483361522E8C}"/>
              </a:ext>
            </a:extLst>
          </p:cNvPr>
          <p:cNvSpPr>
            <a:spLocks noGrp="1"/>
          </p:cNvSpPr>
          <p:nvPr>
            <p:ph type="body" sz="quarter" idx="13"/>
          </p:nvPr>
        </p:nvSpPr>
        <p:spPr>
          <a:xfrm>
            <a:off x="6365632" y="1784413"/>
            <a:ext cx="3845169" cy="3416320"/>
          </a:xfrm>
        </p:spPr>
        <p:txBody>
          <a:bodyPr/>
          <a:lstStyle/>
          <a:p>
            <a:pPr>
              <a:buFont typeface="Wingdings" panose="05000000000000000000" pitchFamily="2" charset="2"/>
              <a:buChar char="ü"/>
            </a:pPr>
            <a:r>
              <a:rPr lang="en-US" sz="1800" i="1" dirty="0">
                <a:solidFill>
                  <a:schemeClr val="tx1"/>
                </a:solidFill>
              </a:rPr>
              <a:t>Good and bad must be shared in the leadership partnership. A relationship of trust is essential.</a:t>
            </a:r>
          </a:p>
          <a:p>
            <a:pPr>
              <a:buFont typeface="Wingdings" panose="05000000000000000000" pitchFamily="2" charset="2"/>
              <a:buChar char="ü"/>
            </a:pPr>
            <a:r>
              <a:rPr lang="en-US" sz="1800" i="1" dirty="0">
                <a:solidFill>
                  <a:schemeClr val="tx1"/>
                </a:solidFill>
              </a:rPr>
              <a:t>Regular updates result in fewer questions and a better platform for addressing the board.</a:t>
            </a:r>
          </a:p>
          <a:p>
            <a:pPr>
              <a:buFont typeface="Wingdings" panose="05000000000000000000" pitchFamily="2" charset="2"/>
              <a:buChar char="ü"/>
            </a:pPr>
            <a:r>
              <a:rPr lang="en-US" sz="1800" i="1" dirty="0">
                <a:solidFill>
                  <a:schemeClr val="tx1"/>
                </a:solidFill>
              </a:rPr>
              <a:t>Access to crucial information and resources result in better decisions by the board.</a:t>
            </a:r>
          </a:p>
          <a:p>
            <a:pPr>
              <a:buFont typeface="Wingdings" panose="05000000000000000000" pitchFamily="2" charset="2"/>
              <a:buChar char="ü"/>
            </a:pPr>
            <a:r>
              <a:rPr lang="en-US" sz="1800" i="1" dirty="0">
                <a:solidFill>
                  <a:schemeClr val="tx1"/>
                </a:solidFill>
              </a:rPr>
              <a:t>Delays lead to questions. Prompt response is part of a relationship of trust.</a:t>
            </a:r>
          </a:p>
          <a:p>
            <a:endParaRPr lang="en-US" dirty="0"/>
          </a:p>
        </p:txBody>
      </p:sp>
      <p:sp>
        <p:nvSpPr>
          <p:cNvPr id="5" name="Title 4">
            <a:extLst>
              <a:ext uri="{FF2B5EF4-FFF2-40B4-BE49-F238E27FC236}">
                <a16:creationId xmlns:a16="http://schemas.microsoft.com/office/drawing/2014/main" id="{EB56326C-63EE-80AC-0CDE-4F80D4EA2A17}"/>
              </a:ext>
            </a:extLst>
          </p:cNvPr>
          <p:cNvSpPr>
            <a:spLocks noGrp="1"/>
          </p:cNvSpPr>
          <p:nvPr>
            <p:ph type="title"/>
          </p:nvPr>
        </p:nvSpPr>
        <p:spPr/>
        <p:txBody>
          <a:bodyPr>
            <a:normAutofit fontScale="90000"/>
          </a:bodyPr>
          <a:lstStyle/>
          <a:p>
            <a:r>
              <a:rPr lang="en-US" dirty="0">
                <a:solidFill>
                  <a:srgbClr val="117624"/>
                </a:solidFill>
                <a:latin typeface="Open Sans" panose="020B0606030504020204" pitchFamily="34" charset="0"/>
                <a:ea typeface="Open Sans" panose="020B0606030504020204" pitchFamily="34" charset="0"/>
                <a:cs typeface="Open Sans" panose="020B0606030504020204" pitchFamily="34" charset="0"/>
              </a:rPr>
              <a:t>Leadership Agreement</a:t>
            </a:r>
            <a:br>
              <a:rPr lang="en-US" dirty="0">
                <a:solidFill>
                  <a:srgbClr val="117624"/>
                </a:solidFill>
                <a:latin typeface="Open Sans" panose="020B0606030504020204" pitchFamily="34" charset="0"/>
                <a:ea typeface="Open Sans" panose="020B0606030504020204" pitchFamily="34" charset="0"/>
                <a:cs typeface="Open Sans" panose="020B0606030504020204" pitchFamily="34" charset="0"/>
              </a:rPr>
            </a:br>
            <a:r>
              <a:rPr lang="en-US" dirty="0">
                <a:solidFill>
                  <a:srgbClr val="117624"/>
                </a:solidFill>
                <a:latin typeface="Open Sans" panose="020B0606030504020204" pitchFamily="34" charset="0"/>
                <a:ea typeface="Open Sans" panose="020B0606030504020204" pitchFamily="34" charset="0"/>
                <a:cs typeface="Open Sans" panose="020B0606030504020204" pitchFamily="34" charset="0"/>
              </a:rPr>
              <a:t>Chief Staff Executive Promise</a:t>
            </a:r>
          </a:p>
        </p:txBody>
      </p:sp>
      <p:graphicFrame>
        <p:nvGraphicFramePr>
          <p:cNvPr id="2" name="Table 1">
            <a:extLst>
              <a:ext uri="{FF2B5EF4-FFF2-40B4-BE49-F238E27FC236}">
                <a16:creationId xmlns:a16="http://schemas.microsoft.com/office/drawing/2014/main" id="{3B0AA4AB-42C6-9A95-173B-C0551AEF3064}"/>
              </a:ext>
            </a:extLst>
          </p:cNvPr>
          <p:cNvGraphicFramePr>
            <a:graphicFrameLocks noGrp="1"/>
          </p:cNvGraphicFramePr>
          <p:nvPr>
            <p:extLst>
              <p:ext uri="{D42A27DB-BD31-4B8C-83A1-F6EECF244321}">
                <p14:modId xmlns:p14="http://schemas.microsoft.com/office/powerpoint/2010/main" val="1457769107"/>
              </p:ext>
            </p:extLst>
          </p:nvPr>
        </p:nvGraphicFramePr>
        <p:xfrm>
          <a:off x="1828799" y="1369752"/>
          <a:ext cx="8382000" cy="4245642"/>
        </p:xfrm>
        <a:graphic>
          <a:graphicData uri="http://schemas.openxmlformats.org/drawingml/2006/table">
            <a:tbl>
              <a:tblPr firstRow="1" bandRow="1">
                <a:tableStyleId>{5C22544A-7EE6-4342-B048-85BDC9FD1C3A}</a:tableStyleId>
              </a:tblPr>
              <a:tblGrid>
                <a:gridCol w="4191001">
                  <a:extLst>
                    <a:ext uri="{9D8B030D-6E8A-4147-A177-3AD203B41FA5}">
                      <a16:colId xmlns:a16="http://schemas.microsoft.com/office/drawing/2014/main" val="2818929057"/>
                    </a:ext>
                  </a:extLst>
                </a:gridCol>
                <a:gridCol w="4190999">
                  <a:extLst>
                    <a:ext uri="{9D8B030D-6E8A-4147-A177-3AD203B41FA5}">
                      <a16:colId xmlns:a16="http://schemas.microsoft.com/office/drawing/2014/main" val="205086318"/>
                    </a:ext>
                  </a:extLst>
                </a:gridCol>
              </a:tblGrid>
              <a:tr h="405267">
                <a:tc>
                  <a:txBody>
                    <a:bodyPr/>
                    <a:lstStyle/>
                    <a:p>
                      <a:r>
                        <a:rPr lang="en-US" dirty="0"/>
                        <a:t>I Promise to</a:t>
                      </a:r>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tc>
                  <a:txBody>
                    <a:bodyPr/>
                    <a:lstStyle/>
                    <a:p>
                      <a:r>
                        <a:rPr lang="en-US" dirty="0"/>
                        <a:t>I Promise NOT to</a:t>
                      </a:r>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extLst>
                  <a:ext uri="{0D108BD9-81ED-4DB2-BD59-A6C34878D82A}">
                    <a16:rowId xmlns:a16="http://schemas.microsoft.com/office/drawing/2014/main" val="3308296965"/>
                  </a:ext>
                </a:extLst>
              </a:tr>
              <a:tr h="653545">
                <a:tc>
                  <a:txBody>
                    <a:bodyPr/>
                    <a:lstStyle/>
                    <a:p>
                      <a:r>
                        <a:rPr lang="en-US" dirty="0"/>
                        <a:t>Example – Be truthful and honest</a:t>
                      </a:r>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dirty="0"/>
                        <a:t>Example – Surprise you</a:t>
                      </a:r>
                    </a:p>
                    <a:p>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extLst>
                  <a:ext uri="{0D108BD9-81ED-4DB2-BD59-A6C34878D82A}">
                    <a16:rowId xmlns:a16="http://schemas.microsoft.com/office/drawing/2014/main" val="596218754"/>
                  </a:ext>
                </a:extLst>
              </a:tr>
              <a:tr h="653545">
                <a:tc>
                  <a:txBody>
                    <a:bodyPr/>
                    <a:lstStyle/>
                    <a:p>
                      <a:r>
                        <a:rPr lang="en-US" dirty="0"/>
                        <a:t>Example – Respond promptly</a:t>
                      </a:r>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dirty="0"/>
                        <a:t>Example -  Propose a board commitment without consulting you</a:t>
                      </a:r>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extLst>
                  <a:ext uri="{0D108BD9-81ED-4DB2-BD59-A6C34878D82A}">
                    <a16:rowId xmlns:a16="http://schemas.microsoft.com/office/drawing/2014/main" val="1955580541"/>
                  </a:ext>
                </a:extLst>
              </a:tr>
              <a:tr h="378641">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dirty="0"/>
                        <a:t>Example - </a:t>
                      </a:r>
                      <a:r>
                        <a:rPr lang="en-US" sz="1800" dirty="0">
                          <a:solidFill>
                            <a:schemeClr val="tx1"/>
                          </a:solidFill>
                        </a:rPr>
                        <a:t>Communicate frequently and candidly</a:t>
                      </a:r>
                      <a:endParaRPr lang="en-US" sz="18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txBody>
                  <a:tcPr/>
                </a:tc>
                <a:tc>
                  <a:txBody>
                    <a:bodyPr/>
                    <a:lstStyle/>
                    <a:p>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extLst>
                  <a:ext uri="{0D108BD9-81ED-4DB2-BD59-A6C34878D82A}">
                    <a16:rowId xmlns:a16="http://schemas.microsoft.com/office/drawing/2014/main" val="1705703545"/>
                  </a:ext>
                </a:extLst>
              </a:tr>
              <a:tr h="378641">
                <a:tc>
                  <a:txBody>
                    <a:bodyPr/>
                    <a:lstStyle/>
                    <a:p>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tc>
                  <a:txBody>
                    <a:bodyPr/>
                    <a:lstStyle/>
                    <a:p>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extLst>
                  <a:ext uri="{0D108BD9-81ED-4DB2-BD59-A6C34878D82A}">
                    <a16:rowId xmlns:a16="http://schemas.microsoft.com/office/drawing/2014/main" val="3603136462"/>
                  </a:ext>
                </a:extLst>
              </a:tr>
              <a:tr h="378641">
                <a:tc>
                  <a:txBody>
                    <a:bodyPr/>
                    <a:lstStyle/>
                    <a:p>
                      <a:endParaRPr lang="en-US">
                        <a:latin typeface="Open Sans" panose="020B0606030504020204" pitchFamily="34" charset="0"/>
                        <a:ea typeface="Open Sans" panose="020B0606030504020204" pitchFamily="34" charset="0"/>
                        <a:cs typeface="Open Sans" panose="020B0606030504020204" pitchFamily="34" charset="0"/>
                      </a:endParaRPr>
                    </a:p>
                  </a:txBody>
                  <a:tcPr/>
                </a:tc>
                <a:tc>
                  <a:txBody>
                    <a:bodyPr/>
                    <a:lstStyle/>
                    <a:p>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extLst>
                  <a:ext uri="{0D108BD9-81ED-4DB2-BD59-A6C34878D82A}">
                    <a16:rowId xmlns:a16="http://schemas.microsoft.com/office/drawing/2014/main" val="2076343275"/>
                  </a:ext>
                </a:extLst>
              </a:tr>
              <a:tr h="378641">
                <a:tc>
                  <a:txBody>
                    <a:bodyPr/>
                    <a:lstStyle/>
                    <a:p>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tc>
                  <a:txBody>
                    <a:bodyPr/>
                    <a:lstStyle/>
                    <a:p>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extLst>
                  <a:ext uri="{0D108BD9-81ED-4DB2-BD59-A6C34878D82A}">
                    <a16:rowId xmlns:a16="http://schemas.microsoft.com/office/drawing/2014/main" val="3507321705"/>
                  </a:ext>
                </a:extLst>
              </a:tr>
              <a:tr h="378641">
                <a:tc>
                  <a:txBody>
                    <a:bodyPr/>
                    <a:lstStyle/>
                    <a:p>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tc>
                  <a:txBody>
                    <a:bodyPr/>
                    <a:lstStyle/>
                    <a:p>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extLst>
                  <a:ext uri="{0D108BD9-81ED-4DB2-BD59-A6C34878D82A}">
                    <a16:rowId xmlns:a16="http://schemas.microsoft.com/office/drawing/2014/main" val="589141041"/>
                  </a:ext>
                </a:extLst>
              </a:tr>
              <a:tr h="378641">
                <a:tc>
                  <a:txBody>
                    <a:bodyPr/>
                    <a:lstStyle/>
                    <a:p>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tc>
                  <a:txBody>
                    <a:bodyPr/>
                    <a:lstStyle/>
                    <a:p>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extLst>
                  <a:ext uri="{0D108BD9-81ED-4DB2-BD59-A6C34878D82A}">
                    <a16:rowId xmlns:a16="http://schemas.microsoft.com/office/drawing/2014/main" val="1756416683"/>
                  </a:ext>
                </a:extLst>
              </a:tr>
            </a:tbl>
          </a:graphicData>
        </a:graphic>
      </p:graphicFrame>
      <p:sp>
        <p:nvSpPr>
          <p:cNvPr id="4" name="object 5">
            <a:extLst>
              <a:ext uri="{FF2B5EF4-FFF2-40B4-BE49-F238E27FC236}">
                <a16:creationId xmlns:a16="http://schemas.microsoft.com/office/drawing/2014/main" id="{F08E1E75-04AA-6F04-A860-A9818E376391}"/>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72</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63246788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2"/>
          </p:nvPr>
        </p:nvSpPr>
        <p:spPr>
          <a:xfrm>
            <a:off x="1981201" y="1599761"/>
            <a:ext cx="3845169" cy="3231654"/>
          </a:xfrm>
        </p:spPr>
        <p:txBody>
          <a:bodyPr/>
          <a:lstStyle/>
          <a:p>
            <a:r>
              <a:rPr lang="en-US" sz="1800" dirty="0">
                <a:solidFill>
                  <a:schemeClr val="tx1"/>
                </a:solidFill>
                <a:latin typeface="Open Sans" panose="020B0606030504020204" pitchFamily="34" charset="0"/>
                <a:ea typeface="Open Sans" panose="020B0606030504020204" pitchFamily="34" charset="0"/>
                <a:cs typeface="Open Sans" panose="020B0606030504020204" pitchFamily="34" charset="0"/>
              </a:rPr>
              <a:t>Keep board discussion focused on mission/direction/strategy</a:t>
            </a:r>
          </a:p>
          <a:p>
            <a:endParaRPr lang="en-US" sz="10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r>
              <a:rPr lang="en-US" sz="1800" dirty="0">
                <a:solidFill>
                  <a:schemeClr val="tx1"/>
                </a:solidFill>
                <a:latin typeface="Open Sans" panose="020B0606030504020204" pitchFamily="34" charset="0"/>
                <a:ea typeface="Open Sans" panose="020B0606030504020204" pitchFamily="34" charset="0"/>
                <a:cs typeface="Open Sans" panose="020B0606030504020204" pitchFamily="34" charset="0"/>
              </a:rPr>
              <a:t>Be candid in exchange of ideas and information with the ED.</a:t>
            </a:r>
          </a:p>
          <a:p>
            <a:endParaRPr lang="en-US" sz="10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r>
              <a:rPr lang="en-US" sz="1800" dirty="0">
                <a:solidFill>
                  <a:schemeClr val="tx1"/>
                </a:solidFill>
                <a:latin typeface="Open Sans" panose="020B0606030504020204" pitchFamily="34" charset="0"/>
                <a:ea typeface="Open Sans" panose="020B0606030504020204" pitchFamily="34" charset="0"/>
                <a:cs typeface="Open Sans" panose="020B0606030504020204" pitchFamily="34" charset="0"/>
              </a:rPr>
              <a:t>Understand the partnership and the separate roles of the Chief Elected Officer and ED.</a:t>
            </a:r>
          </a:p>
          <a:p>
            <a:endParaRPr lang="en-US" sz="10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r>
              <a:rPr lang="en-US" sz="1800" dirty="0">
                <a:solidFill>
                  <a:schemeClr val="tx1"/>
                </a:solidFill>
                <a:latin typeface="Open Sans" panose="020B0606030504020204" pitchFamily="34" charset="0"/>
                <a:ea typeface="Open Sans" panose="020B0606030504020204" pitchFamily="34" charset="0"/>
                <a:cs typeface="Open Sans" panose="020B0606030504020204" pitchFamily="34" charset="0"/>
              </a:rPr>
              <a:t>Refer any employee situations to the ED, avoid comment or involvement</a:t>
            </a:r>
          </a:p>
        </p:txBody>
      </p:sp>
      <p:sp>
        <p:nvSpPr>
          <p:cNvPr id="5" name="Text Placeholder 4"/>
          <p:cNvSpPr>
            <a:spLocks noGrp="1"/>
          </p:cNvSpPr>
          <p:nvPr>
            <p:ph type="body" sz="quarter" idx="13"/>
          </p:nvPr>
        </p:nvSpPr>
        <p:spPr>
          <a:xfrm>
            <a:off x="6365632" y="1597084"/>
            <a:ext cx="3845169" cy="3231654"/>
          </a:xfrm>
        </p:spPr>
        <p:txBody>
          <a:bodyPr/>
          <a:lstStyle/>
          <a:p>
            <a:pPr>
              <a:buFont typeface="Wingdings" panose="05000000000000000000" pitchFamily="2" charset="2"/>
              <a:buChar char="ü"/>
            </a:pPr>
            <a:r>
              <a:rPr lang="en-US" sz="1800" i="1" dirty="0">
                <a:solidFill>
                  <a:schemeClr val="tx1"/>
                </a:solidFill>
                <a:latin typeface="Open Sans" panose="020B0606030504020204" pitchFamily="34" charset="0"/>
                <a:ea typeface="Open Sans" panose="020B0606030504020204" pitchFamily="34" charset="0"/>
                <a:cs typeface="Open Sans" panose="020B0606030504020204" pitchFamily="34" charset="0"/>
              </a:rPr>
              <a:t>The board’s role is strategic. A focused agenda and your leadership keeps the board out of the weeds.</a:t>
            </a:r>
          </a:p>
          <a:p>
            <a:endParaRPr lang="en-US" sz="1000" i="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pPr>
              <a:buFont typeface="Wingdings" panose="05000000000000000000" pitchFamily="2" charset="2"/>
              <a:buChar char="ü"/>
            </a:pPr>
            <a:r>
              <a:rPr lang="en-US" sz="1800" i="1" dirty="0">
                <a:solidFill>
                  <a:schemeClr val="tx1"/>
                </a:solidFill>
                <a:latin typeface="Open Sans" panose="020B0606030504020204" pitchFamily="34" charset="0"/>
                <a:ea typeface="Open Sans" panose="020B0606030504020204" pitchFamily="34" charset="0"/>
                <a:cs typeface="Open Sans" panose="020B0606030504020204" pitchFamily="34" charset="0"/>
              </a:rPr>
              <a:t>Honesty is essential to a strong, dynamic partnership.</a:t>
            </a:r>
          </a:p>
          <a:p>
            <a:endParaRPr lang="en-US" sz="1000" i="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pPr>
              <a:buFont typeface="Wingdings" panose="05000000000000000000" pitchFamily="2" charset="2"/>
              <a:buChar char="ü"/>
            </a:pPr>
            <a:r>
              <a:rPr lang="en-US" sz="1800" i="1" dirty="0">
                <a:solidFill>
                  <a:schemeClr val="tx1"/>
                </a:solidFill>
                <a:latin typeface="Open Sans" panose="020B0606030504020204" pitchFamily="34" charset="0"/>
                <a:ea typeface="Open Sans" panose="020B0606030504020204" pitchFamily="34" charset="0"/>
                <a:cs typeface="Open Sans" panose="020B0606030504020204" pitchFamily="34" charset="0"/>
              </a:rPr>
              <a:t>Your board role is different from your regular job. Recognize the differences.</a:t>
            </a:r>
          </a:p>
          <a:p>
            <a:endParaRPr lang="en-US" sz="1000" i="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pPr>
              <a:buFont typeface="Wingdings" panose="05000000000000000000" pitchFamily="2" charset="2"/>
              <a:buChar char="ü"/>
            </a:pPr>
            <a:r>
              <a:rPr lang="en-US" sz="1800" i="1" dirty="0">
                <a:solidFill>
                  <a:schemeClr val="tx1"/>
                </a:solidFill>
                <a:latin typeface="Open Sans" panose="020B0606030504020204" pitchFamily="34" charset="0"/>
                <a:ea typeface="Open Sans" panose="020B0606030504020204" pitchFamily="34" charset="0"/>
                <a:cs typeface="Open Sans" panose="020B0606030504020204" pitchFamily="34" charset="0"/>
              </a:rPr>
              <a:t>The ED works for the board. The staff work for the ED. </a:t>
            </a:r>
          </a:p>
        </p:txBody>
      </p:sp>
      <p:sp>
        <p:nvSpPr>
          <p:cNvPr id="2" name="Title 1"/>
          <p:cNvSpPr>
            <a:spLocks noGrp="1"/>
          </p:cNvSpPr>
          <p:nvPr>
            <p:ph type="title"/>
          </p:nvPr>
        </p:nvSpPr>
        <p:spPr>
          <a:xfrm>
            <a:off x="609600" y="111125"/>
            <a:ext cx="10972800" cy="738664"/>
          </a:xfrm>
        </p:spPr>
        <p:txBody>
          <a:bodyPr/>
          <a:lstStyle/>
          <a:p>
            <a:r>
              <a:rPr lang="en-US" dirty="0">
                <a:solidFill>
                  <a:srgbClr val="117624"/>
                </a:solidFill>
                <a:latin typeface="Open Sans" panose="020B0606030504020204" pitchFamily="34" charset="0"/>
                <a:ea typeface="Open Sans" panose="020B0606030504020204" pitchFamily="34" charset="0"/>
                <a:cs typeface="Open Sans" panose="020B0606030504020204" pitchFamily="34" charset="0"/>
              </a:rPr>
              <a:t>Leadership Agreement</a:t>
            </a:r>
            <a:br>
              <a:rPr lang="en-US" dirty="0">
                <a:solidFill>
                  <a:srgbClr val="117624"/>
                </a:solidFill>
                <a:latin typeface="Open Sans" panose="020B0606030504020204" pitchFamily="34" charset="0"/>
                <a:ea typeface="Open Sans" panose="020B0606030504020204" pitchFamily="34" charset="0"/>
                <a:cs typeface="Open Sans" panose="020B0606030504020204" pitchFamily="34" charset="0"/>
              </a:rPr>
            </a:br>
            <a:r>
              <a:rPr lang="en-US" dirty="0">
                <a:solidFill>
                  <a:srgbClr val="117624"/>
                </a:solidFill>
                <a:latin typeface="Open Sans" panose="020B0606030504020204" pitchFamily="34" charset="0"/>
                <a:ea typeface="Open Sans" panose="020B0606030504020204" pitchFamily="34" charset="0"/>
                <a:cs typeface="Open Sans" panose="020B0606030504020204" pitchFamily="34" charset="0"/>
              </a:rPr>
              <a:t>Chief Elected Officer’s Promise</a:t>
            </a:r>
          </a:p>
        </p:txBody>
      </p:sp>
      <p:sp>
        <p:nvSpPr>
          <p:cNvPr id="6" name="object 5">
            <a:extLst>
              <a:ext uri="{FF2B5EF4-FFF2-40B4-BE49-F238E27FC236}">
                <a16:creationId xmlns:a16="http://schemas.microsoft.com/office/drawing/2014/main" id="{04AA9BF2-5691-17E9-40B8-EE580FFECC97}"/>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73</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211752659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2728E-40F7-9762-76CD-95980FA19C8D}"/>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9A204D86-B7FA-8741-0D50-52150A90C321}"/>
              </a:ext>
            </a:extLst>
          </p:cNvPr>
          <p:cNvSpPr>
            <a:spLocks noGrp="1"/>
          </p:cNvSpPr>
          <p:nvPr>
            <p:ph type="body" sz="quarter" idx="12"/>
          </p:nvPr>
        </p:nvSpPr>
        <p:spPr>
          <a:xfrm>
            <a:off x="1981201" y="1599761"/>
            <a:ext cx="3845169" cy="2954655"/>
          </a:xfrm>
        </p:spPr>
        <p:txBody>
          <a:bodyPr/>
          <a:lstStyle/>
          <a:p>
            <a:r>
              <a:rPr lang="en-US" sz="1800" dirty="0">
                <a:solidFill>
                  <a:schemeClr val="tx1"/>
                </a:solidFill>
              </a:rPr>
              <a:t>Keep board discussion focused on mission/direction/strategy</a:t>
            </a:r>
          </a:p>
          <a:p>
            <a:endParaRPr lang="en-US" sz="1000" dirty="0">
              <a:solidFill>
                <a:schemeClr val="tx1"/>
              </a:solidFill>
            </a:endParaRPr>
          </a:p>
          <a:p>
            <a:r>
              <a:rPr lang="en-US" sz="1800" dirty="0">
                <a:solidFill>
                  <a:schemeClr val="tx1"/>
                </a:solidFill>
              </a:rPr>
              <a:t>Be candid in exchange of ideas and information with the ED.</a:t>
            </a:r>
          </a:p>
          <a:p>
            <a:endParaRPr lang="en-US" sz="1000" dirty="0">
              <a:solidFill>
                <a:schemeClr val="tx1"/>
              </a:solidFill>
            </a:endParaRPr>
          </a:p>
          <a:p>
            <a:r>
              <a:rPr lang="en-US" sz="1800" dirty="0">
                <a:solidFill>
                  <a:schemeClr val="tx1"/>
                </a:solidFill>
              </a:rPr>
              <a:t>Understand the partnership and the separate roles of the Chief Elected Officer and ED.</a:t>
            </a:r>
          </a:p>
          <a:p>
            <a:endParaRPr lang="en-US" sz="1000" dirty="0">
              <a:solidFill>
                <a:schemeClr val="tx1"/>
              </a:solidFill>
            </a:endParaRPr>
          </a:p>
          <a:p>
            <a:r>
              <a:rPr lang="en-US" sz="1800" dirty="0">
                <a:solidFill>
                  <a:schemeClr val="tx1"/>
                </a:solidFill>
              </a:rPr>
              <a:t>Refer any employee situations to the ED, avoid comment or involvement</a:t>
            </a:r>
          </a:p>
        </p:txBody>
      </p:sp>
      <p:sp>
        <p:nvSpPr>
          <p:cNvPr id="5" name="Text Placeholder 4">
            <a:extLst>
              <a:ext uri="{FF2B5EF4-FFF2-40B4-BE49-F238E27FC236}">
                <a16:creationId xmlns:a16="http://schemas.microsoft.com/office/drawing/2014/main" id="{2A893DE5-7233-B186-B278-BF18CFCA3494}"/>
              </a:ext>
            </a:extLst>
          </p:cNvPr>
          <p:cNvSpPr>
            <a:spLocks noGrp="1"/>
          </p:cNvSpPr>
          <p:nvPr>
            <p:ph type="body" sz="quarter" idx="13"/>
          </p:nvPr>
        </p:nvSpPr>
        <p:spPr>
          <a:xfrm>
            <a:off x="6365632" y="1597084"/>
            <a:ext cx="3845169" cy="2954655"/>
          </a:xfrm>
        </p:spPr>
        <p:txBody>
          <a:bodyPr/>
          <a:lstStyle/>
          <a:p>
            <a:pPr>
              <a:buFont typeface="Wingdings" panose="05000000000000000000" pitchFamily="2" charset="2"/>
              <a:buChar char="ü"/>
            </a:pPr>
            <a:r>
              <a:rPr lang="en-US" sz="1800" i="1" dirty="0">
                <a:solidFill>
                  <a:schemeClr val="tx1"/>
                </a:solidFill>
              </a:rPr>
              <a:t>The board’s role is strategic. A focused agenda and your leadership keeps the board out of the weeds.</a:t>
            </a:r>
          </a:p>
          <a:p>
            <a:endParaRPr lang="en-US" sz="1000" i="1" dirty="0">
              <a:solidFill>
                <a:schemeClr val="tx1"/>
              </a:solidFill>
            </a:endParaRPr>
          </a:p>
          <a:p>
            <a:pPr>
              <a:buFont typeface="Wingdings" panose="05000000000000000000" pitchFamily="2" charset="2"/>
              <a:buChar char="ü"/>
            </a:pPr>
            <a:r>
              <a:rPr lang="en-US" sz="1800" i="1" dirty="0">
                <a:solidFill>
                  <a:schemeClr val="tx1"/>
                </a:solidFill>
              </a:rPr>
              <a:t>Honesty is essential to a strong, dynamic partnership.</a:t>
            </a:r>
          </a:p>
          <a:p>
            <a:endParaRPr lang="en-US" sz="1000" i="1" dirty="0">
              <a:solidFill>
                <a:schemeClr val="tx1"/>
              </a:solidFill>
            </a:endParaRPr>
          </a:p>
          <a:p>
            <a:pPr>
              <a:buFont typeface="Wingdings" panose="05000000000000000000" pitchFamily="2" charset="2"/>
              <a:buChar char="ü"/>
            </a:pPr>
            <a:r>
              <a:rPr lang="en-US" sz="1800" i="1" dirty="0">
                <a:solidFill>
                  <a:schemeClr val="tx1"/>
                </a:solidFill>
              </a:rPr>
              <a:t>Your board role is different from your regular job. Recognize the differences.</a:t>
            </a:r>
          </a:p>
          <a:p>
            <a:endParaRPr lang="en-US" sz="1000" i="1" dirty="0">
              <a:solidFill>
                <a:schemeClr val="tx1"/>
              </a:solidFill>
            </a:endParaRPr>
          </a:p>
          <a:p>
            <a:pPr>
              <a:buFont typeface="Wingdings" panose="05000000000000000000" pitchFamily="2" charset="2"/>
              <a:buChar char="ü"/>
            </a:pPr>
            <a:r>
              <a:rPr lang="en-US" sz="1800" i="1" dirty="0">
                <a:solidFill>
                  <a:schemeClr val="tx1"/>
                </a:solidFill>
              </a:rPr>
              <a:t>The ED works for the board. The staff work for the ED. </a:t>
            </a:r>
          </a:p>
        </p:txBody>
      </p:sp>
      <p:sp>
        <p:nvSpPr>
          <p:cNvPr id="2" name="Title 1">
            <a:extLst>
              <a:ext uri="{FF2B5EF4-FFF2-40B4-BE49-F238E27FC236}">
                <a16:creationId xmlns:a16="http://schemas.microsoft.com/office/drawing/2014/main" id="{7AE5A575-9129-1CB1-DC54-AC9B52C610E8}"/>
              </a:ext>
            </a:extLst>
          </p:cNvPr>
          <p:cNvSpPr>
            <a:spLocks noGrp="1"/>
          </p:cNvSpPr>
          <p:nvPr>
            <p:ph type="title"/>
          </p:nvPr>
        </p:nvSpPr>
        <p:spPr>
          <a:xfrm>
            <a:off x="609600" y="111125"/>
            <a:ext cx="10972800" cy="738664"/>
          </a:xfrm>
        </p:spPr>
        <p:txBody>
          <a:bodyPr/>
          <a:lstStyle/>
          <a:p>
            <a:r>
              <a:rPr lang="en-US" dirty="0">
                <a:solidFill>
                  <a:srgbClr val="117624"/>
                </a:solidFill>
                <a:latin typeface="Open Sans" panose="020B0606030504020204" pitchFamily="34" charset="0"/>
                <a:ea typeface="Open Sans" panose="020B0606030504020204" pitchFamily="34" charset="0"/>
                <a:cs typeface="Open Sans" panose="020B0606030504020204" pitchFamily="34" charset="0"/>
              </a:rPr>
              <a:t>Leadership Agreement</a:t>
            </a:r>
            <a:br>
              <a:rPr lang="en-US" dirty="0">
                <a:solidFill>
                  <a:srgbClr val="117624"/>
                </a:solidFill>
                <a:latin typeface="Open Sans" panose="020B0606030504020204" pitchFamily="34" charset="0"/>
                <a:ea typeface="Open Sans" panose="020B0606030504020204" pitchFamily="34" charset="0"/>
                <a:cs typeface="Open Sans" panose="020B0606030504020204" pitchFamily="34" charset="0"/>
              </a:rPr>
            </a:br>
            <a:r>
              <a:rPr lang="en-US" dirty="0">
                <a:solidFill>
                  <a:srgbClr val="117624"/>
                </a:solidFill>
                <a:latin typeface="Open Sans" panose="020B0606030504020204" pitchFamily="34" charset="0"/>
                <a:ea typeface="Open Sans" panose="020B0606030504020204" pitchFamily="34" charset="0"/>
                <a:cs typeface="Open Sans" panose="020B0606030504020204" pitchFamily="34" charset="0"/>
              </a:rPr>
              <a:t>Chief Elected Officer’s Promise</a:t>
            </a:r>
          </a:p>
        </p:txBody>
      </p:sp>
      <p:graphicFrame>
        <p:nvGraphicFramePr>
          <p:cNvPr id="3" name="Table 2">
            <a:extLst>
              <a:ext uri="{FF2B5EF4-FFF2-40B4-BE49-F238E27FC236}">
                <a16:creationId xmlns:a16="http://schemas.microsoft.com/office/drawing/2014/main" id="{5918A275-120F-677C-A24C-E855FC22C6DC}"/>
              </a:ext>
            </a:extLst>
          </p:cNvPr>
          <p:cNvGraphicFramePr>
            <a:graphicFrameLocks noGrp="1"/>
          </p:cNvGraphicFramePr>
          <p:nvPr>
            <p:extLst>
              <p:ext uri="{D42A27DB-BD31-4B8C-83A1-F6EECF244321}">
                <p14:modId xmlns:p14="http://schemas.microsoft.com/office/powerpoint/2010/main" val="1697188754"/>
              </p:ext>
            </p:extLst>
          </p:nvPr>
        </p:nvGraphicFramePr>
        <p:xfrm>
          <a:off x="1904999" y="1488684"/>
          <a:ext cx="8305800" cy="3991953"/>
        </p:xfrm>
        <a:graphic>
          <a:graphicData uri="http://schemas.openxmlformats.org/drawingml/2006/table">
            <a:tbl>
              <a:tblPr firstRow="1" bandRow="1">
                <a:tableStyleId>{5C22544A-7EE6-4342-B048-85BDC9FD1C3A}</a:tableStyleId>
              </a:tblPr>
              <a:tblGrid>
                <a:gridCol w="4152900">
                  <a:extLst>
                    <a:ext uri="{9D8B030D-6E8A-4147-A177-3AD203B41FA5}">
                      <a16:colId xmlns:a16="http://schemas.microsoft.com/office/drawing/2014/main" val="2818929057"/>
                    </a:ext>
                  </a:extLst>
                </a:gridCol>
                <a:gridCol w="4152900">
                  <a:extLst>
                    <a:ext uri="{9D8B030D-6E8A-4147-A177-3AD203B41FA5}">
                      <a16:colId xmlns:a16="http://schemas.microsoft.com/office/drawing/2014/main" val="205086318"/>
                    </a:ext>
                  </a:extLst>
                </a:gridCol>
              </a:tblGrid>
              <a:tr h="391777">
                <a:tc>
                  <a:txBody>
                    <a:bodyPr/>
                    <a:lstStyle/>
                    <a:p>
                      <a:r>
                        <a:rPr lang="en-US" dirty="0"/>
                        <a:t>I Promise to</a:t>
                      </a:r>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tc>
                  <a:txBody>
                    <a:bodyPr/>
                    <a:lstStyle/>
                    <a:p>
                      <a:r>
                        <a:rPr lang="en-US" dirty="0"/>
                        <a:t>I Promise NOT to</a:t>
                      </a:r>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extLst>
                  <a:ext uri="{0D108BD9-81ED-4DB2-BD59-A6C34878D82A}">
                    <a16:rowId xmlns:a16="http://schemas.microsoft.com/office/drawing/2014/main" val="3308296965"/>
                  </a:ext>
                </a:extLst>
              </a:tr>
              <a:tr h="685610">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dirty="0"/>
                        <a:t>Example - </a:t>
                      </a:r>
                      <a:r>
                        <a:rPr lang="en-US" sz="1800" dirty="0">
                          <a:solidFill>
                            <a:schemeClr val="tx1"/>
                          </a:solidFill>
                        </a:rPr>
                        <a:t>Keep board discussion focused on mission/direction/strategy</a:t>
                      </a:r>
                      <a:endParaRPr lang="en-US" sz="18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txBody>
                  <a:tcPr/>
                </a:tc>
                <a:tc>
                  <a:txBody>
                    <a:bodyPr/>
                    <a:lstStyle/>
                    <a:p>
                      <a:r>
                        <a:rPr lang="en-US" dirty="0"/>
                        <a:t>Example – Call you on the weekend</a:t>
                      </a:r>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extLst>
                  <a:ext uri="{0D108BD9-81ED-4DB2-BD59-A6C34878D82A}">
                    <a16:rowId xmlns:a16="http://schemas.microsoft.com/office/drawing/2014/main" val="596218754"/>
                  </a:ext>
                </a:extLst>
              </a:tr>
              <a:tr h="685610">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dirty="0"/>
                        <a:t>Example – Be truthful and honest</a:t>
                      </a:r>
                    </a:p>
                    <a:p>
                      <a:pPr marL="0" marR="0" lvl="0" indent="0" defTabSz="914400" eaLnBrk="1" fontAlgn="auto" latinLnBrk="0" hangingPunct="1">
                        <a:lnSpc>
                          <a:spcPct val="100000"/>
                        </a:lnSpc>
                        <a:spcBef>
                          <a:spcPts val="0"/>
                        </a:spcBef>
                        <a:spcAft>
                          <a:spcPts val="0"/>
                        </a:spcAft>
                        <a:buClrTx/>
                        <a:buSzTx/>
                        <a:buFontTx/>
                        <a:buNone/>
                        <a:tabLst/>
                        <a:defRPr/>
                      </a:pPr>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dirty="0"/>
                        <a:t>Example -  Propose a board commitment without consulting you</a:t>
                      </a:r>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extLst>
                  <a:ext uri="{0D108BD9-81ED-4DB2-BD59-A6C34878D82A}">
                    <a16:rowId xmlns:a16="http://schemas.microsoft.com/office/drawing/2014/main" val="1705703545"/>
                  </a:ext>
                </a:extLst>
              </a:tr>
              <a:tr h="397219">
                <a:tc>
                  <a:txBody>
                    <a:bodyPr/>
                    <a:lstStyle/>
                    <a:p>
                      <a:r>
                        <a:rPr lang="en-US" dirty="0"/>
                        <a:t>Example – Bring operational and staff concerns to you</a:t>
                      </a:r>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tc>
                  <a:txBody>
                    <a:bodyPr/>
                    <a:lstStyle/>
                    <a:p>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extLst>
                  <a:ext uri="{0D108BD9-81ED-4DB2-BD59-A6C34878D82A}">
                    <a16:rowId xmlns:a16="http://schemas.microsoft.com/office/drawing/2014/main" val="3603136462"/>
                  </a:ext>
                </a:extLst>
              </a:tr>
              <a:tr h="397219">
                <a:tc>
                  <a:txBody>
                    <a:bodyPr/>
                    <a:lstStyle/>
                    <a:p>
                      <a:endParaRPr lang="en-US">
                        <a:latin typeface="Open Sans" panose="020B0606030504020204" pitchFamily="34" charset="0"/>
                        <a:ea typeface="Open Sans" panose="020B0606030504020204" pitchFamily="34" charset="0"/>
                        <a:cs typeface="Open Sans" panose="020B0606030504020204" pitchFamily="34" charset="0"/>
                      </a:endParaRPr>
                    </a:p>
                  </a:txBody>
                  <a:tcPr/>
                </a:tc>
                <a:tc>
                  <a:txBody>
                    <a:bodyPr/>
                    <a:lstStyle/>
                    <a:p>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extLst>
                  <a:ext uri="{0D108BD9-81ED-4DB2-BD59-A6C34878D82A}">
                    <a16:rowId xmlns:a16="http://schemas.microsoft.com/office/drawing/2014/main" val="2076343275"/>
                  </a:ext>
                </a:extLst>
              </a:tr>
              <a:tr h="397219">
                <a:tc>
                  <a:txBody>
                    <a:bodyPr/>
                    <a:lstStyle/>
                    <a:p>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tc>
                  <a:txBody>
                    <a:bodyPr/>
                    <a:lstStyle/>
                    <a:p>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extLst>
                  <a:ext uri="{0D108BD9-81ED-4DB2-BD59-A6C34878D82A}">
                    <a16:rowId xmlns:a16="http://schemas.microsoft.com/office/drawing/2014/main" val="3507321705"/>
                  </a:ext>
                </a:extLst>
              </a:tr>
              <a:tr h="397219">
                <a:tc>
                  <a:txBody>
                    <a:bodyPr/>
                    <a:lstStyle/>
                    <a:p>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tc>
                  <a:txBody>
                    <a:bodyPr/>
                    <a:lstStyle/>
                    <a:p>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extLst>
                  <a:ext uri="{0D108BD9-81ED-4DB2-BD59-A6C34878D82A}">
                    <a16:rowId xmlns:a16="http://schemas.microsoft.com/office/drawing/2014/main" val="487995545"/>
                  </a:ext>
                </a:extLst>
              </a:tr>
              <a:tr h="397219">
                <a:tc>
                  <a:txBody>
                    <a:bodyPr/>
                    <a:lstStyle/>
                    <a:p>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tc>
                  <a:txBody>
                    <a:bodyPr/>
                    <a:lstStyle/>
                    <a:p>
                      <a:endParaRPr lang="en-US" dirty="0">
                        <a:latin typeface="Open Sans" panose="020B0606030504020204" pitchFamily="34" charset="0"/>
                        <a:ea typeface="Open Sans" panose="020B0606030504020204" pitchFamily="34" charset="0"/>
                        <a:cs typeface="Open Sans" panose="020B0606030504020204" pitchFamily="34" charset="0"/>
                      </a:endParaRPr>
                    </a:p>
                  </a:txBody>
                  <a:tcPr/>
                </a:tc>
                <a:extLst>
                  <a:ext uri="{0D108BD9-81ED-4DB2-BD59-A6C34878D82A}">
                    <a16:rowId xmlns:a16="http://schemas.microsoft.com/office/drawing/2014/main" val="683073718"/>
                  </a:ext>
                </a:extLst>
              </a:tr>
            </a:tbl>
          </a:graphicData>
        </a:graphic>
      </p:graphicFrame>
      <p:sp>
        <p:nvSpPr>
          <p:cNvPr id="7" name="object 5">
            <a:extLst>
              <a:ext uri="{FF2B5EF4-FFF2-40B4-BE49-F238E27FC236}">
                <a16:creationId xmlns:a16="http://schemas.microsoft.com/office/drawing/2014/main" id="{4A1D3D74-0FEA-5B6D-A989-933212585AB3}"/>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74</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336075271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600453" y="573735"/>
            <a:ext cx="3296285" cy="635635"/>
          </a:xfrm>
          <a:prstGeom prst="rect">
            <a:avLst/>
          </a:prstGeom>
        </p:spPr>
        <p:txBody>
          <a:bodyPr vert="horz" wrap="square" lIns="0" tIns="12700" rIns="0" bIns="0" rtlCol="0">
            <a:spAutoFit/>
          </a:bodyPr>
          <a:lstStyle/>
          <a:p>
            <a:pPr marL="12700">
              <a:lnSpc>
                <a:spcPct val="100000"/>
              </a:lnSpc>
              <a:spcBef>
                <a:spcPts val="100"/>
              </a:spcBef>
            </a:pPr>
            <a:r>
              <a:rPr sz="4000" spc="-10">
                <a:solidFill>
                  <a:srgbClr val="117624"/>
                </a:solidFill>
              </a:rPr>
              <a:t>Defining</a:t>
            </a:r>
            <a:r>
              <a:rPr sz="4000" spc="-210">
                <a:solidFill>
                  <a:srgbClr val="117624"/>
                </a:solidFill>
              </a:rPr>
              <a:t> </a:t>
            </a:r>
            <a:r>
              <a:rPr sz="4000" spc="-10">
                <a:solidFill>
                  <a:srgbClr val="117624"/>
                </a:solidFill>
              </a:rPr>
              <a:t>Norms</a:t>
            </a:r>
            <a:endParaRPr sz="4000"/>
          </a:p>
        </p:txBody>
      </p:sp>
      <p:sp>
        <p:nvSpPr>
          <p:cNvPr id="3" name="object 3"/>
          <p:cNvSpPr txBox="1"/>
          <p:nvPr/>
        </p:nvSpPr>
        <p:spPr>
          <a:xfrm>
            <a:off x="6095871" y="2109597"/>
            <a:ext cx="3996690" cy="2462530"/>
          </a:xfrm>
          <a:prstGeom prst="rect">
            <a:avLst/>
          </a:prstGeom>
        </p:spPr>
        <p:txBody>
          <a:bodyPr vert="horz" wrap="square" lIns="0" tIns="12065" rIns="0" bIns="0" rtlCol="0">
            <a:spAutoFit/>
          </a:bodyPr>
          <a:lstStyle/>
          <a:p>
            <a:pPr marL="391160" marR="5080" indent="-379095">
              <a:lnSpc>
                <a:spcPct val="100000"/>
              </a:lnSpc>
              <a:spcBef>
                <a:spcPts val="95"/>
              </a:spcBef>
            </a:pPr>
            <a:r>
              <a:rPr sz="3200">
                <a:solidFill>
                  <a:srgbClr val="494949"/>
                </a:solidFill>
                <a:latin typeface="Calibri"/>
                <a:cs typeface="Calibri"/>
              </a:rPr>
              <a:t>…and</a:t>
            </a:r>
            <a:r>
              <a:rPr sz="3200" spc="-140">
                <a:solidFill>
                  <a:srgbClr val="494949"/>
                </a:solidFill>
                <a:latin typeface="Calibri"/>
                <a:cs typeface="Calibri"/>
              </a:rPr>
              <a:t> </a:t>
            </a:r>
            <a:r>
              <a:rPr sz="3200">
                <a:solidFill>
                  <a:srgbClr val="494949"/>
                </a:solidFill>
                <a:latin typeface="Calibri"/>
                <a:cs typeface="Calibri"/>
              </a:rPr>
              <a:t>the</a:t>
            </a:r>
            <a:r>
              <a:rPr sz="3200" spc="-175">
                <a:solidFill>
                  <a:srgbClr val="494949"/>
                </a:solidFill>
                <a:latin typeface="Calibri"/>
                <a:cs typeface="Calibri"/>
              </a:rPr>
              <a:t> </a:t>
            </a:r>
            <a:r>
              <a:rPr sz="3200" spc="-10">
                <a:solidFill>
                  <a:srgbClr val="494949"/>
                </a:solidFill>
                <a:latin typeface="Calibri"/>
                <a:cs typeface="Calibri"/>
              </a:rPr>
              <a:t>behaviors</a:t>
            </a:r>
            <a:r>
              <a:rPr sz="3200" spc="-160">
                <a:solidFill>
                  <a:srgbClr val="494949"/>
                </a:solidFill>
                <a:latin typeface="Calibri"/>
                <a:cs typeface="Calibri"/>
              </a:rPr>
              <a:t> </a:t>
            </a:r>
            <a:r>
              <a:rPr sz="3200" spc="-20">
                <a:solidFill>
                  <a:srgbClr val="494949"/>
                </a:solidFill>
                <a:latin typeface="Calibri"/>
                <a:cs typeface="Calibri"/>
              </a:rPr>
              <a:t>that </a:t>
            </a:r>
            <a:r>
              <a:rPr sz="3200">
                <a:solidFill>
                  <a:srgbClr val="494949"/>
                </a:solidFill>
                <a:latin typeface="Calibri"/>
                <a:cs typeface="Calibri"/>
              </a:rPr>
              <a:t>will</a:t>
            </a:r>
            <a:r>
              <a:rPr sz="3200" spc="-95">
                <a:solidFill>
                  <a:srgbClr val="494949"/>
                </a:solidFill>
                <a:latin typeface="Calibri"/>
                <a:cs typeface="Calibri"/>
              </a:rPr>
              <a:t> </a:t>
            </a:r>
            <a:r>
              <a:rPr sz="3200">
                <a:solidFill>
                  <a:srgbClr val="494949"/>
                </a:solidFill>
                <a:latin typeface="Calibri"/>
                <a:cs typeface="Calibri"/>
              </a:rPr>
              <a:t>support</a:t>
            </a:r>
            <a:r>
              <a:rPr sz="3200" spc="-75">
                <a:solidFill>
                  <a:srgbClr val="494949"/>
                </a:solidFill>
                <a:latin typeface="Calibri"/>
                <a:cs typeface="Calibri"/>
              </a:rPr>
              <a:t> </a:t>
            </a:r>
            <a:r>
              <a:rPr sz="3200" spc="-20">
                <a:solidFill>
                  <a:srgbClr val="494949"/>
                </a:solidFill>
                <a:latin typeface="Calibri"/>
                <a:cs typeface="Calibri"/>
              </a:rPr>
              <a:t>them</a:t>
            </a:r>
            <a:endParaRPr sz="3200">
              <a:latin typeface="Calibri"/>
              <a:cs typeface="Calibri"/>
            </a:endParaRPr>
          </a:p>
          <a:p>
            <a:pPr marL="730250" marR="428625" indent="-596265">
              <a:lnSpc>
                <a:spcPct val="120000"/>
              </a:lnSpc>
              <a:spcBef>
                <a:spcPts val="2295"/>
              </a:spcBef>
            </a:pPr>
            <a:r>
              <a:rPr sz="3200" i="1" spc="-10">
                <a:solidFill>
                  <a:srgbClr val="494949"/>
                </a:solidFill>
                <a:latin typeface="Calibri"/>
                <a:cs typeface="Calibri"/>
              </a:rPr>
              <a:t>Providing</a:t>
            </a:r>
            <a:r>
              <a:rPr sz="3200" i="1" spc="-120">
                <a:solidFill>
                  <a:srgbClr val="494949"/>
                </a:solidFill>
                <a:latin typeface="Calibri"/>
                <a:cs typeface="Calibri"/>
              </a:rPr>
              <a:t> </a:t>
            </a:r>
            <a:r>
              <a:rPr sz="3200" i="1">
                <a:solidFill>
                  <a:srgbClr val="494949"/>
                </a:solidFill>
                <a:latin typeface="Calibri"/>
                <a:cs typeface="Calibri"/>
              </a:rPr>
              <a:t>A</a:t>
            </a:r>
            <a:r>
              <a:rPr sz="3200" i="1" spc="-105">
                <a:solidFill>
                  <a:srgbClr val="494949"/>
                </a:solidFill>
                <a:latin typeface="Calibri"/>
                <a:cs typeface="Calibri"/>
              </a:rPr>
              <a:t> </a:t>
            </a:r>
            <a:r>
              <a:rPr sz="3200" i="1" spc="-75">
                <a:solidFill>
                  <a:srgbClr val="494949"/>
                </a:solidFill>
                <a:latin typeface="Calibri"/>
                <a:cs typeface="Calibri"/>
              </a:rPr>
              <a:t>Template </a:t>
            </a:r>
            <a:r>
              <a:rPr sz="3200" i="1">
                <a:solidFill>
                  <a:srgbClr val="494949"/>
                </a:solidFill>
                <a:latin typeface="Calibri"/>
                <a:cs typeface="Calibri"/>
              </a:rPr>
              <a:t>for</a:t>
            </a:r>
            <a:r>
              <a:rPr sz="3200" i="1" spc="-105">
                <a:solidFill>
                  <a:srgbClr val="494949"/>
                </a:solidFill>
                <a:latin typeface="Calibri"/>
                <a:cs typeface="Calibri"/>
              </a:rPr>
              <a:t> </a:t>
            </a:r>
            <a:r>
              <a:rPr sz="3200" i="1" spc="-10">
                <a:solidFill>
                  <a:srgbClr val="494949"/>
                </a:solidFill>
                <a:latin typeface="Calibri"/>
                <a:cs typeface="Calibri"/>
              </a:rPr>
              <a:t>Discussion</a:t>
            </a:r>
            <a:endParaRPr sz="3200">
              <a:latin typeface="Calibri"/>
              <a:cs typeface="Calibri"/>
            </a:endParaRPr>
          </a:p>
        </p:txBody>
      </p:sp>
      <p:pic>
        <p:nvPicPr>
          <p:cNvPr id="4" name="object 4"/>
          <p:cNvPicPr/>
          <p:nvPr/>
        </p:nvPicPr>
        <p:blipFill>
          <a:blip r:embed="rId2" cstate="print">
            <a:extLst>
              <a:ext uri="{28A0092B-C50C-407E-A947-70E740481C1C}">
                <a14:useLocalDpi xmlns:a14="http://schemas.microsoft.com/office/drawing/2010/main"/>
              </a:ext>
            </a:extLst>
          </a:blip>
          <a:srcRect/>
          <a:stretch/>
        </p:blipFill>
        <p:spPr>
          <a:xfrm>
            <a:off x="990600" y="1440370"/>
            <a:ext cx="4507559" cy="3977259"/>
          </a:xfrm>
          <a:prstGeom prst="rect">
            <a:avLst/>
          </a:prstGeom>
        </p:spPr>
      </p:pic>
      <p:sp>
        <p:nvSpPr>
          <p:cNvPr id="5" name="object 5">
            <a:extLst>
              <a:ext uri="{FF2B5EF4-FFF2-40B4-BE49-F238E27FC236}">
                <a16:creationId xmlns:a16="http://schemas.microsoft.com/office/drawing/2014/main" id="{3312998F-059F-5209-C79A-8EF11FC3EA04}"/>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75</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174472892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71652" y="494792"/>
            <a:ext cx="9264650" cy="5270032"/>
          </a:xfrm>
          <a:prstGeom prst="rect">
            <a:avLst/>
          </a:prstGeom>
        </p:spPr>
        <p:txBody>
          <a:bodyPr vert="horz" wrap="square" lIns="0" tIns="12065" rIns="0" bIns="0" rtlCol="0">
            <a:spAutoFit/>
          </a:bodyPr>
          <a:lstStyle/>
          <a:p>
            <a:pPr marL="12700">
              <a:lnSpc>
                <a:spcPct val="100000"/>
              </a:lnSpc>
              <a:spcBef>
                <a:spcPts val="95"/>
              </a:spcBef>
            </a:pPr>
            <a:r>
              <a:rPr sz="3200" b="1" dirty="0">
                <a:solidFill>
                  <a:srgbClr val="117624"/>
                </a:solidFill>
                <a:latin typeface="Open Sans" panose="020B0606030504020204" pitchFamily="34" charset="0"/>
                <a:ea typeface="Open Sans" panose="020B0606030504020204" pitchFamily="34" charset="0"/>
                <a:cs typeface="Open Sans" panose="020B0606030504020204" pitchFamily="34" charset="0"/>
              </a:rPr>
              <a:t>Defining</a:t>
            </a:r>
            <a:r>
              <a:rPr sz="3200" b="1" spc="-18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b="1"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Norms</a:t>
            </a:r>
            <a:endParaRPr sz="3200" dirty="0">
              <a:latin typeface="Open Sans" panose="020B0606030504020204" pitchFamily="34" charset="0"/>
              <a:ea typeface="Open Sans" panose="020B0606030504020204" pitchFamily="34" charset="0"/>
              <a:cs typeface="Open Sans" panose="020B0606030504020204" pitchFamily="34" charset="0"/>
            </a:endParaRPr>
          </a:p>
          <a:p>
            <a:pPr marL="1568450" marR="183515">
              <a:lnSpc>
                <a:spcPct val="100000"/>
              </a:lnSpc>
              <a:spcBef>
                <a:spcPts val="2565"/>
              </a:spcBef>
            </a:pPr>
            <a:r>
              <a:rPr sz="3200" b="1" u="sng" dirty="0">
                <a:solidFill>
                  <a:srgbClr val="565656"/>
                </a:solidFill>
                <a:uFill>
                  <a:solidFill>
                    <a:srgbClr val="565656"/>
                  </a:solidFill>
                </a:uFill>
                <a:latin typeface="Open Sans" panose="020B0606030504020204" pitchFamily="34" charset="0"/>
                <a:ea typeface="Open Sans" panose="020B0606030504020204" pitchFamily="34" charset="0"/>
                <a:cs typeface="Open Sans" panose="020B0606030504020204" pitchFamily="34" charset="0"/>
              </a:rPr>
              <a:t>Norms</a:t>
            </a:r>
            <a:r>
              <a:rPr sz="3200" b="1" spc="-6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are</a:t>
            </a:r>
            <a:r>
              <a:rPr sz="3200" spc="-6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the</a:t>
            </a:r>
            <a:r>
              <a:rPr sz="3200" spc="-5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bridge</a:t>
            </a:r>
            <a:r>
              <a:rPr sz="3200" spc="-50"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between</a:t>
            </a:r>
            <a:r>
              <a:rPr sz="3200" spc="-5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principles</a:t>
            </a:r>
            <a:r>
              <a:rPr sz="3200" spc="-4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spc="-25" dirty="0">
                <a:solidFill>
                  <a:srgbClr val="565656"/>
                </a:solidFill>
                <a:latin typeface="Open Sans" panose="020B0606030504020204" pitchFamily="34" charset="0"/>
                <a:ea typeface="Open Sans" panose="020B0606030504020204" pitchFamily="34" charset="0"/>
                <a:cs typeface="Open Sans" panose="020B0606030504020204" pitchFamily="34" charset="0"/>
              </a:rPr>
              <a:t>and </a:t>
            </a:r>
            <a:r>
              <a:rPr sz="3200" spc="-10" dirty="0">
                <a:solidFill>
                  <a:srgbClr val="565656"/>
                </a:solidFill>
                <a:latin typeface="Open Sans" panose="020B0606030504020204" pitchFamily="34" charset="0"/>
                <a:ea typeface="Open Sans" panose="020B0606030504020204" pitchFamily="34" charset="0"/>
                <a:cs typeface="Open Sans" panose="020B0606030504020204" pitchFamily="34" charset="0"/>
              </a:rPr>
              <a:t>rules.</a:t>
            </a:r>
            <a:endParaRPr sz="3200" dirty="0">
              <a:latin typeface="Open Sans" panose="020B0606030504020204" pitchFamily="34" charset="0"/>
              <a:ea typeface="Open Sans" panose="020B0606030504020204" pitchFamily="34" charset="0"/>
              <a:cs typeface="Open Sans" panose="020B0606030504020204" pitchFamily="34" charset="0"/>
            </a:endParaRPr>
          </a:p>
          <a:p>
            <a:pPr marL="1567815" marR="5080">
              <a:lnSpc>
                <a:spcPct val="100000"/>
              </a:lnSpc>
            </a:pP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Norms</a:t>
            </a:r>
            <a:r>
              <a:rPr sz="3200" spc="-50"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are</a:t>
            </a:r>
            <a:r>
              <a:rPr sz="3200" spc="-5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different</a:t>
            </a:r>
            <a:r>
              <a:rPr sz="3200" spc="-4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from</a:t>
            </a:r>
            <a:r>
              <a:rPr sz="3200" spc="-5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b="1" u="sng" dirty="0">
                <a:solidFill>
                  <a:srgbClr val="565656"/>
                </a:solidFill>
                <a:uFill>
                  <a:solidFill>
                    <a:srgbClr val="565656"/>
                  </a:solidFill>
                </a:uFill>
                <a:latin typeface="Open Sans" panose="020B0606030504020204" pitchFamily="34" charset="0"/>
                <a:ea typeface="Open Sans" panose="020B0606030504020204" pitchFamily="34" charset="0"/>
                <a:cs typeface="Open Sans" panose="020B0606030504020204" pitchFamily="34" charset="0"/>
              </a:rPr>
              <a:t>rules</a:t>
            </a:r>
            <a:r>
              <a:rPr sz="3200" b="1" spc="-5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in</a:t>
            </a:r>
            <a:r>
              <a:rPr sz="3200" spc="-40"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that</a:t>
            </a:r>
            <a:r>
              <a:rPr sz="3200" spc="-40"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565656"/>
                </a:solidFill>
                <a:latin typeface="Open Sans" panose="020B0606030504020204" pitchFamily="34" charset="0"/>
                <a:ea typeface="Open Sans" panose="020B0606030504020204" pitchFamily="34" charset="0"/>
                <a:cs typeface="Open Sans" panose="020B0606030504020204" pitchFamily="34" charset="0"/>
              </a:rPr>
              <a:t>rules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state</a:t>
            </a:r>
            <a:r>
              <a:rPr sz="3200" spc="-60"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exactly</a:t>
            </a:r>
            <a:r>
              <a:rPr sz="3200" spc="-5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what</a:t>
            </a:r>
            <a:r>
              <a:rPr sz="3200" spc="-4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must</a:t>
            </a:r>
            <a:r>
              <a:rPr sz="3200" spc="-50"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occur,</a:t>
            </a:r>
            <a:r>
              <a:rPr sz="3200" spc="-50"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when</a:t>
            </a:r>
            <a:r>
              <a:rPr sz="3200" spc="-5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and</a:t>
            </a:r>
            <a:r>
              <a:rPr sz="3200" spc="-50"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spc="-20" dirty="0">
                <a:solidFill>
                  <a:srgbClr val="565656"/>
                </a:solidFill>
                <a:latin typeface="Open Sans" panose="020B0606030504020204" pitchFamily="34" charset="0"/>
                <a:ea typeface="Open Sans" panose="020B0606030504020204" pitchFamily="34" charset="0"/>
                <a:cs typeface="Open Sans" panose="020B0606030504020204" pitchFamily="34" charset="0"/>
              </a:rPr>
              <a:t>how.</a:t>
            </a:r>
            <a:endParaRPr lang="en-US" sz="3200" spc="-20" dirty="0">
              <a:solidFill>
                <a:srgbClr val="565656"/>
              </a:solidFill>
              <a:latin typeface="Open Sans" panose="020B0606030504020204" pitchFamily="34" charset="0"/>
              <a:ea typeface="Open Sans" panose="020B0606030504020204" pitchFamily="34" charset="0"/>
              <a:cs typeface="Open Sans" panose="020B0606030504020204" pitchFamily="34" charset="0"/>
            </a:endParaRPr>
          </a:p>
          <a:p>
            <a:pPr marL="1567815" marR="5080">
              <a:lnSpc>
                <a:spcPct val="100000"/>
              </a:lnSpc>
            </a:pPr>
            <a:endParaRPr lang="en-US" sz="3200" spc="-20" dirty="0">
              <a:solidFill>
                <a:srgbClr val="565656"/>
              </a:solidFill>
              <a:latin typeface="Open Sans" panose="020B0606030504020204" pitchFamily="34" charset="0"/>
              <a:ea typeface="Open Sans" panose="020B0606030504020204" pitchFamily="34" charset="0"/>
              <a:cs typeface="Open Sans" panose="020B0606030504020204" pitchFamily="34" charset="0"/>
            </a:endParaRPr>
          </a:p>
          <a:p>
            <a:pPr marL="1567815" marR="5080">
              <a:lnSpc>
                <a:spcPct val="100000"/>
              </a:lnSpc>
            </a:pPr>
            <a:r>
              <a:rPr sz="3200" b="1" u="sng" dirty="0">
                <a:solidFill>
                  <a:srgbClr val="565656"/>
                </a:solidFill>
                <a:uFill>
                  <a:solidFill>
                    <a:srgbClr val="565656"/>
                  </a:solidFill>
                </a:uFill>
                <a:latin typeface="Open Sans" panose="020B0606030504020204" pitchFamily="34" charset="0"/>
                <a:ea typeface="Open Sans" panose="020B0606030504020204" pitchFamily="34" charset="0"/>
                <a:cs typeface="Open Sans" panose="020B0606030504020204" pitchFamily="34" charset="0"/>
              </a:rPr>
              <a:t>Principles</a:t>
            </a:r>
            <a:r>
              <a:rPr sz="3200" b="1" spc="-70"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are</a:t>
            </a:r>
            <a:r>
              <a:rPr sz="3200" spc="-5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more</a:t>
            </a:r>
            <a:r>
              <a:rPr sz="3200" spc="-5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general</a:t>
            </a:r>
            <a:r>
              <a:rPr sz="3200" spc="-40"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in</a:t>
            </a:r>
            <a:r>
              <a:rPr sz="3200" spc="-50"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that</a:t>
            </a:r>
            <a:r>
              <a:rPr sz="3200" spc="-40"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they</a:t>
            </a:r>
            <a:r>
              <a:rPr sz="3200" spc="-50"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565656"/>
                </a:solidFill>
                <a:latin typeface="Open Sans" panose="020B0606030504020204" pitchFamily="34" charset="0"/>
                <a:ea typeface="Open Sans" panose="020B0606030504020204" pitchFamily="34" charset="0"/>
                <a:cs typeface="Open Sans" panose="020B0606030504020204" pitchFamily="34" charset="0"/>
              </a:rPr>
              <a:t>guide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people</a:t>
            </a:r>
            <a:r>
              <a:rPr sz="3200" spc="-50"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but</a:t>
            </a:r>
            <a:r>
              <a:rPr sz="3200" spc="-4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never</a:t>
            </a:r>
            <a:r>
              <a:rPr sz="3200" spc="-5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provide</a:t>
            </a:r>
            <a:r>
              <a:rPr sz="3200" spc="-4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the</a:t>
            </a:r>
            <a:r>
              <a:rPr sz="3200" spc="-5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'how'</a:t>
            </a:r>
            <a:r>
              <a:rPr sz="3200" spc="-4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to</a:t>
            </a:r>
            <a:r>
              <a:rPr sz="3200" spc="-60"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565656"/>
                </a:solidFill>
                <a:latin typeface="Open Sans" panose="020B0606030504020204" pitchFamily="34" charset="0"/>
                <a:ea typeface="Open Sans" panose="020B0606030504020204" pitchFamily="34" charset="0"/>
                <a:cs typeface="Open Sans" panose="020B0606030504020204" pitchFamily="34" charset="0"/>
              </a:rPr>
              <a:t>do</a:t>
            </a:r>
            <a:r>
              <a:rPr sz="3200" spc="-5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3200" spc="-25" dirty="0">
                <a:solidFill>
                  <a:srgbClr val="565656"/>
                </a:solidFill>
                <a:latin typeface="Open Sans" panose="020B0606030504020204" pitchFamily="34" charset="0"/>
                <a:ea typeface="Open Sans" panose="020B0606030504020204" pitchFamily="34" charset="0"/>
                <a:cs typeface="Open Sans" panose="020B0606030504020204" pitchFamily="34" charset="0"/>
              </a:rPr>
              <a:t>it.</a:t>
            </a:r>
            <a:endParaRPr sz="3200"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5">
            <a:extLst>
              <a:ext uri="{FF2B5EF4-FFF2-40B4-BE49-F238E27FC236}">
                <a16:creationId xmlns:a16="http://schemas.microsoft.com/office/drawing/2014/main" id="{7FC6DBE6-A67F-7347-24B4-06811A35978F}"/>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76</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412818046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8CB32-4030-A6A8-3020-E0726F620E3C}"/>
              </a:ext>
            </a:extLst>
          </p:cNvPr>
          <p:cNvSpPr>
            <a:spLocks noGrp="1"/>
          </p:cNvSpPr>
          <p:nvPr>
            <p:ph type="title"/>
          </p:nvPr>
        </p:nvSpPr>
        <p:spPr>
          <a:xfrm>
            <a:off x="1447800" y="77969"/>
            <a:ext cx="11006023" cy="492443"/>
          </a:xfrm>
        </p:spPr>
        <p:txBody>
          <a:bodyPr/>
          <a:lstStyle/>
          <a:p>
            <a:pPr marL="12700">
              <a:spcBef>
                <a:spcPts val="95"/>
              </a:spcBef>
            </a:pPr>
            <a:r>
              <a:rPr lang="en-US"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Responsibilities within the partnership</a:t>
            </a:r>
          </a:p>
        </p:txBody>
      </p:sp>
      <p:sp>
        <p:nvSpPr>
          <p:cNvPr id="7" name="TextBox 6">
            <a:extLst>
              <a:ext uri="{FF2B5EF4-FFF2-40B4-BE49-F238E27FC236}">
                <a16:creationId xmlns:a16="http://schemas.microsoft.com/office/drawing/2014/main" id="{B2352741-8F84-D69C-2EDD-D5B778C861BF}"/>
              </a:ext>
            </a:extLst>
          </p:cNvPr>
          <p:cNvSpPr txBox="1"/>
          <p:nvPr/>
        </p:nvSpPr>
        <p:spPr>
          <a:xfrm>
            <a:off x="398387" y="838200"/>
            <a:ext cx="11551560" cy="4801314"/>
          </a:xfrm>
          <a:prstGeom prst="rect">
            <a:avLst/>
          </a:prstGeom>
          <a:noFill/>
        </p:spPr>
        <p:txBody>
          <a:bodyPr wrap="none" rtlCol="0">
            <a:spAutoFit/>
          </a:bodyPr>
          <a:lstStyle/>
          <a:p>
            <a:r>
              <a:rPr lang="en-US" sz="1800" b="1" dirty="0">
                <a:latin typeface="Open Sans" panose="020B0606030504020204" pitchFamily="34" charset="0"/>
                <a:ea typeface="Open Sans" panose="020B0606030504020204" pitchFamily="34" charset="0"/>
                <a:cs typeface="Open Sans" panose="020B0606030504020204" pitchFamily="34" charset="0"/>
              </a:rPr>
              <a:t>Board Chair (Association Volunteer Leader)</a:t>
            </a:r>
            <a:endParaRPr lang="en-US" b="1" dirty="0">
              <a:effectLst/>
              <a:latin typeface="Open Sans" panose="020B0606030504020204" pitchFamily="34" charset="0"/>
              <a:ea typeface="Open Sans" panose="020B0606030504020204" pitchFamily="34" charset="0"/>
              <a:cs typeface="Open Sans" panose="020B0606030504020204" pitchFamily="34" charset="0"/>
            </a:endParaRPr>
          </a:p>
          <a:p>
            <a:r>
              <a:rPr lang="en-US" sz="1800" dirty="0">
                <a:latin typeface="Open Sans" panose="020B0606030504020204" pitchFamily="34" charset="0"/>
                <a:ea typeface="Open Sans" panose="020B0606030504020204" pitchFamily="34" charset="0"/>
                <a:cs typeface="Open Sans" panose="020B0606030504020204" pitchFamily="34" charset="0"/>
              </a:rPr>
              <a:t>1.     Preside overboard meetings – Ensure meetings are productive and focused.</a:t>
            </a:r>
            <a:endParaRPr lang="en-US" dirty="0">
              <a:effectLst/>
              <a:latin typeface="Open Sans" panose="020B0606030504020204" pitchFamily="34" charset="0"/>
              <a:ea typeface="Open Sans" panose="020B0606030504020204" pitchFamily="34" charset="0"/>
              <a:cs typeface="Open Sans" panose="020B0606030504020204" pitchFamily="34" charset="0"/>
            </a:endParaRPr>
          </a:p>
          <a:p>
            <a:r>
              <a:rPr lang="en-US" sz="1800" dirty="0">
                <a:latin typeface="Open Sans" panose="020B0606030504020204" pitchFamily="34" charset="0"/>
                <a:ea typeface="Open Sans" panose="020B0606030504020204" pitchFamily="34" charset="0"/>
                <a:cs typeface="Open Sans" panose="020B0606030504020204" pitchFamily="34" charset="0"/>
              </a:rPr>
              <a:t>2.     Set agendas in partnership with the chief staff executive.</a:t>
            </a:r>
            <a:endParaRPr lang="en-US" dirty="0">
              <a:effectLst/>
              <a:latin typeface="Open Sans" panose="020B0606030504020204" pitchFamily="34" charset="0"/>
              <a:ea typeface="Open Sans" panose="020B0606030504020204" pitchFamily="34" charset="0"/>
              <a:cs typeface="Open Sans" panose="020B0606030504020204" pitchFamily="34" charset="0"/>
            </a:endParaRPr>
          </a:p>
          <a:p>
            <a:r>
              <a:rPr lang="en-US" sz="1800" dirty="0">
                <a:latin typeface="Open Sans" panose="020B0606030504020204" pitchFamily="34" charset="0"/>
                <a:ea typeface="Open Sans" panose="020B0606030504020204" pitchFamily="34" charset="0"/>
                <a:cs typeface="Open Sans" panose="020B0606030504020204" pitchFamily="34" charset="0"/>
              </a:rPr>
              <a:t>3.     Facilitate board governance – Ensure effective decision-making and adherence to bylaws and policies.</a:t>
            </a:r>
            <a:endParaRPr lang="en-US" dirty="0">
              <a:effectLst/>
              <a:latin typeface="Open Sans" panose="020B0606030504020204" pitchFamily="34" charset="0"/>
              <a:ea typeface="Open Sans" panose="020B0606030504020204" pitchFamily="34" charset="0"/>
              <a:cs typeface="Open Sans" panose="020B0606030504020204" pitchFamily="34" charset="0"/>
            </a:endParaRPr>
          </a:p>
          <a:p>
            <a:r>
              <a:rPr lang="en-US" sz="1800" dirty="0">
                <a:latin typeface="Open Sans" panose="020B0606030504020204" pitchFamily="34" charset="0"/>
                <a:ea typeface="Open Sans" panose="020B0606030504020204" pitchFamily="34" charset="0"/>
                <a:cs typeface="Open Sans" panose="020B0606030504020204" pitchFamily="34" charset="0"/>
              </a:rPr>
              <a:t>4.     Support and oversee the evaluation of the chief staff member.</a:t>
            </a:r>
            <a:endParaRPr lang="en-US" dirty="0">
              <a:effectLst/>
              <a:latin typeface="Open Sans" panose="020B0606030504020204" pitchFamily="34" charset="0"/>
              <a:ea typeface="Open Sans" panose="020B0606030504020204" pitchFamily="34" charset="0"/>
              <a:cs typeface="Open Sans" panose="020B0606030504020204" pitchFamily="34" charset="0"/>
            </a:endParaRPr>
          </a:p>
          <a:p>
            <a:r>
              <a:rPr lang="en-US" sz="1800" dirty="0">
                <a:latin typeface="Open Sans" panose="020B0606030504020204" pitchFamily="34" charset="0"/>
                <a:ea typeface="Open Sans" panose="020B0606030504020204" pitchFamily="34" charset="0"/>
                <a:cs typeface="Open Sans" panose="020B0606030504020204" pitchFamily="34" charset="0"/>
              </a:rPr>
              <a:t>5.     Represent the board and organization externally, when appropriate.</a:t>
            </a:r>
            <a:endParaRPr lang="en-US" dirty="0">
              <a:effectLst/>
              <a:latin typeface="Open Sans" panose="020B0606030504020204" pitchFamily="34" charset="0"/>
              <a:ea typeface="Open Sans" panose="020B0606030504020204" pitchFamily="34" charset="0"/>
              <a:cs typeface="Open Sans" panose="020B0606030504020204" pitchFamily="34" charset="0"/>
            </a:endParaRPr>
          </a:p>
          <a:p>
            <a:r>
              <a:rPr lang="en-US" sz="1800" dirty="0">
                <a:latin typeface="Open Sans" panose="020B0606030504020204" pitchFamily="34" charset="0"/>
                <a:ea typeface="Open Sans" panose="020B0606030504020204" pitchFamily="34" charset="0"/>
                <a:cs typeface="Open Sans" panose="020B0606030504020204" pitchFamily="34" charset="0"/>
              </a:rPr>
              <a:t>6.     Lead in strategic direction and priority setting with the board.</a:t>
            </a:r>
          </a:p>
          <a:p>
            <a:pPr marL="342900" lvl="2" indent="-342900">
              <a:buAutoNum type="arabicPeriod" startAt="7"/>
            </a:pPr>
            <a:r>
              <a:rPr lang="en-US" dirty="0">
                <a:effectLst/>
                <a:latin typeface="Open Sans" panose="020B0606030504020204" pitchFamily="34" charset="0"/>
                <a:ea typeface="Open Sans" panose="020B0606030504020204" pitchFamily="34" charset="0"/>
                <a:cs typeface="Open Sans" panose="020B0606030504020204" pitchFamily="34" charset="0"/>
              </a:rPr>
              <a:t>  Takes the lead on issues involving board members.</a:t>
            </a:r>
          </a:p>
          <a:p>
            <a:pPr marL="342900" indent="-342900">
              <a:buAutoNum type="arabicPeriod" startAt="7"/>
            </a:pPr>
            <a:endParaRPr lang="en-US" dirty="0">
              <a:effectLst/>
              <a:latin typeface="Open Sans" panose="020B0606030504020204" pitchFamily="34" charset="0"/>
              <a:ea typeface="Open Sans" panose="020B0606030504020204" pitchFamily="34" charset="0"/>
              <a:cs typeface="Open Sans" panose="020B0606030504020204" pitchFamily="34" charset="0"/>
            </a:endParaRPr>
          </a:p>
          <a:p>
            <a:r>
              <a:rPr lang="en-US" sz="1800" b="1" dirty="0">
                <a:latin typeface="Open Sans" panose="020B0606030504020204" pitchFamily="34" charset="0"/>
                <a:ea typeface="Open Sans" panose="020B0606030504020204" pitchFamily="34" charset="0"/>
                <a:cs typeface="Open Sans" panose="020B0606030504020204" pitchFamily="34" charset="0"/>
              </a:rPr>
              <a:t>Chief Staff Leader (Executive Director / CEO / General Secretary)</a:t>
            </a:r>
            <a:endParaRPr lang="en-US" b="1" dirty="0">
              <a:effectLst/>
              <a:latin typeface="Open Sans" panose="020B0606030504020204" pitchFamily="34" charset="0"/>
              <a:ea typeface="Open Sans" panose="020B0606030504020204" pitchFamily="34" charset="0"/>
              <a:cs typeface="Open Sans" panose="020B0606030504020204" pitchFamily="34" charset="0"/>
            </a:endParaRPr>
          </a:p>
          <a:p>
            <a:r>
              <a:rPr lang="en-US" sz="1800" dirty="0">
                <a:latin typeface="Open Sans" panose="020B0606030504020204" pitchFamily="34" charset="0"/>
                <a:ea typeface="Open Sans" panose="020B0606030504020204" pitchFamily="34" charset="0"/>
                <a:cs typeface="Open Sans" panose="020B0606030504020204" pitchFamily="34" charset="0"/>
              </a:rPr>
              <a:t>1.     Manage daily operations and staff – Ensure execution of programs, services, and initiatives.</a:t>
            </a:r>
            <a:endParaRPr lang="en-US" dirty="0">
              <a:effectLst/>
              <a:latin typeface="Open Sans" panose="020B0606030504020204" pitchFamily="34" charset="0"/>
              <a:ea typeface="Open Sans" panose="020B0606030504020204" pitchFamily="34" charset="0"/>
              <a:cs typeface="Open Sans" panose="020B0606030504020204" pitchFamily="34" charset="0"/>
            </a:endParaRPr>
          </a:p>
          <a:p>
            <a:r>
              <a:rPr lang="en-US" sz="1800" dirty="0">
                <a:latin typeface="Open Sans" panose="020B0606030504020204" pitchFamily="34" charset="0"/>
                <a:ea typeface="Open Sans" panose="020B0606030504020204" pitchFamily="34" charset="0"/>
                <a:cs typeface="Open Sans" panose="020B0606030504020204" pitchFamily="34" charset="0"/>
              </a:rPr>
              <a:t>2.     Implement the board’s strategic direction and policies.</a:t>
            </a:r>
            <a:endParaRPr lang="en-US" dirty="0">
              <a:effectLst/>
              <a:latin typeface="Open Sans" panose="020B0606030504020204" pitchFamily="34" charset="0"/>
              <a:ea typeface="Open Sans" panose="020B0606030504020204" pitchFamily="34" charset="0"/>
              <a:cs typeface="Open Sans" panose="020B0606030504020204" pitchFamily="34" charset="0"/>
            </a:endParaRPr>
          </a:p>
          <a:p>
            <a:r>
              <a:rPr lang="en-US" sz="1800" dirty="0">
                <a:latin typeface="Open Sans" panose="020B0606030504020204" pitchFamily="34" charset="0"/>
                <a:ea typeface="Open Sans" panose="020B0606030504020204" pitchFamily="34" charset="0"/>
                <a:cs typeface="Open Sans" panose="020B0606030504020204" pitchFamily="34" charset="0"/>
              </a:rPr>
              <a:t>3.     Serve as the primary liaison to the board – Provide information and recommendations.</a:t>
            </a:r>
            <a:endParaRPr lang="en-US" dirty="0">
              <a:effectLst/>
              <a:latin typeface="Open Sans" panose="020B0606030504020204" pitchFamily="34" charset="0"/>
              <a:ea typeface="Open Sans" panose="020B0606030504020204" pitchFamily="34" charset="0"/>
              <a:cs typeface="Open Sans" panose="020B0606030504020204" pitchFamily="34" charset="0"/>
            </a:endParaRPr>
          </a:p>
          <a:p>
            <a:r>
              <a:rPr lang="en-US" sz="1800" dirty="0">
                <a:latin typeface="Open Sans" panose="020B0606030504020204" pitchFamily="34" charset="0"/>
                <a:ea typeface="Open Sans" panose="020B0606030504020204" pitchFamily="34" charset="0"/>
                <a:cs typeface="Open Sans" panose="020B0606030504020204" pitchFamily="34" charset="0"/>
              </a:rPr>
              <a:t>4.     Oversee finances and resource development.</a:t>
            </a:r>
            <a:endParaRPr lang="en-US" dirty="0">
              <a:effectLst/>
              <a:latin typeface="Open Sans" panose="020B0606030504020204" pitchFamily="34" charset="0"/>
              <a:ea typeface="Open Sans" panose="020B0606030504020204" pitchFamily="34" charset="0"/>
              <a:cs typeface="Open Sans" panose="020B0606030504020204" pitchFamily="34" charset="0"/>
            </a:endParaRPr>
          </a:p>
          <a:p>
            <a:r>
              <a:rPr lang="en-US" sz="1800" dirty="0">
                <a:latin typeface="Open Sans" panose="020B0606030504020204" pitchFamily="34" charset="0"/>
                <a:ea typeface="Open Sans" panose="020B0606030504020204" pitchFamily="34" charset="0"/>
                <a:cs typeface="Open Sans" panose="020B0606030504020204" pitchFamily="34" charset="0"/>
              </a:rPr>
              <a:t>5.     Represent the organization to external stakeholders and partners.</a:t>
            </a:r>
            <a:endParaRPr lang="en-US" dirty="0">
              <a:effectLst/>
              <a:latin typeface="Open Sans" panose="020B0606030504020204" pitchFamily="34" charset="0"/>
              <a:ea typeface="Open Sans" panose="020B0606030504020204" pitchFamily="34" charset="0"/>
              <a:cs typeface="Open Sans" panose="020B0606030504020204" pitchFamily="34" charset="0"/>
            </a:endParaRPr>
          </a:p>
          <a:p>
            <a:r>
              <a:rPr lang="en-US" sz="1800" dirty="0">
                <a:latin typeface="Open Sans" panose="020B0606030504020204" pitchFamily="34" charset="0"/>
                <a:ea typeface="Open Sans" panose="020B0606030504020204" pitchFamily="34" charset="0"/>
                <a:cs typeface="Open Sans" panose="020B0606030504020204" pitchFamily="34" charset="0"/>
              </a:rPr>
              <a:t>6.     Support volunteer leaders and committee work.</a:t>
            </a:r>
            <a:endParaRPr lang="en-US" dirty="0">
              <a:effectLst/>
              <a:latin typeface="Open Sans" panose="020B0606030504020204" pitchFamily="34" charset="0"/>
              <a:ea typeface="Open Sans" panose="020B0606030504020204" pitchFamily="34" charset="0"/>
              <a:cs typeface="Open Sans" panose="020B0606030504020204" pitchFamily="34" charset="0"/>
            </a:endParaRPr>
          </a:p>
          <a:p>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5">
            <a:extLst>
              <a:ext uri="{FF2B5EF4-FFF2-40B4-BE49-F238E27FC236}">
                <a16:creationId xmlns:a16="http://schemas.microsoft.com/office/drawing/2014/main" id="{58C6E980-12C7-2A3A-46C8-86988CA2D6D1}"/>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77</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199254479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0" y="10922"/>
            <a:ext cx="9601200" cy="997709"/>
          </a:xfrm>
          <a:prstGeom prst="rect">
            <a:avLst/>
          </a:prstGeom>
        </p:spPr>
        <p:txBody>
          <a:bodyPr vert="horz" wrap="square" lIns="0" tIns="12700" rIns="0" bIns="0" rtlCol="0">
            <a:spAutoFit/>
          </a:bodyPr>
          <a:lstStyle/>
          <a:p>
            <a:pPr marL="2797810" algn="ctr">
              <a:lnSpc>
                <a:spcPct val="100000"/>
              </a:lnSpc>
              <a:spcBef>
                <a:spcPts val="100"/>
              </a:spcBef>
            </a:pPr>
            <a:r>
              <a:rPr lang="en-US"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Examples of Areas of Behavior That Can Be Guided by Norms </a:t>
            </a:r>
            <a:r>
              <a:rPr lang="en-US" sz="32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endParaRPr sz="32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3962400" y="1371600"/>
            <a:ext cx="4960620" cy="4452501"/>
          </a:xfrm>
          <a:prstGeom prst="rect">
            <a:avLst/>
          </a:prstGeom>
        </p:spPr>
        <p:txBody>
          <a:bodyPr vert="horz" wrap="square" lIns="0" tIns="12700" rIns="0" bIns="0" rtlCol="0">
            <a:spAutoFit/>
          </a:bodyPr>
          <a:lstStyle/>
          <a:p>
            <a:pPr marL="468630" indent="-455930">
              <a:lnSpc>
                <a:spcPct val="100000"/>
              </a:lnSpc>
              <a:spcBef>
                <a:spcPts val="100"/>
              </a:spcBef>
              <a:buSzPct val="90000"/>
              <a:buFont typeface="Wingdings"/>
              <a:buChar char=""/>
              <a:tabLst>
                <a:tab pos="468630" algn="l"/>
              </a:tabLst>
            </a:pPr>
            <a:r>
              <a:rPr sz="28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Relationship</a:t>
            </a:r>
            <a:r>
              <a:rPr sz="2800"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Norms</a:t>
            </a:r>
            <a:endParaRPr sz="2800" dirty="0">
              <a:latin typeface="Open Sans" panose="020B0606030504020204" pitchFamily="34" charset="0"/>
              <a:ea typeface="Open Sans" panose="020B0606030504020204" pitchFamily="34" charset="0"/>
              <a:cs typeface="Open Sans" panose="020B0606030504020204" pitchFamily="34" charset="0"/>
            </a:endParaRPr>
          </a:p>
          <a:p>
            <a:pPr marL="490220" indent="-477520">
              <a:lnSpc>
                <a:spcPct val="100000"/>
              </a:lnSpc>
              <a:spcBef>
                <a:spcPts val="2295"/>
              </a:spcBef>
              <a:buFont typeface="Wingdings"/>
              <a:buChar char=""/>
              <a:tabLst>
                <a:tab pos="490220" algn="l"/>
              </a:tabLst>
            </a:pPr>
            <a:r>
              <a:rPr sz="2800"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Conflict-</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Management</a:t>
            </a:r>
            <a:r>
              <a:rPr sz="2800" spc="1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Norms</a:t>
            </a:r>
            <a:endParaRPr sz="2800" dirty="0">
              <a:latin typeface="Open Sans" panose="020B0606030504020204" pitchFamily="34" charset="0"/>
              <a:ea typeface="Open Sans" panose="020B0606030504020204" pitchFamily="34" charset="0"/>
              <a:cs typeface="Open Sans" panose="020B0606030504020204" pitchFamily="34" charset="0"/>
            </a:endParaRPr>
          </a:p>
          <a:p>
            <a:pPr marL="490220" indent="-477520">
              <a:lnSpc>
                <a:spcPct val="100000"/>
              </a:lnSpc>
              <a:spcBef>
                <a:spcPts val="2205"/>
              </a:spcBef>
              <a:buFont typeface="Wingdings"/>
              <a:buChar char=""/>
              <a:tabLst>
                <a:tab pos="490220" algn="l"/>
              </a:tabLst>
            </a:pPr>
            <a:r>
              <a:rPr sz="2800"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Decision-</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Making</a:t>
            </a:r>
            <a:r>
              <a:rPr sz="28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Norms</a:t>
            </a:r>
            <a:endParaRPr sz="2800" dirty="0">
              <a:latin typeface="Open Sans" panose="020B0606030504020204" pitchFamily="34" charset="0"/>
              <a:ea typeface="Open Sans" panose="020B0606030504020204" pitchFamily="34" charset="0"/>
              <a:cs typeface="Open Sans" panose="020B0606030504020204" pitchFamily="34" charset="0"/>
            </a:endParaRPr>
          </a:p>
          <a:p>
            <a:pPr marL="490220" indent="-477520">
              <a:lnSpc>
                <a:spcPct val="100000"/>
              </a:lnSpc>
              <a:spcBef>
                <a:spcPts val="2200"/>
              </a:spcBef>
              <a:buFont typeface="Wingdings"/>
              <a:buChar char=""/>
              <a:tabLst>
                <a:tab pos="490220" algn="l"/>
              </a:tabLst>
            </a:pPr>
            <a:r>
              <a:rPr sz="28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Communication</a:t>
            </a:r>
            <a:r>
              <a:rPr sz="2800"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Norms</a:t>
            </a:r>
            <a:endParaRPr sz="2800" dirty="0">
              <a:latin typeface="Open Sans" panose="020B0606030504020204" pitchFamily="34" charset="0"/>
              <a:ea typeface="Open Sans" panose="020B0606030504020204" pitchFamily="34" charset="0"/>
              <a:cs typeface="Open Sans" panose="020B0606030504020204" pitchFamily="34" charset="0"/>
            </a:endParaRPr>
          </a:p>
          <a:p>
            <a:pPr marL="490220" indent="-477520">
              <a:lnSpc>
                <a:spcPct val="100000"/>
              </a:lnSpc>
              <a:spcBef>
                <a:spcPts val="2195"/>
              </a:spcBef>
              <a:buFont typeface="Wingdings"/>
              <a:buChar char=""/>
              <a:tabLst>
                <a:tab pos="490220" algn="l"/>
              </a:tabLst>
            </a:pP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Meeting</a:t>
            </a:r>
            <a:r>
              <a:rPr sz="28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Norms</a:t>
            </a:r>
            <a:endParaRPr sz="2800" dirty="0">
              <a:latin typeface="Open Sans" panose="020B0606030504020204" pitchFamily="34" charset="0"/>
              <a:ea typeface="Open Sans" panose="020B0606030504020204" pitchFamily="34" charset="0"/>
              <a:cs typeface="Open Sans" panose="020B0606030504020204" pitchFamily="34" charset="0"/>
            </a:endParaRPr>
          </a:p>
          <a:p>
            <a:pPr marL="490220" indent="-477520">
              <a:lnSpc>
                <a:spcPct val="100000"/>
              </a:lnSpc>
              <a:spcBef>
                <a:spcPts val="2205"/>
              </a:spcBef>
              <a:buFont typeface="Wingdings"/>
              <a:buChar char=""/>
              <a:tabLst>
                <a:tab pos="490220" algn="l"/>
              </a:tabLst>
            </a:pPr>
            <a:r>
              <a:rPr sz="28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Preparation</a:t>
            </a:r>
            <a:r>
              <a:rPr sz="28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Norms</a:t>
            </a:r>
            <a:endParaRPr sz="28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2A7AD030-51C7-C3AF-6873-68489DA69583}"/>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78</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30210801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92988" y="178562"/>
            <a:ext cx="11006023" cy="635635"/>
          </a:xfrm>
          <a:prstGeom prst="rect">
            <a:avLst/>
          </a:prstGeom>
        </p:spPr>
        <p:txBody>
          <a:bodyPr vert="horz" wrap="square" lIns="0" tIns="12700" rIns="0" bIns="0" rtlCol="0">
            <a:spAutoFit/>
          </a:bodyPr>
          <a:lstStyle/>
          <a:p>
            <a:pPr marL="2937510">
              <a:lnSpc>
                <a:spcPct val="100000"/>
              </a:lnSpc>
              <a:spcBef>
                <a:spcPts val="100"/>
              </a:spcBef>
            </a:pPr>
            <a:r>
              <a:rPr sz="4000" dirty="0">
                <a:solidFill>
                  <a:srgbClr val="117624"/>
                </a:solidFill>
                <a:latin typeface="Open Sans" panose="020B0606030504020204" pitchFamily="34" charset="0"/>
                <a:ea typeface="Open Sans" panose="020B0606030504020204" pitchFamily="34" charset="0"/>
                <a:cs typeface="Open Sans" panose="020B0606030504020204" pitchFamily="34" charset="0"/>
              </a:rPr>
              <a:t>Building</a:t>
            </a:r>
            <a:r>
              <a:rPr sz="4000" spc="-10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dirty="0">
                <a:solidFill>
                  <a:srgbClr val="117624"/>
                </a:solidFill>
                <a:latin typeface="Open Sans" panose="020B0606030504020204" pitchFamily="34" charset="0"/>
                <a:ea typeface="Open Sans" panose="020B0606030504020204" pitchFamily="34" charset="0"/>
                <a:cs typeface="Open Sans" panose="020B0606030504020204" pitchFamily="34" charset="0"/>
              </a:rPr>
              <a:t>Board</a:t>
            </a:r>
            <a:r>
              <a:rPr sz="4000" spc="-11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Norms</a:t>
            </a:r>
            <a:endParaRPr sz="4000" dirty="0">
              <a:latin typeface="Open Sans" panose="020B0606030504020204" pitchFamily="34" charset="0"/>
              <a:ea typeface="Open Sans" panose="020B0606030504020204" pitchFamily="34" charset="0"/>
              <a:cs typeface="Open Sans" panose="020B0606030504020204" pitchFamily="34" charset="0"/>
            </a:endParaRPr>
          </a:p>
        </p:txBody>
      </p:sp>
      <p:graphicFrame>
        <p:nvGraphicFramePr>
          <p:cNvPr id="5" name="object 5"/>
          <p:cNvGraphicFramePr>
            <a:graphicFrameLocks noGrp="1"/>
          </p:cNvGraphicFramePr>
          <p:nvPr>
            <p:extLst>
              <p:ext uri="{D42A27DB-BD31-4B8C-83A1-F6EECF244321}">
                <p14:modId xmlns:p14="http://schemas.microsoft.com/office/powerpoint/2010/main" val="875139564"/>
              </p:ext>
            </p:extLst>
          </p:nvPr>
        </p:nvGraphicFramePr>
        <p:xfrm>
          <a:off x="685799" y="838200"/>
          <a:ext cx="10820400" cy="4698365"/>
        </p:xfrm>
        <a:graphic>
          <a:graphicData uri="http://schemas.openxmlformats.org/drawingml/2006/table">
            <a:tbl>
              <a:tblPr firstRow="1" bandRow="1">
                <a:tableStyleId>{B301B821-A1FF-4177-AEE7-76D212191A09}</a:tableStyleId>
              </a:tblPr>
              <a:tblGrid>
                <a:gridCol w="5184141">
                  <a:extLst>
                    <a:ext uri="{9D8B030D-6E8A-4147-A177-3AD203B41FA5}">
                      <a16:colId xmlns:a16="http://schemas.microsoft.com/office/drawing/2014/main" val="20000"/>
                    </a:ext>
                  </a:extLst>
                </a:gridCol>
                <a:gridCol w="25400">
                  <a:extLst>
                    <a:ext uri="{9D8B030D-6E8A-4147-A177-3AD203B41FA5}">
                      <a16:colId xmlns:a16="http://schemas.microsoft.com/office/drawing/2014/main" val="20001"/>
                    </a:ext>
                  </a:extLst>
                </a:gridCol>
                <a:gridCol w="5610859">
                  <a:extLst>
                    <a:ext uri="{9D8B030D-6E8A-4147-A177-3AD203B41FA5}">
                      <a16:colId xmlns:a16="http://schemas.microsoft.com/office/drawing/2014/main" val="20002"/>
                    </a:ext>
                  </a:extLst>
                </a:gridCol>
              </a:tblGrid>
              <a:tr h="307975">
                <a:tc>
                  <a:txBody>
                    <a:bodyPr/>
                    <a:lstStyle/>
                    <a:p>
                      <a:pPr marL="1016000">
                        <a:lnSpc>
                          <a:spcPct val="100000"/>
                        </a:lnSpc>
                        <a:spcBef>
                          <a:spcPts val="340"/>
                        </a:spcBef>
                      </a:pPr>
                      <a:r>
                        <a:rPr lang="en-US" sz="1600" b="1" dirty="0">
                          <a:solidFill>
                            <a:srgbClr val="FFFFFF"/>
                          </a:solidFill>
                        </a:rPr>
                        <a:t> Norm</a:t>
                      </a:r>
                      <a:endParaRPr sz="1600" dirty="0">
                        <a:latin typeface="Open Sans" panose="020B0606030504020204" pitchFamily="34" charset="0"/>
                        <a:ea typeface="Open Sans" panose="020B0606030504020204" pitchFamily="34" charset="0"/>
                        <a:cs typeface="Open Sans" panose="020B0606030504020204" pitchFamily="34" charset="0"/>
                      </a:endParaRPr>
                    </a:p>
                  </a:txBody>
                  <a:tcPr marL="0" marR="0" marT="43180" marB="0"/>
                </a:tc>
                <a:tc>
                  <a:txBody>
                    <a:bodyPr/>
                    <a:lstStyle/>
                    <a:p>
                      <a:pPr marL="803275">
                        <a:lnSpc>
                          <a:spcPct val="100000"/>
                        </a:lnSpc>
                        <a:spcBef>
                          <a:spcPts val="340"/>
                        </a:spcBef>
                      </a:pPr>
                      <a:r>
                        <a:rPr lang="en-US" sz="1600" b="1">
                          <a:solidFill>
                            <a:srgbClr val="FFFFFF"/>
                          </a:solidFill>
                        </a:rPr>
                        <a:t> </a:t>
                      </a:r>
                      <a:endParaRPr sz="1600">
                        <a:latin typeface="Open Sans" panose="020B0606030504020204" pitchFamily="34" charset="0"/>
                        <a:ea typeface="Open Sans" panose="020B0606030504020204" pitchFamily="34" charset="0"/>
                        <a:cs typeface="Open Sans" panose="020B0606030504020204" pitchFamily="34" charset="0"/>
                      </a:endParaRPr>
                    </a:p>
                  </a:txBody>
                  <a:tcPr marL="0" marR="0" marT="43180" marB="0"/>
                </a:tc>
                <a:tc>
                  <a:txBody>
                    <a:bodyPr/>
                    <a:lstStyle/>
                    <a:p>
                      <a:pPr marL="104775" algn="ctr">
                        <a:lnSpc>
                          <a:spcPct val="100000"/>
                        </a:lnSpc>
                        <a:spcBef>
                          <a:spcPts val="340"/>
                        </a:spcBef>
                      </a:pPr>
                      <a:r>
                        <a:rPr sz="1600" b="1">
                          <a:solidFill>
                            <a:srgbClr val="FFFFFF"/>
                          </a:solidFill>
                        </a:rPr>
                        <a:t>If</a:t>
                      </a:r>
                      <a:r>
                        <a:rPr sz="1600" b="1" spc="-20">
                          <a:solidFill>
                            <a:srgbClr val="FFFFFF"/>
                          </a:solidFill>
                        </a:rPr>
                        <a:t> </a:t>
                      </a:r>
                      <a:r>
                        <a:rPr sz="1600" b="1">
                          <a:solidFill>
                            <a:srgbClr val="FFFFFF"/>
                          </a:solidFill>
                        </a:rPr>
                        <a:t>we</a:t>
                      </a:r>
                      <a:r>
                        <a:rPr sz="1600" b="1" spc="-100">
                          <a:solidFill>
                            <a:srgbClr val="FFFFFF"/>
                          </a:solidFill>
                        </a:rPr>
                        <a:t> </a:t>
                      </a:r>
                      <a:r>
                        <a:rPr sz="1600" b="1">
                          <a:solidFill>
                            <a:srgbClr val="FFFFFF"/>
                          </a:solidFill>
                        </a:rPr>
                        <a:t>see</a:t>
                      </a:r>
                      <a:r>
                        <a:rPr sz="1600" b="1" spc="-45">
                          <a:solidFill>
                            <a:srgbClr val="FFFFFF"/>
                          </a:solidFill>
                        </a:rPr>
                        <a:t> </a:t>
                      </a:r>
                      <a:r>
                        <a:rPr sz="1600" b="1">
                          <a:solidFill>
                            <a:srgbClr val="FFFFFF"/>
                          </a:solidFill>
                        </a:rPr>
                        <a:t>a</a:t>
                      </a:r>
                      <a:r>
                        <a:rPr sz="1600" b="1" spc="-40">
                          <a:solidFill>
                            <a:srgbClr val="FFFFFF"/>
                          </a:solidFill>
                        </a:rPr>
                        <a:t> </a:t>
                      </a:r>
                      <a:r>
                        <a:rPr sz="1600" b="1">
                          <a:solidFill>
                            <a:srgbClr val="FFFFFF"/>
                          </a:solidFill>
                        </a:rPr>
                        <a:t>problem we</a:t>
                      </a:r>
                      <a:r>
                        <a:rPr sz="1600" b="1" spc="-95">
                          <a:solidFill>
                            <a:srgbClr val="FFFFFF"/>
                          </a:solidFill>
                        </a:rPr>
                        <a:t> </a:t>
                      </a:r>
                      <a:r>
                        <a:rPr sz="1600" b="1" spc="-10">
                          <a:solidFill>
                            <a:srgbClr val="FFFFFF"/>
                          </a:solidFill>
                        </a:rPr>
                        <a:t>will…</a:t>
                      </a:r>
                      <a:endParaRPr sz="1600">
                        <a:latin typeface="Open Sans" panose="020B0606030504020204" pitchFamily="34" charset="0"/>
                        <a:ea typeface="Open Sans" panose="020B0606030504020204" pitchFamily="34" charset="0"/>
                        <a:cs typeface="Open Sans" panose="020B0606030504020204" pitchFamily="34" charset="0"/>
                      </a:endParaRPr>
                    </a:p>
                  </a:txBody>
                  <a:tcPr marL="0" marR="0" marT="43180" marB="0"/>
                </a:tc>
                <a:extLst>
                  <a:ext uri="{0D108BD9-81ED-4DB2-BD59-A6C34878D82A}">
                    <a16:rowId xmlns:a16="http://schemas.microsoft.com/office/drawing/2014/main" val="10000"/>
                  </a:ext>
                </a:extLst>
              </a:tr>
              <a:tr h="731520">
                <a:tc>
                  <a:txBody>
                    <a:bodyPr/>
                    <a:lstStyle/>
                    <a:p>
                      <a:pPr>
                        <a:lnSpc>
                          <a:spcPct val="100000"/>
                        </a:lnSpc>
                        <a:spcBef>
                          <a:spcPts val="1460"/>
                        </a:spcBef>
                      </a:pPr>
                      <a:endParaRPr sz="1800" dirty="0"/>
                    </a:p>
                    <a:p>
                      <a:pPr marL="128905">
                        <a:lnSpc>
                          <a:spcPts val="2130"/>
                        </a:lnSpc>
                      </a:pPr>
                      <a:r>
                        <a:rPr sz="1800" spc="-25" dirty="0"/>
                        <a:t>1.</a:t>
                      </a:r>
                      <a:endParaRPr sz="1800" dirty="0">
                        <a:latin typeface="Open Sans" panose="020B0606030504020204" pitchFamily="34" charset="0"/>
                        <a:ea typeface="Open Sans" panose="020B0606030504020204" pitchFamily="34" charset="0"/>
                        <a:cs typeface="Open Sans" panose="020B0606030504020204" pitchFamily="34" charset="0"/>
                      </a:endParaRPr>
                    </a:p>
                  </a:txBody>
                  <a:tcPr marL="0" marR="0" marT="185420" marB="0"/>
                </a:tc>
                <a:tc>
                  <a:txBody>
                    <a:bodyPr/>
                    <a:lstStyle/>
                    <a:p>
                      <a:pPr>
                        <a:lnSpc>
                          <a:spcPct val="100000"/>
                        </a:lnSpc>
                      </a:pPr>
                      <a:endParaRPr sz="1700">
                        <a:latin typeface="Open Sans" panose="020B0606030504020204" pitchFamily="34" charset="0"/>
                        <a:ea typeface="Open Sans" panose="020B0606030504020204" pitchFamily="34" charset="0"/>
                        <a:cs typeface="Open Sans" panose="020B0606030504020204" pitchFamily="34" charset="0"/>
                      </a:endParaRPr>
                    </a:p>
                  </a:txBody>
                  <a:tcPr marL="0" marR="0" marT="0" marB="0">
                    <a:lnR w="12700" cap="flat" cmpd="sng" algn="ctr">
                      <a:solidFill>
                        <a:schemeClr val="tx1"/>
                      </a:solidFill>
                      <a:prstDash val="solid"/>
                      <a:round/>
                      <a:headEnd type="none" w="med" len="med"/>
                      <a:tailEnd type="none" w="med" len="med"/>
                    </a:lnR>
                  </a:tcPr>
                </a:tc>
                <a:tc>
                  <a:txBody>
                    <a:bodyPr/>
                    <a:lstStyle/>
                    <a:p>
                      <a:pPr>
                        <a:lnSpc>
                          <a:spcPct val="100000"/>
                        </a:lnSpc>
                      </a:pPr>
                      <a:endParaRPr sz="1700" dirty="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1"/>
                  </a:ext>
                </a:extLst>
              </a:tr>
              <a:tr h="733425">
                <a:tc>
                  <a:txBody>
                    <a:bodyPr/>
                    <a:lstStyle/>
                    <a:p>
                      <a:pPr>
                        <a:lnSpc>
                          <a:spcPct val="100000"/>
                        </a:lnSpc>
                        <a:spcBef>
                          <a:spcPts val="1465"/>
                        </a:spcBef>
                      </a:pPr>
                      <a:endParaRPr sz="1800"/>
                    </a:p>
                    <a:p>
                      <a:pPr marL="128905">
                        <a:lnSpc>
                          <a:spcPts val="2120"/>
                        </a:lnSpc>
                      </a:pPr>
                      <a:r>
                        <a:rPr sz="1800" spc="-25"/>
                        <a:t>2.</a:t>
                      </a: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186055" marB="0"/>
                </a:tc>
                <a:tc>
                  <a:txBody>
                    <a:bodyPr/>
                    <a:lstStyle/>
                    <a:p>
                      <a:pPr>
                        <a:lnSpc>
                          <a:spcPct val="100000"/>
                        </a:lnSpc>
                      </a:pPr>
                      <a:endParaRPr sz="1700">
                        <a:latin typeface="Open Sans" panose="020B0606030504020204" pitchFamily="34" charset="0"/>
                        <a:ea typeface="Open Sans" panose="020B0606030504020204" pitchFamily="34" charset="0"/>
                        <a:cs typeface="Open Sans" panose="020B0606030504020204" pitchFamily="34" charset="0"/>
                      </a:endParaRPr>
                    </a:p>
                  </a:txBody>
                  <a:tcPr marL="0" marR="0" marT="0" marB="0">
                    <a:lnR w="12700" cap="flat" cmpd="sng" algn="ctr">
                      <a:solidFill>
                        <a:schemeClr val="tx1"/>
                      </a:solidFill>
                      <a:prstDash val="solid"/>
                      <a:round/>
                      <a:headEnd type="none" w="med" len="med"/>
                      <a:tailEnd type="none" w="med" len="med"/>
                    </a:lnR>
                  </a:tcPr>
                </a:tc>
                <a:tc>
                  <a:txBody>
                    <a:bodyPr/>
                    <a:lstStyle/>
                    <a:p>
                      <a:pPr>
                        <a:lnSpc>
                          <a:spcPct val="100000"/>
                        </a:lnSpc>
                      </a:pPr>
                      <a:endParaRPr sz="17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2"/>
                  </a:ext>
                </a:extLst>
              </a:tr>
              <a:tr h="731520">
                <a:tc>
                  <a:txBody>
                    <a:bodyPr/>
                    <a:lstStyle/>
                    <a:p>
                      <a:pPr>
                        <a:lnSpc>
                          <a:spcPct val="100000"/>
                        </a:lnSpc>
                        <a:spcBef>
                          <a:spcPts val="1465"/>
                        </a:spcBef>
                      </a:pPr>
                      <a:endParaRPr sz="1800"/>
                    </a:p>
                    <a:p>
                      <a:pPr marL="128905">
                        <a:lnSpc>
                          <a:spcPts val="2125"/>
                        </a:lnSpc>
                      </a:pPr>
                      <a:r>
                        <a:rPr sz="1800" spc="-25"/>
                        <a:t>3.</a:t>
                      </a: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186055" marB="0"/>
                </a:tc>
                <a:tc>
                  <a:txBody>
                    <a:bodyPr/>
                    <a:lstStyle/>
                    <a:p>
                      <a:pPr>
                        <a:lnSpc>
                          <a:spcPct val="100000"/>
                        </a:lnSpc>
                      </a:pPr>
                      <a:endParaRPr sz="1700">
                        <a:latin typeface="Open Sans" panose="020B0606030504020204" pitchFamily="34" charset="0"/>
                        <a:ea typeface="Open Sans" panose="020B0606030504020204" pitchFamily="34" charset="0"/>
                        <a:cs typeface="Open Sans" panose="020B0606030504020204" pitchFamily="34" charset="0"/>
                      </a:endParaRPr>
                    </a:p>
                  </a:txBody>
                  <a:tcPr marL="0" marR="0" marT="0" marB="0">
                    <a:lnR w="12700" cap="flat" cmpd="sng" algn="ctr">
                      <a:solidFill>
                        <a:schemeClr val="tx1"/>
                      </a:solidFill>
                      <a:prstDash val="solid"/>
                      <a:round/>
                      <a:headEnd type="none" w="med" len="med"/>
                      <a:tailEnd type="none" w="med" len="med"/>
                    </a:lnR>
                  </a:tcPr>
                </a:tc>
                <a:tc>
                  <a:txBody>
                    <a:bodyPr/>
                    <a:lstStyle/>
                    <a:p>
                      <a:pPr>
                        <a:lnSpc>
                          <a:spcPct val="100000"/>
                        </a:lnSpc>
                      </a:pPr>
                      <a:endParaRPr sz="1700" dirty="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3"/>
                  </a:ext>
                </a:extLst>
              </a:tr>
              <a:tr h="731520">
                <a:tc>
                  <a:txBody>
                    <a:bodyPr/>
                    <a:lstStyle/>
                    <a:p>
                      <a:pPr>
                        <a:lnSpc>
                          <a:spcPct val="100000"/>
                        </a:lnSpc>
                        <a:spcBef>
                          <a:spcPts val="1465"/>
                        </a:spcBef>
                      </a:pPr>
                      <a:endParaRPr sz="1800"/>
                    </a:p>
                    <a:p>
                      <a:pPr marL="128905">
                        <a:lnSpc>
                          <a:spcPts val="2125"/>
                        </a:lnSpc>
                      </a:pPr>
                      <a:r>
                        <a:rPr sz="1800" spc="-25"/>
                        <a:t>4.</a:t>
                      </a: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186055" marB="0"/>
                </a:tc>
                <a:tc>
                  <a:txBody>
                    <a:bodyPr/>
                    <a:lstStyle/>
                    <a:p>
                      <a:pPr>
                        <a:lnSpc>
                          <a:spcPct val="100000"/>
                        </a:lnSpc>
                      </a:pPr>
                      <a:endParaRPr sz="1700">
                        <a:latin typeface="Open Sans" panose="020B0606030504020204" pitchFamily="34" charset="0"/>
                        <a:ea typeface="Open Sans" panose="020B0606030504020204" pitchFamily="34" charset="0"/>
                        <a:cs typeface="Open Sans" panose="020B0606030504020204" pitchFamily="34" charset="0"/>
                      </a:endParaRPr>
                    </a:p>
                  </a:txBody>
                  <a:tcPr marL="0" marR="0" marT="0" marB="0">
                    <a:lnR w="12700" cap="flat" cmpd="sng" algn="ctr">
                      <a:solidFill>
                        <a:schemeClr val="tx1"/>
                      </a:solidFill>
                      <a:prstDash val="solid"/>
                      <a:round/>
                      <a:headEnd type="none" w="med" len="med"/>
                      <a:tailEnd type="none" w="med" len="med"/>
                    </a:lnR>
                  </a:tcPr>
                </a:tc>
                <a:tc>
                  <a:txBody>
                    <a:bodyPr/>
                    <a:lstStyle/>
                    <a:p>
                      <a:pPr>
                        <a:lnSpc>
                          <a:spcPct val="100000"/>
                        </a:lnSpc>
                      </a:pPr>
                      <a:endParaRPr sz="1700" dirty="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4"/>
                  </a:ext>
                </a:extLst>
              </a:tr>
              <a:tr h="731520">
                <a:tc>
                  <a:txBody>
                    <a:bodyPr/>
                    <a:lstStyle/>
                    <a:p>
                      <a:pPr>
                        <a:lnSpc>
                          <a:spcPct val="100000"/>
                        </a:lnSpc>
                        <a:spcBef>
                          <a:spcPts val="1465"/>
                        </a:spcBef>
                      </a:pPr>
                      <a:endParaRPr sz="1800"/>
                    </a:p>
                    <a:p>
                      <a:pPr marL="128905">
                        <a:lnSpc>
                          <a:spcPts val="2125"/>
                        </a:lnSpc>
                      </a:pPr>
                      <a:r>
                        <a:rPr sz="1800" spc="-25"/>
                        <a:t>5.</a:t>
                      </a: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186055" marB="0"/>
                </a:tc>
                <a:tc>
                  <a:txBody>
                    <a:bodyPr/>
                    <a:lstStyle/>
                    <a:p>
                      <a:pPr>
                        <a:lnSpc>
                          <a:spcPct val="100000"/>
                        </a:lnSpc>
                      </a:pPr>
                      <a:endParaRPr sz="1700">
                        <a:latin typeface="Open Sans" panose="020B0606030504020204" pitchFamily="34" charset="0"/>
                        <a:ea typeface="Open Sans" panose="020B0606030504020204" pitchFamily="34" charset="0"/>
                        <a:cs typeface="Open Sans" panose="020B0606030504020204" pitchFamily="34" charset="0"/>
                      </a:endParaRPr>
                    </a:p>
                  </a:txBody>
                  <a:tcPr marL="0" marR="0" marT="0" marB="0">
                    <a:lnR w="12700" cap="flat" cmpd="sng" algn="ctr">
                      <a:solidFill>
                        <a:schemeClr val="tx1"/>
                      </a:solidFill>
                      <a:prstDash val="solid"/>
                      <a:round/>
                      <a:headEnd type="none" w="med" len="med"/>
                      <a:tailEnd type="none" w="med" len="med"/>
                    </a:lnR>
                  </a:tcPr>
                </a:tc>
                <a:tc>
                  <a:txBody>
                    <a:bodyPr/>
                    <a:lstStyle/>
                    <a:p>
                      <a:pPr>
                        <a:lnSpc>
                          <a:spcPct val="100000"/>
                        </a:lnSpc>
                      </a:pPr>
                      <a:endParaRPr sz="1700" dirty="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5"/>
                  </a:ext>
                </a:extLst>
              </a:tr>
              <a:tr h="730885">
                <a:tc>
                  <a:txBody>
                    <a:bodyPr/>
                    <a:lstStyle/>
                    <a:p>
                      <a:pPr>
                        <a:lnSpc>
                          <a:spcPct val="100000"/>
                        </a:lnSpc>
                        <a:spcBef>
                          <a:spcPts val="1470"/>
                        </a:spcBef>
                      </a:pPr>
                      <a:endParaRPr sz="1800" dirty="0"/>
                    </a:p>
                    <a:p>
                      <a:pPr marL="128905">
                        <a:lnSpc>
                          <a:spcPts val="2115"/>
                        </a:lnSpc>
                      </a:pPr>
                      <a:r>
                        <a:rPr sz="1800" spc="-25" dirty="0"/>
                        <a:t>6.</a:t>
                      </a:r>
                      <a:endParaRPr sz="1800" dirty="0">
                        <a:latin typeface="Open Sans" panose="020B0606030504020204" pitchFamily="34" charset="0"/>
                        <a:ea typeface="Open Sans" panose="020B0606030504020204" pitchFamily="34" charset="0"/>
                        <a:cs typeface="Open Sans" panose="020B0606030504020204" pitchFamily="34" charset="0"/>
                      </a:endParaRPr>
                    </a:p>
                  </a:txBody>
                  <a:tcPr marL="0" marR="0" marT="186690" marB="0"/>
                </a:tc>
                <a:tc>
                  <a:txBody>
                    <a:bodyPr/>
                    <a:lstStyle/>
                    <a:p>
                      <a:pPr>
                        <a:lnSpc>
                          <a:spcPct val="100000"/>
                        </a:lnSpc>
                      </a:pPr>
                      <a:endParaRPr sz="1700">
                        <a:latin typeface="Open Sans" panose="020B0606030504020204" pitchFamily="34" charset="0"/>
                        <a:ea typeface="Open Sans" panose="020B0606030504020204" pitchFamily="34" charset="0"/>
                        <a:cs typeface="Open Sans" panose="020B0606030504020204" pitchFamily="34" charset="0"/>
                      </a:endParaRPr>
                    </a:p>
                  </a:txBody>
                  <a:tcPr marL="0" marR="0" marT="0" marB="0">
                    <a:lnR w="12700" cap="flat" cmpd="sng" algn="ctr">
                      <a:solidFill>
                        <a:schemeClr val="tx1"/>
                      </a:solidFill>
                      <a:prstDash val="solid"/>
                      <a:round/>
                      <a:headEnd type="none" w="med" len="med"/>
                      <a:tailEnd type="none" w="med" len="med"/>
                    </a:lnR>
                  </a:tcPr>
                </a:tc>
                <a:tc>
                  <a:txBody>
                    <a:bodyPr/>
                    <a:lstStyle/>
                    <a:p>
                      <a:pPr>
                        <a:lnSpc>
                          <a:spcPct val="100000"/>
                        </a:lnSpc>
                      </a:pPr>
                      <a:endParaRPr sz="1700" dirty="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6"/>
                  </a:ext>
                </a:extLst>
              </a:tr>
            </a:tbl>
          </a:graphicData>
        </a:graphic>
      </p:graphicFrame>
      <p:sp>
        <p:nvSpPr>
          <p:cNvPr id="3" name="object 5">
            <a:extLst>
              <a:ext uri="{FF2B5EF4-FFF2-40B4-BE49-F238E27FC236}">
                <a16:creationId xmlns:a16="http://schemas.microsoft.com/office/drawing/2014/main" id="{C995515F-B972-DC2E-CC13-A98F38C47149}"/>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79</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369659114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92785"/>
            <a:chOff x="0" y="0"/>
            <a:chExt cx="12192000" cy="692785"/>
          </a:xfrm>
        </p:grpSpPr>
        <p:pic>
          <p:nvPicPr>
            <p:cNvPr id="3" name="object 3"/>
            <p:cNvPicPr/>
            <p:nvPr/>
          </p:nvPicPr>
          <p:blipFill>
            <a:blip r:embed="rId2" cstate="print"/>
            <a:stretch>
              <a:fillRect/>
            </a:stretch>
          </p:blipFill>
          <p:spPr>
            <a:xfrm>
              <a:off x="0" y="0"/>
              <a:ext cx="12191999" cy="692657"/>
            </a:xfrm>
            <a:prstGeom prst="rect">
              <a:avLst/>
            </a:prstGeom>
          </p:spPr>
        </p:pic>
        <p:sp>
          <p:nvSpPr>
            <p:cNvPr id="4" name="object 4"/>
            <p:cNvSpPr/>
            <p:nvPr/>
          </p:nvSpPr>
          <p:spPr>
            <a:xfrm>
              <a:off x="0" y="0"/>
              <a:ext cx="12192000" cy="658495"/>
            </a:xfrm>
            <a:custGeom>
              <a:avLst/>
              <a:gdLst/>
              <a:ahLst/>
              <a:cxnLst/>
              <a:rect l="l" t="t" r="r" b="b"/>
              <a:pathLst>
                <a:path w="12192000" h="658495">
                  <a:moveTo>
                    <a:pt x="12192000" y="0"/>
                  </a:moveTo>
                  <a:lnTo>
                    <a:pt x="0" y="0"/>
                  </a:lnTo>
                  <a:lnTo>
                    <a:pt x="0" y="658240"/>
                  </a:lnTo>
                  <a:lnTo>
                    <a:pt x="12192000" y="658240"/>
                  </a:lnTo>
                  <a:lnTo>
                    <a:pt x="12192000" y="0"/>
                  </a:lnTo>
                  <a:close/>
                </a:path>
              </a:pathLst>
            </a:custGeom>
            <a:solidFill>
              <a:srgbClr val="117624"/>
            </a:solidFill>
          </p:spPr>
          <p:txBody>
            <a:bodyPr wrap="square" lIns="0" tIns="0" rIns="0" bIns="0" rtlCol="0"/>
            <a:lstStyle/>
            <a:p>
              <a:endParaRPr dirty="0"/>
            </a:p>
          </p:txBody>
        </p:sp>
      </p:grpSp>
      <p:sp>
        <p:nvSpPr>
          <p:cNvPr id="5" name="object 5"/>
          <p:cNvSpPr txBox="1">
            <a:spLocks noGrp="1"/>
          </p:cNvSpPr>
          <p:nvPr>
            <p:ph type="title"/>
          </p:nvPr>
        </p:nvSpPr>
        <p:spPr>
          <a:xfrm>
            <a:off x="367639" y="56718"/>
            <a:ext cx="11403330" cy="421640"/>
          </a:xfrm>
          <a:prstGeom prst="rect">
            <a:avLst/>
          </a:prstGeom>
        </p:spPr>
        <p:txBody>
          <a:bodyPr vert="horz" wrap="square" lIns="0" tIns="12065" rIns="0" bIns="0" rtlCol="0">
            <a:spAutoFit/>
          </a:bodyPr>
          <a:lstStyle/>
          <a:p>
            <a:pPr marL="12700">
              <a:lnSpc>
                <a:spcPct val="100000"/>
              </a:lnSpc>
              <a:spcBef>
                <a:spcPts val="95"/>
              </a:spcBef>
            </a:pPr>
            <a:r>
              <a:rPr sz="2600" b="0"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Discussion</a:t>
            </a:r>
            <a:r>
              <a:rPr sz="2600" b="0" spc="-10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6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Thread</a:t>
            </a:r>
            <a:r>
              <a:rPr sz="2600" b="0" spc="-9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6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3</a:t>
            </a:r>
            <a:r>
              <a:rPr sz="2600" b="0" spc="-7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6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a:t>
            </a:r>
            <a:r>
              <a:rPr sz="2600" b="0" spc="-7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600" dirty="0">
                <a:solidFill>
                  <a:srgbClr val="FFFFFF"/>
                </a:solidFill>
                <a:latin typeface="Open Sans" panose="020B0606030504020204" pitchFamily="34" charset="0"/>
                <a:ea typeface="Open Sans" panose="020B0606030504020204" pitchFamily="34" charset="0"/>
                <a:cs typeface="Open Sans" panose="020B0606030504020204" pitchFamily="34" charset="0"/>
              </a:rPr>
              <a:t>Leading</a:t>
            </a:r>
            <a:r>
              <a:rPr sz="2600" spc="-4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600" dirty="0">
                <a:solidFill>
                  <a:srgbClr val="FFFFFF"/>
                </a:solidFill>
                <a:latin typeface="Open Sans" panose="020B0606030504020204" pitchFamily="34" charset="0"/>
                <a:ea typeface="Open Sans" panose="020B0606030504020204" pitchFamily="34" charset="0"/>
                <a:cs typeface="Open Sans" panose="020B0606030504020204" pitchFamily="34" charset="0"/>
              </a:rPr>
              <a:t>the</a:t>
            </a:r>
            <a:r>
              <a:rPr sz="2600" spc="-6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600" spc="-35" dirty="0">
                <a:solidFill>
                  <a:srgbClr val="FFFFFF"/>
                </a:solidFill>
                <a:latin typeface="Open Sans" panose="020B0606030504020204" pitchFamily="34" charset="0"/>
                <a:ea typeface="Open Sans" panose="020B0606030504020204" pitchFamily="34" charset="0"/>
                <a:cs typeface="Open Sans" panose="020B0606030504020204" pitchFamily="34" charset="0"/>
              </a:rPr>
              <a:t>Organization</a:t>
            </a:r>
            <a:r>
              <a:rPr sz="2600" spc="-6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endParaRPr sz="2600" dirty="0">
              <a:latin typeface="Open Sans" panose="020B0606030504020204" pitchFamily="34" charset="0"/>
              <a:ea typeface="Open Sans" panose="020B0606030504020204" pitchFamily="34" charset="0"/>
              <a:cs typeface="Open Sans" panose="020B0606030504020204" pitchFamily="34" charset="0"/>
            </a:endParaRPr>
          </a:p>
        </p:txBody>
      </p:sp>
      <p:grpSp>
        <p:nvGrpSpPr>
          <p:cNvPr id="7" name="object 7"/>
          <p:cNvGrpSpPr/>
          <p:nvPr/>
        </p:nvGrpSpPr>
        <p:grpSpPr>
          <a:xfrm>
            <a:off x="8035477" y="990600"/>
            <a:ext cx="3317875" cy="4490085"/>
            <a:chOff x="8035477" y="990600"/>
            <a:chExt cx="3317875" cy="4490085"/>
          </a:xfrm>
        </p:grpSpPr>
        <p:pic>
          <p:nvPicPr>
            <p:cNvPr id="8" name="object 8"/>
            <p:cNvPicPr/>
            <p:nvPr/>
          </p:nvPicPr>
          <p:blipFill>
            <a:blip r:embed="rId3" cstate="print"/>
            <a:stretch>
              <a:fillRect/>
            </a:stretch>
          </p:blipFill>
          <p:spPr>
            <a:xfrm>
              <a:off x="8035477" y="990600"/>
              <a:ext cx="3317558" cy="4489703"/>
            </a:xfrm>
            <a:prstGeom prst="rect">
              <a:avLst/>
            </a:prstGeom>
          </p:spPr>
        </p:pic>
        <p:pic>
          <p:nvPicPr>
            <p:cNvPr id="9" name="object 9"/>
            <p:cNvPicPr/>
            <p:nvPr/>
          </p:nvPicPr>
          <p:blipFill>
            <a:blip r:embed="rId4" cstate="print"/>
            <a:stretch>
              <a:fillRect/>
            </a:stretch>
          </p:blipFill>
          <p:spPr>
            <a:xfrm>
              <a:off x="8070342" y="1007364"/>
              <a:ext cx="3247643" cy="4415027"/>
            </a:xfrm>
            <a:prstGeom prst="rect">
              <a:avLst/>
            </a:prstGeom>
          </p:spPr>
        </p:pic>
      </p:grpSp>
      <p:sp>
        <p:nvSpPr>
          <p:cNvPr id="10" name="object 10"/>
          <p:cNvSpPr txBox="1"/>
          <p:nvPr/>
        </p:nvSpPr>
        <p:spPr>
          <a:xfrm>
            <a:off x="9274326" y="1899282"/>
            <a:ext cx="904240" cy="269875"/>
          </a:xfrm>
          <a:prstGeom prst="rect">
            <a:avLst/>
          </a:prstGeom>
        </p:spPr>
        <p:txBody>
          <a:bodyPr vert="horz" wrap="square" lIns="0" tIns="12700" rIns="0" bIns="0" rtlCol="0">
            <a:spAutoFit/>
          </a:bodyPr>
          <a:lstStyle/>
          <a:p>
            <a:pPr marL="12700">
              <a:lnSpc>
                <a:spcPct val="100000"/>
              </a:lnSpc>
              <a:spcBef>
                <a:spcPts val="100"/>
              </a:spcBef>
            </a:pPr>
            <a:r>
              <a:rPr sz="1600" spc="-70">
                <a:latin typeface="Verdana"/>
                <a:cs typeface="Verdana"/>
              </a:rPr>
              <a:t>Structure</a:t>
            </a:r>
            <a:endParaRPr sz="1600">
              <a:latin typeface="Verdana"/>
              <a:cs typeface="Verdana"/>
            </a:endParaRPr>
          </a:p>
        </p:txBody>
      </p:sp>
      <p:sp>
        <p:nvSpPr>
          <p:cNvPr id="11" name="object 11"/>
          <p:cNvSpPr txBox="1"/>
          <p:nvPr/>
        </p:nvSpPr>
        <p:spPr>
          <a:xfrm>
            <a:off x="8834865" y="2954801"/>
            <a:ext cx="755650" cy="269875"/>
          </a:xfrm>
          <a:prstGeom prst="rect">
            <a:avLst/>
          </a:prstGeom>
        </p:spPr>
        <p:txBody>
          <a:bodyPr vert="horz" wrap="square" lIns="0" tIns="12700" rIns="0" bIns="0" rtlCol="0">
            <a:spAutoFit/>
          </a:bodyPr>
          <a:lstStyle/>
          <a:p>
            <a:pPr marL="12700">
              <a:lnSpc>
                <a:spcPct val="100000"/>
              </a:lnSpc>
              <a:spcBef>
                <a:spcPts val="100"/>
              </a:spcBef>
            </a:pPr>
            <a:r>
              <a:rPr sz="1600" spc="-50">
                <a:latin typeface="Verdana"/>
                <a:cs typeface="Verdana"/>
              </a:rPr>
              <a:t>Process</a:t>
            </a:r>
            <a:endParaRPr sz="1600">
              <a:latin typeface="Verdana"/>
              <a:cs typeface="Verdana"/>
            </a:endParaRPr>
          </a:p>
        </p:txBody>
      </p:sp>
      <p:sp>
        <p:nvSpPr>
          <p:cNvPr id="12" name="object 12"/>
          <p:cNvSpPr txBox="1"/>
          <p:nvPr/>
        </p:nvSpPr>
        <p:spPr>
          <a:xfrm>
            <a:off x="9232617" y="4011541"/>
            <a:ext cx="759460" cy="269875"/>
          </a:xfrm>
          <a:prstGeom prst="rect">
            <a:avLst/>
          </a:prstGeom>
        </p:spPr>
        <p:txBody>
          <a:bodyPr vert="horz" wrap="square" lIns="0" tIns="12700" rIns="0" bIns="0" rtlCol="0">
            <a:spAutoFit/>
          </a:bodyPr>
          <a:lstStyle/>
          <a:p>
            <a:pPr marL="12700">
              <a:lnSpc>
                <a:spcPct val="100000"/>
              </a:lnSpc>
              <a:spcBef>
                <a:spcPts val="100"/>
              </a:spcBef>
            </a:pPr>
            <a:r>
              <a:rPr sz="1600" spc="-10">
                <a:latin typeface="Verdana"/>
                <a:cs typeface="Verdana"/>
              </a:rPr>
              <a:t>Culture</a:t>
            </a:r>
            <a:endParaRPr sz="1600">
              <a:latin typeface="Verdana"/>
              <a:cs typeface="Verdana"/>
            </a:endParaRPr>
          </a:p>
        </p:txBody>
      </p:sp>
      <p:sp>
        <p:nvSpPr>
          <p:cNvPr id="13" name="object 13"/>
          <p:cNvSpPr txBox="1"/>
          <p:nvPr/>
        </p:nvSpPr>
        <p:spPr>
          <a:xfrm>
            <a:off x="10025277" y="2960738"/>
            <a:ext cx="1143635" cy="299720"/>
          </a:xfrm>
          <a:prstGeom prst="rect">
            <a:avLst/>
          </a:prstGeom>
        </p:spPr>
        <p:txBody>
          <a:bodyPr vert="horz" wrap="square" lIns="0" tIns="12700" rIns="0" bIns="0" rtlCol="0">
            <a:spAutoFit/>
          </a:bodyPr>
          <a:lstStyle/>
          <a:p>
            <a:pPr marL="12700">
              <a:lnSpc>
                <a:spcPct val="100000"/>
              </a:lnSpc>
              <a:spcBef>
                <a:spcPts val="100"/>
              </a:spcBef>
            </a:pPr>
            <a:r>
              <a:rPr sz="1800" b="1" spc="-10" dirty="0">
                <a:solidFill>
                  <a:srgbClr val="FF0000"/>
                </a:solidFill>
                <a:latin typeface="Arial"/>
                <a:cs typeface="Arial"/>
              </a:rPr>
              <a:t>Outcomes</a:t>
            </a:r>
            <a:endParaRPr sz="1800" dirty="0">
              <a:solidFill>
                <a:srgbClr val="FF0000"/>
              </a:solidFill>
              <a:latin typeface="Arial"/>
              <a:cs typeface="Arial"/>
            </a:endParaRPr>
          </a:p>
        </p:txBody>
      </p:sp>
      <p:sp>
        <p:nvSpPr>
          <p:cNvPr id="6" name="TextBox 5">
            <a:extLst>
              <a:ext uri="{FF2B5EF4-FFF2-40B4-BE49-F238E27FC236}">
                <a16:creationId xmlns:a16="http://schemas.microsoft.com/office/drawing/2014/main" id="{66E959BA-0765-DB64-A621-A8B0901562B8}"/>
              </a:ext>
            </a:extLst>
          </p:cNvPr>
          <p:cNvSpPr txBox="1"/>
          <p:nvPr/>
        </p:nvSpPr>
        <p:spPr>
          <a:xfrm>
            <a:off x="1023088" y="2040943"/>
            <a:ext cx="4612160" cy="2369880"/>
          </a:xfrm>
          <a:prstGeom prst="rect">
            <a:avLst/>
          </a:prstGeom>
          <a:noFill/>
        </p:spPr>
        <p:txBody>
          <a:bodyPr wrap="none" rtlCol="0">
            <a:spAutoFit/>
          </a:bodyPr>
          <a:lstStyle/>
          <a:p>
            <a:pPr marL="285750" indent="-285750">
              <a:buFont typeface="Arial" panose="020B0604020202020204" pitchFamily="34" charset="0"/>
              <a:buChar char="•"/>
            </a:pPr>
            <a:r>
              <a:rPr lang="en-US" sz="2800" dirty="0">
                <a:latin typeface="Open Sans" panose="020B0606030504020204" pitchFamily="34" charset="0"/>
                <a:ea typeface="Open Sans" panose="020B0606030504020204" pitchFamily="34" charset="0"/>
                <a:cs typeface="Open Sans" panose="020B0606030504020204" pitchFamily="34" charset="0"/>
              </a:rPr>
              <a:t>Leading volunteers</a:t>
            </a:r>
          </a:p>
          <a:p>
            <a:pPr marL="285750" indent="-285750">
              <a:buFont typeface="Arial" panose="020B0604020202020204" pitchFamily="34" charset="0"/>
              <a:buChar char="•"/>
            </a:pPr>
            <a:r>
              <a:rPr lang="en-US" sz="2800" dirty="0">
                <a:latin typeface="Open Sans" panose="020B0606030504020204" pitchFamily="34" charset="0"/>
                <a:ea typeface="Open Sans" panose="020B0606030504020204" pitchFamily="34" charset="0"/>
                <a:cs typeface="Open Sans" panose="020B0606030504020204" pitchFamily="34" charset="0"/>
              </a:rPr>
              <a:t>Leading decision-making</a:t>
            </a:r>
          </a:p>
          <a:p>
            <a:pPr marL="285750" indent="-285750">
              <a:buFont typeface="Arial" panose="020B0604020202020204" pitchFamily="34" charset="0"/>
              <a:buChar char="•"/>
            </a:pPr>
            <a:r>
              <a:rPr lang="en-US" sz="2800" dirty="0">
                <a:latin typeface="Open Sans" panose="020B0606030504020204" pitchFamily="34" charset="0"/>
                <a:ea typeface="Open Sans" panose="020B0606030504020204" pitchFamily="34" charset="0"/>
                <a:cs typeface="Open Sans" panose="020B0606030504020204" pitchFamily="34" charset="0"/>
              </a:rPr>
              <a:t>Evaluating performance</a:t>
            </a:r>
          </a:p>
          <a:p>
            <a:pPr marL="285750" indent="-285750">
              <a:buFont typeface="Arial" panose="020B0604020202020204" pitchFamily="34" charset="0"/>
              <a:buChar char="•"/>
            </a:pPr>
            <a:r>
              <a:rPr lang="en-US" sz="2800" dirty="0">
                <a:latin typeface="Open Sans" panose="020B0606030504020204" pitchFamily="34" charset="0"/>
                <a:ea typeface="Open Sans" panose="020B0606030504020204" pitchFamily="34" charset="0"/>
                <a:cs typeface="Open Sans" panose="020B0606030504020204" pitchFamily="34" charset="0"/>
              </a:rPr>
              <a:t>Leading through change</a:t>
            </a:r>
          </a:p>
          <a:p>
            <a:endParaRPr lang="en-US" dirty="0">
              <a:latin typeface="Open Sans" panose="020B0606030504020204" pitchFamily="34" charset="0"/>
              <a:ea typeface="Open Sans" panose="020B0606030504020204" pitchFamily="34" charset="0"/>
              <a:cs typeface="Open Sans" panose="020B0606030504020204" pitchFamily="34" charset="0"/>
            </a:endParaRPr>
          </a:p>
          <a:p>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5" name="object 5">
            <a:extLst>
              <a:ext uri="{FF2B5EF4-FFF2-40B4-BE49-F238E27FC236}">
                <a16:creationId xmlns:a16="http://schemas.microsoft.com/office/drawing/2014/main" id="{E8D5A8A7-9D34-8B44-1E45-4BB1F8610E9B}"/>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80</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5"/>
              </a:rPr>
              <a:t>www.tecker.com</a:t>
            </a:r>
            <a:endParaRPr sz="1200" dirty="0">
              <a:latin typeface="Calibri Light"/>
              <a:cs typeface="Calibri Light"/>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39800" y="477419"/>
            <a:ext cx="10512400" cy="505267"/>
          </a:xfrm>
          <a:prstGeom prst="rect">
            <a:avLst/>
          </a:prstGeom>
        </p:spPr>
        <p:txBody>
          <a:bodyPr vert="horz" wrap="square" lIns="0" tIns="12700" rIns="0" bIns="0" rtlCol="0">
            <a:spAutoFit/>
          </a:bodyPr>
          <a:lstStyle/>
          <a:p>
            <a:pPr marL="12700">
              <a:lnSpc>
                <a:spcPct val="100000"/>
              </a:lnSpc>
              <a:spcBef>
                <a:spcPts val="100"/>
              </a:spcBef>
            </a:pPr>
            <a:r>
              <a:rPr lang="en-US"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How Leaders </a:t>
            </a: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Earn</a:t>
            </a:r>
            <a:r>
              <a:rPr sz="3200" spc="-15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spc="-40" dirty="0">
                <a:solidFill>
                  <a:srgbClr val="117624"/>
                </a:solidFill>
                <a:latin typeface="Open Sans" panose="020B0606030504020204" pitchFamily="34" charset="0"/>
                <a:ea typeface="Open Sans" panose="020B0606030504020204" pitchFamily="34" charset="0"/>
                <a:cs typeface="Open Sans" panose="020B0606030504020204" pitchFamily="34" charset="0"/>
              </a:rPr>
              <a:t>Engagement</a:t>
            </a:r>
            <a:r>
              <a:rPr sz="3200" spc="-18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From</a:t>
            </a:r>
            <a:r>
              <a:rPr sz="3200" spc="-17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Volunteers?</a:t>
            </a:r>
            <a:endParaRPr sz="3200" dirty="0">
              <a:latin typeface="Open Sans" panose="020B0606030504020204" pitchFamily="34" charset="0"/>
              <a:ea typeface="Open Sans" panose="020B0606030504020204" pitchFamily="34" charset="0"/>
              <a:cs typeface="Open Sans" panose="020B0606030504020204" pitchFamily="34" charset="0"/>
            </a:endParaRPr>
          </a:p>
        </p:txBody>
      </p:sp>
      <p:pic>
        <p:nvPicPr>
          <p:cNvPr id="3" name="object 3"/>
          <p:cNvPicPr/>
          <p:nvPr/>
        </p:nvPicPr>
        <p:blipFill>
          <a:blip r:embed="rId2">
            <a:extLst>
              <a:ext uri="{28A0092B-C50C-407E-A947-70E740481C1C}">
                <a14:useLocalDpi xmlns:a14="http://schemas.microsoft.com/office/drawing/2010/main"/>
              </a:ext>
            </a:extLst>
          </a:blip>
          <a:srcRect/>
          <a:stretch/>
        </p:blipFill>
        <p:spPr>
          <a:xfrm>
            <a:off x="6477000" y="1343106"/>
            <a:ext cx="4728026" cy="4171788"/>
          </a:xfrm>
          <a:prstGeom prst="rect">
            <a:avLst/>
          </a:prstGeom>
        </p:spPr>
      </p:pic>
      <p:sp>
        <p:nvSpPr>
          <p:cNvPr id="4" name="object 4"/>
          <p:cNvSpPr txBox="1"/>
          <p:nvPr/>
        </p:nvSpPr>
        <p:spPr>
          <a:xfrm>
            <a:off x="1079803" y="1737436"/>
            <a:ext cx="4919345" cy="3925049"/>
          </a:xfrm>
          <a:prstGeom prst="rect">
            <a:avLst/>
          </a:prstGeom>
        </p:spPr>
        <p:txBody>
          <a:bodyPr vert="horz" wrap="square" lIns="0" tIns="7620" rIns="0" bIns="0" rtlCol="0">
            <a:spAutoFit/>
          </a:bodyPr>
          <a:lstStyle/>
          <a:p>
            <a:pPr marL="469900" marR="346710" indent="-457200">
              <a:lnSpc>
                <a:spcPct val="101000"/>
              </a:lnSpc>
              <a:spcBef>
                <a:spcPts val="60"/>
              </a:spcBef>
              <a:buSzPct val="106666"/>
              <a:buFont typeface="Wingdings"/>
              <a:buChar char=""/>
              <a:tabLst>
                <a:tab pos="469900" algn="l"/>
              </a:tabLst>
            </a:pPr>
            <a:r>
              <a:rPr sz="28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Working</a:t>
            </a:r>
            <a:r>
              <a:rPr sz="28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on</a:t>
            </a:r>
            <a:r>
              <a:rPr sz="28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8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things</a:t>
            </a:r>
            <a:r>
              <a:rPr sz="28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that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matter</a:t>
            </a:r>
            <a:r>
              <a:rPr sz="28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28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them.</a:t>
            </a:r>
            <a:endParaRPr sz="2800" dirty="0">
              <a:latin typeface="Open Sans" panose="020B0606030504020204" pitchFamily="34" charset="0"/>
              <a:ea typeface="Open Sans" panose="020B0606030504020204" pitchFamily="34" charset="0"/>
              <a:cs typeface="Open Sans" panose="020B0606030504020204" pitchFamily="34" charset="0"/>
            </a:endParaRPr>
          </a:p>
          <a:p>
            <a:pPr marL="469265" marR="48895" indent="-457200">
              <a:lnSpc>
                <a:spcPct val="100000"/>
              </a:lnSpc>
              <a:spcBef>
                <a:spcPts val="1914"/>
              </a:spcBef>
              <a:buFont typeface="Wingdings"/>
              <a:buChar char=""/>
              <a:tabLst>
                <a:tab pos="469265" algn="l"/>
              </a:tabLst>
            </a:pPr>
            <a:r>
              <a:rPr sz="28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Demonstrating</a:t>
            </a:r>
            <a:r>
              <a:rPr sz="28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800" spc="-1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work</a:t>
            </a:r>
            <a:r>
              <a:rPr sz="2800"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is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making</a:t>
            </a:r>
            <a:r>
              <a:rPr sz="28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28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positive</a:t>
            </a:r>
            <a:r>
              <a:rPr sz="28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difference.</a:t>
            </a:r>
            <a:endParaRPr sz="2800" dirty="0">
              <a:latin typeface="Open Sans" panose="020B0606030504020204" pitchFamily="34" charset="0"/>
              <a:ea typeface="Open Sans" panose="020B0606030504020204" pitchFamily="34" charset="0"/>
              <a:cs typeface="Open Sans" panose="020B0606030504020204" pitchFamily="34" charset="0"/>
            </a:endParaRPr>
          </a:p>
          <a:p>
            <a:pPr marL="469900" marR="5080" indent="-457200">
              <a:lnSpc>
                <a:spcPct val="100000"/>
              </a:lnSpc>
              <a:spcBef>
                <a:spcPts val="1700"/>
              </a:spcBef>
              <a:buFont typeface="Wingdings"/>
              <a:buChar char=""/>
              <a:tabLst>
                <a:tab pos="469900" algn="l"/>
              </a:tabLst>
            </a:pP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Providing</a:t>
            </a:r>
            <a:r>
              <a:rPr sz="28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an</a:t>
            </a:r>
            <a:r>
              <a:rPr sz="2800"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enjoyable </a:t>
            </a:r>
            <a:r>
              <a:rPr sz="28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opportunity</a:t>
            </a:r>
            <a:r>
              <a:rPr sz="28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for</a:t>
            </a:r>
            <a:r>
              <a:rPr sz="28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involvement.</a:t>
            </a:r>
            <a:endParaRPr sz="2800" dirty="0">
              <a:latin typeface="Open Sans" panose="020B0606030504020204" pitchFamily="34" charset="0"/>
              <a:ea typeface="Open Sans" panose="020B0606030504020204" pitchFamily="34" charset="0"/>
              <a:cs typeface="Open Sans" panose="020B0606030504020204" pitchFamily="34" charset="0"/>
            </a:endParaRPr>
          </a:p>
        </p:txBody>
      </p:sp>
      <p:sp>
        <p:nvSpPr>
          <p:cNvPr id="6" name="object 5">
            <a:extLst>
              <a:ext uri="{FF2B5EF4-FFF2-40B4-BE49-F238E27FC236}">
                <a16:creationId xmlns:a16="http://schemas.microsoft.com/office/drawing/2014/main" id="{13A9BED3-E040-94F4-7162-2C4BFD665754}"/>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81</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476330" y="304800"/>
            <a:ext cx="5207635" cy="505267"/>
          </a:xfrm>
          <a:prstGeom prst="rect">
            <a:avLst/>
          </a:prstGeom>
        </p:spPr>
        <p:txBody>
          <a:bodyPr vert="horz" wrap="square" lIns="0" tIns="12700" rIns="0" bIns="0" rtlCol="0">
            <a:spAutoFit/>
          </a:bodyPr>
          <a:lstStyle/>
          <a:p>
            <a:pPr marL="12700">
              <a:lnSpc>
                <a:spcPct val="100000"/>
              </a:lnSpc>
              <a:spcBef>
                <a:spcPts val="100"/>
              </a:spcBef>
            </a:pPr>
            <a:r>
              <a:rPr sz="3200" spc="-35" dirty="0">
                <a:solidFill>
                  <a:srgbClr val="117624"/>
                </a:solidFill>
                <a:latin typeface="Open Sans" panose="020B0606030504020204" pitchFamily="34" charset="0"/>
                <a:ea typeface="Open Sans" panose="020B0606030504020204" pitchFamily="34" charset="0"/>
                <a:cs typeface="Open Sans" panose="020B0606030504020204" pitchFamily="34" charset="0"/>
              </a:rPr>
              <a:t>Engagement</a:t>
            </a:r>
            <a:r>
              <a:rPr sz="3200" spc="-17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Preferences</a:t>
            </a:r>
            <a:endParaRPr sz="3200" dirty="0">
              <a:latin typeface="Open Sans" panose="020B0606030504020204" pitchFamily="34" charset="0"/>
              <a:ea typeface="Open Sans" panose="020B0606030504020204" pitchFamily="34" charset="0"/>
              <a:cs typeface="Open Sans" panose="020B0606030504020204" pitchFamily="34" charset="0"/>
            </a:endParaRPr>
          </a:p>
        </p:txBody>
      </p:sp>
      <p:pic>
        <p:nvPicPr>
          <p:cNvPr id="6" name="Picture 5" descr="A blue and white sign with text&#10;&#10;AI-generated content may be incorrect.">
            <a:extLst>
              <a:ext uri="{FF2B5EF4-FFF2-40B4-BE49-F238E27FC236}">
                <a16:creationId xmlns:a16="http://schemas.microsoft.com/office/drawing/2014/main" id="{AC130937-CF3E-034B-411C-304007D8A96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93948" y="1397577"/>
            <a:ext cx="7772400" cy="4062845"/>
          </a:xfrm>
          <a:prstGeom prst="rect">
            <a:avLst/>
          </a:prstGeom>
        </p:spPr>
      </p:pic>
      <p:sp>
        <p:nvSpPr>
          <p:cNvPr id="3" name="object 5">
            <a:extLst>
              <a:ext uri="{FF2B5EF4-FFF2-40B4-BE49-F238E27FC236}">
                <a16:creationId xmlns:a16="http://schemas.microsoft.com/office/drawing/2014/main" id="{781A0609-705C-4C80-076F-7A8B2B77F818}"/>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82</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92988" y="457200"/>
            <a:ext cx="11006023" cy="566822"/>
          </a:xfrm>
          <a:prstGeom prst="rect">
            <a:avLst/>
          </a:prstGeom>
        </p:spPr>
        <p:txBody>
          <a:bodyPr vert="horz" wrap="square" lIns="0" tIns="12700" rIns="0" bIns="0" rtlCol="0">
            <a:spAutoFit/>
          </a:bodyPr>
          <a:lstStyle/>
          <a:p>
            <a:pPr marL="3124835">
              <a:lnSpc>
                <a:spcPct val="100000"/>
              </a:lnSpc>
              <a:spcBef>
                <a:spcPts val="100"/>
              </a:spcBef>
            </a:pP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Three</a:t>
            </a:r>
            <a:r>
              <a:rPr sz="3600" spc="-16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40" dirty="0">
                <a:solidFill>
                  <a:srgbClr val="117624"/>
                </a:solidFill>
                <a:latin typeface="Open Sans" panose="020B0606030504020204" pitchFamily="34" charset="0"/>
                <a:ea typeface="Open Sans" panose="020B0606030504020204" pitchFamily="34" charset="0"/>
                <a:cs typeface="Open Sans" panose="020B0606030504020204" pitchFamily="34" charset="0"/>
              </a:rPr>
              <a:t>Volunteer</a:t>
            </a:r>
            <a:r>
              <a:rPr sz="3600" spc="-18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Styles</a:t>
            </a:r>
            <a:endParaRPr sz="36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1550288" y="1560321"/>
            <a:ext cx="8951595" cy="3223959"/>
          </a:xfrm>
          <a:prstGeom prst="rect">
            <a:avLst/>
          </a:prstGeom>
        </p:spPr>
        <p:txBody>
          <a:bodyPr vert="horz" wrap="square" lIns="0" tIns="12700" rIns="0" bIns="0" rtlCol="0">
            <a:spAutoFit/>
          </a:bodyPr>
          <a:lstStyle/>
          <a:p>
            <a:pPr marL="756285" indent="-743585">
              <a:lnSpc>
                <a:spcPct val="100000"/>
              </a:lnSpc>
              <a:spcBef>
                <a:spcPts val="100"/>
              </a:spcBef>
              <a:buFont typeface="Wingdings"/>
              <a:buChar char=""/>
              <a:tabLst>
                <a:tab pos="756285" algn="l"/>
              </a:tabLst>
            </a:pPr>
            <a:r>
              <a:rPr sz="3200" b="1" dirty="0">
                <a:solidFill>
                  <a:srgbClr val="232323"/>
                </a:solidFill>
                <a:latin typeface="Open Sans" panose="020B0606030504020204" pitchFamily="34" charset="0"/>
                <a:ea typeface="Open Sans" panose="020B0606030504020204" pitchFamily="34" charset="0"/>
                <a:cs typeface="Open Sans" panose="020B0606030504020204" pitchFamily="34" charset="0"/>
              </a:rPr>
              <a:t>Leader</a:t>
            </a:r>
            <a:r>
              <a:rPr sz="3200" b="1" spc="-9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232323"/>
                </a:solidFill>
                <a:latin typeface="Open Sans" panose="020B0606030504020204" pitchFamily="34" charset="0"/>
                <a:ea typeface="Open Sans" panose="020B0606030504020204" pitchFamily="34" charset="0"/>
                <a:cs typeface="Open Sans" panose="020B0606030504020204" pitchFamily="34" charset="0"/>
              </a:rPr>
              <a:t>–</a:t>
            </a:r>
            <a:r>
              <a:rPr sz="3200" spc="-10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232323"/>
                </a:solidFill>
                <a:latin typeface="Open Sans" panose="020B0606030504020204" pitchFamily="34" charset="0"/>
                <a:ea typeface="Open Sans" panose="020B0606030504020204" pitchFamily="34" charset="0"/>
                <a:cs typeface="Open Sans" panose="020B0606030504020204" pitchFamily="34" charset="0"/>
              </a:rPr>
              <a:t>Large</a:t>
            </a:r>
            <a:r>
              <a:rPr sz="3200" spc="-8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232323"/>
                </a:solidFill>
                <a:latin typeface="Open Sans" panose="020B0606030504020204" pitchFamily="34" charset="0"/>
                <a:ea typeface="Open Sans" panose="020B0606030504020204" pitchFamily="34" charset="0"/>
                <a:cs typeface="Open Sans" panose="020B0606030504020204" pitchFamily="34" charset="0"/>
              </a:rPr>
              <a:t>Scope</a:t>
            </a:r>
            <a:r>
              <a:rPr sz="3200" spc="-11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232323"/>
                </a:solidFill>
                <a:latin typeface="Open Sans" panose="020B0606030504020204" pitchFamily="34" charset="0"/>
                <a:ea typeface="Open Sans" panose="020B0606030504020204" pitchFamily="34" charset="0"/>
                <a:cs typeface="Open Sans" panose="020B0606030504020204" pitchFamily="34" charset="0"/>
              </a:rPr>
              <a:t>/</a:t>
            </a:r>
            <a:r>
              <a:rPr sz="3200" spc="-10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232323"/>
                </a:solidFill>
                <a:latin typeface="Open Sans" panose="020B0606030504020204" pitchFamily="34" charset="0"/>
                <a:ea typeface="Open Sans" panose="020B0606030504020204" pitchFamily="34" charset="0"/>
                <a:cs typeface="Open Sans" panose="020B0606030504020204" pitchFamily="34" charset="0"/>
              </a:rPr>
              <a:t>Long</a:t>
            </a:r>
            <a:r>
              <a:rPr sz="3200" spc="-8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32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Term</a:t>
            </a:r>
            <a:endParaRPr sz="3200"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019"/>
              </a:spcBef>
              <a:buClr>
                <a:srgbClr val="232323"/>
              </a:buClr>
              <a:buFont typeface="Wingdings"/>
              <a:buChar char=""/>
            </a:pPr>
            <a:endParaRPr sz="3200" dirty="0">
              <a:latin typeface="Open Sans" panose="020B0606030504020204" pitchFamily="34" charset="0"/>
              <a:ea typeface="Open Sans" panose="020B0606030504020204" pitchFamily="34" charset="0"/>
              <a:cs typeface="Open Sans" panose="020B0606030504020204" pitchFamily="34" charset="0"/>
            </a:endParaRPr>
          </a:p>
          <a:p>
            <a:pPr marL="756285" indent="-743585">
              <a:lnSpc>
                <a:spcPct val="100000"/>
              </a:lnSpc>
              <a:buFont typeface="Wingdings"/>
              <a:buChar char=""/>
              <a:tabLst>
                <a:tab pos="756285" algn="l"/>
              </a:tabLst>
            </a:pPr>
            <a:r>
              <a:rPr sz="3200" b="1" dirty="0">
                <a:solidFill>
                  <a:srgbClr val="232323"/>
                </a:solidFill>
                <a:latin typeface="Open Sans" panose="020B0606030504020204" pitchFamily="34" charset="0"/>
                <a:ea typeface="Open Sans" panose="020B0606030504020204" pitchFamily="34" charset="0"/>
                <a:cs typeface="Open Sans" panose="020B0606030504020204" pitchFamily="34" charset="0"/>
              </a:rPr>
              <a:t>Manager</a:t>
            </a:r>
            <a:r>
              <a:rPr sz="3200" b="1" spc="-5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232323"/>
                </a:solidFill>
                <a:latin typeface="Open Sans" panose="020B0606030504020204" pitchFamily="34" charset="0"/>
                <a:ea typeface="Open Sans" panose="020B0606030504020204" pitchFamily="34" charset="0"/>
                <a:cs typeface="Open Sans" panose="020B0606030504020204" pitchFamily="34" charset="0"/>
              </a:rPr>
              <a:t>–</a:t>
            </a:r>
            <a:r>
              <a:rPr sz="3200" spc="-9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232323"/>
                </a:solidFill>
                <a:latin typeface="Open Sans" panose="020B0606030504020204" pitchFamily="34" charset="0"/>
                <a:ea typeface="Open Sans" panose="020B0606030504020204" pitchFamily="34" charset="0"/>
                <a:cs typeface="Open Sans" panose="020B0606030504020204" pitchFamily="34" charset="0"/>
              </a:rPr>
              <a:t>Large</a:t>
            </a:r>
            <a:r>
              <a:rPr sz="3200" spc="-8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232323"/>
                </a:solidFill>
                <a:latin typeface="Open Sans" panose="020B0606030504020204" pitchFamily="34" charset="0"/>
                <a:ea typeface="Open Sans" panose="020B0606030504020204" pitchFamily="34" charset="0"/>
                <a:cs typeface="Open Sans" panose="020B0606030504020204" pitchFamily="34" charset="0"/>
              </a:rPr>
              <a:t>Scope</a:t>
            </a:r>
            <a:r>
              <a:rPr sz="3200" spc="-12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232323"/>
                </a:solidFill>
                <a:latin typeface="Open Sans" panose="020B0606030504020204" pitchFamily="34" charset="0"/>
                <a:ea typeface="Open Sans" panose="020B0606030504020204" pitchFamily="34" charset="0"/>
                <a:cs typeface="Open Sans" panose="020B0606030504020204" pitchFamily="34" charset="0"/>
              </a:rPr>
              <a:t>/</a:t>
            </a:r>
            <a:r>
              <a:rPr sz="3200" spc="-8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232323"/>
                </a:solidFill>
                <a:latin typeface="Open Sans" panose="020B0606030504020204" pitchFamily="34" charset="0"/>
                <a:ea typeface="Open Sans" panose="020B0606030504020204" pitchFamily="34" charset="0"/>
                <a:cs typeface="Open Sans" panose="020B0606030504020204" pitchFamily="34" charset="0"/>
              </a:rPr>
              <a:t>Short</a:t>
            </a:r>
            <a:r>
              <a:rPr sz="3200" spc="-13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32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Term</a:t>
            </a:r>
            <a:endParaRPr sz="3200"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025"/>
              </a:spcBef>
              <a:buClr>
                <a:srgbClr val="232323"/>
              </a:buClr>
              <a:buFont typeface="Wingdings"/>
              <a:buChar char=""/>
            </a:pPr>
            <a:endParaRPr sz="3200" dirty="0">
              <a:latin typeface="Open Sans" panose="020B0606030504020204" pitchFamily="34" charset="0"/>
              <a:ea typeface="Open Sans" panose="020B0606030504020204" pitchFamily="34" charset="0"/>
              <a:cs typeface="Open Sans" panose="020B0606030504020204" pitchFamily="34" charset="0"/>
            </a:endParaRPr>
          </a:p>
          <a:p>
            <a:pPr marL="756285" indent="-743585">
              <a:lnSpc>
                <a:spcPct val="100000"/>
              </a:lnSpc>
              <a:buFont typeface="Wingdings"/>
              <a:buChar char=""/>
              <a:tabLst>
                <a:tab pos="756285" algn="l"/>
              </a:tabLst>
            </a:pPr>
            <a:r>
              <a:rPr sz="3200" b="1" spc="-25" dirty="0">
                <a:solidFill>
                  <a:srgbClr val="232323"/>
                </a:solidFill>
                <a:latin typeface="Open Sans" panose="020B0606030504020204" pitchFamily="34" charset="0"/>
                <a:ea typeface="Open Sans" panose="020B0606030504020204" pitchFamily="34" charset="0"/>
                <a:cs typeface="Open Sans" panose="020B0606030504020204" pitchFamily="34" charset="0"/>
              </a:rPr>
              <a:t>Task</a:t>
            </a:r>
            <a:r>
              <a:rPr sz="3200" b="1" spc="-10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232323"/>
                </a:solidFill>
                <a:latin typeface="Open Sans" panose="020B0606030504020204" pitchFamily="34" charset="0"/>
                <a:ea typeface="Open Sans" panose="020B0606030504020204" pitchFamily="34" charset="0"/>
                <a:cs typeface="Open Sans" panose="020B0606030504020204" pitchFamily="34" charset="0"/>
              </a:rPr>
              <a:t>–</a:t>
            </a:r>
            <a:r>
              <a:rPr sz="3200" spc="-7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232323"/>
                </a:solidFill>
                <a:latin typeface="Open Sans" panose="020B0606030504020204" pitchFamily="34" charset="0"/>
                <a:ea typeface="Open Sans" panose="020B0606030504020204" pitchFamily="34" charset="0"/>
                <a:cs typeface="Open Sans" panose="020B0606030504020204" pitchFamily="34" charset="0"/>
              </a:rPr>
              <a:t>Small</a:t>
            </a:r>
            <a:r>
              <a:rPr sz="3200" spc="-8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232323"/>
                </a:solidFill>
                <a:latin typeface="Open Sans" panose="020B0606030504020204" pitchFamily="34" charset="0"/>
                <a:ea typeface="Open Sans" panose="020B0606030504020204" pitchFamily="34" charset="0"/>
                <a:cs typeface="Open Sans" panose="020B0606030504020204" pitchFamily="34" charset="0"/>
              </a:rPr>
              <a:t>Scope</a:t>
            </a:r>
            <a:r>
              <a:rPr sz="3200" spc="-8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232323"/>
                </a:solidFill>
                <a:latin typeface="Open Sans" panose="020B0606030504020204" pitchFamily="34" charset="0"/>
                <a:ea typeface="Open Sans" panose="020B0606030504020204" pitchFamily="34" charset="0"/>
                <a:cs typeface="Open Sans" panose="020B0606030504020204" pitchFamily="34" charset="0"/>
              </a:rPr>
              <a:t>/</a:t>
            </a:r>
            <a:r>
              <a:rPr sz="3200" spc="-8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232323"/>
                </a:solidFill>
                <a:latin typeface="Open Sans" panose="020B0606030504020204" pitchFamily="34" charset="0"/>
                <a:ea typeface="Open Sans" panose="020B0606030504020204" pitchFamily="34" charset="0"/>
                <a:cs typeface="Open Sans" panose="020B0606030504020204" pitchFamily="34" charset="0"/>
              </a:rPr>
              <a:t>Short</a:t>
            </a:r>
            <a:r>
              <a:rPr sz="3200" spc="-11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3200" spc="-40" dirty="0">
                <a:solidFill>
                  <a:srgbClr val="232323"/>
                </a:solidFill>
                <a:latin typeface="Open Sans" panose="020B0606030504020204" pitchFamily="34" charset="0"/>
                <a:ea typeface="Open Sans" panose="020B0606030504020204" pitchFamily="34" charset="0"/>
                <a:cs typeface="Open Sans" panose="020B0606030504020204" pitchFamily="34" charset="0"/>
              </a:rPr>
              <a:t>Term</a:t>
            </a:r>
            <a:r>
              <a:rPr sz="3200" spc="-14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232323"/>
                </a:solidFill>
                <a:latin typeface="Open Sans" panose="020B0606030504020204" pitchFamily="34" charset="0"/>
                <a:ea typeface="Open Sans" panose="020B0606030504020204" pitchFamily="34" charset="0"/>
                <a:cs typeface="Open Sans" panose="020B0606030504020204" pitchFamily="34" charset="0"/>
              </a:rPr>
              <a:t>and</a:t>
            </a:r>
            <a:r>
              <a:rPr sz="3200" spc="-8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Flexible</a:t>
            </a:r>
            <a:endParaRPr sz="32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870EE644-6C34-EFEC-5549-B56FA3729679}"/>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83</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3399" y="266339"/>
            <a:ext cx="11277600" cy="443711"/>
          </a:xfrm>
          <a:prstGeom prst="rect">
            <a:avLst/>
          </a:prstGeom>
        </p:spPr>
        <p:txBody>
          <a:bodyPr vert="horz" wrap="square" lIns="0" tIns="12700" rIns="0" bIns="0" rtlCol="0">
            <a:spAutoFit/>
          </a:bodyPr>
          <a:lstStyle/>
          <a:p>
            <a:pPr marL="12700">
              <a:lnSpc>
                <a:spcPct val="100000"/>
              </a:lnSpc>
              <a:spcBef>
                <a:spcPts val="100"/>
              </a:spcBef>
            </a:pPr>
            <a:r>
              <a:rPr sz="2800" dirty="0">
                <a:solidFill>
                  <a:srgbClr val="117624"/>
                </a:solidFill>
                <a:latin typeface="Open Sans" panose="020B0606030504020204" pitchFamily="34" charset="0"/>
                <a:ea typeface="Open Sans" panose="020B0606030504020204" pitchFamily="34" charset="0"/>
                <a:cs typeface="Open Sans" panose="020B0606030504020204" pitchFamily="34" charset="0"/>
              </a:rPr>
              <a:t>Some</a:t>
            </a:r>
            <a:r>
              <a:rPr sz="2800" spc="-5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117624"/>
                </a:solidFill>
                <a:latin typeface="Open Sans" panose="020B0606030504020204" pitchFamily="34" charset="0"/>
                <a:ea typeface="Open Sans" panose="020B0606030504020204" pitchFamily="34" charset="0"/>
                <a:cs typeface="Open Sans" panose="020B0606030504020204" pitchFamily="34" charset="0"/>
              </a:rPr>
              <a:t>Other</a:t>
            </a:r>
            <a:r>
              <a:rPr sz="2800" spc="-5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117624"/>
                </a:solidFill>
                <a:latin typeface="Open Sans" panose="020B0606030504020204" pitchFamily="34" charset="0"/>
                <a:ea typeface="Open Sans" panose="020B0606030504020204" pitchFamily="34" charset="0"/>
                <a:cs typeface="Open Sans" panose="020B0606030504020204" pitchFamily="34" charset="0"/>
              </a:rPr>
              <a:t>Important</a:t>
            </a:r>
            <a:r>
              <a:rPr sz="2800" spc="-6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117624"/>
                </a:solidFill>
                <a:latin typeface="Open Sans" panose="020B0606030504020204" pitchFamily="34" charset="0"/>
                <a:ea typeface="Open Sans" panose="020B0606030504020204" pitchFamily="34" charset="0"/>
                <a:cs typeface="Open Sans" panose="020B0606030504020204" pitchFamily="34" charset="0"/>
              </a:rPr>
              <a:t>Considerations</a:t>
            </a:r>
            <a:r>
              <a:rPr sz="2800" spc="-7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117624"/>
                </a:solidFill>
                <a:latin typeface="Open Sans" panose="020B0606030504020204" pitchFamily="34" charset="0"/>
                <a:ea typeface="Open Sans" panose="020B0606030504020204" pitchFamily="34" charset="0"/>
                <a:cs typeface="Open Sans" panose="020B0606030504020204" pitchFamily="34" charset="0"/>
              </a:rPr>
              <a:t>In</a:t>
            </a:r>
            <a:r>
              <a:rPr sz="2800" spc="-5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117624"/>
                </a:solidFill>
                <a:latin typeface="Open Sans" panose="020B0606030504020204" pitchFamily="34" charset="0"/>
                <a:ea typeface="Open Sans" panose="020B0606030504020204" pitchFamily="34" charset="0"/>
                <a:cs typeface="Open Sans" panose="020B0606030504020204" pitchFamily="34" charset="0"/>
              </a:rPr>
              <a:t>Engagement</a:t>
            </a:r>
            <a:r>
              <a:rPr sz="2800" spc="-6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Strategy:</a:t>
            </a:r>
            <a:endParaRPr sz="2800" dirty="0">
              <a:solidFill>
                <a:srgbClr val="117624"/>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391296" y="1337810"/>
            <a:ext cx="11430000" cy="4481035"/>
          </a:xfrm>
          <a:prstGeom prst="rect">
            <a:avLst/>
          </a:prstGeom>
        </p:spPr>
        <p:txBody>
          <a:bodyPr vert="horz" wrap="square" lIns="0" tIns="12700" rIns="0" bIns="0" rtlCol="0">
            <a:spAutoFit/>
          </a:bodyPr>
          <a:lstStyle/>
          <a:p>
            <a:pPr marL="583565" marR="31115" indent="-571500">
              <a:lnSpc>
                <a:spcPct val="150000"/>
              </a:lnSpc>
              <a:spcBef>
                <a:spcPts val="100"/>
              </a:spcBef>
              <a:buChar char="•"/>
              <a:tabLst>
                <a:tab pos="583565" algn="l"/>
              </a:tabLst>
            </a:pP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The</a:t>
            </a:r>
            <a:r>
              <a:rPr sz="2800"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member</a:t>
            </a:r>
            <a:r>
              <a:rPr sz="2800"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will</a:t>
            </a:r>
            <a:r>
              <a:rPr sz="2800" spc="-1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decide</a:t>
            </a:r>
            <a:r>
              <a:rPr sz="2800"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their</a:t>
            </a:r>
            <a:r>
              <a:rPr sz="2800"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desired</a:t>
            </a:r>
            <a:r>
              <a:rPr sz="2800"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level</a:t>
            </a:r>
            <a:r>
              <a:rPr sz="2800"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of </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engagement.</a:t>
            </a:r>
            <a:endParaRPr lang="en-US"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583565" marR="31115" indent="-571500">
              <a:lnSpc>
                <a:spcPct val="150000"/>
              </a:lnSpc>
              <a:spcBef>
                <a:spcPts val="100"/>
              </a:spcBef>
              <a:buChar char="•"/>
              <a:tabLst>
                <a:tab pos="583565" algn="l"/>
              </a:tabLst>
            </a:pPr>
            <a:r>
              <a:rPr lang="en-US"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Leader matching opportunity to desired personal rewards</a:t>
            </a:r>
            <a:endPar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583565" indent="-570865">
              <a:lnSpc>
                <a:spcPct val="150000"/>
              </a:lnSpc>
              <a:buChar char="•"/>
              <a:tabLst>
                <a:tab pos="583565" algn="l"/>
              </a:tabLst>
            </a:pP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Diagnose</a:t>
            </a:r>
            <a:r>
              <a:rPr sz="28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why</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are</a:t>
            </a:r>
            <a:r>
              <a:rPr sz="2800" spc="-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folks</a:t>
            </a:r>
            <a:r>
              <a:rPr sz="2800" spc="-1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not</a:t>
            </a:r>
            <a:r>
              <a:rPr sz="2800" spc="-1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taking</a:t>
            </a:r>
            <a:r>
              <a:rPr sz="28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an</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offer.</a:t>
            </a:r>
            <a:endPar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584200" marR="85725" indent="-571500">
              <a:lnSpc>
                <a:spcPct val="150000"/>
              </a:lnSpc>
              <a:buChar char="•"/>
              <a:tabLst>
                <a:tab pos="584200" algn="l"/>
              </a:tabLst>
            </a:pP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Experience,</a:t>
            </a:r>
            <a:r>
              <a:rPr sz="2800" spc="-4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beliefs</a:t>
            </a:r>
            <a:r>
              <a:rPr sz="2800"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&amp;</a:t>
            </a:r>
            <a:r>
              <a:rPr lang="en-US"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values</a:t>
            </a:r>
            <a:r>
              <a:rPr sz="2800"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drive</a:t>
            </a:r>
            <a:r>
              <a:rPr sz="28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behavior</a:t>
            </a:r>
            <a:r>
              <a:rPr sz="2800" spc="-6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2800" spc="-5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endPar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583565" marR="5080" indent="-571500">
              <a:lnSpc>
                <a:spcPct val="150000"/>
              </a:lnSpc>
              <a:buChar char="•"/>
              <a:tabLst>
                <a:tab pos="583565" algn="l"/>
              </a:tabLst>
            </a:pP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Determine</a:t>
            </a:r>
            <a:r>
              <a:rPr sz="2800" spc="-3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&amp;</a:t>
            </a:r>
            <a:r>
              <a:rPr sz="28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explain</a:t>
            </a:r>
            <a:r>
              <a:rPr sz="28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your</a:t>
            </a:r>
            <a:r>
              <a:rPr sz="2800"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allocation</a:t>
            </a:r>
            <a:r>
              <a:rPr sz="2800"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priority-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membership</a:t>
            </a:r>
            <a:r>
              <a:rPr sz="2800" spc="-3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development</a:t>
            </a:r>
            <a:r>
              <a:rPr sz="2800" spc="-25"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or</a:t>
            </a:r>
            <a:r>
              <a:rPr sz="28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value</a:t>
            </a:r>
            <a:r>
              <a:rPr sz="28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to</a:t>
            </a:r>
            <a:r>
              <a:rPr sz="2800" spc="-2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current members.</a:t>
            </a:r>
            <a:endParaRPr lang="en-US"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a:p>
            <a:pPr marL="583565" marR="5080" indent="-571500">
              <a:lnSpc>
                <a:spcPct val="150000"/>
              </a:lnSpc>
              <a:buChar char="•"/>
              <a:tabLst>
                <a:tab pos="583565" algn="l"/>
              </a:tabLst>
            </a:pPr>
            <a:r>
              <a:rPr lang="en-US" sz="2800" spc="-1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Continuous influx of fresh ideas and new people.</a:t>
            </a:r>
            <a:endParaRPr sz="28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177E3CA3-2C53-D6B1-BF06-79A0A0B9D9DC}"/>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84</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28FCC5D-CA90-9450-FA66-6ABFFBA82576}"/>
              </a:ext>
            </a:extLst>
          </p:cNvPr>
          <p:cNvSpPr>
            <a:spLocks noGrp="1"/>
          </p:cNvSpPr>
          <p:nvPr>
            <p:ph type="body" idx="1"/>
          </p:nvPr>
        </p:nvSpPr>
        <p:spPr>
          <a:xfrm>
            <a:off x="1066800" y="1066800"/>
            <a:ext cx="10363200" cy="4431983"/>
          </a:xfrm>
        </p:spPr>
        <p:txBody>
          <a:bodyPr/>
          <a:lstStyle/>
          <a:p>
            <a:r>
              <a:rPr lang="en-US" sz="3200" dirty="0">
                <a:solidFill>
                  <a:schemeClr val="tx1"/>
                </a:solidFill>
                <a:latin typeface="Open Sans" panose="020B0606030504020204" pitchFamily="34" charset="0"/>
                <a:ea typeface="Open Sans" panose="020B0606030504020204" pitchFamily="34" charset="0"/>
                <a:cs typeface="Open Sans" panose="020B0606030504020204" pitchFamily="34" charset="0"/>
              </a:rPr>
              <a:t>Are our volunteers' opportunities aligned with what matters most to our members?</a:t>
            </a:r>
          </a:p>
          <a:p>
            <a:endParaRPr lang="en-US" sz="32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r>
              <a:rPr lang="en-US" sz="3200" dirty="0">
                <a:solidFill>
                  <a:schemeClr val="tx1"/>
                </a:solidFill>
                <a:latin typeface="Open Sans" panose="020B0606030504020204" pitchFamily="34" charset="0"/>
                <a:ea typeface="Open Sans" panose="020B0606030504020204" pitchFamily="34" charset="0"/>
                <a:cs typeface="Open Sans" panose="020B0606030504020204" pitchFamily="34" charset="0"/>
              </a:rPr>
              <a:t>Are members able to participate in a way that matches their preferences?</a:t>
            </a:r>
          </a:p>
          <a:p>
            <a:endParaRPr lang="en-US" sz="32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r>
              <a:rPr lang="en-US" sz="3200" dirty="0">
                <a:solidFill>
                  <a:schemeClr val="tx1"/>
                </a:solidFill>
                <a:latin typeface="Open Sans" panose="020B0606030504020204" pitchFamily="34" charset="0"/>
                <a:ea typeface="Open Sans" panose="020B0606030504020204" pitchFamily="34" charset="0"/>
                <a:cs typeface="Open Sans" panose="020B0606030504020204" pitchFamily="34" charset="0"/>
              </a:rPr>
              <a:t>How can we improve and/or sustain engagement to achieve our goals?</a:t>
            </a:r>
          </a:p>
        </p:txBody>
      </p:sp>
      <p:sp>
        <p:nvSpPr>
          <p:cNvPr id="4" name="object 5">
            <a:extLst>
              <a:ext uri="{FF2B5EF4-FFF2-40B4-BE49-F238E27FC236}">
                <a16:creationId xmlns:a16="http://schemas.microsoft.com/office/drawing/2014/main" id="{131B400B-5C24-2067-D399-61C3A472532B}"/>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85</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262165909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4810F50-2911-E727-24CF-A5572CBBE3F4}"/>
              </a:ext>
            </a:extLst>
          </p:cNvPr>
          <p:cNvSpPr>
            <a:spLocks noGrp="1"/>
          </p:cNvSpPr>
          <p:nvPr>
            <p:ph type="body" idx="1"/>
          </p:nvPr>
        </p:nvSpPr>
        <p:spPr>
          <a:xfrm>
            <a:off x="1488883" y="2074783"/>
            <a:ext cx="9214233" cy="2708434"/>
          </a:xfrm>
        </p:spPr>
        <p:txBody>
          <a:bodyPr/>
          <a:lstStyle/>
          <a:p>
            <a:r>
              <a:rPr lang="en-US" sz="4400" b="1" dirty="0">
                <a:latin typeface="Open Sans" panose="020B0606030504020204" pitchFamily="34" charset="0"/>
                <a:ea typeface="Open Sans" panose="020B0606030504020204" pitchFamily="34" charset="0"/>
                <a:cs typeface="Open Sans" panose="020B0606030504020204" pitchFamily="34" charset="0"/>
              </a:rPr>
              <a:t>Performance ultimately is the sum of the strategic decisions you make and execute together!</a:t>
            </a:r>
            <a:endParaRPr lang="en-US" sz="4400"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5">
            <a:extLst>
              <a:ext uri="{FF2B5EF4-FFF2-40B4-BE49-F238E27FC236}">
                <a16:creationId xmlns:a16="http://schemas.microsoft.com/office/drawing/2014/main" id="{542F2649-8AD7-FDC2-848D-CBBE382C6070}"/>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86</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411208393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16938" y="128291"/>
            <a:ext cx="8173722" cy="566822"/>
          </a:xfrm>
          <a:prstGeom prst="rect">
            <a:avLst/>
          </a:prstGeom>
        </p:spPr>
        <p:txBody>
          <a:bodyPr vert="horz" wrap="square" lIns="0" tIns="12700" rIns="0" bIns="0" rtlCol="0">
            <a:spAutoFit/>
          </a:bodyPr>
          <a:lstStyle/>
          <a:p>
            <a:pPr marL="12700">
              <a:lnSpc>
                <a:spcPct val="100000"/>
              </a:lnSpc>
              <a:spcBef>
                <a:spcPts val="100"/>
              </a:spcBef>
            </a:pPr>
            <a:r>
              <a:rPr lang="en-US"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Decision Making: </a:t>
            </a: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How</a:t>
            </a:r>
            <a:r>
              <a:rPr sz="3600" spc="-13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is</a:t>
            </a:r>
            <a:r>
              <a:rPr sz="3600" spc="-114"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35" dirty="0">
                <a:solidFill>
                  <a:srgbClr val="117624"/>
                </a:solidFill>
                <a:latin typeface="Open Sans" panose="020B0606030504020204" pitchFamily="34" charset="0"/>
                <a:ea typeface="Open Sans" panose="020B0606030504020204" pitchFamily="34" charset="0"/>
                <a:cs typeface="Open Sans" panose="020B0606030504020204" pitchFamily="34" charset="0"/>
              </a:rPr>
              <a:t>Your</a:t>
            </a:r>
            <a:r>
              <a:rPr sz="3600" spc="-17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Sight?</a:t>
            </a:r>
            <a:endParaRPr sz="3600" dirty="0">
              <a:latin typeface="Open Sans" panose="020B0606030504020204" pitchFamily="34" charset="0"/>
              <a:ea typeface="Open Sans" panose="020B0606030504020204" pitchFamily="34" charset="0"/>
              <a:cs typeface="Open Sans" panose="020B0606030504020204" pitchFamily="34" charset="0"/>
            </a:endParaRPr>
          </a:p>
        </p:txBody>
      </p:sp>
      <p:graphicFrame>
        <p:nvGraphicFramePr>
          <p:cNvPr id="3" name="object 3"/>
          <p:cNvGraphicFramePr>
            <a:graphicFrameLocks noGrp="1"/>
          </p:cNvGraphicFramePr>
          <p:nvPr>
            <p:extLst>
              <p:ext uri="{D42A27DB-BD31-4B8C-83A1-F6EECF244321}">
                <p14:modId xmlns:p14="http://schemas.microsoft.com/office/powerpoint/2010/main" val="3892228191"/>
              </p:ext>
            </p:extLst>
          </p:nvPr>
        </p:nvGraphicFramePr>
        <p:xfrm>
          <a:off x="374650" y="885507"/>
          <a:ext cx="9258299" cy="5073015"/>
        </p:xfrm>
        <a:graphic>
          <a:graphicData uri="http://schemas.openxmlformats.org/drawingml/2006/table">
            <a:tbl>
              <a:tblPr firstRow="1" bandRow="1">
                <a:tableStyleId>{2D5ABB26-0587-4C30-8999-92F81FD0307C}</a:tableStyleId>
              </a:tblPr>
              <a:tblGrid>
                <a:gridCol w="4180204">
                  <a:extLst>
                    <a:ext uri="{9D8B030D-6E8A-4147-A177-3AD203B41FA5}">
                      <a16:colId xmlns:a16="http://schemas.microsoft.com/office/drawing/2014/main" val="20000"/>
                    </a:ext>
                  </a:extLst>
                </a:gridCol>
                <a:gridCol w="5078095">
                  <a:extLst>
                    <a:ext uri="{9D8B030D-6E8A-4147-A177-3AD203B41FA5}">
                      <a16:colId xmlns:a16="http://schemas.microsoft.com/office/drawing/2014/main" val="20001"/>
                    </a:ext>
                  </a:extLst>
                </a:gridCol>
              </a:tblGrid>
              <a:tr h="650875">
                <a:tc>
                  <a:txBody>
                    <a:bodyPr/>
                    <a:lstStyle/>
                    <a:p>
                      <a:pPr marL="635" algn="ctr">
                        <a:lnSpc>
                          <a:spcPct val="100000"/>
                        </a:lnSpc>
                        <a:spcBef>
                          <a:spcPts val="290"/>
                        </a:spcBef>
                      </a:pPr>
                      <a:r>
                        <a:rPr sz="1600" b="1" dirty="0">
                          <a:solidFill>
                            <a:srgbClr val="FFFFFF"/>
                          </a:solidFill>
                          <a:latin typeface="Open Sans" panose="020B0606030504020204" pitchFamily="34" charset="0"/>
                          <a:ea typeface="Open Sans" panose="020B0606030504020204" pitchFamily="34" charset="0"/>
                          <a:cs typeface="Open Sans" panose="020B0606030504020204" pitchFamily="34" charset="0"/>
                        </a:rPr>
                        <a:t>TYPE</a:t>
                      </a:r>
                      <a:r>
                        <a:rPr sz="1600" b="1" spc="-3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b="1" dirty="0">
                          <a:solidFill>
                            <a:srgbClr val="FFFFFF"/>
                          </a:solidFill>
                          <a:latin typeface="Open Sans" panose="020B0606030504020204" pitchFamily="34" charset="0"/>
                          <a:ea typeface="Open Sans" panose="020B0606030504020204" pitchFamily="34" charset="0"/>
                          <a:cs typeface="Open Sans" panose="020B0606030504020204" pitchFamily="34" charset="0"/>
                        </a:rPr>
                        <a:t>OF</a:t>
                      </a:r>
                      <a:r>
                        <a:rPr sz="1600" b="1" spc="-4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b="1"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“SIGHT”</a:t>
                      </a:r>
                      <a:endParaRPr sz="1600" dirty="0">
                        <a:latin typeface="Open Sans" panose="020B0606030504020204" pitchFamily="34" charset="0"/>
                        <a:ea typeface="Open Sans" panose="020B0606030504020204" pitchFamily="34" charset="0"/>
                        <a:cs typeface="Open Sans" panose="020B0606030504020204" pitchFamily="34" charset="0"/>
                      </a:endParaRPr>
                    </a:p>
                    <a:p>
                      <a:pPr marL="1270" algn="ctr">
                        <a:lnSpc>
                          <a:spcPct val="100000"/>
                        </a:lnSpc>
                        <a:spcBef>
                          <a:spcPts val="15"/>
                        </a:spcBef>
                      </a:pPr>
                      <a:r>
                        <a:rPr sz="1400" b="1"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(Collectively</a:t>
                      </a:r>
                      <a:r>
                        <a:rPr sz="1400" b="1" spc="-9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400" b="1"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they</a:t>
                      </a:r>
                      <a:r>
                        <a:rPr sz="1400" b="1" spc="-7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400" b="1" dirty="0">
                          <a:solidFill>
                            <a:srgbClr val="FFFFFF"/>
                          </a:solidFill>
                          <a:latin typeface="Open Sans" panose="020B0606030504020204" pitchFamily="34" charset="0"/>
                          <a:ea typeface="Open Sans" panose="020B0606030504020204" pitchFamily="34" charset="0"/>
                          <a:cs typeface="Open Sans" panose="020B0606030504020204" pitchFamily="34" charset="0"/>
                        </a:rPr>
                        <a:t>equal</a:t>
                      </a:r>
                      <a:r>
                        <a:rPr sz="1400" b="1" spc="-7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400" b="1" dirty="0">
                          <a:solidFill>
                            <a:srgbClr val="FFFFFF"/>
                          </a:solidFill>
                          <a:latin typeface="Open Sans" panose="020B0606030504020204" pitchFamily="34" charset="0"/>
                          <a:ea typeface="Open Sans" panose="020B0606030504020204" pitchFamily="34" charset="0"/>
                          <a:cs typeface="Open Sans" panose="020B0606030504020204" pitchFamily="34" charset="0"/>
                        </a:rPr>
                        <a:t>Informed</a:t>
                      </a:r>
                      <a:r>
                        <a:rPr sz="1400" b="1" spc="-2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400" b="1"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Intuition)</a:t>
                      </a:r>
                      <a:endParaRPr sz="1400" dirty="0">
                        <a:latin typeface="Open Sans" panose="020B0606030504020204" pitchFamily="34" charset="0"/>
                        <a:ea typeface="Open Sans" panose="020B0606030504020204" pitchFamily="34" charset="0"/>
                        <a:cs typeface="Open Sans" panose="020B0606030504020204" pitchFamily="34" charset="0"/>
                      </a:endParaRPr>
                    </a:p>
                  </a:txBody>
                  <a:tcPr marL="0" marR="0" marT="3683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44526A"/>
                    </a:solidFill>
                  </a:tcPr>
                </a:tc>
                <a:tc>
                  <a:txBody>
                    <a:bodyPr/>
                    <a:lstStyle/>
                    <a:p>
                      <a:pPr marL="458470">
                        <a:lnSpc>
                          <a:spcPct val="100000"/>
                        </a:lnSpc>
                        <a:spcBef>
                          <a:spcPts val="1250"/>
                        </a:spcBef>
                      </a:pPr>
                      <a:r>
                        <a:rPr sz="1600" b="1" spc="-25">
                          <a:solidFill>
                            <a:srgbClr val="FFFFFF"/>
                          </a:solidFill>
                          <a:latin typeface="Open Sans" panose="020B0606030504020204" pitchFamily="34" charset="0"/>
                          <a:ea typeface="Open Sans" panose="020B0606030504020204" pitchFamily="34" charset="0"/>
                          <a:cs typeface="Open Sans" panose="020B0606030504020204" pitchFamily="34" charset="0"/>
                        </a:rPr>
                        <a:t>WHAT</a:t>
                      </a:r>
                      <a:r>
                        <a:rPr sz="1600" b="1" spc="-8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b="1">
                          <a:solidFill>
                            <a:srgbClr val="FFFFFF"/>
                          </a:solidFill>
                          <a:latin typeface="Open Sans" panose="020B0606030504020204" pitchFamily="34" charset="0"/>
                          <a:ea typeface="Open Sans" panose="020B0606030504020204" pitchFamily="34" charset="0"/>
                          <a:cs typeface="Open Sans" panose="020B0606030504020204" pitchFamily="34" charset="0"/>
                        </a:rPr>
                        <a:t>YOU</a:t>
                      </a:r>
                      <a:r>
                        <a:rPr sz="1600" b="1" spc="-45">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b="1">
                          <a:solidFill>
                            <a:srgbClr val="FFFFFF"/>
                          </a:solidFill>
                          <a:latin typeface="Open Sans" panose="020B0606030504020204" pitchFamily="34" charset="0"/>
                          <a:ea typeface="Open Sans" panose="020B0606030504020204" pitchFamily="34" charset="0"/>
                          <a:cs typeface="Open Sans" panose="020B0606030504020204" pitchFamily="34" charset="0"/>
                        </a:rPr>
                        <a:t>NEED</a:t>
                      </a:r>
                      <a:r>
                        <a:rPr sz="1600" b="1" spc="-4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b="1">
                          <a:solidFill>
                            <a:srgbClr val="FFFFFF"/>
                          </a:solidFill>
                          <a:latin typeface="Open Sans" panose="020B0606030504020204" pitchFamily="34" charset="0"/>
                          <a:ea typeface="Open Sans" panose="020B0606030504020204" pitchFamily="34" charset="0"/>
                          <a:cs typeface="Open Sans" panose="020B0606030504020204" pitchFamily="34" charset="0"/>
                        </a:rPr>
                        <a:t>TO</a:t>
                      </a:r>
                      <a:r>
                        <a:rPr sz="1600" b="1" spc="-5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b="1">
                          <a:solidFill>
                            <a:srgbClr val="FFFFFF"/>
                          </a:solidFill>
                          <a:latin typeface="Open Sans" panose="020B0606030504020204" pitchFamily="34" charset="0"/>
                          <a:ea typeface="Open Sans" panose="020B0606030504020204" pitchFamily="34" charset="0"/>
                          <a:cs typeface="Open Sans" panose="020B0606030504020204" pitchFamily="34" charset="0"/>
                        </a:rPr>
                        <a:t>PLAN</a:t>
                      </a:r>
                      <a:r>
                        <a:rPr sz="1600" b="1" spc="-45">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b="1">
                          <a:solidFill>
                            <a:srgbClr val="FFFFFF"/>
                          </a:solidFill>
                          <a:latin typeface="Open Sans" panose="020B0606030504020204" pitchFamily="34" charset="0"/>
                          <a:ea typeface="Open Sans" panose="020B0606030504020204" pitchFamily="34" charset="0"/>
                          <a:cs typeface="Open Sans" panose="020B0606030504020204" pitchFamily="34" charset="0"/>
                        </a:rPr>
                        <a:t>FOR</a:t>
                      </a:r>
                      <a:r>
                        <a:rPr sz="1600" b="1" spc="-55">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b="1">
                          <a:solidFill>
                            <a:srgbClr val="FFFFFF"/>
                          </a:solidFill>
                          <a:latin typeface="Open Sans" panose="020B0606030504020204" pitchFamily="34" charset="0"/>
                          <a:ea typeface="Open Sans" panose="020B0606030504020204" pitchFamily="34" charset="0"/>
                          <a:cs typeface="Open Sans" panose="020B0606030504020204" pitchFamily="34" charset="0"/>
                        </a:rPr>
                        <a:t>THE</a:t>
                      </a:r>
                      <a:r>
                        <a:rPr sz="1600" b="1" spc="-55">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b="1" spc="-10">
                          <a:solidFill>
                            <a:srgbClr val="FFFFFF"/>
                          </a:solidFill>
                          <a:latin typeface="Open Sans" panose="020B0606030504020204" pitchFamily="34" charset="0"/>
                          <a:ea typeface="Open Sans" panose="020B0606030504020204" pitchFamily="34" charset="0"/>
                          <a:cs typeface="Open Sans" panose="020B0606030504020204" pitchFamily="34" charset="0"/>
                        </a:rPr>
                        <a:t>FUTURE</a:t>
                      </a:r>
                      <a:endParaRPr sz="1600">
                        <a:latin typeface="Open Sans" panose="020B0606030504020204" pitchFamily="34" charset="0"/>
                        <a:ea typeface="Open Sans" panose="020B0606030504020204" pitchFamily="34" charset="0"/>
                        <a:cs typeface="Open Sans" panose="020B0606030504020204" pitchFamily="34" charset="0"/>
                      </a:endParaRPr>
                    </a:p>
                  </a:txBody>
                  <a:tcPr marL="0" marR="0" marT="15875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44526A"/>
                    </a:solidFill>
                  </a:tcPr>
                </a:tc>
                <a:extLst>
                  <a:ext uri="{0D108BD9-81ED-4DB2-BD59-A6C34878D82A}">
                    <a16:rowId xmlns:a16="http://schemas.microsoft.com/office/drawing/2014/main" val="10000"/>
                  </a:ext>
                </a:extLst>
              </a:tr>
              <a:tr h="1474470">
                <a:tc>
                  <a:txBody>
                    <a:bodyPr/>
                    <a:lstStyle/>
                    <a:p>
                      <a:pPr marL="102870" marR="155575">
                        <a:lnSpc>
                          <a:spcPct val="100000"/>
                        </a:lnSpc>
                        <a:spcBef>
                          <a:spcPts val="170"/>
                        </a:spcBef>
                      </a:pPr>
                      <a:r>
                        <a:rPr sz="1600" b="1">
                          <a:latin typeface="Open Sans" panose="020B0606030504020204" pitchFamily="34" charset="0"/>
                          <a:ea typeface="Open Sans" panose="020B0606030504020204" pitchFamily="34" charset="0"/>
                          <a:cs typeface="Open Sans" panose="020B0606030504020204" pitchFamily="34" charset="0"/>
                        </a:rPr>
                        <a:t>Hindsight</a:t>
                      </a:r>
                      <a:r>
                        <a:rPr sz="1600" b="1" spc="-95">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a:t>
                      </a:r>
                      <a:r>
                        <a:rPr sz="1600" spc="-55">
                          <a:latin typeface="Open Sans" panose="020B0606030504020204" pitchFamily="34" charset="0"/>
                          <a:ea typeface="Open Sans" panose="020B0606030504020204" pitchFamily="34" charset="0"/>
                          <a:cs typeface="Open Sans" panose="020B0606030504020204" pitchFamily="34" charset="0"/>
                        </a:rPr>
                        <a:t> </a:t>
                      </a:r>
                      <a:r>
                        <a:rPr sz="1600" spc="-10">
                          <a:latin typeface="Open Sans" panose="020B0606030504020204" pitchFamily="34" charset="0"/>
                          <a:ea typeface="Open Sans" panose="020B0606030504020204" pitchFamily="34" charset="0"/>
                          <a:cs typeface="Open Sans" panose="020B0606030504020204" pitchFamily="34" charset="0"/>
                        </a:rPr>
                        <a:t>understanding</a:t>
                      </a:r>
                      <a:r>
                        <a:rPr sz="1600" spc="-30">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of</a:t>
                      </a:r>
                      <a:r>
                        <a:rPr sz="1600" spc="-50">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a</a:t>
                      </a:r>
                      <a:r>
                        <a:rPr sz="1600" spc="-60">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situation</a:t>
                      </a:r>
                      <a:r>
                        <a:rPr sz="1600" spc="-45">
                          <a:latin typeface="Open Sans" panose="020B0606030504020204" pitchFamily="34" charset="0"/>
                          <a:ea typeface="Open Sans" panose="020B0606030504020204" pitchFamily="34" charset="0"/>
                          <a:cs typeface="Open Sans" panose="020B0606030504020204" pitchFamily="34" charset="0"/>
                        </a:rPr>
                        <a:t> </a:t>
                      </a:r>
                      <a:r>
                        <a:rPr sz="1600" spc="-25">
                          <a:latin typeface="Open Sans" panose="020B0606030504020204" pitchFamily="34" charset="0"/>
                          <a:ea typeface="Open Sans" panose="020B0606030504020204" pitchFamily="34" charset="0"/>
                          <a:cs typeface="Open Sans" panose="020B0606030504020204" pitchFamily="34" charset="0"/>
                        </a:rPr>
                        <a:t>or </a:t>
                      </a:r>
                      <a:r>
                        <a:rPr sz="1600">
                          <a:latin typeface="Open Sans" panose="020B0606030504020204" pitchFamily="34" charset="0"/>
                          <a:ea typeface="Open Sans" panose="020B0606030504020204" pitchFamily="34" charset="0"/>
                          <a:cs typeface="Open Sans" panose="020B0606030504020204" pitchFamily="34" charset="0"/>
                        </a:rPr>
                        <a:t>event</a:t>
                      </a:r>
                      <a:r>
                        <a:rPr sz="1600" spc="-80">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only</a:t>
                      </a:r>
                      <a:r>
                        <a:rPr sz="1600" spc="-80">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after</a:t>
                      </a:r>
                      <a:r>
                        <a:rPr sz="1600" spc="-60">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it</a:t>
                      </a:r>
                      <a:r>
                        <a:rPr sz="1600" spc="-75">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has</a:t>
                      </a:r>
                      <a:r>
                        <a:rPr sz="1600" spc="-80">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happened</a:t>
                      </a:r>
                      <a:r>
                        <a:rPr sz="1600" spc="-40">
                          <a:latin typeface="Open Sans" panose="020B0606030504020204" pitchFamily="34" charset="0"/>
                          <a:ea typeface="Open Sans" panose="020B0606030504020204" pitchFamily="34" charset="0"/>
                          <a:cs typeface="Open Sans" panose="020B0606030504020204" pitchFamily="34" charset="0"/>
                        </a:rPr>
                        <a:t> </a:t>
                      </a:r>
                      <a:r>
                        <a:rPr sz="1600" spc="-25">
                          <a:latin typeface="Open Sans" panose="020B0606030504020204" pitchFamily="34" charset="0"/>
                          <a:ea typeface="Open Sans" panose="020B0606030504020204" pitchFamily="34" charset="0"/>
                          <a:cs typeface="Open Sans" panose="020B0606030504020204" pitchFamily="34" charset="0"/>
                        </a:rPr>
                        <a:t>or </a:t>
                      </a:r>
                      <a:r>
                        <a:rPr sz="1600" spc="-10">
                          <a:latin typeface="Open Sans" panose="020B0606030504020204" pitchFamily="34" charset="0"/>
                          <a:ea typeface="Open Sans" panose="020B0606030504020204" pitchFamily="34" charset="0"/>
                          <a:cs typeface="Open Sans" panose="020B0606030504020204" pitchFamily="34" charset="0"/>
                        </a:rPr>
                        <a:t>developed..</a:t>
                      </a:r>
                      <a:endParaRPr sz="1600">
                        <a:latin typeface="Open Sans" panose="020B0606030504020204" pitchFamily="34" charset="0"/>
                        <a:ea typeface="Open Sans" panose="020B0606030504020204" pitchFamily="34" charset="0"/>
                        <a:cs typeface="Open Sans" panose="020B0606030504020204" pitchFamily="34" charset="0"/>
                      </a:endParaRPr>
                    </a:p>
                  </a:txBody>
                  <a:tcPr marL="0" marR="0" marT="2159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FD3EA"/>
                    </a:solidFill>
                  </a:tcPr>
                </a:tc>
                <a:tc>
                  <a:txBody>
                    <a:bodyPr/>
                    <a:lstStyle/>
                    <a:p>
                      <a:pPr marL="572770" marR="146050" indent="-287655">
                        <a:lnSpc>
                          <a:spcPct val="100000"/>
                        </a:lnSpc>
                        <a:spcBef>
                          <a:spcPts val="170"/>
                        </a:spcBef>
                        <a:buFont typeface="Arial"/>
                        <a:buChar char="•"/>
                        <a:tabLst>
                          <a:tab pos="572770" algn="l"/>
                        </a:tabLst>
                      </a:pPr>
                      <a:r>
                        <a:rPr sz="1600" spc="-20" dirty="0">
                          <a:latin typeface="Open Sans" panose="020B0606030504020204" pitchFamily="34" charset="0"/>
                          <a:ea typeface="Open Sans" panose="020B0606030504020204" pitchFamily="34" charset="0"/>
                          <a:cs typeface="Open Sans" panose="020B0606030504020204" pitchFamily="34" charset="0"/>
                        </a:rPr>
                        <a:t>Understanding</a:t>
                      </a:r>
                      <a:r>
                        <a:rPr sz="1600" spc="-30" dirty="0">
                          <a:latin typeface="Open Sans" panose="020B0606030504020204" pitchFamily="34" charset="0"/>
                          <a:ea typeface="Open Sans" panose="020B0606030504020204" pitchFamily="34" charset="0"/>
                          <a:cs typeface="Open Sans" panose="020B0606030504020204" pitchFamily="34" charset="0"/>
                        </a:rPr>
                        <a:t> </a:t>
                      </a:r>
                      <a:r>
                        <a:rPr sz="1600" dirty="0">
                          <a:latin typeface="Open Sans" panose="020B0606030504020204" pitchFamily="34" charset="0"/>
                          <a:ea typeface="Open Sans" panose="020B0606030504020204" pitchFamily="34" charset="0"/>
                          <a:cs typeface="Open Sans" panose="020B0606030504020204" pitchFamily="34" charset="0"/>
                        </a:rPr>
                        <a:t>how</a:t>
                      </a:r>
                      <a:r>
                        <a:rPr sz="1600" spc="-30" dirty="0">
                          <a:latin typeface="Open Sans" panose="020B0606030504020204" pitchFamily="34" charset="0"/>
                          <a:ea typeface="Open Sans" panose="020B0606030504020204" pitchFamily="34" charset="0"/>
                          <a:cs typeface="Open Sans" panose="020B0606030504020204" pitchFamily="34" charset="0"/>
                        </a:rPr>
                        <a:t> </a:t>
                      </a:r>
                      <a:r>
                        <a:rPr sz="1600" dirty="0">
                          <a:latin typeface="Open Sans" panose="020B0606030504020204" pitchFamily="34" charset="0"/>
                          <a:ea typeface="Open Sans" panose="020B0606030504020204" pitchFamily="34" charset="0"/>
                          <a:cs typeface="Open Sans" panose="020B0606030504020204" pitchFamily="34" charset="0"/>
                        </a:rPr>
                        <a:t>you</a:t>
                      </a:r>
                      <a:r>
                        <a:rPr sz="1600" spc="-40" dirty="0">
                          <a:latin typeface="Open Sans" panose="020B0606030504020204" pitchFamily="34" charset="0"/>
                          <a:ea typeface="Open Sans" panose="020B0606030504020204" pitchFamily="34" charset="0"/>
                          <a:cs typeface="Open Sans" panose="020B0606030504020204" pitchFamily="34" charset="0"/>
                        </a:rPr>
                        <a:t> </a:t>
                      </a:r>
                      <a:r>
                        <a:rPr sz="1600" dirty="0">
                          <a:latin typeface="Open Sans" panose="020B0606030504020204" pitchFamily="34" charset="0"/>
                          <a:ea typeface="Open Sans" panose="020B0606030504020204" pitchFamily="34" charset="0"/>
                          <a:cs typeface="Open Sans" panose="020B0606030504020204" pitchFamily="34" charset="0"/>
                        </a:rPr>
                        <a:t>got</a:t>
                      </a:r>
                      <a:r>
                        <a:rPr sz="1600" spc="-55" dirty="0">
                          <a:latin typeface="Open Sans" panose="020B0606030504020204" pitchFamily="34" charset="0"/>
                          <a:ea typeface="Open Sans" panose="020B0606030504020204" pitchFamily="34" charset="0"/>
                          <a:cs typeface="Open Sans" panose="020B0606030504020204" pitchFamily="34" charset="0"/>
                        </a:rPr>
                        <a:t> </a:t>
                      </a:r>
                      <a:r>
                        <a:rPr sz="1600" dirty="0">
                          <a:latin typeface="Open Sans" panose="020B0606030504020204" pitchFamily="34" charset="0"/>
                          <a:ea typeface="Open Sans" panose="020B0606030504020204" pitchFamily="34" charset="0"/>
                          <a:cs typeface="Open Sans" panose="020B0606030504020204" pitchFamily="34" charset="0"/>
                        </a:rPr>
                        <a:t>to</a:t>
                      </a:r>
                      <a:r>
                        <a:rPr sz="1600" spc="-55" dirty="0">
                          <a:latin typeface="Open Sans" panose="020B0606030504020204" pitchFamily="34" charset="0"/>
                          <a:ea typeface="Open Sans" panose="020B0606030504020204" pitchFamily="34" charset="0"/>
                          <a:cs typeface="Open Sans" panose="020B0606030504020204" pitchFamily="34" charset="0"/>
                        </a:rPr>
                        <a:t> </a:t>
                      </a:r>
                      <a:r>
                        <a:rPr sz="1600" dirty="0">
                          <a:latin typeface="Open Sans" panose="020B0606030504020204" pitchFamily="34" charset="0"/>
                          <a:ea typeface="Open Sans" panose="020B0606030504020204" pitchFamily="34" charset="0"/>
                          <a:cs typeface="Open Sans" panose="020B0606030504020204" pitchFamily="34" charset="0"/>
                        </a:rPr>
                        <a:t>present</a:t>
                      </a:r>
                      <a:r>
                        <a:rPr sz="1600" spc="-40" dirty="0">
                          <a:latin typeface="Open Sans" panose="020B0606030504020204" pitchFamily="34" charset="0"/>
                          <a:ea typeface="Open Sans" panose="020B0606030504020204" pitchFamily="34" charset="0"/>
                          <a:cs typeface="Open Sans" panose="020B0606030504020204" pitchFamily="34" charset="0"/>
                        </a:rPr>
                        <a:t> </a:t>
                      </a:r>
                      <a:r>
                        <a:rPr sz="1600" spc="-10" dirty="0">
                          <a:latin typeface="Open Sans" panose="020B0606030504020204" pitchFamily="34" charset="0"/>
                          <a:ea typeface="Open Sans" panose="020B0606030504020204" pitchFamily="34" charset="0"/>
                          <a:cs typeface="Open Sans" panose="020B0606030504020204" pitchFamily="34" charset="0"/>
                        </a:rPr>
                        <a:t>state. </a:t>
                      </a:r>
                      <a:r>
                        <a:rPr sz="1600" i="1" dirty="0">
                          <a:latin typeface="Open Sans" panose="020B0606030504020204" pitchFamily="34" charset="0"/>
                          <a:ea typeface="Open Sans" panose="020B0606030504020204" pitchFamily="34" charset="0"/>
                          <a:cs typeface="Open Sans" panose="020B0606030504020204" pitchFamily="34" charset="0"/>
                        </a:rPr>
                        <a:t>(Churchill:</a:t>
                      </a:r>
                      <a:r>
                        <a:rPr sz="1600" i="1" spc="-20" dirty="0">
                          <a:latin typeface="Open Sans" panose="020B0606030504020204" pitchFamily="34" charset="0"/>
                          <a:ea typeface="Open Sans" panose="020B0606030504020204" pitchFamily="34" charset="0"/>
                          <a:cs typeface="Open Sans" panose="020B0606030504020204" pitchFamily="34" charset="0"/>
                        </a:rPr>
                        <a:t> </a:t>
                      </a:r>
                      <a:r>
                        <a:rPr sz="1600" i="1" dirty="0">
                          <a:latin typeface="Open Sans" panose="020B0606030504020204" pitchFamily="34" charset="0"/>
                          <a:ea typeface="Open Sans" panose="020B0606030504020204" pitchFamily="34" charset="0"/>
                          <a:cs typeface="Open Sans" panose="020B0606030504020204" pitchFamily="34" charset="0"/>
                        </a:rPr>
                        <a:t>“Those</a:t>
                      </a:r>
                      <a:r>
                        <a:rPr sz="1600" i="1" spc="-45" dirty="0">
                          <a:latin typeface="Open Sans" panose="020B0606030504020204" pitchFamily="34" charset="0"/>
                          <a:ea typeface="Open Sans" panose="020B0606030504020204" pitchFamily="34" charset="0"/>
                          <a:cs typeface="Open Sans" panose="020B0606030504020204" pitchFamily="34" charset="0"/>
                        </a:rPr>
                        <a:t> </a:t>
                      </a:r>
                      <a:r>
                        <a:rPr sz="1600" i="1" dirty="0">
                          <a:latin typeface="Open Sans" panose="020B0606030504020204" pitchFamily="34" charset="0"/>
                          <a:ea typeface="Open Sans" panose="020B0606030504020204" pitchFamily="34" charset="0"/>
                          <a:cs typeface="Open Sans" panose="020B0606030504020204" pitchFamily="34" charset="0"/>
                        </a:rPr>
                        <a:t>who</a:t>
                      </a:r>
                      <a:r>
                        <a:rPr sz="1600" i="1" spc="-50" dirty="0">
                          <a:latin typeface="Open Sans" panose="020B0606030504020204" pitchFamily="34" charset="0"/>
                          <a:ea typeface="Open Sans" panose="020B0606030504020204" pitchFamily="34" charset="0"/>
                          <a:cs typeface="Open Sans" panose="020B0606030504020204" pitchFamily="34" charset="0"/>
                        </a:rPr>
                        <a:t> </a:t>
                      </a:r>
                      <a:r>
                        <a:rPr sz="1600" i="1" dirty="0">
                          <a:latin typeface="Open Sans" panose="020B0606030504020204" pitchFamily="34" charset="0"/>
                          <a:ea typeface="Open Sans" panose="020B0606030504020204" pitchFamily="34" charset="0"/>
                          <a:cs typeface="Open Sans" panose="020B0606030504020204" pitchFamily="34" charset="0"/>
                        </a:rPr>
                        <a:t>fail</a:t>
                      </a:r>
                      <a:r>
                        <a:rPr sz="1600" i="1" spc="-30" dirty="0">
                          <a:latin typeface="Open Sans" panose="020B0606030504020204" pitchFamily="34" charset="0"/>
                          <a:ea typeface="Open Sans" panose="020B0606030504020204" pitchFamily="34" charset="0"/>
                          <a:cs typeface="Open Sans" panose="020B0606030504020204" pitchFamily="34" charset="0"/>
                        </a:rPr>
                        <a:t> </a:t>
                      </a:r>
                      <a:r>
                        <a:rPr sz="1600" i="1" dirty="0">
                          <a:latin typeface="Open Sans" panose="020B0606030504020204" pitchFamily="34" charset="0"/>
                          <a:ea typeface="Open Sans" panose="020B0606030504020204" pitchFamily="34" charset="0"/>
                          <a:cs typeface="Open Sans" panose="020B0606030504020204" pitchFamily="34" charset="0"/>
                        </a:rPr>
                        <a:t>to</a:t>
                      </a:r>
                      <a:r>
                        <a:rPr sz="1600" i="1" spc="-45" dirty="0">
                          <a:latin typeface="Open Sans" panose="020B0606030504020204" pitchFamily="34" charset="0"/>
                          <a:ea typeface="Open Sans" panose="020B0606030504020204" pitchFamily="34" charset="0"/>
                          <a:cs typeface="Open Sans" panose="020B0606030504020204" pitchFamily="34" charset="0"/>
                        </a:rPr>
                        <a:t> </a:t>
                      </a:r>
                      <a:r>
                        <a:rPr sz="1600" i="1" dirty="0">
                          <a:latin typeface="Open Sans" panose="020B0606030504020204" pitchFamily="34" charset="0"/>
                          <a:ea typeface="Open Sans" panose="020B0606030504020204" pitchFamily="34" charset="0"/>
                          <a:cs typeface="Open Sans" panose="020B0606030504020204" pitchFamily="34" charset="0"/>
                        </a:rPr>
                        <a:t>learn</a:t>
                      </a:r>
                      <a:r>
                        <a:rPr sz="1600" i="1" spc="-40" dirty="0">
                          <a:latin typeface="Open Sans" panose="020B0606030504020204" pitchFamily="34" charset="0"/>
                          <a:ea typeface="Open Sans" panose="020B0606030504020204" pitchFamily="34" charset="0"/>
                          <a:cs typeface="Open Sans" panose="020B0606030504020204" pitchFamily="34" charset="0"/>
                        </a:rPr>
                        <a:t> </a:t>
                      </a:r>
                      <a:r>
                        <a:rPr sz="1600" i="1" dirty="0">
                          <a:latin typeface="Open Sans" panose="020B0606030504020204" pitchFamily="34" charset="0"/>
                          <a:ea typeface="Open Sans" panose="020B0606030504020204" pitchFamily="34" charset="0"/>
                          <a:cs typeface="Open Sans" panose="020B0606030504020204" pitchFamily="34" charset="0"/>
                        </a:rPr>
                        <a:t>from</a:t>
                      </a:r>
                      <a:r>
                        <a:rPr sz="1600" i="1" spc="-60" dirty="0">
                          <a:latin typeface="Open Sans" panose="020B0606030504020204" pitchFamily="34" charset="0"/>
                          <a:ea typeface="Open Sans" panose="020B0606030504020204" pitchFamily="34" charset="0"/>
                          <a:cs typeface="Open Sans" panose="020B0606030504020204" pitchFamily="34" charset="0"/>
                        </a:rPr>
                        <a:t> </a:t>
                      </a:r>
                      <a:r>
                        <a:rPr sz="1600" i="1" spc="-10" dirty="0">
                          <a:latin typeface="Open Sans" panose="020B0606030504020204" pitchFamily="34" charset="0"/>
                          <a:ea typeface="Open Sans" panose="020B0606030504020204" pitchFamily="34" charset="0"/>
                          <a:cs typeface="Open Sans" panose="020B0606030504020204" pitchFamily="34" charset="0"/>
                        </a:rPr>
                        <a:t>history </a:t>
                      </a:r>
                      <a:r>
                        <a:rPr sz="1600" i="1" dirty="0">
                          <a:latin typeface="Open Sans" panose="020B0606030504020204" pitchFamily="34" charset="0"/>
                          <a:ea typeface="Open Sans" panose="020B0606030504020204" pitchFamily="34" charset="0"/>
                          <a:cs typeface="Open Sans" panose="020B0606030504020204" pitchFamily="34" charset="0"/>
                        </a:rPr>
                        <a:t>are</a:t>
                      </a:r>
                      <a:r>
                        <a:rPr sz="1600" i="1" spc="-75" dirty="0">
                          <a:latin typeface="Open Sans" panose="020B0606030504020204" pitchFamily="34" charset="0"/>
                          <a:ea typeface="Open Sans" panose="020B0606030504020204" pitchFamily="34" charset="0"/>
                          <a:cs typeface="Open Sans" panose="020B0606030504020204" pitchFamily="34" charset="0"/>
                        </a:rPr>
                        <a:t> </a:t>
                      </a:r>
                      <a:r>
                        <a:rPr sz="1600" i="1" spc="-10" dirty="0">
                          <a:latin typeface="Open Sans" panose="020B0606030504020204" pitchFamily="34" charset="0"/>
                          <a:ea typeface="Open Sans" panose="020B0606030504020204" pitchFamily="34" charset="0"/>
                          <a:cs typeface="Open Sans" panose="020B0606030504020204" pitchFamily="34" charset="0"/>
                        </a:rPr>
                        <a:t>condemned</a:t>
                      </a:r>
                      <a:r>
                        <a:rPr sz="1600" i="1" spc="-30" dirty="0">
                          <a:latin typeface="Open Sans" panose="020B0606030504020204" pitchFamily="34" charset="0"/>
                          <a:ea typeface="Open Sans" panose="020B0606030504020204" pitchFamily="34" charset="0"/>
                          <a:cs typeface="Open Sans" panose="020B0606030504020204" pitchFamily="34" charset="0"/>
                        </a:rPr>
                        <a:t> </a:t>
                      </a:r>
                      <a:r>
                        <a:rPr sz="1600" i="1" dirty="0">
                          <a:latin typeface="Open Sans" panose="020B0606030504020204" pitchFamily="34" charset="0"/>
                          <a:ea typeface="Open Sans" panose="020B0606030504020204" pitchFamily="34" charset="0"/>
                          <a:cs typeface="Open Sans" panose="020B0606030504020204" pitchFamily="34" charset="0"/>
                        </a:rPr>
                        <a:t>to</a:t>
                      </a:r>
                      <a:r>
                        <a:rPr sz="1600" i="1" spc="-55" dirty="0">
                          <a:latin typeface="Open Sans" panose="020B0606030504020204" pitchFamily="34" charset="0"/>
                          <a:ea typeface="Open Sans" panose="020B0606030504020204" pitchFamily="34" charset="0"/>
                          <a:cs typeface="Open Sans" panose="020B0606030504020204" pitchFamily="34" charset="0"/>
                        </a:rPr>
                        <a:t> </a:t>
                      </a:r>
                      <a:r>
                        <a:rPr sz="1600" i="1" dirty="0">
                          <a:latin typeface="Open Sans" panose="020B0606030504020204" pitchFamily="34" charset="0"/>
                          <a:ea typeface="Open Sans" panose="020B0606030504020204" pitchFamily="34" charset="0"/>
                          <a:cs typeface="Open Sans" panose="020B0606030504020204" pitchFamily="34" charset="0"/>
                        </a:rPr>
                        <a:t>repeat</a:t>
                      </a:r>
                      <a:r>
                        <a:rPr sz="1600" i="1" spc="-70" dirty="0">
                          <a:latin typeface="Open Sans" panose="020B0606030504020204" pitchFamily="34" charset="0"/>
                          <a:ea typeface="Open Sans" panose="020B0606030504020204" pitchFamily="34" charset="0"/>
                          <a:cs typeface="Open Sans" panose="020B0606030504020204" pitchFamily="34" charset="0"/>
                        </a:rPr>
                        <a:t> </a:t>
                      </a:r>
                      <a:r>
                        <a:rPr sz="1600" i="1" spc="-20" dirty="0">
                          <a:latin typeface="Open Sans" panose="020B0606030504020204" pitchFamily="34" charset="0"/>
                          <a:ea typeface="Open Sans" panose="020B0606030504020204" pitchFamily="34" charset="0"/>
                          <a:cs typeface="Open Sans" panose="020B0606030504020204" pitchFamily="34" charset="0"/>
                        </a:rPr>
                        <a:t>it.”)</a:t>
                      </a:r>
                      <a:endParaRPr sz="1600" dirty="0">
                        <a:latin typeface="Open Sans" panose="020B0606030504020204" pitchFamily="34" charset="0"/>
                        <a:ea typeface="Open Sans" panose="020B0606030504020204" pitchFamily="34" charset="0"/>
                        <a:cs typeface="Open Sans" panose="020B0606030504020204" pitchFamily="34" charset="0"/>
                      </a:endParaRPr>
                    </a:p>
                    <a:p>
                      <a:pPr marL="572770" indent="-286385">
                        <a:lnSpc>
                          <a:spcPct val="100000"/>
                        </a:lnSpc>
                        <a:buFont typeface="Arial"/>
                        <a:buChar char="•"/>
                        <a:tabLst>
                          <a:tab pos="572770" algn="l"/>
                        </a:tabLst>
                      </a:pPr>
                      <a:r>
                        <a:rPr sz="1600" spc="-20" dirty="0">
                          <a:latin typeface="Open Sans" panose="020B0606030504020204" pitchFamily="34" charset="0"/>
                          <a:ea typeface="Open Sans" panose="020B0606030504020204" pitchFamily="34" charset="0"/>
                          <a:cs typeface="Open Sans" panose="020B0606030504020204" pitchFamily="34" charset="0"/>
                        </a:rPr>
                        <a:t>Evaluation</a:t>
                      </a:r>
                      <a:r>
                        <a:rPr sz="1600" spc="-45" dirty="0">
                          <a:latin typeface="Open Sans" panose="020B0606030504020204" pitchFamily="34" charset="0"/>
                          <a:ea typeface="Open Sans" panose="020B0606030504020204" pitchFamily="34" charset="0"/>
                          <a:cs typeface="Open Sans" panose="020B0606030504020204" pitchFamily="34" charset="0"/>
                        </a:rPr>
                        <a:t> </a:t>
                      </a:r>
                      <a:r>
                        <a:rPr sz="1600" dirty="0">
                          <a:latin typeface="Open Sans" panose="020B0606030504020204" pitchFamily="34" charset="0"/>
                          <a:ea typeface="Open Sans" panose="020B0606030504020204" pitchFamily="34" charset="0"/>
                          <a:cs typeface="Open Sans" panose="020B0606030504020204" pitchFamily="34" charset="0"/>
                        </a:rPr>
                        <a:t>of</a:t>
                      </a:r>
                      <a:r>
                        <a:rPr sz="1600" spc="-45" dirty="0">
                          <a:latin typeface="Open Sans" panose="020B0606030504020204" pitchFamily="34" charset="0"/>
                          <a:ea typeface="Open Sans" panose="020B0606030504020204" pitchFamily="34" charset="0"/>
                          <a:cs typeface="Open Sans" panose="020B0606030504020204" pitchFamily="34" charset="0"/>
                        </a:rPr>
                        <a:t> </a:t>
                      </a:r>
                      <a:r>
                        <a:rPr sz="1600" spc="-10" dirty="0">
                          <a:latin typeface="Open Sans" panose="020B0606030504020204" pitchFamily="34" charset="0"/>
                          <a:ea typeface="Open Sans" panose="020B0606030504020204" pitchFamily="34" charset="0"/>
                          <a:cs typeface="Open Sans" panose="020B0606030504020204" pitchFamily="34" charset="0"/>
                        </a:rPr>
                        <a:t>programs</a:t>
                      </a:r>
                      <a:r>
                        <a:rPr sz="1600" spc="-45" dirty="0">
                          <a:latin typeface="Open Sans" panose="020B0606030504020204" pitchFamily="34" charset="0"/>
                          <a:ea typeface="Open Sans" panose="020B0606030504020204" pitchFamily="34" charset="0"/>
                          <a:cs typeface="Open Sans" panose="020B0606030504020204" pitchFamily="34" charset="0"/>
                        </a:rPr>
                        <a:t> </a:t>
                      </a:r>
                      <a:r>
                        <a:rPr sz="1600" dirty="0">
                          <a:latin typeface="Open Sans" panose="020B0606030504020204" pitchFamily="34" charset="0"/>
                          <a:ea typeface="Open Sans" panose="020B0606030504020204" pitchFamily="34" charset="0"/>
                          <a:cs typeface="Open Sans" panose="020B0606030504020204" pitchFamily="34" charset="0"/>
                        </a:rPr>
                        <a:t>and</a:t>
                      </a:r>
                      <a:r>
                        <a:rPr sz="1600" spc="-55" dirty="0">
                          <a:latin typeface="Open Sans" panose="020B0606030504020204" pitchFamily="34" charset="0"/>
                          <a:ea typeface="Open Sans" panose="020B0606030504020204" pitchFamily="34" charset="0"/>
                          <a:cs typeface="Open Sans" panose="020B0606030504020204" pitchFamily="34" charset="0"/>
                        </a:rPr>
                        <a:t> </a:t>
                      </a:r>
                      <a:r>
                        <a:rPr sz="1600" spc="-10" dirty="0">
                          <a:latin typeface="Open Sans" panose="020B0606030504020204" pitchFamily="34" charset="0"/>
                          <a:ea typeface="Open Sans" panose="020B0606030504020204" pitchFamily="34" charset="0"/>
                          <a:cs typeface="Open Sans" panose="020B0606030504020204" pitchFamily="34" charset="0"/>
                        </a:rPr>
                        <a:t>services</a:t>
                      </a:r>
                      <a:endParaRPr sz="1600" dirty="0">
                        <a:latin typeface="Open Sans" panose="020B0606030504020204" pitchFamily="34" charset="0"/>
                        <a:ea typeface="Open Sans" panose="020B0606030504020204" pitchFamily="34" charset="0"/>
                        <a:cs typeface="Open Sans" panose="020B0606030504020204" pitchFamily="34" charset="0"/>
                      </a:endParaRPr>
                    </a:p>
                    <a:p>
                      <a:pPr marL="572770" indent="-286385">
                        <a:lnSpc>
                          <a:spcPct val="100000"/>
                        </a:lnSpc>
                        <a:buFont typeface="Arial"/>
                        <a:buChar char="•"/>
                        <a:tabLst>
                          <a:tab pos="572770" algn="l"/>
                        </a:tabLst>
                      </a:pPr>
                      <a:r>
                        <a:rPr sz="1600" spc="-10" dirty="0">
                          <a:latin typeface="Open Sans" panose="020B0606030504020204" pitchFamily="34" charset="0"/>
                          <a:ea typeface="Open Sans" panose="020B0606030504020204" pitchFamily="34" charset="0"/>
                          <a:cs typeface="Open Sans" panose="020B0606030504020204" pitchFamily="34" charset="0"/>
                        </a:rPr>
                        <a:t>Measurable</a:t>
                      </a:r>
                      <a:r>
                        <a:rPr sz="1600" spc="-70" dirty="0">
                          <a:latin typeface="Open Sans" panose="020B0606030504020204" pitchFamily="34" charset="0"/>
                          <a:ea typeface="Open Sans" panose="020B0606030504020204" pitchFamily="34" charset="0"/>
                          <a:cs typeface="Open Sans" panose="020B0606030504020204" pitchFamily="34" charset="0"/>
                        </a:rPr>
                        <a:t> </a:t>
                      </a:r>
                      <a:r>
                        <a:rPr sz="1600" spc="-10" dirty="0">
                          <a:latin typeface="Open Sans" panose="020B0606030504020204" pitchFamily="34" charset="0"/>
                          <a:ea typeface="Open Sans" panose="020B0606030504020204" pitchFamily="34" charset="0"/>
                          <a:cs typeface="Open Sans" panose="020B0606030504020204" pitchFamily="34" charset="0"/>
                        </a:rPr>
                        <a:t>objectives</a:t>
                      </a:r>
                      <a:endParaRPr sz="1600" dirty="0">
                        <a:latin typeface="Open Sans" panose="020B0606030504020204" pitchFamily="34" charset="0"/>
                        <a:ea typeface="Open Sans" panose="020B0606030504020204" pitchFamily="34" charset="0"/>
                        <a:cs typeface="Open Sans" panose="020B0606030504020204" pitchFamily="34" charset="0"/>
                      </a:endParaRPr>
                    </a:p>
                  </a:txBody>
                  <a:tcPr marL="0" marR="0" marT="2159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FD3EA"/>
                    </a:solidFill>
                  </a:tcPr>
                </a:tc>
                <a:extLst>
                  <a:ext uri="{0D108BD9-81ED-4DB2-BD59-A6C34878D82A}">
                    <a16:rowId xmlns:a16="http://schemas.microsoft.com/office/drawing/2014/main" val="10001"/>
                  </a:ext>
                </a:extLst>
              </a:tr>
              <a:tr h="1748155">
                <a:tc>
                  <a:txBody>
                    <a:bodyPr/>
                    <a:lstStyle/>
                    <a:p>
                      <a:pPr marL="102870" marR="276225">
                        <a:lnSpc>
                          <a:spcPct val="100000"/>
                        </a:lnSpc>
                        <a:spcBef>
                          <a:spcPts val="175"/>
                        </a:spcBef>
                      </a:pPr>
                      <a:r>
                        <a:rPr sz="1600" b="1" spc="-20">
                          <a:latin typeface="Open Sans" panose="020B0606030504020204" pitchFamily="34" charset="0"/>
                          <a:ea typeface="Open Sans" panose="020B0606030504020204" pitchFamily="34" charset="0"/>
                          <a:cs typeface="Open Sans" panose="020B0606030504020204" pitchFamily="34" charset="0"/>
                        </a:rPr>
                        <a:t>Foresight</a:t>
                      </a:r>
                      <a:r>
                        <a:rPr sz="1600" b="1" spc="-85">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a:t>
                      </a:r>
                      <a:r>
                        <a:rPr sz="1600" spc="-45">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the</a:t>
                      </a:r>
                      <a:r>
                        <a:rPr sz="1600" spc="-30">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ability</a:t>
                      </a:r>
                      <a:r>
                        <a:rPr sz="1600" spc="-20">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to</a:t>
                      </a:r>
                      <a:r>
                        <a:rPr sz="1600" spc="-40">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predict</a:t>
                      </a:r>
                      <a:r>
                        <a:rPr sz="1600" spc="-25">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what</a:t>
                      </a:r>
                      <a:r>
                        <a:rPr sz="1600" spc="-30">
                          <a:latin typeface="Open Sans" panose="020B0606030504020204" pitchFamily="34" charset="0"/>
                          <a:ea typeface="Open Sans" panose="020B0606030504020204" pitchFamily="34" charset="0"/>
                          <a:cs typeface="Open Sans" panose="020B0606030504020204" pitchFamily="34" charset="0"/>
                        </a:rPr>
                        <a:t> </a:t>
                      </a:r>
                      <a:r>
                        <a:rPr sz="1600" spc="-20">
                          <a:latin typeface="Open Sans" panose="020B0606030504020204" pitchFamily="34" charset="0"/>
                          <a:ea typeface="Open Sans" panose="020B0606030504020204" pitchFamily="34" charset="0"/>
                          <a:cs typeface="Open Sans" panose="020B0606030504020204" pitchFamily="34" charset="0"/>
                        </a:rPr>
                        <a:t>will </a:t>
                      </a:r>
                      <a:r>
                        <a:rPr sz="1600">
                          <a:latin typeface="Open Sans" panose="020B0606030504020204" pitchFamily="34" charset="0"/>
                          <a:ea typeface="Open Sans" panose="020B0606030504020204" pitchFamily="34" charset="0"/>
                          <a:cs typeface="Open Sans" panose="020B0606030504020204" pitchFamily="34" charset="0"/>
                        </a:rPr>
                        <a:t>happen</a:t>
                      </a:r>
                      <a:r>
                        <a:rPr sz="1600" spc="-40">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or</a:t>
                      </a:r>
                      <a:r>
                        <a:rPr sz="1600" spc="-55">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be</a:t>
                      </a:r>
                      <a:r>
                        <a:rPr sz="1600" spc="-50">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needed</a:t>
                      </a:r>
                      <a:r>
                        <a:rPr sz="1600" spc="-20">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in</a:t>
                      </a:r>
                      <a:r>
                        <a:rPr sz="1600" spc="-55">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the</a:t>
                      </a:r>
                      <a:r>
                        <a:rPr sz="1600" spc="-55">
                          <a:latin typeface="Open Sans" panose="020B0606030504020204" pitchFamily="34" charset="0"/>
                          <a:ea typeface="Open Sans" panose="020B0606030504020204" pitchFamily="34" charset="0"/>
                          <a:cs typeface="Open Sans" panose="020B0606030504020204" pitchFamily="34" charset="0"/>
                        </a:rPr>
                        <a:t> </a:t>
                      </a:r>
                      <a:r>
                        <a:rPr sz="1600" spc="-10">
                          <a:latin typeface="Open Sans" panose="020B0606030504020204" pitchFamily="34" charset="0"/>
                          <a:ea typeface="Open Sans" panose="020B0606030504020204" pitchFamily="34" charset="0"/>
                          <a:cs typeface="Open Sans" panose="020B0606030504020204" pitchFamily="34" charset="0"/>
                        </a:rPr>
                        <a:t>future.</a:t>
                      </a:r>
                      <a:endParaRPr sz="1600">
                        <a:latin typeface="Open Sans" panose="020B0606030504020204" pitchFamily="34" charset="0"/>
                        <a:ea typeface="Open Sans" panose="020B0606030504020204" pitchFamily="34" charset="0"/>
                        <a:cs typeface="Open Sans" panose="020B0606030504020204" pitchFamily="34" charset="0"/>
                      </a:endParaRPr>
                    </a:p>
                  </a:txBody>
                  <a:tcPr marL="0" marR="0" marT="2222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9EBF5"/>
                    </a:solidFill>
                  </a:tcPr>
                </a:tc>
                <a:tc>
                  <a:txBody>
                    <a:bodyPr/>
                    <a:lstStyle/>
                    <a:p>
                      <a:pPr marL="628650" marR="950594" indent="-342900">
                        <a:lnSpc>
                          <a:spcPct val="100000"/>
                        </a:lnSpc>
                        <a:spcBef>
                          <a:spcPts val="175"/>
                        </a:spcBef>
                        <a:buFont typeface="Arial"/>
                        <a:buChar char="•"/>
                        <a:tabLst>
                          <a:tab pos="628650" algn="l"/>
                        </a:tabLst>
                      </a:pPr>
                      <a:r>
                        <a:rPr sz="1600" spc="-10">
                          <a:latin typeface="Open Sans" panose="020B0606030504020204" pitchFamily="34" charset="0"/>
                          <a:ea typeface="Open Sans" panose="020B0606030504020204" pitchFamily="34" charset="0"/>
                          <a:cs typeface="Open Sans" panose="020B0606030504020204" pitchFamily="34" charset="0"/>
                        </a:rPr>
                        <a:t>Innovation</a:t>
                      </a:r>
                      <a:r>
                        <a:rPr sz="1600" spc="-60">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and</a:t>
                      </a:r>
                      <a:r>
                        <a:rPr sz="1600" spc="-55">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new</a:t>
                      </a:r>
                      <a:r>
                        <a:rPr sz="1600" spc="-55">
                          <a:latin typeface="Open Sans" panose="020B0606030504020204" pitchFamily="34" charset="0"/>
                          <a:ea typeface="Open Sans" panose="020B0606030504020204" pitchFamily="34" charset="0"/>
                          <a:cs typeface="Open Sans" panose="020B0606030504020204" pitchFamily="34" charset="0"/>
                        </a:rPr>
                        <a:t> </a:t>
                      </a:r>
                      <a:r>
                        <a:rPr sz="1600" spc="-10">
                          <a:latin typeface="Open Sans" panose="020B0606030504020204" pitchFamily="34" charset="0"/>
                          <a:ea typeface="Open Sans" panose="020B0606030504020204" pitchFamily="34" charset="0"/>
                          <a:cs typeface="Open Sans" panose="020B0606030504020204" pitchFamily="34" charset="0"/>
                        </a:rPr>
                        <a:t>product/program development</a:t>
                      </a:r>
                      <a:r>
                        <a:rPr sz="1600" spc="-80">
                          <a:latin typeface="Open Sans" panose="020B0606030504020204" pitchFamily="34" charset="0"/>
                          <a:ea typeface="Open Sans" panose="020B0606030504020204" pitchFamily="34" charset="0"/>
                          <a:cs typeface="Open Sans" panose="020B0606030504020204" pitchFamily="34" charset="0"/>
                        </a:rPr>
                        <a:t> </a:t>
                      </a:r>
                      <a:r>
                        <a:rPr sz="1600" spc="-10">
                          <a:latin typeface="Open Sans" panose="020B0606030504020204" pitchFamily="34" charset="0"/>
                          <a:ea typeface="Open Sans" panose="020B0606030504020204" pitchFamily="34" charset="0"/>
                          <a:cs typeface="Open Sans" panose="020B0606030504020204" pitchFamily="34" charset="0"/>
                        </a:rPr>
                        <a:t>process</a:t>
                      </a:r>
                      <a:endParaRPr sz="1600">
                        <a:latin typeface="Open Sans" panose="020B0606030504020204" pitchFamily="34" charset="0"/>
                        <a:ea typeface="Open Sans" panose="020B0606030504020204" pitchFamily="34" charset="0"/>
                        <a:cs typeface="Open Sans" panose="020B0606030504020204" pitchFamily="34" charset="0"/>
                      </a:endParaRPr>
                    </a:p>
                    <a:p>
                      <a:pPr marL="629285" marR="274955" indent="-343535">
                        <a:lnSpc>
                          <a:spcPct val="100000"/>
                        </a:lnSpc>
                        <a:buFont typeface="Arial"/>
                        <a:buChar char="•"/>
                        <a:tabLst>
                          <a:tab pos="629285" algn="l"/>
                        </a:tabLst>
                      </a:pPr>
                      <a:r>
                        <a:rPr sz="1600">
                          <a:latin typeface="Open Sans" panose="020B0606030504020204" pitchFamily="34" charset="0"/>
                          <a:ea typeface="Open Sans" panose="020B0606030504020204" pitchFamily="34" charset="0"/>
                          <a:cs typeface="Open Sans" panose="020B0606030504020204" pitchFamily="34" charset="0"/>
                        </a:rPr>
                        <a:t>Staying</a:t>
                      </a:r>
                      <a:r>
                        <a:rPr sz="1600" spc="-80">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true</a:t>
                      </a:r>
                      <a:r>
                        <a:rPr sz="1600" spc="-60">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to</a:t>
                      </a:r>
                      <a:r>
                        <a:rPr sz="1600" spc="-85">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core</a:t>
                      </a:r>
                      <a:r>
                        <a:rPr sz="1600" spc="-55">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purpose</a:t>
                      </a:r>
                      <a:r>
                        <a:rPr sz="1600" spc="-60">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and</a:t>
                      </a:r>
                      <a:r>
                        <a:rPr sz="1600" spc="-75">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core</a:t>
                      </a:r>
                      <a:r>
                        <a:rPr sz="1600" spc="-60">
                          <a:latin typeface="Open Sans" panose="020B0606030504020204" pitchFamily="34" charset="0"/>
                          <a:ea typeface="Open Sans" panose="020B0606030504020204" pitchFamily="34" charset="0"/>
                          <a:cs typeface="Open Sans" panose="020B0606030504020204" pitchFamily="34" charset="0"/>
                        </a:rPr>
                        <a:t> </a:t>
                      </a:r>
                      <a:r>
                        <a:rPr sz="1600" spc="-10">
                          <a:latin typeface="Open Sans" panose="020B0606030504020204" pitchFamily="34" charset="0"/>
                          <a:ea typeface="Open Sans" panose="020B0606030504020204" pitchFamily="34" charset="0"/>
                          <a:cs typeface="Open Sans" panose="020B0606030504020204" pitchFamily="34" charset="0"/>
                        </a:rPr>
                        <a:t>values, </a:t>
                      </a:r>
                      <a:r>
                        <a:rPr sz="1600">
                          <a:latin typeface="Open Sans" panose="020B0606030504020204" pitchFamily="34" charset="0"/>
                          <a:ea typeface="Open Sans" panose="020B0606030504020204" pitchFamily="34" charset="0"/>
                          <a:cs typeface="Open Sans" panose="020B0606030504020204" pitchFamily="34" charset="0"/>
                        </a:rPr>
                        <a:t>mission</a:t>
                      </a:r>
                      <a:r>
                        <a:rPr sz="1600" spc="-70">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and</a:t>
                      </a:r>
                      <a:r>
                        <a:rPr sz="1600" spc="-50">
                          <a:latin typeface="Open Sans" panose="020B0606030504020204" pitchFamily="34" charset="0"/>
                          <a:ea typeface="Open Sans" panose="020B0606030504020204" pitchFamily="34" charset="0"/>
                          <a:cs typeface="Open Sans" panose="020B0606030504020204" pitchFamily="34" charset="0"/>
                        </a:rPr>
                        <a:t> </a:t>
                      </a:r>
                      <a:r>
                        <a:rPr sz="1600" spc="-10">
                          <a:latin typeface="Open Sans" panose="020B0606030504020204" pitchFamily="34" charset="0"/>
                          <a:ea typeface="Open Sans" panose="020B0606030504020204" pitchFamily="34" charset="0"/>
                          <a:cs typeface="Open Sans" panose="020B0606030504020204" pitchFamily="34" charset="0"/>
                        </a:rPr>
                        <a:t>vision</a:t>
                      </a:r>
                      <a:endParaRPr sz="1600">
                        <a:latin typeface="Open Sans" panose="020B0606030504020204" pitchFamily="34" charset="0"/>
                        <a:ea typeface="Open Sans" panose="020B0606030504020204" pitchFamily="34" charset="0"/>
                        <a:cs typeface="Open Sans" panose="020B0606030504020204" pitchFamily="34" charset="0"/>
                      </a:endParaRPr>
                    </a:p>
                    <a:p>
                      <a:pPr marL="628650" marR="467995" indent="-342900">
                        <a:lnSpc>
                          <a:spcPct val="100000"/>
                        </a:lnSpc>
                        <a:buFont typeface="Arial"/>
                        <a:buChar char="•"/>
                        <a:tabLst>
                          <a:tab pos="628650" algn="l"/>
                        </a:tabLst>
                      </a:pPr>
                      <a:r>
                        <a:rPr sz="1600">
                          <a:latin typeface="Open Sans" panose="020B0606030504020204" pitchFamily="34" charset="0"/>
                          <a:ea typeface="Open Sans" panose="020B0606030504020204" pitchFamily="34" charset="0"/>
                          <a:cs typeface="Open Sans" panose="020B0606030504020204" pitchFamily="34" charset="0"/>
                        </a:rPr>
                        <a:t>Honest</a:t>
                      </a:r>
                      <a:r>
                        <a:rPr sz="1600" spc="-60">
                          <a:latin typeface="Open Sans" panose="020B0606030504020204" pitchFamily="34" charset="0"/>
                          <a:ea typeface="Open Sans" panose="020B0606030504020204" pitchFamily="34" charset="0"/>
                          <a:cs typeface="Open Sans" panose="020B0606030504020204" pitchFamily="34" charset="0"/>
                        </a:rPr>
                        <a:t> </a:t>
                      </a:r>
                      <a:r>
                        <a:rPr sz="1600" spc="-10">
                          <a:latin typeface="Open Sans" panose="020B0606030504020204" pitchFamily="34" charset="0"/>
                          <a:ea typeface="Open Sans" panose="020B0606030504020204" pitchFamily="34" charset="0"/>
                          <a:cs typeface="Open Sans" panose="020B0606030504020204" pitchFamily="34" charset="0"/>
                        </a:rPr>
                        <a:t>evaluation</a:t>
                      </a:r>
                      <a:r>
                        <a:rPr sz="1600" spc="-55">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of</a:t>
                      </a:r>
                      <a:r>
                        <a:rPr sz="1600" spc="-70">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capacity</a:t>
                      </a:r>
                      <a:r>
                        <a:rPr sz="1600" spc="-65">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and</a:t>
                      </a:r>
                      <a:r>
                        <a:rPr sz="1600" spc="-60">
                          <a:latin typeface="Open Sans" panose="020B0606030504020204" pitchFamily="34" charset="0"/>
                          <a:ea typeface="Open Sans" panose="020B0606030504020204" pitchFamily="34" charset="0"/>
                          <a:cs typeface="Open Sans" panose="020B0606030504020204" pitchFamily="34" charset="0"/>
                        </a:rPr>
                        <a:t> </a:t>
                      </a:r>
                      <a:r>
                        <a:rPr sz="1600" spc="-10">
                          <a:latin typeface="Open Sans" panose="020B0606030504020204" pitchFamily="34" charset="0"/>
                          <a:ea typeface="Open Sans" panose="020B0606030504020204" pitchFamily="34" charset="0"/>
                          <a:cs typeface="Open Sans" panose="020B0606030504020204" pitchFamily="34" charset="0"/>
                        </a:rPr>
                        <a:t>strategic position</a:t>
                      </a:r>
                      <a:endParaRPr sz="1600">
                        <a:latin typeface="Open Sans" panose="020B0606030504020204" pitchFamily="34" charset="0"/>
                        <a:ea typeface="Open Sans" panose="020B0606030504020204" pitchFamily="34" charset="0"/>
                        <a:cs typeface="Open Sans" panose="020B0606030504020204" pitchFamily="34" charset="0"/>
                      </a:endParaRPr>
                    </a:p>
                  </a:txBody>
                  <a:tcPr marL="0" marR="0" marT="2222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9EBF5"/>
                    </a:solidFill>
                  </a:tcPr>
                </a:tc>
                <a:extLst>
                  <a:ext uri="{0D108BD9-81ED-4DB2-BD59-A6C34878D82A}">
                    <a16:rowId xmlns:a16="http://schemas.microsoft.com/office/drawing/2014/main" val="10002"/>
                  </a:ext>
                </a:extLst>
              </a:tr>
              <a:tr h="1199515">
                <a:tc>
                  <a:txBody>
                    <a:bodyPr/>
                    <a:lstStyle/>
                    <a:p>
                      <a:pPr marL="102235" marR="339090">
                        <a:lnSpc>
                          <a:spcPct val="100000"/>
                        </a:lnSpc>
                        <a:spcBef>
                          <a:spcPts val="180"/>
                        </a:spcBef>
                      </a:pPr>
                      <a:r>
                        <a:rPr sz="1600" b="1" dirty="0">
                          <a:latin typeface="Open Sans" panose="020B0606030504020204" pitchFamily="34" charset="0"/>
                          <a:ea typeface="Open Sans" panose="020B0606030504020204" pitchFamily="34" charset="0"/>
                          <a:cs typeface="Open Sans" panose="020B0606030504020204" pitchFamily="34" charset="0"/>
                        </a:rPr>
                        <a:t>Insight</a:t>
                      </a:r>
                      <a:r>
                        <a:rPr sz="1600" b="1" spc="-95" dirty="0">
                          <a:latin typeface="Open Sans" panose="020B0606030504020204" pitchFamily="34" charset="0"/>
                          <a:ea typeface="Open Sans" panose="020B0606030504020204" pitchFamily="34" charset="0"/>
                          <a:cs typeface="Open Sans" panose="020B0606030504020204" pitchFamily="34" charset="0"/>
                        </a:rPr>
                        <a:t> </a:t>
                      </a:r>
                      <a:r>
                        <a:rPr sz="1600" dirty="0">
                          <a:latin typeface="Open Sans" panose="020B0606030504020204" pitchFamily="34" charset="0"/>
                          <a:ea typeface="Open Sans" panose="020B0606030504020204" pitchFamily="34" charset="0"/>
                          <a:cs typeface="Open Sans" panose="020B0606030504020204" pitchFamily="34" charset="0"/>
                        </a:rPr>
                        <a:t>-</a:t>
                      </a:r>
                      <a:r>
                        <a:rPr sz="1600" spc="-55" dirty="0">
                          <a:latin typeface="Open Sans" panose="020B0606030504020204" pitchFamily="34" charset="0"/>
                          <a:ea typeface="Open Sans" panose="020B0606030504020204" pitchFamily="34" charset="0"/>
                          <a:cs typeface="Open Sans" panose="020B0606030504020204" pitchFamily="34" charset="0"/>
                        </a:rPr>
                        <a:t> </a:t>
                      </a:r>
                      <a:r>
                        <a:rPr sz="1600" dirty="0">
                          <a:latin typeface="Open Sans" panose="020B0606030504020204" pitchFamily="34" charset="0"/>
                          <a:ea typeface="Open Sans" panose="020B0606030504020204" pitchFamily="34" charset="0"/>
                          <a:cs typeface="Open Sans" panose="020B0606030504020204" pitchFamily="34" charset="0"/>
                        </a:rPr>
                        <a:t>the</a:t>
                      </a:r>
                      <a:r>
                        <a:rPr sz="1600" spc="-45" dirty="0">
                          <a:latin typeface="Open Sans" panose="020B0606030504020204" pitchFamily="34" charset="0"/>
                          <a:ea typeface="Open Sans" panose="020B0606030504020204" pitchFamily="34" charset="0"/>
                          <a:cs typeface="Open Sans" panose="020B0606030504020204" pitchFamily="34" charset="0"/>
                        </a:rPr>
                        <a:t> </a:t>
                      </a:r>
                      <a:r>
                        <a:rPr sz="1600" dirty="0">
                          <a:latin typeface="Open Sans" panose="020B0606030504020204" pitchFamily="34" charset="0"/>
                          <a:ea typeface="Open Sans" panose="020B0606030504020204" pitchFamily="34" charset="0"/>
                          <a:cs typeface="Open Sans" panose="020B0606030504020204" pitchFamily="34" charset="0"/>
                        </a:rPr>
                        <a:t>capacity</a:t>
                      </a:r>
                      <a:r>
                        <a:rPr sz="1600" spc="-40" dirty="0">
                          <a:latin typeface="Open Sans" panose="020B0606030504020204" pitchFamily="34" charset="0"/>
                          <a:ea typeface="Open Sans" panose="020B0606030504020204" pitchFamily="34" charset="0"/>
                          <a:cs typeface="Open Sans" panose="020B0606030504020204" pitchFamily="34" charset="0"/>
                        </a:rPr>
                        <a:t> </a:t>
                      </a:r>
                      <a:r>
                        <a:rPr sz="1600" dirty="0">
                          <a:latin typeface="Open Sans" panose="020B0606030504020204" pitchFamily="34" charset="0"/>
                          <a:ea typeface="Open Sans" panose="020B0606030504020204" pitchFamily="34" charset="0"/>
                          <a:cs typeface="Open Sans" panose="020B0606030504020204" pitchFamily="34" charset="0"/>
                        </a:rPr>
                        <a:t>to</a:t>
                      </a:r>
                      <a:r>
                        <a:rPr sz="1600" spc="-55" dirty="0">
                          <a:latin typeface="Open Sans" panose="020B0606030504020204" pitchFamily="34" charset="0"/>
                          <a:ea typeface="Open Sans" panose="020B0606030504020204" pitchFamily="34" charset="0"/>
                          <a:cs typeface="Open Sans" panose="020B0606030504020204" pitchFamily="34" charset="0"/>
                        </a:rPr>
                        <a:t> </a:t>
                      </a:r>
                      <a:r>
                        <a:rPr sz="1600" dirty="0">
                          <a:latin typeface="Open Sans" panose="020B0606030504020204" pitchFamily="34" charset="0"/>
                          <a:ea typeface="Open Sans" panose="020B0606030504020204" pitchFamily="34" charset="0"/>
                          <a:cs typeface="Open Sans" panose="020B0606030504020204" pitchFamily="34" charset="0"/>
                        </a:rPr>
                        <a:t>gain</a:t>
                      </a:r>
                      <a:r>
                        <a:rPr sz="1600" spc="-35" dirty="0">
                          <a:latin typeface="Open Sans" panose="020B0606030504020204" pitchFamily="34" charset="0"/>
                          <a:ea typeface="Open Sans" panose="020B0606030504020204" pitchFamily="34" charset="0"/>
                          <a:cs typeface="Open Sans" panose="020B0606030504020204" pitchFamily="34" charset="0"/>
                        </a:rPr>
                        <a:t> </a:t>
                      </a:r>
                      <a:r>
                        <a:rPr sz="1600" dirty="0">
                          <a:latin typeface="Open Sans" panose="020B0606030504020204" pitchFamily="34" charset="0"/>
                          <a:ea typeface="Open Sans" panose="020B0606030504020204" pitchFamily="34" charset="0"/>
                          <a:cs typeface="Open Sans" panose="020B0606030504020204" pitchFamily="34" charset="0"/>
                        </a:rPr>
                        <a:t>an</a:t>
                      </a:r>
                      <a:r>
                        <a:rPr sz="1600" spc="-55" dirty="0">
                          <a:latin typeface="Open Sans" panose="020B0606030504020204" pitchFamily="34" charset="0"/>
                          <a:ea typeface="Open Sans" panose="020B0606030504020204" pitchFamily="34" charset="0"/>
                          <a:cs typeface="Open Sans" panose="020B0606030504020204" pitchFamily="34" charset="0"/>
                        </a:rPr>
                        <a:t> </a:t>
                      </a:r>
                      <a:r>
                        <a:rPr sz="1600" spc="-10" dirty="0">
                          <a:latin typeface="Open Sans" panose="020B0606030504020204" pitchFamily="34" charset="0"/>
                          <a:ea typeface="Open Sans" panose="020B0606030504020204" pitchFamily="34" charset="0"/>
                          <a:cs typeface="Open Sans" panose="020B0606030504020204" pitchFamily="34" charset="0"/>
                        </a:rPr>
                        <a:t>accurate </a:t>
                      </a:r>
                      <a:r>
                        <a:rPr sz="1600" dirty="0">
                          <a:latin typeface="Open Sans" panose="020B0606030504020204" pitchFamily="34" charset="0"/>
                          <a:ea typeface="Open Sans" panose="020B0606030504020204" pitchFamily="34" charset="0"/>
                          <a:cs typeface="Open Sans" panose="020B0606030504020204" pitchFamily="34" charset="0"/>
                        </a:rPr>
                        <a:t>and</a:t>
                      </a:r>
                      <a:r>
                        <a:rPr sz="1600" spc="-55" dirty="0">
                          <a:latin typeface="Open Sans" panose="020B0606030504020204" pitchFamily="34" charset="0"/>
                          <a:ea typeface="Open Sans" panose="020B0606030504020204" pitchFamily="34" charset="0"/>
                          <a:cs typeface="Open Sans" panose="020B0606030504020204" pitchFamily="34" charset="0"/>
                        </a:rPr>
                        <a:t> </a:t>
                      </a:r>
                      <a:r>
                        <a:rPr sz="1600" dirty="0">
                          <a:latin typeface="Open Sans" panose="020B0606030504020204" pitchFamily="34" charset="0"/>
                          <a:ea typeface="Open Sans" panose="020B0606030504020204" pitchFamily="34" charset="0"/>
                          <a:cs typeface="Open Sans" panose="020B0606030504020204" pitchFamily="34" charset="0"/>
                        </a:rPr>
                        <a:t>deep</a:t>
                      </a:r>
                      <a:r>
                        <a:rPr sz="1600" spc="-50" dirty="0">
                          <a:latin typeface="Open Sans" panose="020B0606030504020204" pitchFamily="34" charset="0"/>
                          <a:ea typeface="Open Sans" panose="020B0606030504020204" pitchFamily="34" charset="0"/>
                          <a:cs typeface="Open Sans" panose="020B0606030504020204" pitchFamily="34" charset="0"/>
                        </a:rPr>
                        <a:t> </a:t>
                      </a:r>
                      <a:r>
                        <a:rPr sz="1600" dirty="0">
                          <a:latin typeface="Open Sans" panose="020B0606030504020204" pitchFamily="34" charset="0"/>
                          <a:ea typeface="Open Sans" panose="020B0606030504020204" pitchFamily="34" charset="0"/>
                          <a:cs typeface="Open Sans" panose="020B0606030504020204" pitchFamily="34" charset="0"/>
                        </a:rPr>
                        <a:t>intuitive</a:t>
                      </a:r>
                      <a:r>
                        <a:rPr sz="1600" spc="-50" dirty="0">
                          <a:latin typeface="Open Sans" panose="020B0606030504020204" pitchFamily="34" charset="0"/>
                          <a:ea typeface="Open Sans" panose="020B0606030504020204" pitchFamily="34" charset="0"/>
                          <a:cs typeface="Open Sans" panose="020B0606030504020204" pitchFamily="34" charset="0"/>
                        </a:rPr>
                        <a:t> </a:t>
                      </a:r>
                      <a:r>
                        <a:rPr sz="1600" spc="-20" dirty="0">
                          <a:latin typeface="Open Sans" panose="020B0606030504020204" pitchFamily="34" charset="0"/>
                          <a:ea typeface="Open Sans" panose="020B0606030504020204" pitchFamily="34" charset="0"/>
                          <a:cs typeface="Open Sans" panose="020B0606030504020204" pitchFamily="34" charset="0"/>
                        </a:rPr>
                        <a:t>understanding</a:t>
                      </a:r>
                      <a:r>
                        <a:rPr sz="1600" spc="-30" dirty="0">
                          <a:latin typeface="Open Sans" panose="020B0606030504020204" pitchFamily="34" charset="0"/>
                          <a:ea typeface="Open Sans" panose="020B0606030504020204" pitchFamily="34" charset="0"/>
                          <a:cs typeface="Open Sans" panose="020B0606030504020204" pitchFamily="34" charset="0"/>
                        </a:rPr>
                        <a:t> </a:t>
                      </a:r>
                      <a:r>
                        <a:rPr sz="1600" dirty="0">
                          <a:latin typeface="Open Sans" panose="020B0606030504020204" pitchFamily="34" charset="0"/>
                          <a:ea typeface="Open Sans" panose="020B0606030504020204" pitchFamily="34" charset="0"/>
                          <a:cs typeface="Open Sans" panose="020B0606030504020204" pitchFamily="34" charset="0"/>
                        </a:rPr>
                        <a:t>of</a:t>
                      </a:r>
                      <a:r>
                        <a:rPr sz="1600" spc="-70" dirty="0">
                          <a:latin typeface="Open Sans" panose="020B0606030504020204" pitchFamily="34" charset="0"/>
                          <a:ea typeface="Open Sans" panose="020B0606030504020204" pitchFamily="34" charset="0"/>
                          <a:cs typeface="Open Sans" panose="020B0606030504020204" pitchFamily="34" charset="0"/>
                        </a:rPr>
                        <a:t> </a:t>
                      </a:r>
                      <a:r>
                        <a:rPr sz="1600" spc="-50" dirty="0">
                          <a:latin typeface="Open Sans" panose="020B0606030504020204" pitchFamily="34" charset="0"/>
                          <a:ea typeface="Open Sans" panose="020B0606030504020204" pitchFamily="34" charset="0"/>
                          <a:cs typeface="Open Sans" panose="020B0606030504020204" pitchFamily="34" charset="0"/>
                        </a:rPr>
                        <a:t>a </a:t>
                      </a:r>
                      <a:r>
                        <a:rPr sz="1600" dirty="0">
                          <a:latin typeface="Open Sans" panose="020B0606030504020204" pitchFamily="34" charset="0"/>
                          <a:ea typeface="Open Sans" panose="020B0606030504020204" pitchFamily="34" charset="0"/>
                          <a:cs typeface="Open Sans" panose="020B0606030504020204" pitchFamily="34" charset="0"/>
                        </a:rPr>
                        <a:t>person</a:t>
                      </a:r>
                      <a:r>
                        <a:rPr sz="1600" spc="-60" dirty="0">
                          <a:latin typeface="Open Sans" panose="020B0606030504020204" pitchFamily="34" charset="0"/>
                          <a:ea typeface="Open Sans" panose="020B0606030504020204" pitchFamily="34" charset="0"/>
                          <a:cs typeface="Open Sans" panose="020B0606030504020204" pitchFamily="34" charset="0"/>
                        </a:rPr>
                        <a:t> </a:t>
                      </a:r>
                      <a:r>
                        <a:rPr sz="1600" dirty="0">
                          <a:latin typeface="Open Sans" panose="020B0606030504020204" pitchFamily="34" charset="0"/>
                          <a:ea typeface="Open Sans" panose="020B0606030504020204" pitchFamily="34" charset="0"/>
                          <a:cs typeface="Open Sans" panose="020B0606030504020204" pitchFamily="34" charset="0"/>
                        </a:rPr>
                        <a:t>or</a:t>
                      </a:r>
                      <a:r>
                        <a:rPr sz="1600" spc="-70" dirty="0">
                          <a:latin typeface="Open Sans" panose="020B0606030504020204" pitchFamily="34" charset="0"/>
                          <a:ea typeface="Open Sans" panose="020B0606030504020204" pitchFamily="34" charset="0"/>
                          <a:cs typeface="Open Sans" panose="020B0606030504020204" pitchFamily="34" charset="0"/>
                        </a:rPr>
                        <a:t> </a:t>
                      </a:r>
                      <a:r>
                        <a:rPr sz="1600" spc="-10" dirty="0">
                          <a:latin typeface="Open Sans" panose="020B0606030504020204" pitchFamily="34" charset="0"/>
                          <a:ea typeface="Open Sans" panose="020B0606030504020204" pitchFamily="34" charset="0"/>
                          <a:cs typeface="Open Sans" panose="020B0606030504020204" pitchFamily="34" charset="0"/>
                        </a:rPr>
                        <a:t>thing.</a:t>
                      </a:r>
                      <a:endParaRPr sz="1600" dirty="0">
                        <a:latin typeface="Open Sans" panose="020B0606030504020204" pitchFamily="34" charset="0"/>
                        <a:ea typeface="Open Sans" panose="020B0606030504020204" pitchFamily="34" charset="0"/>
                        <a:cs typeface="Open Sans" panose="020B0606030504020204" pitchFamily="34" charset="0"/>
                      </a:endParaRPr>
                    </a:p>
                  </a:txBody>
                  <a:tcPr marL="0" marR="0" marT="2286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FD3EA"/>
                    </a:solidFill>
                  </a:tcPr>
                </a:tc>
                <a:tc>
                  <a:txBody>
                    <a:bodyPr/>
                    <a:lstStyle/>
                    <a:p>
                      <a:pPr marL="628650" indent="-342900">
                        <a:lnSpc>
                          <a:spcPct val="100000"/>
                        </a:lnSpc>
                        <a:spcBef>
                          <a:spcPts val="180"/>
                        </a:spcBef>
                        <a:buFont typeface="Arial"/>
                        <a:buChar char="•"/>
                        <a:tabLst>
                          <a:tab pos="628650" algn="l"/>
                        </a:tabLst>
                      </a:pPr>
                      <a:r>
                        <a:rPr sz="1600" spc="-35" dirty="0">
                          <a:latin typeface="Open Sans" panose="020B0606030504020204" pitchFamily="34" charset="0"/>
                          <a:ea typeface="Open Sans" panose="020B0606030504020204" pitchFamily="34" charset="0"/>
                          <a:cs typeface="Open Sans" panose="020B0606030504020204" pitchFamily="34" charset="0"/>
                        </a:rPr>
                        <a:t>Decision-</a:t>
                      </a:r>
                      <a:r>
                        <a:rPr sz="1600" dirty="0">
                          <a:latin typeface="Open Sans" panose="020B0606030504020204" pitchFamily="34" charset="0"/>
                          <a:ea typeface="Open Sans" panose="020B0606030504020204" pitchFamily="34" charset="0"/>
                          <a:cs typeface="Open Sans" panose="020B0606030504020204" pitchFamily="34" charset="0"/>
                        </a:rPr>
                        <a:t>focused</a:t>
                      </a:r>
                      <a:r>
                        <a:rPr sz="1600" spc="5" dirty="0">
                          <a:latin typeface="Open Sans" panose="020B0606030504020204" pitchFamily="34" charset="0"/>
                          <a:ea typeface="Open Sans" panose="020B0606030504020204" pitchFamily="34" charset="0"/>
                          <a:cs typeface="Open Sans" panose="020B0606030504020204" pitchFamily="34" charset="0"/>
                        </a:rPr>
                        <a:t> </a:t>
                      </a:r>
                      <a:r>
                        <a:rPr sz="1600" spc="-10" dirty="0">
                          <a:latin typeface="Open Sans" panose="020B0606030504020204" pitchFamily="34" charset="0"/>
                          <a:ea typeface="Open Sans" panose="020B0606030504020204" pitchFamily="34" charset="0"/>
                          <a:cs typeface="Open Sans" panose="020B0606030504020204" pitchFamily="34" charset="0"/>
                        </a:rPr>
                        <a:t>research</a:t>
                      </a:r>
                      <a:endParaRPr sz="1600" dirty="0">
                        <a:latin typeface="Open Sans" panose="020B0606030504020204" pitchFamily="34" charset="0"/>
                        <a:ea typeface="Open Sans" panose="020B0606030504020204" pitchFamily="34" charset="0"/>
                        <a:cs typeface="Open Sans" panose="020B0606030504020204" pitchFamily="34" charset="0"/>
                      </a:endParaRPr>
                    </a:p>
                    <a:p>
                      <a:pPr marL="628650" indent="-342900">
                        <a:lnSpc>
                          <a:spcPct val="100000"/>
                        </a:lnSpc>
                        <a:buFont typeface="Arial"/>
                        <a:buChar char="•"/>
                        <a:tabLst>
                          <a:tab pos="628650" algn="l"/>
                        </a:tabLst>
                      </a:pPr>
                      <a:r>
                        <a:rPr sz="1600" spc="-20" dirty="0">
                          <a:latin typeface="Open Sans" panose="020B0606030504020204" pitchFamily="34" charset="0"/>
                          <a:ea typeface="Open Sans" panose="020B0606030504020204" pitchFamily="34" charset="0"/>
                          <a:cs typeface="Open Sans" panose="020B0606030504020204" pitchFamily="34" charset="0"/>
                        </a:rPr>
                        <a:t>integrating</a:t>
                      </a:r>
                      <a:r>
                        <a:rPr sz="1600" spc="-30" dirty="0">
                          <a:latin typeface="Open Sans" panose="020B0606030504020204" pitchFamily="34" charset="0"/>
                          <a:ea typeface="Open Sans" panose="020B0606030504020204" pitchFamily="34" charset="0"/>
                          <a:cs typeface="Open Sans" panose="020B0606030504020204" pitchFamily="34" charset="0"/>
                        </a:rPr>
                        <a:t> </a:t>
                      </a:r>
                      <a:r>
                        <a:rPr sz="1600" spc="-20" dirty="0">
                          <a:latin typeface="Open Sans" panose="020B0606030504020204" pitchFamily="34" charset="0"/>
                          <a:ea typeface="Open Sans" panose="020B0606030504020204" pitchFamily="34" charset="0"/>
                          <a:cs typeface="Open Sans" panose="020B0606030504020204" pitchFamily="34" charset="0"/>
                        </a:rPr>
                        <a:t>strategic</a:t>
                      </a:r>
                      <a:r>
                        <a:rPr sz="1600" spc="-50" dirty="0">
                          <a:latin typeface="Open Sans" panose="020B0606030504020204" pitchFamily="34" charset="0"/>
                          <a:ea typeface="Open Sans" panose="020B0606030504020204" pitchFamily="34" charset="0"/>
                          <a:cs typeface="Open Sans" panose="020B0606030504020204" pitchFamily="34" charset="0"/>
                        </a:rPr>
                        <a:t> </a:t>
                      </a:r>
                      <a:r>
                        <a:rPr sz="1600" dirty="0">
                          <a:latin typeface="Open Sans" panose="020B0606030504020204" pitchFamily="34" charset="0"/>
                          <a:ea typeface="Open Sans" panose="020B0606030504020204" pitchFamily="34" charset="0"/>
                          <a:cs typeface="Open Sans" panose="020B0606030504020204" pitchFamily="34" charset="0"/>
                        </a:rPr>
                        <a:t>thinking</a:t>
                      </a:r>
                      <a:r>
                        <a:rPr sz="1600" spc="-35" dirty="0">
                          <a:latin typeface="Open Sans" panose="020B0606030504020204" pitchFamily="34" charset="0"/>
                          <a:ea typeface="Open Sans" panose="020B0606030504020204" pitchFamily="34" charset="0"/>
                          <a:cs typeface="Open Sans" panose="020B0606030504020204" pitchFamily="34" charset="0"/>
                        </a:rPr>
                        <a:t> </a:t>
                      </a:r>
                      <a:r>
                        <a:rPr sz="1600" dirty="0">
                          <a:latin typeface="Open Sans" panose="020B0606030504020204" pitchFamily="34" charset="0"/>
                          <a:ea typeface="Open Sans" panose="020B0606030504020204" pitchFamily="34" charset="0"/>
                          <a:cs typeface="Open Sans" panose="020B0606030504020204" pitchFamily="34" charset="0"/>
                        </a:rPr>
                        <a:t>and</a:t>
                      </a:r>
                      <a:r>
                        <a:rPr sz="1600" spc="-35" dirty="0">
                          <a:latin typeface="Open Sans" panose="020B0606030504020204" pitchFamily="34" charset="0"/>
                          <a:ea typeface="Open Sans" panose="020B0606030504020204" pitchFamily="34" charset="0"/>
                          <a:cs typeface="Open Sans" panose="020B0606030504020204" pitchFamily="34" charset="0"/>
                        </a:rPr>
                        <a:t> </a:t>
                      </a:r>
                      <a:r>
                        <a:rPr sz="1600" spc="-10" dirty="0">
                          <a:latin typeface="Open Sans" panose="020B0606030504020204" pitchFamily="34" charset="0"/>
                          <a:ea typeface="Open Sans" panose="020B0606030504020204" pitchFamily="34" charset="0"/>
                          <a:cs typeface="Open Sans" panose="020B0606030504020204" pitchFamily="34" charset="0"/>
                        </a:rPr>
                        <a:t>planning</a:t>
                      </a:r>
                      <a:endParaRPr sz="1600" dirty="0">
                        <a:latin typeface="Open Sans" panose="020B0606030504020204" pitchFamily="34" charset="0"/>
                        <a:ea typeface="Open Sans" panose="020B0606030504020204" pitchFamily="34" charset="0"/>
                        <a:cs typeface="Open Sans" panose="020B0606030504020204" pitchFamily="34" charset="0"/>
                      </a:endParaRPr>
                    </a:p>
                    <a:p>
                      <a:pPr marL="629285" marR="201295" indent="-343535">
                        <a:lnSpc>
                          <a:spcPct val="100000"/>
                        </a:lnSpc>
                        <a:buFont typeface="Arial"/>
                        <a:buChar char="•"/>
                        <a:tabLst>
                          <a:tab pos="629285" algn="l"/>
                        </a:tabLst>
                      </a:pPr>
                      <a:r>
                        <a:rPr sz="1600" spc="-10" dirty="0">
                          <a:latin typeface="Open Sans" panose="020B0606030504020204" pitchFamily="34" charset="0"/>
                          <a:ea typeface="Open Sans" panose="020B0606030504020204" pitchFamily="34" charset="0"/>
                          <a:cs typeface="Open Sans" panose="020B0606030504020204" pitchFamily="34" charset="0"/>
                        </a:rPr>
                        <a:t>Identifying</a:t>
                      </a:r>
                      <a:r>
                        <a:rPr sz="1600" spc="-65" dirty="0">
                          <a:latin typeface="Open Sans" panose="020B0606030504020204" pitchFamily="34" charset="0"/>
                          <a:ea typeface="Open Sans" panose="020B0606030504020204" pitchFamily="34" charset="0"/>
                          <a:cs typeface="Open Sans" panose="020B0606030504020204" pitchFamily="34" charset="0"/>
                        </a:rPr>
                        <a:t> </a:t>
                      </a:r>
                      <a:r>
                        <a:rPr sz="1600" spc="-20" dirty="0">
                          <a:latin typeface="Open Sans" panose="020B0606030504020204" pitchFamily="34" charset="0"/>
                          <a:ea typeface="Open Sans" panose="020B0606030504020204" pitchFamily="34" charset="0"/>
                          <a:cs typeface="Open Sans" panose="020B0606030504020204" pitchFamily="34" charset="0"/>
                        </a:rPr>
                        <a:t>leverage</a:t>
                      </a:r>
                      <a:r>
                        <a:rPr sz="1600" spc="-45" dirty="0">
                          <a:latin typeface="Open Sans" panose="020B0606030504020204" pitchFamily="34" charset="0"/>
                          <a:ea typeface="Open Sans" panose="020B0606030504020204" pitchFamily="34" charset="0"/>
                          <a:cs typeface="Open Sans" panose="020B0606030504020204" pitchFamily="34" charset="0"/>
                        </a:rPr>
                        <a:t> </a:t>
                      </a:r>
                      <a:r>
                        <a:rPr sz="1600" dirty="0">
                          <a:latin typeface="Open Sans" panose="020B0606030504020204" pitchFamily="34" charset="0"/>
                          <a:ea typeface="Open Sans" panose="020B0606030504020204" pitchFamily="34" charset="0"/>
                          <a:cs typeface="Open Sans" panose="020B0606030504020204" pitchFamily="34" charset="0"/>
                        </a:rPr>
                        <a:t>points</a:t>
                      </a:r>
                      <a:r>
                        <a:rPr sz="1600" spc="-65" dirty="0">
                          <a:latin typeface="Open Sans" panose="020B0606030504020204" pitchFamily="34" charset="0"/>
                          <a:ea typeface="Open Sans" panose="020B0606030504020204" pitchFamily="34" charset="0"/>
                          <a:cs typeface="Open Sans" panose="020B0606030504020204" pitchFamily="34" charset="0"/>
                        </a:rPr>
                        <a:t> </a:t>
                      </a:r>
                      <a:r>
                        <a:rPr sz="1600" dirty="0">
                          <a:latin typeface="Open Sans" panose="020B0606030504020204" pitchFamily="34" charset="0"/>
                          <a:ea typeface="Open Sans" panose="020B0606030504020204" pitchFamily="34" charset="0"/>
                          <a:cs typeface="Open Sans" panose="020B0606030504020204" pitchFamily="34" charset="0"/>
                        </a:rPr>
                        <a:t>to</a:t>
                      </a:r>
                      <a:r>
                        <a:rPr sz="1600" spc="-65" dirty="0">
                          <a:latin typeface="Open Sans" panose="020B0606030504020204" pitchFamily="34" charset="0"/>
                          <a:ea typeface="Open Sans" panose="020B0606030504020204" pitchFamily="34" charset="0"/>
                          <a:cs typeface="Open Sans" panose="020B0606030504020204" pitchFamily="34" charset="0"/>
                        </a:rPr>
                        <a:t> </a:t>
                      </a:r>
                      <a:r>
                        <a:rPr sz="1600" dirty="0">
                          <a:latin typeface="Open Sans" panose="020B0606030504020204" pitchFamily="34" charset="0"/>
                          <a:ea typeface="Open Sans" panose="020B0606030504020204" pitchFamily="34" charset="0"/>
                          <a:cs typeface="Open Sans" panose="020B0606030504020204" pitchFamily="34" charset="0"/>
                        </a:rPr>
                        <a:t>shape</a:t>
                      </a:r>
                      <a:r>
                        <a:rPr sz="1600" spc="-55" dirty="0">
                          <a:latin typeface="Open Sans" panose="020B0606030504020204" pitchFamily="34" charset="0"/>
                          <a:ea typeface="Open Sans" panose="020B0606030504020204" pitchFamily="34" charset="0"/>
                          <a:cs typeface="Open Sans" panose="020B0606030504020204" pitchFamily="34" charset="0"/>
                        </a:rPr>
                        <a:t> </a:t>
                      </a:r>
                      <a:r>
                        <a:rPr sz="1600" dirty="0">
                          <a:latin typeface="Open Sans" panose="020B0606030504020204" pitchFamily="34" charset="0"/>
                          <a:ea typeface="Open Sans" panose="020B0606030504020204" pitchFamily="34" charset="0"/>
                          <a:cs typeface="Open Sans" panose="020B0606030504020204" pitchFamily="34" charset="0"/>
                        </a:rPr>
                        <a:t>culture</a:t>
                      </a:r>
                      <a:r>
                        <a:rPr sz="1600" spc="-45" dirty="0">
                          <a:latin typeface="Open Sans" panose="020B0606030504020204" pitchFamily="34" charset="0"/>
                          <a:ea typeface="Open Sans" panose="020B0606030504020204" pitchFamily="34" charset="0"/>
                          <a:cs typeface="Open Sans" panose="020B0606030504020204" pitchFamily="34" charset="0"/>
                        </a:rPr>
                        <a:t> </a:t>
                      </a:r>
                      <a:r>
                        <a:rPr sz="1600" spc="-25" dirty="0">
                          <a:latin typeface="Open Sans" panose="020B0606030504020204" pitchFamily="34" charset="0"/>
                          <a:ea typeface="Open Sans" panose="020B0606030504020204" pitchFamily="34" charset="0"/>
                          <a:cs typeface="Open Sans" panose="020B0606030504020204" pitchFamily="34" charset="0"/>
                        </a:rPr>
                        <a:t>to </a:t>
                      </a:r>
                      <a:r>
                        <a:rPr sz="1600" dirty="0">
                          <a:latin typeface="Open Sans" panose="020B0606030504020204" pitchFamily="34" charset="0"/>
                          <a:ea typeface="Open Sans" panose="020B0606030504020204" pitchFamily="34" charset="0"/>
                          <a:cs typeface="Open Sans" panose="020B0606030504020204" pitchFamily="34" charset="0"/>
                        </a:rPr>
                        <a:t>stay</a:t>
                      </a:r>
                      <a:r>
                        <a:rPr sz="1600" spc="-70" dirty="0">
                          <a:latin typeface="Open Sans" panose="020B0606030504020204" pitchFamily="34" charset="0"/>
                          <a:ea typeface="Open Sans" panose="020B0606030504020204" pitchFamily="34" charset="0"/>
                          <a:cs typeface="Open Sans" panose="020B0606030504020204" pitchFamily="34" charset="0"/>
                        </a:rPr>
                        <a:t> </a:t>
                      </a:r>
                      <a:r>
                        <a:rPr sz="1600" spc="-10" dirty="0">
                          <a:latin typeface="Open Sans" panose="020B0606030504020204" pitchFamily="34" charset="0"/>
                          <a:ea typeface="Open Sans" panose="020B0606030504020204" pitchFamily="34" charset="0"/>
                          <a:cs typeface="Open Sans" panose="020B0606030504020204" pitchFamily="34" charset="0"/>
                        </a:rPr>
                        <a:t>relevant</a:t>
                      </a:r>
                      <a:r>
                        <a:rPr sz="1600" spc="-70" dirty="0">
                          <a:latin typeface="Open Sans" panose="020B0606030504020204" pitchFamily="34" charset="0"/>
                          <a:ea typeface="Open Sans" panose="020B0606030504020204" pitchFamily="34" charset="0"/>
                          <a:cs typeface="Open Sans" panose="020B0606030504020204" pitchFamily="34" charset="0"/>
                        </a:rPr>
                        <a:t> </a:t>
                      </a:r>
                      <a:r>
                        <a:rPr sz="1600" dirty="0">
                          <a:latin typeface="Open Sans" panose="020B0606030504020204" pitchFamily="34" charset="0"/>
                          <a:ea typeface="Open Sans" panose="020B0606030504020204" pitchFamily="34" charset="0"/>
                          <a:cs typeface="Open Sans" panose="020B0606030504020204" pitchFamily="34" charset="0"/>
                        </a:rPr>
                        <a:t>in</a:t>
                      </a:r>
                      <a:r>
                        <a:rPr sz="1600" spc="-45" dirty="0">
                          <a:latin typeface="Open Sans" panose="020B0606030504020204" pitchFamily="34" charset="0"/>
                          <a:ea typeface="Open Sans" panose="020B0606030504020204" pitchFamily="34" charset="0"/>
                          <a:cs typeface="Open Sans" panose="020B0606030504020204" pitchFamily="34" charset="0"/>
                        </a:rPr>
                        <a:t> </a:t>
                      </a:r>
                      <a:r>
                        <a:rPr sz="1600" spc="-10" dirty="0">
                          <a:latin typeface="Open Sans" panose="020B0606030504020204" pitchFamily="34" charset="0"/>
                          <a:ea typeface="Open Sans" panose="020B0606030504020204" pitchFamily="34" charset="0"/>
                          <a:cs typeface="Open Sans" panose="020B0606030504020204" pitchFamily="34" charset="0"/>
                        </a:rPr>
                        <a:t>changing</a:t>
                      </a:r>
                      <a:r>
                        <a:rPr sz="1600" spc="-35" dirty="0">
                          <a:latin typeface="Open Sans" panose="020B0606030504020204" pitchFamily="34" charset="0"/>
                          <a:ea typeface="Open Sans" panose="020B0606030504020204" pitchFamily="34" charset="0"/>
                          <a:cs typeface="Open Sans" panose="020B0606030504020204" pitchFamily="34" charset="0"/>
                        </a:rPr>
                        <a:t> </a:t>
                      </a:r>
                      <a:r>
                        <a:rPr sz="1600" spc="-10" dirty="0">
                          <a:latin typeface="Open Sans" panose="020B0606030504020204" pitchFamily="34" charset="0"/>
                          <a:ea typeface="Open Sans" panose="020B0606030504020204" pitchFamily="34" charset="0"/>
                          <a:cs typeface="Open Sans" panose="020B0606030504020204" pitchFamily="34" charset="0"/>
                        </a:rPr>
                        <a:t>times</a:t>
                      </a:r>
                      <a:endParaRPr sz="1600" dirty="0">
                        <a:latin typeface="Open Sans" panose="020B0606030504020204" pitchFamily="34" charset="0"/>
                        <a:ea typeface="Open Sans" panose="020B0606030504020204" pitchFamily="34" charset="0"/>
                        <a:cs typeface="Open Sans" panose="020B0606030504020204" pitchFamily="34" charset="0"/>
                      </a:endParaRPr>
                    </a:p>
                  </a:txBody>
                  <a:tcPr marL="0" marR="0" marT="2286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FD3EA"/>
                    </a:solidFill>
                  </a:tcPr>
                </a:tc>
                <a:extLst>
                  <a:ext uri="{0D108BD9-81ED-4DB2-BD59-A6C34878D82A}">
                    <a16:rowId xmlns:a16="http://schemas.microsoft.com/office/drawing/2014/main" val="10003"/>
                  </a:ext>
                </a:extLst>
              </a:tr>
            </a:tbl>
          </a:graphicData>
        </a:graphic>
      </p:graphicFrame>
      <p:grpSp>
        <p:nvGrpSpPr>
          <p:cNvPr id="6" name="Group 5">
            <a:extLst>
              <a:ext uri="{FF2B5EF4-FFF2-40B4-BE49-F238E27FC236}">
                <a16:creationId xmlns:a16="http://schemas.microsoft.com/office/drawing/2014/main" id="{A0C129A7-A536-9094-0BAC-3CD4E27C77E8}"/>
              </a:ext>
            </a:extLst>
          </p:cNvPr>
          <p:cNvGrpSpPr/>
          <p:nvPr/>
        </p:nvGrpSpPr>
        <p:grpSpPr>
          <a:xfrm>
            <a:off x="9632949" y="1752600"/>
            <a:ext cx="2766315" cy="2766315"/>
            <a:chOff x="9578085" y="885507"/>
            <a:chExt cx="2766315" cy="2766315"/>
          </a:xfrm>
        </p:grpSpPr>
        <p:pic>
          <p:nvPicPr>
            <p:cNvPr id="5" name="Graphic 4" descr="Star with solid fill">
              <a:extLst>
                <a:ext uri="{FF2B5EF4-FFF2-40B4-BE49-F238E27FC236}">
                  <a16:creationId xmlns:a16="http://schemas.microsoft.com/office/drawing/2014/main" id="{40329A07-2D15-A74F-6FB5-B7BC79B79740}"/>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578085" y="885507"/>
              <a:ext cx="2766315" cy="2766315"/>
            </a:xfrm>
            <a:prstGeom prst="rect">
              <a:avLst/>
            </a:prstGeom>
          </p:spPr>
        </p:pic>
        <p:sp>
          <p:nvSpPr>
            <p:cNvPr id="9" name="object 9"/>
            <p:cNvSpPr txBox="1"/>
            <p:nvPr/>
          </p:nvSpPr>
          <p:spPr>
            <a:xfrm>
              <a:off x="10363008" y="2008123"/>
              <a:ext cx="1219392" cy="566822"/>
            </a:xfrm>
            <a:prstGeom prst="rect">
              <a:avLst/>
            </a:prstGeom>
          </p:spPr>
          <p:txBody>
            <a:bodyPr vert="horz" wrap="square" lIns="0" tIns="12700" rIns="0" bIns="0" rtlCol="0">
              <a:spAutoFit/>
            </a:bodyPr>
            <a:lstStyle/>
            <a:p>
              <a:pPr marL="83185" marR="5080" indent="-71120">
                <a:lnSpc>
                  <a:spcPct val="100000"/>
                </a:lnSpc>
                <a:spcBef>
                  <a:spcPts val="100"/>
                </a:spcBef>
              </a:pPr>
              <a:r>
                <a:rPr sz="1800" b="1" spc="-10" dirty="0">
                  <a:solidFill>
                    <a:schemeClr val="bg1"/>
                  </a:solidFill>
                  <a:latin typeface="Open Sans" panose="020B0606030504020204" pitchFamily="34" charset="0"/>
                  <a:ea typeface="Open Sans" panose="020B0606030504020204" pitchFamily="34" charset="0"/>
                  <a:cs typeface="Open Sans" panose="020B0606030504020204" pitchFamily="34" charset="0"/>
                </a:rPr>
                <a:t>Inform</a:t>
              </a:r>
              <a:r>
                <a:rPr lang="en-US" sz="1800" b="1" spc="-10" dirty="0">
                  <a:solidFill>
                    <a:schemeClr val="bg1"/>
                  </a:solidFill>
                  <a:latin typeface="Open Sans" panose="020B0606030504020204" pitchFamily="34" charset="0"/>
                  <a:ea typeface="Open Sans" panose="020B0606030504020204" pitchFamily="34" charset="0"/>
                  <a:cs typeface="Open Sans" panose="020B0606030504020204" pitchFamily="34" charset="0"/>
                </a:rPr>
                <a:t>e</a:t>
              </a:r>
              <a:r>
                <a:rPr sz="1800" b="1" spc="-10" dirty="0">
                  <a:solidFill>
                    <a:schemeClr val="bg1"/>
                  </a:solidFill>
                  <a:latin typeface="Open Sans" panose="020B0606030504020204" pitchFamily="34" charset="0"/>
                  <a:ea typeface="Open Sans" panose="020B0606030504020204" pitchFamily="34" charset="0"/>
                  <a:cs typeface="Open Sans" panose="020B0606030504020204" pitchFamily="34" charset="0"/>
                </a:rPr>
                <a:t>d Intuiti</a:t>
              </a:r>
              <a:r>
                <a:rPr lang="en-US" sz="1800" b="1" spc="-10" dirty="0">
                  <a:solidFill>
                    <a:schemeClr val="bg1"/>
                  </a:solidFill>
                  <a:latin typeface="Open Sans" panose="020B0606030504020204" pitchFamily="34" charset="0"/>
                  <a:ea typeface="Open Sans" panose="020B0606030504020204" pitchFamily="34" charset="0"/>
                  <a:cs typeface="Open Sans" panose="020B0606030504020204" pitchFamily="34" charset="0"/>
                </a:rPr>
                <a:t>o</a:t>
              </a:r>
              <a:r>
                <a:rPr sz="1800" b="1" spc="-10" dirty="0">
                  <a:solidFill>
                    <a:schemeClr val="bg1"/>
                  </a:solidFill>
                  <a:latin typeface="Open Sans" panose="020B0606030504020204" pitchFamily="34" charset="0"/>
                  <a:ea typeface="Open Sans" panose="020B0606030504020204" pitchFamily="34" charset="0"/>
                  <a:cs typeface="Open Sans" panose="020B0606030504020204" pitchFamily="34" charset="0"/>
                </a:rPr>
                <a:t>n</a:t>
              </a:r>
              <a:endParaRPr sz="18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grpSp>
      <p:sp>
        <p:nvSpPr>
          <p:cNvPr id="4" name="object 5">
            <a:extLst>
              <a:ext uri="{FF2B5EF4-FFF2-40B4-BE49-F238E27FC236}">
                <a16:creationId xmlns:a16="http://schemas.microsoft.com/office/drawing/2014/main" id="{7CEF69B5-972B-C5FA-A45E-1738F3F045BD}"/>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87</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398324099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234935-DE20-13E3-FC8B-DEA9B705355C}"/>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DCDC506A-5375-B43D-5935-1C1176DD31C0}"/>
              </a:ext>
            </a:extLst>
          </p:cNvPr>
          <p:cNvSpPr txBox="1">
            <a:spLocks noGrp="1"/>
          </p:cNvSpPr>
          <p:nvPr>
            <p:ph type="title"/>
          </p:nvPr>
        </p:nvSpPr>
        <p:spPr>
          <a:xfrm>
            <a:off x="571969" y="153287"/>
            <a:ext cx="11006023" cy="566822"/>
          </a:xfrm>
          <a:prstGeom prst="rect">
            <a:avLst/>
          </a:prstGeom>
        </p:spPr>
        <p:txBody>
          <a:bodyPr vert="horz" wrap="square" lIns="0" tIns="12700" rIns="0" bIns="0" rtlCol="0">
            <a:spAutoFit/>
          </a:bodyPr>
          <a:lstStyle/>
          <a:p>
            <a:pPr marL="2858135">
              <a:lnSpc>
                <a:spcPct val="100000"/>
              </a:lnSpc>
              <a:spcBef>
                <a:spcPts val="100"/>
              </a:spcBef>
            </a:pP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Flaws</a:t>
            </a:r>
            <a:r>
              <a:rPr sz="3600" spc="-17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in</a:t>
            </a:r>
            <a:r>
              <a:rPr sz="3600" spc="-15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Decision</a:t>
            </a:r>
            <a:r>
              <a:rPr sz="3600" spc="-13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Making</a:t>
            </a:r>
            <a:endParaRPr sz="36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a:extLst>
              <a:ext uri="{FF2B5EF4-FFF2-40B4-BE49-F238E27FC236}">
                <a16:creationId xmlns:a16="http://schemas.microsoft.com/office/drawing/2014/main" id="{22754FFC-5BB9-1DC9-E8A7-289C35DCA3A9}"/>
              </a:ext>
            </a:extLst>
          </p:cNvPr>
          <p:cNvSpPr/>
          <p:nvPr/>
        </p:nvSpPr>
        <p:spPr>
          <a:xfrm>
            <a:off x="1937004" y="1409700"/>
            <a:ext cx="8275955" cy="640080"/>
          </a:xfrm>
          <a:custGeom>
            <a:avLst/>
            <a:gdLst/>
            <a:ahLst/>
            <a:cxnLst/>
            <a:rect l="l" t="t" r="r" b="b"/>
            <a:pathLst>
              <a:path w="8275955" h="640080">
                <a:moveTo>
                  <a:pt x="8275955" y="0"/>
                </a:moveTo>
                <a:lnTo>
                  <a:pt x="0" y="0"/>
                </a:lnTo>
                <a:lnTo>
                  <a:pt x="0" y="640080"/>
                </a:lnTo>
                <a:lnTo>
                  <a:pt x="8275955" y="640080"/>
                </a:lnTo>
                <a:lnTo>
                  <a:pt x="8275955" y="0"/>
                </a:lnTo>
                <a:close/>
              </a:path>
            </a:pathLst>
          </a:custGeom>
          <a:solidFill>
            <a:srgbClr val="E7E7E7"/>
          </a:solidFill>
        </p:spPr>
        <p:txBody>
          <a:bodyPr wrap="square" lIns="0" tIns="0" rIns="0" bIns="0" rtlCol="0"/>
          <a:lstStyle/>
          <a:p>
            <a:endParaRPr/>
          </a:p>
        </p:txBody>
      </p:sp>
      <p:sp>
        <p:nvSpPr>
          <p:cNvPr id="4" name="object 4">
            <a:extLst>
              <a:ext uri="{FF2B5EF4-FFF2-40B4-BE49-F238E27FC236}">
                <a16:creationId xmlns:a16="http://schemas.microsoft.com/office/drawing/2014/main" id="{10687DC3-861D-C69F-C3EC-BC646DD2B20E}"/>
              </a:ext>
            </a:extLst>
          </p:cNvPr>
          <p:cNvSpPr txBox="1"/>
          <p:nvPr/>
        </p:nvSpPr>
        <p:spPr>
          <a:xfrm>
            <a:off x="2016251" y="747647"/>
            <a:ext cx="6709409" cy="1931298"/>
          </a:xfrm>
          <a:prstGeom prst="rect">
            <a:avLst/>
          </a:prstGeom>
        </p:spPr>
        <p:txBody>
          <a:bodyPr vert="horz" wrap="square" lIns="0" tIns="12700" rIns="0" bIns="0" rtlCol="0">
            <a:spAutoFit/>
          </a:bodyPr>
          <a:lstStyle/>
          <a:p>
            <a:pPr marL="1045210">
              <a:lnSpc>
                <a:spcPct val="100000"/>
              </a:lnSpc>
              <a:spcBef>
                <a:spcPts val="100"/>
              </a:spcBef>
            </a:pPr>
            <a:r>
              <a:rPr sz="1600" i="1" spc="-20" dirty="0">
                <a:solidFill>
                  <a:srgbClr val="00418D"/>
                </a:solidFill>
                <a:latin typeface="Calibri"/>
                <a:cs typeface="Calibri"/>
              </a:rPr>
              <a:t>(Adapted</a:t>
            </a:r>
            <a:r>
              <a:rPr sz="1600" i="1" spc="-50" dirty="0">
                <a:solidFill>
                  <a:srgbClr val="00418D"/>
                </a:solidFill>
                <a:latin typeface="Calibri"/>
                <a:cs typeface="Calibri"/>
              </a:rPr>
              <a:t> </a:t>
            </a:r>
            <a:r>
              <a:rPr sz="1600" i="1" spc="-20" dirty="0">
                <a:solidFill>
                  <a:srgbClr val="00418D"/>
                </a:solidFill>
                <a:latin typeface="Calibri"/>
                <a:cs typeface="Calibri"/>
              </a:rPr>
              <a:t>from</a:t>
            </a:r>
            <a:r>
              <a:rPr sz="1600" i="1" spc="-90" dirty="0">
                <a:solidFill>
                  <a:srgbClr val="00418D"/>
                </a:solidFill>
                <a:latin typeface="Calibri"/>
                <a:cs typeface="Calibri"/>
              </a:rPr>
              <a:t> </a:t>
            </a:r>
            <a:r>
              <a:rPr sz="1600" i="1" dirty="0">
                <a:solidFill>
                  <a:srgbClr val="00418D"/>
                </a:solidFill>
                <a:latin typeface="Calibri"/>
                <a:cs typeface="Calibri"/>
              </a:rPr>
              <a:t>“Hidden</a:t>
            </a:r>
            <a:r>
              <a:rPr sz="1600" i="1" spc="-50" dirty="0">
                <a:solidFill>
                  <a:srgbClr val="00418D"/>
                </a:solidFill>
                <a:latin typeface="Calibri"/>
                <a:cs typeface="Calibri"/>
              </a:rPr>
              <a:t> </a:t>
            </a:r>
            <a:r>
              <a:rPr sz="1600" i="1" dirty="0">
                <a:solidFill>
                  <a:srgbClr val="00418D"/>
                </a:solidFill>
                <a:latin typeface="Calibri"/>
                <a:cs typeface="Calibri"/>
              </a:rPr>
              <a:t>Flaws</a:t>
            </a:r>
            <a:r>
              <a:rPr sz="1600" i="1" spc="-45" dirty="0">
                <a:solidFill>
                  <a:srgbClr val="00418D"/>
                </a:solidFill>
                <a:latin typeface="Calibri"/>
                <a:cs typeface="Calibri"/>
              </a:rPr>
              <a:t> </a:t>
            </a:r>
            <a:r>
              <a:rPr sz="1600" i="1" spc="-10" dirty="0">
                <a:solidFill>
                  <a:srgbClr val="00418D"/>
                </a:solidFill>
                <a:latin typeface="Calibri"/>
                <a:cs typeface="Calibri"/>
              </a:rPr>
              <a:t>in</a:t>
            </a:r>
            <a:r>
              <a:rPr sz="1600" i="1" spc="-90" dirty="0">
                <a:solidFill>
                  <a:srgbClr val="00418D"/>
                </a:solidFill>
                <a:latin typeface="Calibri"/>
                <a:cs typeface="Calibri"/>
              </a:rPr>
              <a:t> </a:t>
            </a:r>
            <a:r>
              <a:rPr sz="1600" i="1" spc="-20" dirty="0">
                <a:solidFill>
                  <a:srgbClr val="00418D"/>
                </a:solidFill>
                <a:latin typeface="Calibri"/>
                <a:cs typeface="Calibri"/>
              </a:rPr>
              <a:t>Strategy”</a:t>
            </a:r>
            <a:r>
              <a:rPr sz="1600" i="1" spc="-65" dirty="0">
                <a:solidFill>
                  <a:srgbClr val="00418D"/>
                </a:solidFill>
                <a:latin typeface="Calibri"/>
                <a:cs typeface="Calibri"/>
              </a:rPr>
              <a:t> </a:t>
            </a:r>
            <a:r>
              <a:rPr sz="1600" i="1" dirty="0">
                <a:solidFill>
                  <a:srgbClr val="00418D"/>
                </a:solidFill>
                <a:latin typeface="Calibri"/>
                <a:cs typeface="Calibri"/>
              </a:rPr>
              <a:t>by</a:t>
            </a:r>
            <a:r>
              <a:rPr sz="1600" i="1" spc="-70" dirty="0">
                <a:solidFill>
                  <a:srgbClr val="00418D"/>
                </a:solidFill>
                <a:latin typeface="Calibri"/>
                <a:cs typeface="Calibri"/>
              </a:rPr>
              <a:t> </a:t>
            </a:r>
            <a:r>
              <a:rPr sz="1600" i="1" spc="-20" dirty="0">
                <a:solidFill>
                  <a:srgbClr val="00418D"/>
                </a:solidFill>
                <a:latin typeface="Calibri"/>
                <a:cs typeface="Calibri"/>
              </a:rPr>
              <a:t>Charles</a:t>
            </a:r>
            <a:r>
              <a:rPr sz="1600" i="1" spc="-75" dirty="0">
                <a:solidFill>
                  <a:srgbClr val="00418D"/>
                </a:solidFill>
                <a:latin typeface="Calibri"/>
                <a:cs typeface="Calibri"/>
              </a:rPr>
              <a:t> </a:t>
            </a:r>
            <a:r>
              <a:rPr sz="1600" i="1" spc="-10" dirty="0">
                <a:solidFill>
                  <a:srgbClr val="00418D"/>
                </a:solidFill>
                <a:latin typeface="Calibri"/>
                <a:cs typeface="Calibri"/>
              </a:rPr>
              <a:t>Roxburgh,</a:t>
            </a:r>
            <a:r>
              <a:rPr sz="1600" i="1" dirty="0">
                <a:solidFill>
                  <a:srgbClr val="00418D"/>
                </a:solidFill>
                <a:latin typeface="Calibri"/>
                <a:cs typeface="Calibri"/>
              </a:rPr>
              <a:t> </a:t>
            </a:r>
            <a:r>
              <a:rPr sz="1600" i="1" spc="-10" dirty="0">
                <a:solidFill>
                  <a:srgbClr val="00418D"/>
                </a:solidFill>
                <a:latin typeface="Calibri"/>
                <a:cs typeface="Calibri"/>
              </a:rPr>
              <a:t>2003)</a:t>
            </a:r>
            <a:endParaRPr sz="1600" dirty="0">
              <a:latin typeface="Calibri"/>
              <a:cs typeface="Calibri"/>
            </a:endParaRPr>
          </a:p>
          <a:p>
            <a:pPr>
              <a:lnSpc>
                <a:spcPct val="100000"/>
              </a:lnSpc>
            </a:pPr>
            <a:endParaRPr sz="1600" dirty="0">
              <a:latin typeface="Calibri"/>
              <a:cs typeface="Calibri"/>
            </a:endParaRPr>
          </a:p>
          <a:p>
            <a:pPr>
              <a:lnSpc>
                <a:spcPct val="100000"/>
              </a:lnSpc>
              <a:spcBef>
                <a:spcPts val="645"/>
              </a:spcBef>
            </a:pPr>
            <a:endParaRPr sz="1600" dirty="0">
              <a:latin typeface="Calibri"/>
              <a:cs typeface="Calibri"/>
            </a:endParaRPr>
          </a:p>
          <a:p>
            <a:pPr marL="12700">
              <a:lnSpc>
                <a:spcPct val="100000"/>
              </a:lnSpc>
            </a:pPr>
            <a:r>
              <a:rPr sz="1400" spc="-35" dirty="0">
                <a:solidFill>
                  <a:srgbClr val="232323"/>
                </a:solidFill>
                <a:latin typeface="Open Sans" panose="020B0606030504020204" pitchFamily="34" charset="0"/>
                <a:ea typeface="Open Sans" panose="020B0606030504020204" pitchFamily="34" charset="0"/>
                <a:cs typeface="Open Sans" panose="020B0606030504020204" pitchFamily="34" charset="0"/>
              </a:rPr>
              <a:t>Overconfidence</a:t>
            </a:r>
            <a:r>
              <a:rPr sz="1400" spc="-8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a:t>
            </a:r>
            <a:r>
              <a:rPr sz="1400" spc="-5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the</a:t>
            </a:r>
            <a:r>
              <a:rPr sz="1400" spc="-5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tendency</a:t>
            </a:r>
            <a:r>
              <a:rPr sz="1400" spc="-4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to</a:t>
            </a:r>
            <a:r>
              <a:rPr sz="1400" spc="-5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want</a:t>
            </a:r>
            <a:r>
              <a:rPr sz="1400" spc="-6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to</a:t>
            </a:r>
            <a:r>
              <a:rPr sz="1400" spc="-5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do</a:t>
            </a:r>
            <a:r>
              <a:rPr sz="1400" spc="-5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more</a:t>
            </a:r>
            <a:r>
              <a:rPr sz="1400" spc="-4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than</a:t>
            </a:r>
            <a:r>
              <a:rPr sz="1400" spc="-7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is</a:t>
            </a:r>
            <a:r>
              <a:rPr sz="1400" spc="-7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possible.</a:t>
            </a:r>
            <a:endParaRPr sz="1400"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65"/>
              </a:spcBef>
            </a:pPr>
            <a:br>
              <a:rPr lang="en-US" sz="1400" dirty="0">
                <a:latin typeface="Open Sans" panose="020B0606030504020204" pitchFamily="34" charset="0"/>
                <a:ea typeface="Open Sans" panose="020B0606030504020204" pitchFamily="34" charset="0"/>
                <a:cs typeface="Open Sans" panose="020B0606030504020204" pitchFamily="34" charset="0"/>
              </a:rPr>
            </a:br>
            <a:endParaRPr sz="1400" dirty="0">
              <a:latin typeface="Open Sans" panose="020B0606030504020204" pitchFamily="34" charset="0"/>
              <a:ea typeface="Open Sans" panose="020B0606030504020204" pitchFamily="34" charset="0"/>
              <a:cs typeface="Open Sans" panose="020B0606030504020204" pitchFamily="34" charset="0"/>
            </a:endParaRPr>
          </a:p>
          <a:p>
            <a:pPr marL="12700" marR="1562100">
              <a:lnSpc>
                <a:spcPct val="100000"/>
              </a:lnSpc>
            </a:pPr>
            <a:r>
              <a:rPr sz="1400" spc="-25" dirty="0">
                <a:solidFill>
                  <a:srgbClr val="232323"/>
                </a:solidFill>
                <a:latin typeface="Open Sans" panose="020B0606030504020204" pitchFamily="34" charset="0"/>
                <a:ea typeface="Open Sans" panose="020B0606030504020204" pitchFamily="34" charset="0"/>
                <a:cs typeface="Open Sans" panose="020B0606030504020204" pitchFamily="34" charset="0"/>
              </a:rPr>
              <a:t>“Mental</a:t>
            </a:r>
            <a:r>
              <a:rPr sz="1400" spc="-10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30" dirty="0">
                <a:solidFill>
                  <a:srgbClr val="232323"/>
                </a:solidFill>
                <a:latin typeface="Open Sans" panose="020B0606030504020204" pitchFamily="34" charset="0"/>
                <a:ea typeface="Open Sans" panose="020B0606030504020204" pitchFamily="34" charset="0"/>
                <a:cs typeface="Open Sans" panose="020B0606030504020204" pitchFamily="34" charset="0"/>
              </a:rPr>
              <a:t>Accounting”</a:t>
            </a:r>
            <a:r>
              <a:rPr sz="1400" spc="-7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a:t>
            </a:r>
            <a:r>
              <a:rPr sz="1400" spc="-2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the</a:t>
            </a:r>
            <a:r>
              <a:rPr sz="1400" spc="-2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tendency</a:t>
            </a:r>
            <a:r>
              <a:rPr sz="14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to</a:t>
            </a:r>
            <a:r>
              <a:rPr sz="14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30" dirty="0">
                <a:solidFill>
                  <a:srgbClr val="232323"/>
                </a:solidFill>
                <a:latin typeface="Open Sans" panose="020B0606030504020204" pitchFamily="34" charset="0"/>
                <a:ea typeface="Open Sans" panose="020B0606030504020204" pitchFamily="34" charset="0"/>
                <a:cs typeface="Open Sans" panose="020B0606030504020204" pitchFamily="34" charset="0"/>
              </a:rPr>
              <a:t>misunderstand</a:t>
            </a:r>
            <a:r>
              <a:rPr sz="1400" spc="-5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how</a:t>
            </a:r>
            <a:r>
              <a:rPr sz="14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25" dirty="0">
                <a:solidFill>
                  <a:srgbClr val="232323"/>
                </a:solidFill>
                <a:latin typeface="Open Sans" panose="020B0606030504020204" pitchFamily="34" charset="0"/>
                <a:ea typeface="Open Sans" panose="020B0606030504020204" pitchFamily="34" charset="0"/>
                <a:cs typeface="Open Sans" panose="020B0606030504020204" pitchFamily="34" charset="0"/>
              </a:rPr>
              <a:t>the </a:t>
            </a:r>
            <a:r>
              <a:rPr sz="14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sources</a:t>
            </a:r>
            <a:r>
              <a:rPr sz="1400" spc="-5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of</a:t>
            </a:r>
            <a:r>
              <a:rPr sz="1400" spc="-7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revenue</a:t>
            </a:r>
            <a:r>
              <a:rPr sz="1400" spc="-4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30" dirty="0">
                <a:solidFill>
                  <a:srgbClr val="232323"/>
                </a:solidFill>
                <a:latin typeface="Open Sans" panose="020B0606030504020204" pitchFamily="34" charset="0"/>
                <a:ea typeface="Open Sans" panose="020B0606030504020204" pitchFamily="34" charset="0"/>
                <a:cs typeface="Open Sans" panose="020B0606030504020204" pitchFamily="34" charset="0"/>
              </a:rPr>
              <a:t>relate</a:t>
            </a:r>
            <a:r>
              <a:rPr sz="1400" spc="-10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to</a:t>
            </a:r>
            <a:r>
              <a:rPr sz="1400" spc="-6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how</a:t>
            </a:r>
            <a:r>
              <a:rPr sz="1400" spc="-5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money</a:t>
            </a:r>
            <a:r>
              <a:rPr sz="1400" spc="-4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is</a:t>
            </a:r>
            <a:r>
              <a:rPr sz="1400" spc="-8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spent.</a:t>
            </a:r>
            <a:endParaRPr sz="14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266FE01C-4E93-C12B-8176-109A4BAC0766}"/>
              </a:ext>
            </a:extLst>
          </p:cNvPr>
          <p:cNvSpPr/>
          <p:nvPr/>
        </p:nvSpPr>
        <p:spPr>
          <a:xfrm>
            <a:off x="1937004" y="2689860"/>
            <a:ext cx="8275955" cy="640080"/>
          </a:xfrm>
          <a:custGeom>
            <a:avLst/>
            <a:gdLst/>
            <a:ahLst/>
            <a:cxnLst/>
            <a:rect l="l" t="t" r="r" b="b"/>
            <a:pathLst>
              <a:path w="8275955" h="640079">
                <a:moveTo>
                  <a:pt x="8275955" y="0"/>
                </a:moveTo>
                <a:lnTo>
                  <a:pt x="0" y="0"/>
                </a:lnTo>
                <a:lnTo>
                  <a:pt x="0" y="640080"/>
                </a:lnTo>
                <a:lnTo>
                  <a:pt x="8275955" y="640080"/>
                </a:lnTo>
                <a:lnTo>
                  <a:pt x="8275955" y="0"/>
                </a:lnTo>
                <a:close/>
              </a:path>
            </a:pathLst>
          </a:custGeom>
          <a:solidFill>
            <a:srgbClr val="E7E7E7"/>
          </a:solidFill>
        </p:spPr>
        <p:txBody>
          <a:bodyPr wrap="square" lIns="0" tIns="0" rIns="0" bIns="0" rtlCol="0"/>
          <a:lstStyle/>
          <a:p>
            <a:endParaRPr/>
          </a:p>
        </p:txBody>
      </p:sp>
      <p:sp>
        <p:nvSpPr>
          <p:cNvPr id="6" name="object 6">
            <a:extLst>
              <a:ext uri="{FF2B5EF4-FFF2-40B4-BE49-F238E27FC236}">
                <a16:creationId xmlns:a16="http://schemas.microsoft.com/office/drawing/2014/main" id="{1652C41A-C42A-6297-78DE-9A790CB4A92F}"/>
              </a:ext>
            </a:extLst>
          </p:cNvPr>
          <p:cNvSpPr/>
          <p:nvPr/>
        </p:nvSpPr>
        <p:spPr>
          <a:xfrm>
            <a:off x="1937004" y="3970020"/>
            <a:ext cx="8275955" cy="640080"/>
          </a:xfrm>
          <a:custGeom>
            <a:avLst/>
            <a:gdLst/>
            <a:ahLst/>
            <a:cxnLst/>
            <a:rect l="l" t="t" r="r" b="b"/>
            <a:pathLst>
              <a:path w="8275955" h="640079">
                <a:moveTo>
                  <a:pt x="8275955" y="0"/>
                </a:moveTo>
                <a:lnTo>
                  <a:pt x="0" y="0"/>
                </a:lnTo>
                <a:lnTo>
                  <a:pt x="0" y="640079"/>
                </a:lnTo>
                <a:lnTo>
                  <a:pt x="8275955" y="640079"/>
                </a:lnTo>
                <a:lnTo>
                  <a:pt x="8275955" y="0"/>
                </a:lnTo>
                <a:close/>
              </a:path>
            </a:pathLst>
          </a:custGeom>
          <a:solidFill>
            <a:srgbClr val="E7E7E7"/>
          </a:solidFill>
        </p:spPr>
        <p:txBody>
          <a:bodyPr wrap="square" lIns="0" tIns="0" rIns="0" bIns="0" rtlCol="0"/>
          <a:lstStyle/>
          <a:p>
            <a:endParaRPr/>
          </a:p>
        </p:txBody>
      </p:sp>
      <p:grpSp>
        <p:nvGrpSpPr>
          <p:cNvPr id="7" name="object 7">
            <a:extLst>
              <a:ext uri="{FF2B5EF4-FFF2-40B4-BE49-F238E27FC236}">
                <a16:creationId xmlns:a16="http://schemas.microsoft.com/office/drawing/2014/main" id="{D64D19F2-CBBC-5A8F-6D80-AE8B5344E3E7}"/>
              </a:ext>
            </a:extLst>
          </p:cNvPr>
          <p:cNvGrpSpPr/>
          <p:nvPr/>
        </p:nvGrpSpPr>
        <p:grpSpPr>
          <a:xfrm>
            <a:off x="1937004" y="5250179"/>
            <a:ext cx="8276590" cy="653415"/>
            <a:chOff x="1937004" y="5250179"/>
            <a:chExt cx="8276590" cy="653415"/>
          </a:xfrm>
        </p:grpSpPr>
        <p:sp>
          <p:nvSpPr>
            <p:cNvPr id="8" name="object 8">
              <a:extLst>
                <a:ext uri="{FF2B5EF4-FFF2-40B4-BE49-F238E27FC236}">
                  <a16:creationId xmlns:a16="http://schemas.microsoft.com/office/drawing/2014/main" id="{9DCA87D0-5814-EE11-A302-7B30EB0119B9}"/>
                </a:ext>
              </a:extLst>
            </p:cNvPr>
            <p:cNvSpPr/>
            <p:nvPr/>
          </p:nvSpPr>
          <p:spPr>
            <a:xfrm>
              <a:off x="1937004" y="5250179"/>
              <a:ext cx="8275955" cy="640080"/>
            </a:xfrm>
            <a:custGeom>
              <a:avLst/>
              <a:gdLst/>
              <a:ahLst/>
              <a:cxnLst/>
              <a:rect l="l" t="t" r="r" b="b"/>
              <a:pathLst>
                <a:path w="8275955" h="640079">
                  <a:moveTo>
                    <a:pt x="8275955" y="0"/>
                  </a:moveTo>
                  <a:lnTo>
                    <a:pt x="0" y="0"/>
                  </a:lnTo>
                  <a:lnTo>
                    <a:pt x="0" y="640080"/>
                  </a:lnTo>
                  <a:lnTo>
                    <a:pt x="8275955" y="640080"/>
                  </a:lnTo>
                  <a:lnTo>
                    <a:pt x="8275955" y="0"/>
                  </a:lnTo>
                  <a:close/>
                </a:path>
              </a:pathLst>
            </a:custGeom>
            <a:solidFill>
              <a:srgbClr val="E7E7E7"/>
            </a:solidFill>
          </p:spPr>
          <p:txBody>
            <a:bodyPr wrap="square" lIns="0" tIns="0" rIns="0" bIns="0" rtlCol="0"/>
            <a:lstStyle/>
            <a:p>
              <a:endParaRPr/>
            </a:p>
          </p:txBody>
        </p:sp>
        <p:sp>
          <p:nvSpPr>
            <p:cNvPr id="9" name="object 9">
              <a:extLst>
                <a:ext uri="{FF2B5EF4-FFF2-40B4-BE49-F238E27FC236}">
                  <a16:creationId xmlns:a16="http://schemas.microsoft.com/office/drawing/2014/main" id="{3C173DD1-65A9-E56D-B5E6-3992BE59E1D9}"/>
                </a:ext>
              </a:extLst>
            </p:cNvPr>
            <p:cNvSpPr/>
            <p:nvPr/>
          </p:nvSpPr>
          <p:spPr>
            <a:xfrm>
              <a:off x="1937385" y="5877940"/>
              <a:ext cx="8275955" cy="25400"/>
            </a:xfrm>
            <a:custGeom>
              <a:avLst/>
              <a:gdLst/>
              <a:ahLst/>
              <a:cxnLst/>
              <a:rect l="l" t="t" r="r" b="b"/>
              <a:pathLst>
                <a:path w="8275955" h="25400">
                  <a:moveTo>
                    <a:pt x="0" y="25400"/>
                  </a:moveTo>
                  <a:lnTo>
                    <a:pt x="8275955" y="25400"/>
                  </a:lnTo>
                  <a:lnTo>
                    <a:pt x="8275955" y="0"/>
                  </a:lnTo>
                  <a:lnTo>
                    <a:pt x="0" y="0"/>
                  </a:lnTo>
                  <a:lnTo>
                    <a:pt x="0" y="25400"/>
                  </a:lnTo>
                  <a:close/>
                </a:path>
              </a:pathLst>
            </a:custGeom>
            <a:solidFill>
              <a:srgbClr val="000000"/>
            </a:solidFill>
          </p:spPr>
          <p:txBody>
            <a:bodyPr wrap="square" lIns="0" tIns="0" rIns="0" bIns="0" rtlCol="0"/>
            <a:lstStyle/>
            <a:p>
              <a:endParaRPr/>
            </a:p>
          </p:txBody>
        </p:sp>
      </p:grpSp>
      <p:sp>
        <p:nvSpPr>
          <p:cNvPr id="10" name="object 10">
            <a:extLst>
              <a:ext uri="{FF2B5EF4-FFF2-40B4-BE49-F238E27FC236}">
                <a16:creationId xmlns:a16="http://schemas.microsoft.com/office/drawing/2014/main" id="{1E1BDCD7-04B1-3280-556A-13C0D4BFEB53}"/>
              </a:ext>
            </a:extLst>
          </p:cNvPr>
          <p:cNvSpPr txBox="1"/>
          <p:nvPr/>
        </p:nvSpPr>
        <p:spPr>
          <a:xfrm>
            <a:off x="1937004" y="2689860"/>
            <a:ext cx="8275955" cy="378950"/>
          </a:xfrm>
          <a:prstGeom prst="rect">
            <a:avLst/>
          </a:prstGeom>
        </p:spPr>
        <p:txBody>
          <a:bodyPr vert="horz" wrap="square" lIns="0" tIns="161925" rIns="0" bIns="0" rtlCol="0">
            <a:spAutoFit/>
          </a:bodyPr>
          <a:lstStyle/>
          <a:p>
            <a:pPr marL="91440">
              <a:lnSpc>
                <a:spcPct val="100000"/>
              </a:lnSpc>
              <a:spcBef>
                <a:spcPts val="1275"/>
              </a:spcBef>
            </a:pPr>
            <a:r>
              <a:rPr sz="14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Status</a:t>
            </a:r>
            <a:r>
              <a:rPr sz="1400" spc="-9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Quo</a:t>
            </a:r>
            <a:r>
              <a:rPr sz="1400" spc="-7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Bias</a:t>
            </a:r>
            <a:r>
              <a:rPr sz="1400" spc="-9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a:t>
            </a:r>
            <a:r>
              <a:rPr sz="1400" spc="-3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the</a:t>
            </a:r>
            <a:r>
              <a:rPr sz="1400" spc="-4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tendency</a:t>
            </a:r>
            <a:r>
              <a:rPr sz="1400" spc="-5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to</a:t>
            </a:r>
            <a:r>
              <a:rPr sz="1400" spc="-3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want</a:t>
            </a:r>
            <a:r>
              <a:rPr sz="1400" spc="-6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to</a:t>
            </a:r>
            <a:r>
              <a:rPr sz="1400" spc="-4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leave</a:t>
            </a:r>
            <a:r>
              <a:rPr sz="1400" spc="-3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things</a:t>
            </a:r>
            <a:r>
              <a:rPr sz="1400" spc="-6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as</a:t>
            </a:r>
            <a:r>
              <a:rPr sz="1400" spc="-6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they</a:t>
            </a:r>
            <a:r>
              <a:rPr sz="1400" spc="-4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are.</a:t>
            </a:r>
            <a:endParaRPr sz="1400"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object 11">
            <a:extLst>
              <a:ext uri="{FF2B5EF4-FFF2-40B4-BE49-F238E27FC236}">
                <a16:creationId xmlns:a16="http://schemas.microsoft.com/office/drawing/2014/main" id="{86CB2732-765D-ACBD-7662-F3B3FA8F81B4}"/>
              </a:ext>
            </a:extLst>
          </p:cNvPr>
          <p:cNvSpPr txBox="1"/>
          <p:nvPr/>
        </p:nvSpPr>
        <p:spPr>
          <a:xfrm>
            <a:off x="2016251" y="3479210"/>
            <a:ext cx="4284345" cy="228268"/>
          </a:xfrm>
          <a:prstGeom prst="rect">
            <a:avLst/>
          </a:prstGeom>
        </p:spPr>
        <p:txBody>
          <a:bodyPr vert="horz" wrap="square" lIns="0" tIns="12700" rIns="0" bIns="0" rtlCol="0">
            <a:spAutoFit/>
          </a:bodyPr>
          <a:lstStyle/>
          <a:p>
            <a:pPr marL="12700">
              <a:lnSpc>
                <a:spcPct val="100000"/>
              </a:lnSpc>
              <a:spcBef>
                <a:spcPts val="100"/>
              </a:spcBef>
            </a:pPr>
            <a:r>
              <a:rPr sz="14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Anchoring</a:t>
            </a:r>
            <a:r>
              <a:rPr sz="1400" spc="-8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a:t>
            </a:r>
            <a:r>
              <a:rPr sz="1400" spc="-8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the</a:t>
            </a:r>
            <a:r>
              <a:rPr sz="1400" spc="-5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tendency</a:t>
            </a:r>
            <a:r>
              <a:rPr sz="1400" spc="-5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to</a:t>
            </a:r>
            <a:r>
              <a:rPr sz="1400" spc="-6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choose</a:t>
            </a:r>
            <a:r>
              <a:rPr sz="14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what</a:t>
            </a:r>
            <a:r>
              <a:rPr sz="1400" spc="-6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is</a:t>
            </a:r>
            <a:r>
              <a:rPr sz="1400" spc="-9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familiar.</a:t>
            </a:r>
            <a:endParaRPr sz="1400" dirty="0">
              <a:latin typeface="Open Sans" panose="020B0606030504020204" pitchFamily="34" charset="0"/>
              <a:ea typeface="Open Sans" panose="020B0606030504020204" pitchFamily="34" charset="0"/>
              <a:cs typeface="Open Sans" panose="020B0606030504020204" pitchFamily="34" charset="0"/>
            </a:endParaRPr>
          </a:p>
        </p:txBody>
      </p:sp>
      <p:sp>
        <p:nvSpPr>
          <p:cNvPr id="12" name="object 12">
            <a:extLst>
              <a:ext uri="{FF2B5EF4-FFF2-40B4-BE49-F238E27FC236}">
                <a16:creationId xmlns:a16="http://schemas.microsoft.com/office/drawing/2014/main" id="{53B4004D-DBFC-38D4-BA4C-D2C12E022210}"/>
              </a:ext>
            </a:extLst>
          </p:cNvPr>
          <p:cNvSpPr txBox="1"/>
          <p:nvPr/>
        </p:nvSpPr>
        <p:spPr>
          <a:xfrm>
            <a:off x="1937004" y="3970020"/>
            <a:ext cx="8275955" cy="466794"/>
          </a:xfrm>
          <a:prstGeom prst="rect">
            <a:avLst/>
          </a:prstGeom>
        </p:spPr>
        <p:txBody>
          <a:bodyPr vert="horz" wrap="square" lIns="0" tIns="35560" rIns="0" bIns="0" rtlCol="0">
            <a:spAutoFit/>
          </a:bodyPr>
          <a:lstStyle/>
          <a:p>
            <a:pPr marL="92075" marR="3674745" indent="-635">
              <a:lnSpc>
                <a:spcPct val="100000"/>
              </a:lnSpc>
              <a:spcBef>
                <a:spcPts val="280"/>
              </a:spcBef>
            </a:pPr>
            <a:r>
              <a:rPr sz="1400" spc="-35" dirty="0">
                <a:solidFill>
                  <a:srgbClr val="232323"/>
                </a:solidFill>
                <a:latin typeface="Open Sans" panose="020B0606030504020204" pitchFamily="34" charset="0"/>
                <a:ea typeface="Open Sans" panose="020B0606030504020204" pitchFamily="34" charset="0"/>
                <a:cs typeface="Open Sans" panose="020B0606030504020204" pitchFamily="34" charset="0"/>
              </a:rPr>
              <a:t>Sunk-</a:t>
            </a:r>
            <a:r>
              <a:rPr sz="1400" spc="-25" dirty="0">
                <a:solidFill>
                  <a:srgbClr val="232323"/>
                </a:solidFill>
                <a:latin typeface="Open Sans" panose="020B0606030504020204" pitchFamily="34" charset="0"/>
                <a:ea typeface="Open Sans" panose="020B0606030504020204" pitchFamily="34" charset="0"/>
                <a:cs typeface="Open Sans" panose="020B0606030504020204" pitchFamily="34" charset="0"/>
              </a:rPr>
              <a:t>Cost</a:t>
            </a:r>
            <a:r>
              <a:rPr sz="1400" spc="-10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30" dirty="0">
                <a:solidFill>
                  <a:srgbClr val="232323"/>
                </a:solidFill>
                <a:latin typeface="Open Sans" panose="020B0606030504020204" pitchFamily="34" charset="0"/>
                <a:ea typeface="Open Sans" panose="020B0606030504020204" pitchFamily="34" charset="0"/>
                <a:cs typeface="Open Sans" panose="020B0606030504020204" pitchFamily="34" charset="0"/>
              </a:rPr>
              <a:t>Effect</a:t>
            </a:r>
            <a:r>
              <a:rPr sz="1400" spc="-5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a:t>
            </a:r>
            <a:r>
              <a:rPr sz="1400" spc="-3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the</a:t>
            </a:r>
            <a:r>
              <a:rPr sz="1400" spc="-1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tendency</a:t>
            </a:r>
            <a:r>
              <a:rPr sz="1400" spc="-2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to</a:t>
            </a:r>
            <a:r>
              <a:rPr sz="1400" spc="-1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keep</a:t>
            </a:r>
            <a:r>
              <a:rPr sz="1400" spc="1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35" dirty="0">
                <a:solidFill>
                  <a:srgbClr val="232323"/>
                </a:solidFill>
                <a:latin typeface="Open Sans" panose="020B0606030504020204" pitchFamily="34" charset="0"/>
                <a:ea typeface="Open Sans" panose="020B0606030504020204" pitchFamily="34" charset="0"/>
                <a:cs typeface="Open Sans" panose="020B0606030504020204" pitchFamily="34" charset="0"/>
              </a:rPr>
              <a:t>investing</a:t>
            </a:r>
            <a:r>
              <a:rPr sz="1400" spc="-11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in</a:t>
            </a:r>
            <a:r>
              <a:rPr sz="1400" spc="-7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25" dirty="0">
                <a:solidFill>
                  <a:srgbClr val="232323"/>
                </a:solidFill>
                <a:latin typeface="Open Sans" panose="020B0606030504020204" pitchFamily="34" charset="0"/>
                <a:ea typeface="Open Sans" panose="020B0606030504020204" pitchFamily="34" charset="0"/>
                <a:cs typeface="Open Sans" panose="020B0606030504020204" pitchFamily="34" charset="0"/>
              </a:rPr>
              <a:t>bad </a:t>
            </a:r>
            <a:r>
              <a:rPr sz="14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strategies/activities.</a:t>
            </a:r>
            <a:endParaRPr sz="1400" dirty="0">
              <a:latin typeface="Open Sans" panose="020B0606030504020204" pitchFamily="34" charset="0"/>
              <a:ea typeface="Open Sans" panose="020B0606030504020204" pitchFamily="34" charset="0"/>
              <a:cs typeface="Open Sans" panose="020B0606030504020204" pitchFamily="34" charset="0"/>
            </a:endParaRPr>
          </a:p>
        </p:txBody>
      </p:sp>
      <p:sp>
        <p:nvSpPr>
          <p:cNvPr id="13" name="object 13">
            <a:extLst>
              <a:ext uri="{FF2B5EF4-FFF2-40B4-BE49-F238E27FC236}">
                <a16:creationId xmlns:a16="http://schemas.microsoft.com/office/drawing/2014/main" id="{F5EAD86B-C988-2123-16F8-F3CEB411ACBC}"/>
              </a:ext>
            </a:extLst>
          </p:cNvPr>
          <p:cNvSpPr txBox="1"/>
          <p:nvPr/>
        </p:nvSpPr>
        <p:spPr>
          <a:xfrm>
            <a:off x="1937004" y="4632795"/>
            <a:ext cx="8275955" cy="1256754"/>
          </a:xfrm>
          <a:prstGeom prst="rect">
            <a:avLst/>
          </a:prstGeom>
        </p:spPr>
        <p:txBody>
          <a:bodyPr vert="horz" wrap="square" lIns="0" tIns="12700" rIns="0" bIns="0" rtlCol="0">
            <a:spAutoFit/>
          </a:bodyPr>
          <a:lstStyle/>
          <a:p>
            <a:pPr marL="91440" marR="2403475">
              <a:lnSpc>
                <a:spcPct val="100000"/>
              </a:lnSpc>
              <a:spcBef>
                <a:spcPts val="100"/>
              </a:spcBef>
            </a:pPr>
            <a:r>
              <a:rPr sz="14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Herding</a:t>
            </a:r>
            <a:r>
              <a:rPr sz="1400" spc="-8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Instinct</a:t>
            </a:r>
            <a:r>
              <a:rPr sz="1400" spc="-12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a:t>
            </a:r>
            <a:r>
              <a:rPr sz="1400" spc="-5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the</a:t>
            </a:r>
            <a:r>
              <a:rPr sz="1400" spc="-4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tendency</a:t>
            </a:r>
            <a:r>
              <a:rPr sz="1400" spc="-6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to</a:t>
            </a:r>
            <a:r>
              <a:rPr sz="1400" spc="-4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conform</a:t>
            </a:r>
            <a:r>
              <a:rPr sz="1400" spc="-5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to</a:t>
            </a:r>
            <a:r>
              <a:rPr sz="1400" spc="-3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the</a:t>
            </a:r>
            <a:r>
              <a:rPr sz="1400" spc="-7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behavior</a:t>
            </a:r>
            <a:r>
              <a:rPr sz="1400" spc="-3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and</a:t>
            </a:r>
            <a:r>
              <a:rPr sz="1400" spc="-6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opinion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of</a:t>
            </a:r>
            <a:r>
              <a:rPr sz="1400" spc="-7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others.</a:t>
            </a:r>
            <a:endParaRPr lang="en-US" sz="1400" spc="-10" dirty="0">
              <a:solidFill>
                <a:srgbClr val="232323"/>
              </a:solidFill>
              <a:latin typeface="Open Sans" panose="020B0606030504020204" pitchFamily="34" charset="0"/>
              <a:ea typeface="Open Sans" panose="020B0606030504020204" pitchFamily="34" charset="0"/>
              <a:cs typeface="Open Sans" panose="020B0606030504020204" pitchFamily="34" charset="0"/>
            </a:endParaRPr>
          </a:p>
          <a:p>
            <a:pPr marL="91440" marR="2403475">
              <a:lnSpc>
                <a:spcPct val="100000"/>
              </a:lnSpc>
              <a:spcBef>
                <a:spcPts val="100"/>
              </a:spcBef>
            </a:pPr>
            <a:endParaRPr sz="1400" dirty="0">
              <a:latin typeface="Open Sans" panose="020B0606030504020204" pitchFamily="34" charset="0"/>
              <a:ea typeface="Open Sans" panose="020B0606030504020204" pitchFamily="34" charset="0"/>
              <a:cs typeface="Open Sans" panose="020B0606030504020204" pitchFamily="34" charset="0"/>
            </a:endParaRPr>
          </a:p>
          <a:p>
            <a:pPr marL="91440" marR="2553335">
              <a:lnSpc>
                <a:spcPct val="100000"/>
              </a:lnSpc>
              <a:spcBef>
                <a:spcPts val="1200"/>
              </a:spcBef>
            </a:pPr>
            <a:r>
              <a:rPr sz="1400" spc="-30" dirty="0">
                <a:solidFill>
                  <a:srgbClr val="232323"/>
                </a:solidFill>
                <a:latin typeface="Open Sans" panose="020B0606030504020204" pitchFamily="34" charset="0"/>
                <a:ea typeface="Open Sans" panose="020B0606030504020204" pitchFamily="34" charset="0"/>
                <a:cs typeface="Open Sans" panose="020B0606030504020204" pitchFamily="34" charset="0"/>
              </a:rPr>
              <a:t>False</a:t>
            </a:r>
            <a:r>
              <a:rPr sz="1400" spc="-10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Consensus</a:t>
            </a:r>
            <a:r>
              <a:rPr sz="1400" spc="-4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a:t>
            </a:r>
            <a:r>
              <a:rPr sz="1400" spc="-4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the</a:t>
            </a:r>
            <a:r>
              <a:rPr sz="1400" spc="-3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tendency</a:t>
            </a:r>
            <a:r>
              <a:rPr sz="1400" spc="-3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to</a:t>
            </a:r>
            <a:r>
              <a:rPr sz="1400" spc="-30" dirty="0">
                <a:solidFill>
                  <a:srgbClr val="232323"/>
                </a:solidFill>
                <a:latin typeface="Open Sans" panose="020B0606030504020204" pitchFamily="34" charset="0"/>
                <a:ea typeface="Open Sans" panose="020B0606030504020204" pitchFamily="34" charset="0"/>
                <a:cs typeface="Open Sans" panose="020B0606030504020204" pitchFamily="34" charset="0"/>
              </a:rPr>
              <a:t> overestimate</a:t>
            </a:r>
            <a:r>
              <a:rPr sz="14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group</a:t>
            </a:r>
            <a:r>
              <a:rPr sz="1400" spc="-4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consensus</a:t>
            </a:r>
            <a:r>
              <a:rPr sz="1400" spc="-3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25" dirty="0">
                <a:solidFill>
                  <a:srgbClr val="232323"/>
                </a:solidFill>
                <a:latin typeface="Open Sans" panose="020B0606030504020204" pitchFamily="34" charset="0"/>
                <a:ea typeface="Open Sans" panose="020B0606030504020204" pitchFamily="34" charset="0"/>
                <a:cs typeface="Open Sans" panose="020B0606030504020204" pitchFamily="34" charset="0"/>
              </a:rPr>
              <a:t>and </a:t>
            </a:r>
            <a:r>
              <a:rPr sz="14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desire</a:t>
            </a:r>
            <a:r>
              <a:rPr sz="1400" spc="-6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to</a:t>
            </a:r>
            <a:r>
              <a:rPr sz="1400" spc="-8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agree</a:t>
            </a:r>
            <a:r>
              <a:rPr sz="1400" spc="-4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2323"/>
                </a:solidFill>
                <a:latin typeface="Open Sans" panose="020B0606030504020204" pitchFamily="34" charset="0"/>
                <a:ea typeface="Open Sans" panose="020B0606030504020204" pitchFamily="34" charset="0"/>
                <a:cs typeface="Open Sans" panose="020B0606030504020204" pitchFamily="34" charset="0"/>
              </a:rPr>
              <a:t>with</a:t>
            </a:r>
            <a:r>
              <a:rPr sz="1400" spc="-7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4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others.</a:t>
            </a:r>
            <a:endParaRPr sz="1400" dirty="0">
              <a:latin typeface="Open Sans" panose="020B0606030504020204" pitchFamily="34" charset="0"/>
              <a:ea typeface="Open Sans" panose="020B0606030504020204" pitchFamily="34" charset="0"/>
              <a:cs typeface="Open Sans" panose="020B0606030504020204" pitchFamily="34" charset="0"/>
            </a:endParaRPr>
          </a:p>
        </p:txBody>
      </p:sp>
      <p:grpSp>
        <p:nvGrpSpPr>
          <p:cNvPr id="14" name="object 14">
            <a:extLst>
              <a:ext uri="{FF2B5EF4-FFF2-40B4-BE49-F238E27FC236}">
                <a16:creationId xmlns:a16="http://schemas.microsoft.com/office/drawing/2014/main" id="{28695820-E990-8810-3D54-3ECDCD10D210}"/>
              </a:ext>
            </a:extLst>
          </p:cNvPr>
          <p:cNvGrpSpPr/>
          <p:nvPr/>
        </p:nvGrpSpPr>
        <p:grpSpPr>
          <a:xfrm>
            <a:off x="8007095" y="2850642"/>
            <a:ext cx="2131060" cy="321310"/>
            <a:chOff x="8007095" y="2850642"/>
            <a:chExt cx="2131060" cy="321310"/>
          </a:xfrm>
        </p:grpSpPr>
        <p:sp>
          <p:nvSpPr>
            <p:cNvPr id="15" name="object 15">
              <a:extLst>
                <a:ext uri="{FF2B5EF4-FFF2-40B4-BE49-F238E27FC236}">
                  <a16:creationId xmlns:a16="http://schemas.microsoft.com/office/drawing/2014/main" id="{52960480-25B3-F0F5-2368-5FF9D6B69BEA}"/>
                </a:ext>
              </a:extLst>
            </p:cNvPr>
            <p:cNvSpPr/>
            <p:nvPr/>
          </p:nvSpPr>
          <p:spPr>
            <a:xfrm>
              <a:off x="8013953" y="3019806"/>
              <a:ext cx="2111375" cy="0"/>
            </a:xfrm>
            <a:custGeom>
              <a:avLst/>
              <a:gdLst/>
              <a:ahLst/>
              <a:cxnLst/>
              <a:rect l="l" t="t" r="r" b="b"/>
              <a:pathLst>
                <a:path w="2111375">
                  <a:moveTo>
                    <a:pt x="0" y="0"/>
                  </a:moveTo>
                  <a:lnTo>
                    <a:pt x="2111248" y="0"/>
                  </a:lnTo>
                </a:path>
              </a:pathLst>
            </a:custGeom>
            <a:ln w="28956">
              <a:solidFill>
                <a:srgbClr val="000000"/>
              </a:solidFill>
            </a:ln>
          </p:spPr>
          <p:txBody>
            <a:bodyPr wrap="square" lIns="0" tIns="0" rIns="0" bIns="0" rtlCol="0"/>
            <a:lstStyle/>
            <a:p>
              <a:endParaRPr/>
            </a:p>
          </p:txBody>
        </p:sp>
        <p:sp>
          <p:nvSpPr>
            <p:cNvPr id="16" name="object 16">
              <a:extLst>
                <a:ext uri="{FF2B5EF4-FFF2-40B4-BE49-F238E27FC236}">
                  <a16:creationId xmlns:a16="http://schemas.microsoft.com/office/drawing/2014/main" id="{2C9CC4E0-5A2F-77CB-8E77-D51C1ED9FC62}"/>
                </a:ext>
              </a:extLst>
            </p:cNvPr>
            <p:cNvSpPr/>
            <p:nvPr/>
          </p:nvSpPr>
          <p:spPr>
            <a:xfrm>
              <a:off x="8020049" y="2850642"/>
              <a:ext cx="0" cy="321310"/>
            </a:xfrm>
            <a:custGeom>
              <a:avLst/>
              <a:gdLst/>
              <a:ahLst/>
              <a:cxnLst/>
              <a:rect l="l" t="t" r="r" b="b"/>
              <a:pathLst>
                <a:path h="321310">
                  <a:moveTo>
                    <a:pt x="0" y="0"/>
                  </a:moveTo>
                  <a:lnTo>
                    <a:pt x="0" y="320802"/>
                  </a:lnTo>
                </a:path>
              </a:pathLst>
            </a:custGeom>
            <a:ln w="25908">
              <a:solidFill>
                <a:srgbClr val="000000"/>
              </a:solidFill>
            </a:ln>
          </p:spPr>
          <p:txBody>
            <a:bodyPr wrap="square" lIns="0" tIns="0" rIns="0" bIns="0" rtlCol="0"/>
            <a:lstStyle/>
            <a:p>
              <a:endParaRPr/>
            </a:p>
          </p:txBody>
        </p:sp>
        <p:sp>
          <p:nvSpPr>
            <p:cNvPr id="17" name="object 17">
              <a:extLst>
                <a:ext uri="{FF2B5EF4-FFF2-40B4-BE49-F238E27FC236}">
                  <a16:creationId xmlns:a16="http://schemas.microsoft.com/office/drawing/2014/main" id="{608CCE15-3EB6-E487-2202-25868617B492}"/>
                </a:ext>
              </a:extLst>
            </p:cNvPr>
            <p:cNvSpPr/>
            <p:nvPr/>
          </p:nvSpPr>
          <p:spPr>
            <a:xfrm>
              <a:off x="9091421" y="2850642"/>
              <a:ext cx="0" cy="321310"/>
            </a:xfrm>
            <a:custGeom>
              <a:avLst/>
              <a:gdLst/>
              <a:ahLst/>
              <a:cxnLst/>
              <a:rect l="l" t="t" r="r" b="b"/>
              <a:pathLst>
                <a:path h="321310">
                  <a:moveTo>
                    <a:pt x="0" y="0"/>
                  </a:moveTo>
                  <a:lnTo>
                    <a:pt x="0" y="320802"/>
                  </a:lnTo>
                </a:path>
              </a:pathLst>
            </a:custGeom>
            <a:ln w="25908">
              <a:solidFill>
                <a:srgbClr val="000000"/>
              </a:solidFill>
            </a:ln>
          </p:spPr>
          <p:txBody>
            <a:bodyPr wrap="square" lIns="0" tIns="0" rIns="0" bIns="0" rtlCol="0"/>
            <a:lstStyle/>
            <a:p>
              <a:endParaRPr/>
            </a:p>
          </p:txBody>
        </p:sp>
        <p:sp>
          <p:nvSpPr>
            <p:cNvPr id="18" name="object 18">
              <a:extLst>
                <a:ext uri="{FF2B5EF4-FFF2-40B4-BE49-F238E27FC236}">
                  <a16:creationId xmlns:a16="http://schemas.microsoft.com/office/drawing/2014/main" id="{482082ED-5277-BD5C-5164-B4B26AED91B9}"/>
                </a:ext>
              </a:extLst>
            </p:cNvPr>
            <p:cNvSpPr/>
            <p:nvPr/>
          </p:nvSpPr>
          <p:spPr>
            <a:xfrm>
              <a:off x="10124693" y="2850642"/>
              <a:ext cx="0" cy="321310"/>
            </a:xfrm>
            <a:custGeom>
              <a:avLst/>
              <a:gdLst/>
              <a:ahLst/>
              <a:cxnLst/>
              <a:rect l="l" t="t" r="r" b="b"/>
              <a:pathLst>
                <a:path h="321310">
                  <a:moveTo>
                    <a:pt x="0" y="0"/>
                  </a:moveTo>
                  <a:lnTo>
                    <a:pt x="0" y="320802"/>
                  </a:lnTo>
                </a:path>
              </a:pathLst>
            </a:custGeom>
            <a:ln w="25908">
              <a:solidFill>
                <a:srgbClr val="000000"/>
              </a:solidFill>
            </a:ln>
          </p:spPr>
          <p:txBody>
            <a:bodyPr wrap="square" lIns="0" tIns="0" rIns="0" bIns="0" rtlCol="0"/>
            <a:lstStyle/>
            <a:p>
              <a:endParaRPr/>
            </a:p>
          </p:txBody>
        </p:sp>
      </p:grpSp>
      <p:grpSp>
        <p:nvGrpSpPr>
          <p:cNvPr id="19" name="object 19">
            <a:extLst>
              <a:ext uri="{FF2B5EF4-FFF2-40B4-BE49-F238E27FC236}">
                <a16:creationId xmlns:a16="http://schemas.microsoft.com/office/drawing/2014/main" id="{329A4931-1411-127A-DCE5-97F1C53CC3BB}"/>
              </a:ext>
            </a:extLst>
          </p:cNvPr>
          <p:cNvGrpSpPr/>
          <p:nvPr/>
        </p:nvGrpSpPr>
        <p:grpSpPr>
          <a:xfrm>
            <a:off x="8007095" y="3490721"/>
            <a:ext cx="2131060" cy="321310"/>
            <a:chOff x="8007095" y="3490721"/>
            <a:chExt cx="2131060" cy="321310"/>
          </a:xfrm>
        </p:grpSpPr>
        <p:sp>
          <p:nvSpPr>
            <p:cNvPr id="20" name="object 20">
              <a:extLst>
                <a:ext uri="{FF2B5EF4-FFF2-40B4-BE49-F238E27FC236}">
                  <a16:creationId xmlns:a16="http://schemas.microsoft.com/office/drawing/2014/main" id="{B562DBC3-2857-9B55-4D6F-936F752F6245}"/>
                </a:ext>
              </a:extLst>
            </p:cNvPr>
            <p:cNvSpPr/>
            <p:nvPr/>
          </p:nvSpPr>
          <p:spPr>
            <a:xfrm>
              <a:off x="8013953" y="3658361"/>
              <a:ext cx="2111375" cy="0"/>
            </a:xfrm>
            <a:custGeom>
              <a:avLst/>
              <a:gdLst/>
              <a:ahLst/>
              <a:cxnLst/>
              <a:rect l="l" t="t" r="r" b="b"/>
              <a:pathLst>
                <a:path w="2111375">
                  <a:moveTo>
                    <a:pt x="0" y="0"/>
                  </a:moveTo>
                  <a:lnTo>
                    <a:pt x="2111248" y="0"/>
                  </a:lnTo>
                </a:path>
              </a:pathLst>
            </a:custGeom>
            <a:ln w="28956">
              <a:solidFill>
                <a:srgbClr val="000000"/>
              </a:solidFill>
            </a:ln>
          </p:spPr>
          <p:txBody>
            <a:bodyPr wrap="square" lIns="0" tIns="0" rIns="0" bIns="0" rtlCol="0"/>
            <a:lstStyle/>
            <a:p>
              <a:endParaRPr/>
            </a:p>
          </p:txBody>
        </p:sp>
        <p:sp>
          <p:nvSpPr>
            <p:cNvPr id="21" name="object 21">
              <a:extLst>
                <a:ext uri="{FF2B5EF4-FFF2-40B4-BE49-F238E27FC236}">
                  <a16:creationId xmlns:a16="http://schemas.microsoft.com/office/drawing/2014/main" id="{653A3609-2D0C-6F08-DC7F-6532793B334B}"/>
                </a:ext>
              </a:extLst>
            </p:cNvPr>
            <p:cNvSpPr/>
            <p:nvPr/>
          </p:nvSpPr>
          <p:spPr>
            <a:xfrm>
              <a:off x="8020049" y="3490721"/>
              <a:ext cx="0" cy="321310"/>
            </a:xfrm>
            <a:custGeom>
              <a:avLst/>
              <a:gdLst/>
              <a:ahLst/>
              <a:cxnLst/>
              <a:rect l="l" t="t" r="r" b="b"/>
              <a:pathLst>
                <a:path h="321310">
                  <a:moveTo>
                    <a:pt x="0" y="0"/>
                  </a:moveTo>
                  <a:lnTo>
                    <a:pt x="0" y="320802"/>
                  </a:lnTo>
                </a:path>
              </a:pathLst>
            </a:custGeom>
            <a:ln w="25908">
              <a:solidFill>
                <a:srgbClr val="000000"/>
              </a:solidFill>
            </a:ln>
          </p:spPr>
          <p:txBody>
            <a:bodyPr wrap="square" lIns="0" tIns="0" rIns="0" bIns="0" rtlCol="0"/>
            <a:lstStyle/>
            <a:p>
              <a:endParaRPr/>
            </a:p>
          </p:txBody>
        </p:sp>
        <p:sp>
          <p:nvSpPr>
            <p:cNvPr id="22" name="object 22">
              <a:extLst>
                <a:ext uri="{FF2B5EF4-FFF2-40B4-BE49-F238E27FC236}">
                  <a16:creationId xmlns:a16="http://schemas.microsoft.com/office/drawing/2014/main" id="{DADEC272-7A41-2711-31E9-3A4F353A3CE4}"/>
                </a:ext>
              </a:extLst>
            </p:cNvPr>
            <p:cNvSpPr/>
            <p:nvPr/>
          </p:nvSpPr>
          <p:spPr>
            <a:xfrm>
              <a:off x="9091421" y="3490721"/>
              <a:ext cx="0" cy="321310"/>
            </a:xfrm>
            <a:custGeom>
              <a:avLst/>
              <a:gdLst/>
              <a:ahLst/>
              <a:cxnLst/>
              <a:rect l="l" t="t" r="r" b="b"/>
              <a:pathLst>
                <a:path h="321310">
                  <a:moveTo>
                    <a:pt x="0" y="0"/>
                  </a:moveTo>
                  <a:lnTo>
                    <a:pt x="0" y="320802"/>
                  </a:lnTo>
                </a:path>
              </a:pathLst>
            </a:custGeom>
            <a:ln w="25908">
              <a:solidFill>
                <a:srgbClr val="000000"/>
              </a:solidFill>
            </a:ln>
          </p:spPr>
          <p:txBody>
            <a:bodyPr wrap="square" lIns="0" tIns="0" rIns="0" bIns="0" rtlCol="0"/>
            <a:lstStyle/>
            <a:p>
              <a:endParaRPr/>
            </a:p>
          </p:txBody>
        </p:sp>
        <p:sp>
          <p:nvSpPr>
            <p:cNvPr id="23" name="object 23">
              <a:extLst>
                <a:ext uri="{FF2B5EF4-FFF2-40B4-BE49-F238E27FC236}">
                  <a16:creationId xmlns:a16="http://schemas.microsoft.com/office/drawing/2014/main" id="{2897042F-2CE4-C585-770F-CC893B35F087}"/>
                </a:ext>
              </a:extLst>
            </p:cNvPr>
            <p:cNvSpPr/>
            <p:nvPr/>
          </p:nvSpPr>
          <p:spPr>
            <a:xfrm>
              <a:off x="10124693" y="3490721"/>
              <a:ext cx="0" cy="321310"/>
            </a:xfrm>
            <a:custGeom>
              <a:avLst/>
              <a:gdLst/>
              <a:ahLst/>
              <a:cxnLst/>
              <a:rect l="l" t="t" r="r" b="b"/>
              <a:pathLst>
                <a:path h="321310">
                  <a:moveTo>
                    <a:pt x="0" y="0"/>
                  </a:moveTo>
                  <a:lnTo>
                    <a:pt x="0" y="320802"/>
                  </a:lnTo>
                </a:path>
              </a:pathLst>
            </a:custGeom>
            <a:ln w="25908">
              <a:solidFill>
                <a:srgbClr val="000000"/>
              </a:solidFill>
            </a:ln>
          </p:spPr>
          <p:txBody>
            <a:bodyPr wrap="square" lIns="0" tIns="0" rIns="0" bIns="0" rtlCol="0"/>
            <a:lstStyle/>
            <a:p>
              <a:endParaRPr/>
            </a:p>
          </p:txBody>
        </p:sp>
      </p:grpSp>
      <p:grpSp>
        <p:nvGrpSpPr>
          <p:cNvPr id="24" name="object 24">
            <a:extLst>
              <a:ext uri="{FF2B5EF4-FFF2-40B4-BE49-F238E27FC236}">
                <a16:creationId xmlns:a16="http://schemas.microsoft.com/office/drawing/2014/main" id="{3A581DE6-6472-22C7-21E7-30AC34A9FE57}"/>
              </a:ext>
            </a:extLst>
          </p:cNvPr>
          <p:cNvGrpSpPr/>
          <p:nvPr/>
        </p:nvGrpSpPr>
        <p:grpSpPr>
          <a:xfrm>
            <a:off x="8007095" y="4112514"/>
            <a:ext cx="2131060" cy="321310"/>
            <a:chOff x="8007095" y="4112514"/>
            <a:chExt cx="2131060" cy="321310"/>
          </a:xfrm>
        </p:grpSpPr>
        <p:sp>
          <p:nvSpPr>
            <p:cNvPr id="25" name="object 25">
              <a:extLst>
                <a:ext uri="{FF2B5EF4-FFF2-40B4-BE49-F238E27FC236}">
                  <a16:creationId xmlns:a16="http://schemas.microsoft.com/office/drawing/2014/main" id="{079AC3FA-8A3D-78E6-21CF-82B7AE380544}"/>
                </a:ext>
              </a:extLst>
            </p:cNvPr>
            <p:cNvSpPr/>
            <p:nvPr/>
          </p:nvSpPr>
          <p:spPr>
            <a:xfrm>
              <a:off x="8013953" y="4280154"/>
              <a:ext cx="2111375" cy="0"/>
            </a:xfrm>
            <a:custGeom>
              <a:avLst/>
              <a:gdLst/>
              <a:ahLst/>
              <a:cxnLst/>
              <a:rect l="l" t="t" r="r" b="b"/>
              <a:pathLst>
                <a:path w="2111375">
                  <a:moveTo>
                    <a:pt x="0" y="0"/>
                  </a:moveTo>
                  <a:lnTo>
                    <a:pt x="2111248" y="0"/>
                  </a:lnTo>
                </a:path>
              </a:pathLst>
            </a:custGeom>
            <a:ln w="28956">
              <a:solidFill>
                <a:srgbClr val="000000"/>
              </a:solidFill>
            </a:ln>
          </p:spPr>
          <p:txBody>
            <a:bodyPr wrap="square" lIns="0" tIns="0" rIns="0" bIns="0" rtlCol="0"/>
            <a:lstStyle/>
            <a:p>
              <a:endParaRPr/>
            </a:p>
          </p:txBody>
        </p:sp>
        <p:sp>
          <p:nvSpPr>
            <p:cNvPr id="26" name="object 26">
              <a:extLst>
                <a:ext uri="{FF2B5EF4-FFF2-40B4-BE49-F238E27FC236}">
                  <a16:creationId xmlns:a16="http://schemas.microsoft.com/office/drawing/2014/main" id="{B2622CD0-7E0E-1B01-82D5-77CEE77C90A0}"/>
                </a:ext>
              </a:extLst>
            </p:cNvPr>
            <p:cNvSpPr/>
            <p:nvPr/>
          </p:nvSpPr>
          <p:spPr>
            <a:xfrm>
              <a:off x="8020049" y="4112514"/>
              <a:ext cx="0" cy="321310"/>
            </a:xfrm>
            <a:custGeom>
              <a:avLst/>
              <a:gdLst/>
              <a:ahLst/>
              <a:cxnLst/>
              <a:rect l="l" t="t" r="r" b="b"/>
              <a:pathLst>
                <a:path h="321310">
                  <a:moveTo>
                    <a:pt x="0" y="0"/>
                  </a:moveTo>
                  <a:lnTo>
                    <a:pt x="0" y="320802"/>
                  </a:lnTo>
                </a:path>
              </a:pathLst>
            </a:custGeom>
            <a:ln w="25908">
              <a:solidFill>
                <a:srgbClr val="000000"/>
              </a:solidFill>
            </a:ln>
          </p:spPr>
          <p:txBody>
            <a:bodyPr wrap="square" lIns="0" tIns="0" rIns="0" bIns="0" rtlCol="0"/>
            <a:lstStyle/>
            <a:p>
              <a:endParaRPr/>
            </a:p>
          </p:txBody>
        </p:sp>
        <p:sp>
          <p:nvSpPr>
            <p:cNvPr id="27" name="object 27">
              <a:extLst>
                <a:ext uri="{FF2B5EF4-FFF2-40B4-BE49-F238E27FC236}">
                  <a16:creationId xmlns:a16="http://schemas.microsoft.com/office/drawing/2014/main" id="{C185F2EE-3023-89C3-13ED-4CF81045622F}"/>
                </a:ext>
              </a:extLst>
            </p:cNvPr>
            <p:cNvSpPr/>
            <p:nvPr/>
          </p:nvSpPr>
          <p:spPr>
            <a:xfrm>
              <a:off x="9091421" y="4112514"/>
              <a:ext cx="0" cy="321310"/>
            </a:xfrm>
            <a:custGeom>
              <a:avLst/>
              <a:gdLst/>
              <a:ahLst/>
              <a:cxnLst/>
              <a:rect l="l" t="t" r="r" b="b"/>
              <a:pathLst>
                <a:path h="321310">
                  <a:moveTo>
                    <a:pt x="0" y="0"/>
                  </a:moveTo>
                  <a:lnTo>
                    <a:pt x="0" y="320802"/>
                  </a:lnTo>
                </a:path>
              </a:pathLst>
            </a:custGeom>
            <a:ln w="25908">
              <a:solidFill>
                <a:srgbClr val="000000"/>
              </a:solidFill>
            </a:ln>
          </p:spPr>
          <p:txBody>
            <a:bodyPr wrap="square" lIns="0" tIns="0" rIns="0" bIns="0" rtlCol="0"/>
            <a:lstStyle/>
            <a:p>
              <a:endParaRPr/>
            </a:p>
          </p:txBody>
        </p:sp>
        <p:sp>
          <p:nvSpPr>
            <p:cNvPr id="28" name="object 28">
              <a:extLst>
                <a:ext uri="{FF2B5EF4-FFF2-40B4-BE49-F238E27FC236}">
                  <a16:creationId xmlns:a16="http://schemas.microsoft.com/office/drawing/2014/main" id="{189A1AEF-38DE-0604-9FAD-C01E42625824}"/>
                </a:ext>
              </a:extLst>
            </p:cNvPr>
            <p:cNvSpPr/>
            <p:nvPr/>
          </p:nvSpPr>
          <p:spPr>
            <a:xfrm>
              <a:off x="10124693" y="4112514"/>
              <a:ext cx="0" cy="321310"/>
            </a:xfrm>
            <a:custGeom>
              <a:avLst/>
              <a:gdLst/>
              <a:ahLst/>
              <a:cxnLst/>
              <a:rect l="l" t="t" r="r" b="b"/>
              <a:pathLst>
                <a:path h="321310">
                  <a:moveTo>
                    <a:pt x="0" y="0"/>
                  </a:moveTo>
                  <a:lnTo>
                    <a:pt x="0" y="320802"/>
                  </a:lnTo>
                </a:path>
              </a:pathLst>
            </a:custGeom>
            <a:ln w="25908">
              <a:solidFill>
                <a:srgbClr val="000000"/>
              </a:solidFill>
            </a:ln>
          </p:spPr>
          <p:txBody>
            <a:bodyPr wrap="square" lIns="0" tIns="0" rIns="0" bIns="0" rtlCol="0"/>
            <a:lstStyle/>
            <a:p>
              <a:endParaRPr/>
            </a:p>
          </p:txBody>
        </p:sp>
      </p:grpSp>
      <p:grpSp>
        <p:nvGrpSpPr>
          <p:cNvPr id="29" name="object 29">
            <a:extLst>
              <a:ext uri="{FF2B5EF4-FFF2-40B4-BE49-F238E27FC236}">
                <a16:creationId xmlns:a16="http://schemas.microsoft.com/office/drawing/2014/main" id="{4975D01F-EDD2-53BA-8366-68DD3CC0988D}"/>
              </a:ext>
            </a:extLst>
          </p:cNvPr>
          <p:cNvGrpSpPr/>
          <p:nvPr/>
        </p:nvGrpSpPr>
        <p:grpSpPr>
          <a:xfrm>
            <a:off x="8007095" y="4772405"/>
            <a:ext cx="2131060" cy="321310"/>
            <a:chOff x="8007095" y="4772405"/>
            <a:chExt cx="2131060" cy="321310"/>
          </a:xfrm>
        </p:grpSpPr>
        <p:sp>
          <p:nvSpPr>
            <p:cNvPr id="30" name="object 30">
              <a:extLst>
                <a:ext uri="{FF2B5EF4-FFF2-40B4-BE49-F238E27FC236}">
                  <a16:creationId xmlns:a16="http://schemas.microsoft.com/office/drawing/2014/main" id="{6B45B99F-02B4-AB38-8098-22EC37DD0DD4}"/>
                </a:ext>
              </a:extLst>
            </p:cNvPr>
            <p:cNvSpPr/>
            <p:nvPr/>
          </p:nvSpPr>
          <p:spPr>
            <a:xfrm>
              <a:off x="8013953" y="4940045"/>
              <a:ext cx="2111375" cy="0"/>
            </a:xfrm>
            <a:custGeom>
              <a:avLst/>
              <a:gdLst/>
              <a:ahLst/>
              <a:cxnLst/>
              <a:rect l="l" t="t" r="r" b="b"/>
              <a:pathLst>
                <a:path w="2111375">
                  <a:moveTo>
                    <a:pt x="0" y="0"/>
                  </a:moveTo>
                  <a:lnTo>
                    <a:pt x="2111248" y="0"/>
                  </a:lnTo>
                </a:path>
              </a:pathLst>
            </a:custGeom>
            <a:ln w="28956">
              <a:solidFill>
                <a:srgbClr val="000000"/>
              </a:solidFill>
            </a:ln>
          </p:spPr>
          <p:txBody>
            <a:bodyPr wrap="square" lIns="0" tIns="0" rIns="0" bIns="0" rtlCol="0"/>
            <a:lstStyle/>
            <a:p>
              <a:endParaRPr/>
            </a:p>
          </p:txBody>
        </p:sp>
        <p:sp>
          <p:nvSpPr>
            <p:cNvPr id="31" name="object 31">
              <a:extLst>
                <a:ext uri="{FF2B5EF4-FFF2-40B4-BE49-F238E27FC236}">
                  <a16:creationId xmlns:a16="http://schemas.microsoft.com/office/drawing/2014/main" id="{9DF7374D-4643-8723-BBF1-E137E4505624}"/>
                </a:ext>
              </a:extLst>
            </p:cNvPr>
            <p:cNvSpPr/>
            <p:nvPr/>
          </p:nvSpPr>
          <p:spPr>
            <a:xfrm>
              <a:off x="8020049" y="4772405"/>
              <a:ext cx="0" cy="321310"/>
            </a:xfrm>
            <a:custGeom>
              <a:avLst/>
              <a:gdLst/>
              <a:ahLst/>
              <a:cxnLst/>
              <a:rect l="l" t="t" r="r" b="b"/>
              <a:pathLst>
                <a:path h="321310">
                  <a:moveTo>
                    <a:pt x="0" y="0"/>
                  </a:moveTo>
                  <a:lnTo>
                    <a:pt x="0" y="320802"/>
                  </a:lnTo>
                </a:path>
              </a:pathLst>
            </a:custGeom>
            <a:ln w="25908">
              <a:solidFill>
                <a:srgbClr val="000000"/>
              </a:solidFill>
            </a:ln>
          </p:spPr>
          <p:txBody>
            <a:bodyPr wrap="square" lIns="0" tIns="0" rIns="0" bIns="0" rtlCol="0"/>
            <a:lstStyle/>
            <a:p>
              <a:endParaRPr/>
            </a:p>
          </p:txBody>
        </p:sp>
        <p:sp>
          <p:nvSpPr>
            <p:cNvPr id="32" name="object 32">
              <a:extLst>
                <a:ext uri="{FF2B5EF4-FFF2-40B4-BE49-F238E27FC236}">
                  <a16:creationId xmlns:a16="http://schemas.microsoft.com/office/drawing/2014/main" id="{CAF9F841-6A17-28DC-9C6F-884321A3220D}"/>
                </a:ext>
              </a:extLst>
            </p:cNvPr>
            <p:cNvSpPr/>
            <p:nvPr/>
          </p:nvSpPr>
          <p:spPr>
            <a:xfrm>
              <a:off x="9091421" y="4772405"/>
              <a:ext cx="0" cy="321310"/>
            </a:xfrm>
            <a:custGeom>
              <a:avLst/>
              <a:gdLst/>
              <a:ahLst/>
              <a:cxnLst/>
              <a:rect l="l" t="t" r="r" b="b"/>
              <a:pathLst>
                <a:path h="321310">
                  <a:moveTo>
                    <a:pt x="0" y="0"/>
                  </a:moveTo>
                  <a:lnTo>
                    <a:pt x="0" y="320802"/>
                  </a:lnTo>
                </a:path>
              </a:pathLst>
            </a:custGeom>
            <a:ln w="25908">
              <a:solidFill>
                <a:srgbClr val="000000"/>
              </a:solidFill>
            </a:ln>
          </p:spPr>
          <p:txBody>
            <a:bodyPr wrap="square" lIns="0" tIns="0" rIns="0" bIns="0" rtlCol="0"/>
            <a:lstStyle/>
            <a:p>
              <a:endParaRPr/>
            </a:p>
          </p:txBody>
        </p:sp>
        <p:sp>
          <p:nvSpPr>
            <p:cNvPr id="33" name="object 33">
              <a:extLst>
                <a:ext uri="{FF2B5EF4-FFF2-40B4-BE49-F238E27FC236}">
                  <a16:creationId xmlns:a16="http://schemas.microsoft.com/office/drawing/2014/main" id="{4FEF1616-E180-F950-975B-D904884AE277}"/>
                </a:ext>
              </a:extLst>
            </p:cNvPr>
            <p:cNvSpPr/>
            <p:nvPr/>
          </p:nvSpPr>
          <p:spPr>
            <a:xfrm>
              <a:off x="10124693" y="4772405"/>
              <a:ext cx="0" cy="321310"/>
            </a:xfrm>
            <a:custGeom>
              <a:avLst/>
              <a:gdLst/>
              <a:ahLst/>
              <a:cxnLst/>
              <a:rect l="l" t="t" r="r" b="b"/>
              <a:pathLst>
                <a:path h="321310">
                  <a:moveTo>
                    <a:pt x="0" y="0"/>
                  </a:moveTo>
                  <a:lnTo>
                    <a:pt x="0" y="320802"/>
                  </a:lnTo>
                </a:path>
              </a:pathLst>
            </a:custGeom>
            <a:ln w="25908">
              <a:solidFill>
                <a:srgbClr val="000000"/>
              </a:solidFill>
            </a:ln>
          </p:spPr>
          <p:txBody>
            <a:bodyPr wrap="square" lIns="0" tIns="0" rIns="0" bIns="0" rtlCol="0"/>
            <a:lstStyle/>
            <a:p>
              <a:endParaRPr/>
            </a:p>
          </p:txBody>
        </p:sp>
      </p:grpSp>
      <p:grpSp>
        <p:nvGrpSpPr>
          <p:cNvPr id="34" name="object 34">
            <a:extLst>
              <a:ext uri="{FF2B5EF4-FFF2-40B4-BE49-F238E27FC236}">
                <a16:creationId xmlns:a16="http://schemas.microsoft.com/office/drawing/2014/main" id="{19F668BB-40C9-A18C-E2F3-365CB87601D0}"/>
              </a:ext>
            </a:extLst>
          </p:cNvPr>
          <p:cNvGrpSpPr/>
          <p:nvPr/>
        </p:nvGrpSpPr>
        <p:grpSpPr>
          <a:xfrm>
            <a:off x="8007095" y="5412485"/>
            <a:ext cx="2131060" cy="321310"/>
            <a:chOff x="8007095" y="5412485"/>
            <a:chExt cx="2131060" cy="321310"/>
          </a:xfrm>
        </p:grpSpPr>
        <p:sp>
          <p:nvSpPr>
            <p:cNvPr id="35" name="object 35">
              <a:extLst>
                <a:ext uri="{FF2B5EF4-FFF2-40B4-BE49-F238E27FC236}">
                  <a16:creationId xmlns:a16="http://schemas.microsoft.com/office/drawing/2014/main" id="{BBB79C59-FA14-AD45-9C5A-9B1121DFBA96}"/>
                </a:ext>
              </a:extLst>
            </p:cNvPr>
            <p:cNvSpPr/>
            <p:nvPr/>
          </p:nvSpPr>
          <p:spPr>
            <a:xfrm>
              <a:off x="8013953" y="5580125"/>
              <a:ext cx="2111375" cy="0"/>
            </a:xfrm>
            <a:custGeom>
              <a:avLst/>
              <a:gdLst/>
              <a:ahLst/>
              <a:cxnLst/>
              <a:rect l="l" t="t" r="r" b="b"/>
              <a:pathLst>
                <a:path w="2111375">
                  <a:moveTo>
                    <a:pt x="0" y="0"/>
                  </a:moveTo>
                  <a:lnTo>
                    <a:pt x="2111248" y="0"/>
                  </a:lnTo>
                </a:path>
              </a:pathLst>
            </a:custGeom>
            <a:ln w="28956">
              <a:solidFill>
                <a:srgbClr val="000000"/>
              </a:solidFill>
            </a:ln>
          </p:spPr>
          <p:txBody>
            <a:bodyPr wrap="square" lIns="0" tIns="0" rIns="0" bIns="0" rtlCol="0"/>
            <a:lstStyle/>
            <a:p>
              <a:endParaRPr/>
            </a:p>
          </p:txBody>
        </p:sp>
        <p:sp>
          <p:nvSpPr>
            <p:cNvPr id="36" name="object 36">
              <a:extLst>
                <a:ext uri="{FF2B5EF4-FFF2-40B4-BE49-F238E27FC236}">
                  <a16:creationId xmlns:a16="http://schemas.microsoft.com/office/drawing/2014/main" id="{E025FAA0-B4D8-6120-3C84-0C12B370BE62}"/>
                </a:ext>
              </a:extLst>
            </p:cNvPr>
            <p:cNvSpPr/>
            <p:nvPr/>
          </p:nvSpPr>
          <p:spPr>
            <a:xfrm>
              <a:off x="8020049" y="5412485"/>
              <a:ext cx="0" cy="321310"/>
            </a:xfrm>
            <a:custGeom>
              <a:avLst/>
              <a:gdLst/>
              <a:ahLst/>
              <a:cxnLst/>
              <a:rect l="l" t="t" r="r" b="b"/>
              <a:pathLst>
                <a:path h="321310">
                  <a:moveTo>
                    <a:pt x="0" y="0"/>
                  </a:moveTo>
                  <a:lnTo>
                    <a:pt x="0" y="320763"/>
                  </a:lnTo>
                </a:path>
              </a:pathLst>
            </a:custGeom>
            <a:ln w="25908">
              <a:solidFill>
                <a:srgbClr val="000000"/>
              </a:solidFill>
            </a:ln>
          </p:spPr>
          <p:txBody>
            <a:bodyPr wrap="square" lIns="0" tIns="0" rIns="0" bIns="0" rtlCol="0"/>
            <a:lstStyle/>
            <a:p>
              <a:endParaRPr/>
            </a:p>
          </p:txBody>
        </p:sp>
        <p:sp>
          <p:nvSpPr>
            <p:cNvPr id="37" name="object 37">
              <a:extLst>
                <a:ext uri="{FF2B5EF4-FFF2-40B4-BE49-F238E27FC236}">
                  <a16:creationId xmlns:a16="http://schemas.microsoft.com/office/drawing/2014/main" id="{21A5ECEC-E456-5A53-FA3E-47B641BB6830}"/>
                </a:ext>
              </a:extLst>
            </p:cNvPr>
            <p:cNvSpPr/>
            <p:nvPr/>
          </p:nvSpPr>
          <p:spPr>
            <a:xfrm>
              <a:off x="9091421" y="5412485"/>
              <a:ext cx="0" cy="321310"/>
            </a:xfrm>
            <a:custGeom>
              <a:avLst/>
              <a:gdLst/>
              <a:ahLst/>
              <a:cxnLst/>
              <a:rect l="l" t="t" r="r" b="b"/>
              <a:pathLst>
                <a:path h="321310">
                  <a:moveTo>
                    <a:pt x="0" y="0"/>
                  </a:moveTo>
                  <a:lnTo>
                    <a:pt x="0" y="320763"/>
                  </a:lnTo>
                </a:path>
              </a:pathLst>
            </a:custGeom>
            <a:ln w="25908">
              <a:solidFill>
                <a:srgbClr val="000000"/>
              </a:solidFill>
            </a:ln>
          </p:spPr>
          <p:txBody>
            <a:bodyPr wrap="square" lIns="0" tIns="0" rIns="0" bIns="0" rtlCol="0"/>
            <a:lstStyle/>
            <a:p>
              <a:endParaRPr/>
            </a:p>
          </p:txBody>
        </p:sp>
        <p:sp>
          <p:nvSpPr>
            <p:cNvPr id="38" name="object 38">
              <a:extLst>
                <a:ext uri="{FF2B5EF4-FFF2-40B4-BE49-F238E27FC236}">
                  <a16:creationId xmlns:a16="http://schemas.microsoft.com/office/drawing/2014/main" id="{FE513675-8BD5-6053-829C-8B449477FDA9}"/>
                </a:ext>
              </a:extLst>
            </p:cNvPr>
            <p:cNvSpPr/>
            <p:nvPr/>
          </p:nvSpPr>
          <p:spPr>
            <a:xfrm>
              <a:off x="10124693" y="5412485"/>
              <a:ext cx="0" cy="321310"/>
            </a:xfrm>
            <a:custGeom>
              <a:avLst/>
              <a:gdLst/>
              <a:ahLst/>
              <a:cxnLst/>
              <a:rect l="l" t="t" r="r" b="b"/>
              <a:pathLst>
                <a:path h="321310">
                  <a:moveTo>
                    <a:pt x="0" y="0"/>
                  </a:moveTo>
                  <a:lnTo>
                    <a:pt x="0" y="320763"/>
                  </a:lnTo>
                </a:path>
              </a:pathLst>
            </a:custGeom>
            <a:ln w="25908">
              <a:solidFill>
                <a:srgbClr val="000000"/>
              </a:solidFill>
            </a:ln>
          </p:spPr>
          <p:txBody>
            <a:bodyPr wrap="square" lIns="0" tIns="0" rIns="0" bIns="0" rtlCol="0"/>
            <a:lstStyle/>
            <a:p>
              <a:endParaRPr/>
            </a:p>
          </p:txBody>
        </p:sp>
      </p:grpSp>
      <p:sp>
        <p:nvSpPr>
          <p:cNvPr id="39" name="object 39">
            <a:extLst>
              <a:ext uri="{FF2B5EF4-FFF2-40B4-BE49-F238E27FC236}">
                <a16:creationId xmlns:a16="http://schemas.microsoft.com/office/drawing/2014/main" id="{507A0ACD-726A-5D70-1441-297E374CA0A3}"/>
              </a:ext>
            </a:extLst>
          </p:cNvPr>
          <p:cNvSpPr/>
          <p:nvPr/>
        </p:nvSpPr>
        <p:spPr>
          <a:xfrm>
            <a:off x="7415021" y="1212341"/>
            <a:ext cx="815340" cy="338455"/>
          </a:xfrm>
          <a:custGeom>
            <a:avLst/>
            <a:gdLst/>
            <a:ahLst/>
            <a:cxnLst/>
            <a:rect l="l" t="t" r="r" b="b"/>
            <a:pathLst>
              <a:path w="815340" h="338455">
                <a:moveTo>
                  <a:pt x="815340" y="0"/>
                </a:moveTo>
                <a:lnTo>
                  <a:pt x="0" y="0"/>
                </a:lnTo>
                <a:lnTo>
                  <a:pt x="0" y="338200"/>
                </a:lnTo>
                <a:lnTo>
                  <a:pt x="815340" y="338200"/>
                </a:lnTo>
                <a:lnTo>
                  <a:pt x="815340" y="0"/>
                </a:lnTo>
                <a:close/>
              </a:path>
            </a:pathLst>
          </a:custGeom>
          <a:solidFill>
            <a:srgbClr val="FFFFFF"/>
          </a:solidFill>
        </p:spPr>
        <p:txBody>
          <a:bodyPr wrap="square" lIns="0" tIns="0" rIns="0" bIns="0" rtlCol="0"/>
          <a:lstStyle/>
          <a:p>
            <a:endParaRPr/>
          </a:p>
        </p:txBody>
      </p:sp>
      <p:sp>
        <p:nvSpPr>
          <p:cNvPr id="40" name="object 40">
            <a:extLst>
              <a:ext uri="{FF2B5EF4-FFF2-40B4-BE49-F238E27FC236}">
                <a16:creationId xmlns:a16="http://schemas.microsoft.com/office/drawing/2014/main" id="{8E177980-397E-9A7B-5503-CADBBEB0BB65}"/>
              </a:ext>
            </a:extLst>
          </p:cNvPr>
          <p:cNvSpPr/>
          <p:nvPr/>
        </p:nvSpPr>
        <p:spPr>
          <a:xfrm>
            <a:off x="9792461" y="1223010"/>
            <a:ext cx="1062355" cy="340360"/>
          </a:xfrm>
          <a:custGeom>
            <a:avLst/>
            <a:gdLst/>
            <a:ahLst/>
            <a:cxnLst/>
            <a:rect l="l" t="t" r="r" b="b"/>
            <a:pathLst>
              <a:path w="1062354" h="340359">
                <a:moveTo>
                  <a:pt x="1062101" y="0"/>
                </a:moveTo>
                <a:lnTo>
                  <a:pt x="0" y="0"/>
                </a:lnTo>
                <a:lnTo>
                  <a:pt x="0" y="340106"/>
                </a:lnTo>
                <a:lnTo>
                  <a:pt x="1062101" y="340106"/>
                </a:lnTo>
                <a:lnTo>
                  <a:pt x="1062101" y="0"/>
                </a:lnTo>
                <a:close/>
              </a:path>
            </a:pathLst>
          </a:custGeom>
          <a:solidFill>
            <a:srgbClr val="FFFFFF"/>
          </a:solidFill>
        </p:spPr>
        <p:txBody>
          <a:bodyPr wrap="square" lIns="0" tIns="0" rIns="0" bIns="0" rtlCol="0"/>
          <a:lstStyle/>
          <a:p>
            <a:endParaRPr/>
          </a:p>
        </p:txBody>
      </p:sp>
      <p:graphicFrame>
        <p:nvGraphicFramePr>
          <p:cNvPr id="41" name="object 41">
            <a:extLst>
              <a:ext uri="{FF2B5EF4-FFF2-40B4-BE49-F238E27FC236}">
                <a16:creationId xmlns:a16="http://schemas.microsoft.com/office/drawing/2014/main" id="{40080D46-91EE-6FDC-FEE6-47017CB0E6FA}"/>
              </a:ext>
            </a:extLst>
          </p:cNvPr>
          <p:cNvGraphicFramePr>
            <a:graphicFrameLocks noGrp="1"/>
          </p:cNvGraphicFramePr>
          <p:nvPr>
            <p:extLst>
              <p:ext uri="{D42A27DB-BD31-4B8C-83A1-F6EECF244321}">
                <p14:modId xmlns:p14="http://schemas.microsoft.com/office/powerpoint/2010/main" val="295225374"/>
              </p:ext>
            </p:extLst>
          </p:nvPr>
        </p:nvGraphicFramePr>
        <p:xfrm>
          <a:off x="1924430" y="1204722"/>
          <a:ext cx="8917303" cy="338455"/>
        </p:xfrm>
        <a:graphic>
          <a:graphicData uri="http://schemas.openxmlformats.org/drawingml/2006/table">
            <a:tbl>
              <a:tblPr firstRow="1" bandRow="1">
                <a:tableStyleId>{2D5ABB26-0587-4C30-8999-92F81FD0307C}</a:tableStyleId>
              </a:tblPr>
              <a:tblGrid>
                <a:gridCol w="5477510">
                  <a:extLst>
                    <a:ext uri="{9D8B030D-6E8A-4147-A177-3AD203B41FA5}">
                      <a16:colId xmlns:a16="http://schemas.microsoft.com/office/drawing/2014/main" val="20000"/>
                    </a:ext>
                  </a:extLst>
                </a:gridCol>
                <a:gridCol w="815339">
                  <a:extLst>
                    <a:ext uri="{9D8B030D-6E8A-4147-A177-3AD203B41FA5}">
                      <a16:colId xmlns:a16="http://schemas.microsoft.com/office/drawing/2014/main" val="20001"/>
                    </a:ext>
                  </a:extLst>
                </a:gridCol>
                <a:gridCol w="1562100">
                  <a:extLst>
                    <a:ext uri="{9D8B030D-6E8A-4147-A177-3AD203B41FA5}">
                      <a16:colId xmlns:a16="http://schemas.microsoft.com/office/drawing/2014/main" val="20002"/>
                    </a:ext>
                  </a:extLst>
                </a:gridCol>
                <a:gridCol w="1062354">
                  <a:extLst>
                    <a:ext uri="{9D8B030D-6E8A-4147-A177-3AD203B41FA5}">
                      <a16:colId xmlns:a16="http://schemas.microsoft.com/office/drawing/2014/main" val="20003"/>
                    </a:ext>
                  </a:extLst>
                </a:gridCol>
              </a:tblGrid>
              <a:tr h="191770">
                <a:tc>
                  <a:txBody>
                    <a:bodyPr/>
                    <a:lstStyle/>
                    <a:p>
                      <a:pPr>
                        <a:lnSpc>
                          <a:spcPct val="100000"/>
                        </a:lnSpc>
                      </a:pPr>
                      <a:endParaRPr sz="1100">
                        <a:latin typeface="Times New Roman"/>
                        <a:cs typeface="Times New Roman"/>
                      </a:endParaRPr>
                    </a:p>
                  </a:txBody>
                  <a:tcPr marL="0" marR="0" marT="0" marB="0">
                    <a:lnR w="28575">
                      <a:solidFill>
                        <a:srgbClr val="000000"/>
                      </a:solidFill>
                      <a:prstDash val="solid"/>
                    </a:lnR>
                    <a:lnB w="28575">
                      <a:solidFill>
                        <a:srgbClr val="000000"/>
                      </a:solidFill>
                      <a:prstDash val="solid"/>
                    </a:lnB>
                  </a:tcPr>
                </a:tc>
                <a:tc rowSpan="2">
                  <a:txBody>
                    <a:bodyPr/>
                    <a:lstStyle/>
                    <a:p>
                      <a:pPr marL="90170">
                        <a:lnSpc>
                          <a:spcPct val="100000"/>
                        </a:lnSpc>
                        <a:spcBef>
                          <a:spcPts val="110"/>
                        </a:spcBef>
                      </a:pPr>
                      <a:r>
                        <a:rPr sz="1400" spc="-10" dirty="0">
                          <a:latin typeface="Open Sans" panose="020B0606030504020204" pitchFamily="34" charset="0"/>
                          <a:ea typeface="Open Sans" panose="020B0606030504020204" pitchFamily="34" charset="0"/>
                          <a:cs typeface="Open Sans" panose="020B0606030504020204" pitchFamily="34" charset="0"/>
                        </a:rPr>
                        <a:t>Like</a:t>
                      </a:r>
                      <a:r>
                        <a:rPr sz="1400" spc="-60" dirty="0">
                          <a:latin typeface="Open Sans" panose="020B0606030504020204" pitchFamily="34" charset="0"/>
                          <a:ea typeface="Open Sans" panose="020B0606030504020204" pitchFamily="34" charset="0"/>
                          <a:cs typeface="Open Sans" panose="020B0606030504020204" pitchFamily="34" charset="0"/>
                        </a:rPr>
                        <a:t> </a:t>
                      </a:r>
                      <a:r>
                        <a:rPr sz="1400" spc="-25" dirty="0">
                          <a:latin typeface="Open Sans" panose="020B0606030504020204" pitchFamily="34" charset="0"/>
                          <a:ea typeface="Open Sans" panose="020B0606030504020204" pitchFamily="34" charset="0"/>
                          <a:cs typeface="Open Sans" panose="020B0606030504020204" pitchFamily="34" charset="0"/>
                        </a:rPr>
                        <a:t>us</a:t>
                      </a:r>
                      <a:endParaRPr sz="1400" dirty="0">
                        <a:latin typeface="Open Sans" panose="020B0606030504020204" pitchFamily="34" charset="0"/>
                        <a:ea typeface="Open Sans" panose="020B0606030504020204" pitchFamily="34" charset="0"/>
                        <a:cs typeface="Open Sans" panose="020B0606030504020204" pitchFamily="34" charset="0"/>
                      </a:endParaRPr>
                    </a:p>
                  </a:txBody>
                  <a:tcPr marL="0" marR="0" marT="13970" marB="0">
                    <a:lnL w="28575">
                      <a:solidFill>
                        <a:srgbClr val="000000"/>
                      </a:solidFill>
                      <a:prstDash val="solid"/>
                    </a:lnL>
                    <a:lnR w="28575">
                      <a:solidFill>
                        <a:srgbClr val="000000"/>
                      </a:solidFill>
                      <a:prstDash val="solid"/>
                    </a:lnR>
                    <a:lnT w="28575">
                      <a:solidFill>
                        <a:srgbClr val="000000"/>
                      </a:solidFill>
                      <a:prstDash val="solid"/>
                    </a:lnT>
                    <a:lnB w="28575">
                      <a:solidFill>
                        <a:srgbClr val="000000"/>
                      </a:solidFill>
                      <a:prstDash val="solid"/>
                    </a:lnB>
                    <a:solidFill>
                      <a:srgbClr val="FFFFFF"/>
                    </a:solidFill>
                  </a:tcPr>
                </a:tc>
                <a:tc>
                  <a:txBody>
                    <a:bodyPr/>
                    <a:lstStyle/>
                    <a:p>
                      <a:pPr>
                        <a:lnSpc>
                          <a:spcPct val="100000"/>
                        </a:lnSpc>
                      </a:pPr>
                      <a:endParaRPr sz="1100">
                        <a:latin typeface="Times New Roman"/>
                        <a:cs typeface="Times New Roman"/>
                      </a:endParaRPr>
                    </a:p>
                  </a:txBody>
                  <a:tcPr marL="0" marR="0" marT="0" marB="0">
                    <a:lnL w="28575">
                      <a:solidFill>
                        <a:srgbClr val="000000"/>
                      </a:solidFill>
                      <a:prstDash val="solid"/>
                    </a:lnL>
                    <a:lnR w="28575">
                      <a:solidFill>
                        <a:srgbClr val="000000"/>
                      </a:solidFill>
                      <a:prstDash val="solid"/>
                    </a:lnR>
                    <a:lnB w="28575">
                      <a:solidFill>
                        <a:srgbClr val="000000"/>
                      </a:solidFill>
                      <a:prstDash val="solid"/>
                    </a:lnB>
                  </a:tcPr>
                </a:tc>
                <a:tc rowSpan="2">
                  <a:txBody>
                    <a:bodyPr/>
                    <a:lstStyle/>
                    <a:p>
                      <a:pPr marL="92075">
                        <a:lnSpc>
                          <a:spcPct val="100000"/>
                        </a:lnSpc>
                        <a:spcBef>
                          <a:spcPts val="200"/>
                        </a:spcBef>
                      </a:pPr>
                      <a:r>
                        <a:rPr sz="1400" dirty="0">
                          <a:latin typeface="Open Sans" panose="020B0606030504020204" pitchFamily="34" charset="0"/>
                          <a:ea typeface="Open Sans" panose="020B0606030504020204" pitchFamily="34" charset="0"/>
                          <a:cs typeface="Open Sans" panose="020B0606030504020204" pitchFamily="34" charset="0"/>
                        </a:rPr>
                        <a:t>Not</a:t>
                      </a:r>
                      <a:r>
                        <a:rPr sz="1400" spc="-55"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like</a:t>
                      </a:r>
                      <a:r>
                        <a:rPr sz="1400" spc="-70" dirty="0">
                          <a:latin typeface="Open Sans" panose="020B0606030504020204" pitchFamily="34" charset="0"/>
                          <a:ea typeface="Open Sans" panose="020B0606030504020204" pitchFamily="34" charset="0"/>
                          <a:cs typeface="Open Sans" panose="020B0606030504020204" pitchFamily="34" charset="0"/>
                        </a:rPr>
                        <a:t> </a:t>
                      </a:r>
                      <a:r>
                        <a:rPr sz="1400" spc="-25" dirty="0">
                          <a:latin typeface="Open Sans" panose="020B0606030504020204" pitchFamily="34" charset="0"/>
                          <a:ea typeface="Open Sans" panose="020B0606030504020204" pitchFamily="34" charset="0"/>
                          <a:cs typeface="Open Sans" panose="020B0606030504020204" pitchFamily="34" charset="0"/>
                        </a:rPr>
                        <a:t>us</a:t>
                      </a:r>
                      <a:endParaRPr sz="1400" dirty="0">
                        <a:latin typeface="Open Sans" panose="020B0606030504020204" pitchFamily="34" charset="0"/>
                        <a:ea typeface="Open Sans" panose="020B0606030504020204" pitchFamily="34" charset="0"/>
                        <a:cs typeface="Open Sans" panose="020B0606030504020204" pitchFamily="34" charset="0"/>
                      </a:endParaRPr>
                    </a:p>
                  </a:txBody>
                  <a:tcPr marL="0" marR="0" marT="25400" marB="0">
                    <a:lnL w="28575">
                      <a:solidFill>
                        <a:srgbClr val="000000"/>
                      </a:solidFill>
                      <a:prstDash val="solid"/>
                    </a:lnL>
                    <a:lnR w="28575">
                      <a:solidFill>
                        <a:srgbClr val="000000"/>
                      </a:solidFill>
                      <a:prstDash val="solid"/>
                    </a:lnR>
                    <a:lnT w="28575">
                      <a:solidFill>
                        <a:srgbClr val="000000"/>
                      </a:solidFill>
                      <a:prstDash val="solid"/>
                    </a:lnT>
                    <a:lnB w="28575">
                      <a:solidFill>
                        <a:srgbClr val="000000"/>
                      </a:solidFill>
                      <a:prstDash val="solid"/>
                    </a:lnB>
                    <a:solidFill>
                      <a:srgbClr val="FFFFFF"/>
                    </a:solidFill>
                  </a:tcPr>
                </a:tc>
                <a:extLst>
                  <a:ext uri="{0D108BD9-81ED-4DB2-BD59-A6C34878D82A}">
                    <a16:rowId xmlns:a16="http://schemas.microsoft.com/office/drawing/2014/main" val="10000"/>
                  </a:ext>
                </a:extLst>
              </a:tr>
              <a:tr h="146685">
                <a:tc>
                  <a:txBody>
                    <a:bodyPr/>
                    <a:lstStyle/>
                    <a:p>
                      <a:pPr>
                        <a:lnSpc>
                          <a:spcPct val="100000"/>
                        </a:lnSpc>
                      </a:pPr>
                      <a:endParaRPr sz="800" dirty="0">
                        <a:latin typeface="Times New Roman"/>
                        <a:cs typeface="Times New Roman"/>
                      </a:endParaRPr>
                    </a:p>
                  </a:txBody>
                  <a:tcPr marL="0" marR="0" marT="0" marB="0">
                    <a:lnR w="28575">
                      <a:solidFill>
                        <a:srgbClr val="000000"/>
                      </a:solidFill>
                      <a:prstDash val="solid"/>
                    </a:lnR>
                    <a:lnT w="28575">
                      <a:solidFill>
                        <a:srgbClr val="000000"/>
                      </a:solidFill>
                      <a:prstDash val="solid"/>
                    </a:lnT>
                    <a:solidFill>
                      <a:srgbClr val="E7E7E7"/>
                    </a:solidFill>
                  </a:tcPr>
                </a:tc>
                <a:tc vMerge="1">
                  <a:txBody>
                    <a:bodyPr/>
                    <a:lstStyle/>
                    <a:p>
                      <a:endParaRPr/>
                    </a:p>
                  </a:txBody>
                  <a:tcPr marL="0" marR="0" marT="13970" marB="0">
                    <a:lnL w="28575">
                      <a:solidFill>
                        <a:srgbClr val="000000"/>
                      </a:solidFill>
                      <a:prstDash val="solid"/>
                    </a:lnL>
                    <a:lnR w="28575">
                      <a:solidFill>
                        <a:srgbClr val="000000"/>
                      </a:solidFill>
                      <a:prstDash val="solid"/>
                    </a:lnR>
                    <a:lnT w="28575">
                      <a:solidFill>
                        <a:srgbClr val="000000"/>
                      </a:solidFill>
                      <a:prstDash val="solid"/>
                    </a:lnT>
                    <a:lnB w="28575">
                      <a:solidFill>
                        <a:srgbClr val="000000"/>
                      </a:solidFill>
                      <a:prstDash val="solid"/>
                    </a:lnB>
                    <a:solidFill>
                      <a:srgbClr val="FFFFFF"/>
                    </a:solidFill>
                  </a:tcPr>
                </a:tc>
                <a:tc>
                  <a:txBody>
                    <a:bodyPr/>
                    <a:lstStyle/>
                    <a:p>
                      <a:pPr>
                        <a:lnSpc>
                          <a:spcPct val="100000"/>
                        </a:lnSpc>
                      </a:pPr>
                      <a:endParaRPr sz="800" dirty="0">
                        <a:latin typeface="Times New Roman"/>
                        <a:cs typeface="Times New Roman"/>
                      </a:endParaRPr>
                    </a:p>
                  </a:txBody>
                  <a:tcPr marL="0" marR="0" marT="0" marB="0">
                    <a:lnL w="28575">
                      <a:solidFill>
                        <a:srgbClr val="000000"/>
                      </a:solidFill>
                      <a:prstDash val="solid"/>
                    </a:lnL>
                    <a:lnR w="28575">
                      <a:solidFill>
                        <a:srgbClr val="000000"/>
                      </a:solidFill>
                      <a:prstDash val="solid"/>
                    </a:lnR>
                    <a:lnT w="28575">
                      <a:solidFill>
                        <a:srgbClr val="000000"/>
                      </a:solidFill>
                      <a:prstDash val="solid"/>
                    </a:lnT>
                    <a:solidFill>
                      <a:srgbClr val="E7E7E7"/>
                    </a:solidFill>
                  </a:tcPr>
                </a:tc>
                <a:tc vMerge="1">
                  <a:txBody>
                    <a:bodyPr/>
                    <a:lstStyle/>
                    <a:p>
                      <a:endParaRPr/>
                    </a:p>
                  </a:txBody>
                  <a:tcPr marL="0" marR="0" marT="25400" marB="0">
                    <a:lnL w="28575">
                      <a:solidFill>
                        <a:srgbClr val="000000"/>
                      </a:solidFill>
                      <a:prstDash val="solid"/>
                    </a:lnL>
                    <a:lnR w="28575">
                      <a:solidFill>
                        <a:srgbClr val="000000"/>
                      </a:solidFill>
                      <a:prstDash val="solid"/>
                    </a:lnR>
                    <a:lnT w="28575">
                      <a:solidFill>
                        <a:srgbClr val="000000"/>
                      </a:solidFill>
                      <a:prstDash val="solid"/>
                    </a:lnT>
                    <a:lnB w="28575">
                      <a:solidFill>
                        <a:srgbClr val="000000"/>
                      </a:solidFill>
                      <a:prstDash val="solid"/>
                    </a:lnB>
                    <a:solidFill>
                      <a:srgbClr val="FFFFFF"/>
                    </a:solidFill>
                  </a:tcPr>
                </a:tc>
                <a:extLst>
                  <a:ext uri="{0D108BD9-81ED-4DB2-BD59-A6C34878D82A}">
                    <a16:rowId xmlns:a16="http://schemas.microsoft.com/office/drawing/2014/main" val="10001"/>
                  </a:ext>
                </a:extLst>
              </a:tr>
            </a:tbl>
          </a:graphicData>
        </a:graphic>
      </p:graphicFrame>
      <p:grpSp>
        <p:nvGrpSpPr>
          <p:cNvPr id="42" name="object 42">
            <a:extLst>
              <a:ext uri="{FF2B5EF4-FFF2-40B4-BE49-F238E27FC236}">
                <a16:creationId xmlns:a16="http://schemas.microsoft.com/office/drawing/2014/main" id="{7EF0DB53-D2B0-D098-278D-DC39D8B8DB64}"/>
              </a:ext>
            </a:extLst>
          </p:cNvPr>
          <p:cNvGrpSpPr/>
          <p:nvPr/>
        </p:nvGrpSpPr>
        <p:grpSpPr>
          <a:xfrm>
            <a:off x="8007095" y="2222754"/>
            <a:ext cx="2131060" cy="321310"/>
            <a:chOff x="8007095" y="2222754"/>
            <a:chExt cx="2131060" cy="321310"/>
          </a:xfrm>
        </p:grpSpPr>
        <p:sp>
          <p:nvSpPr>
            <p:cNvPr id="43" name="object 43">
              <a:extLst>
                <a:ext uri="{FF2B5EF4-FFF2-40B4-BE49-F238E27FC236}">
                  <a16:creationId xmlns:a16="http://schemas.microsoft.com/office/drawing/2014/main" id="{AC7FCEDC-DA6D-BD24-659D-236D5C97390E}"/>
                </a:ext>
              </a:extLst>
            </p:cNvPr>
            <p:cNvSpPr/>
            <p:nvPr/>
          </p:nvSpPr>
          <p:spPr>
            <a:xfrm>
              <a:off x="8013953" y="2390394"/>
              <a:ext cx="2111375" cy="0"/>
            </a:xfrm>
            <a:custGeom>
              <a:avLst/>
              <a:gdLst/>
              <a:ahLst/>
              <a:cxnLst/>
              <a:rect l="l" t="t" r="r" b="b"/>
              <a:pathLst>
                <a:path w="2111375">
                  <a:moveTo>
                    <a:pt x="0" y="0"/>
                  </a:moveTo>
                  <a:lnTo>
                    <a:pt x="2111248" y="0"/>
                  </a:lnTo>
                </a:path>
              </a:pathLst>
            </a:custGeom>
            <a:ln w="28956">
              <a:solidFill>
                <a:srgbClr val="000000"/>
              </a:solidFill>
            </a:ln>
          </p:spPr>
          <p:txBody>
            <a:bodyPr wrap="square" lIns="0" tIns="0" rIns="0" bIns="0" rtlCol="0"/>
            <a:lstStyle/>
            <a:p>
              <a:endParaRPr/>
            </a:p>
          </p:txBody>
        </p:sp>
        <p:sp>
          <p:nvSpPr>
            <p:cNvPr id="44" name="object 44">
              <a:extLst>
                <a:ext uri="{FF2B5EF4-FFF2-40B4-BE49-F238E27FC236}">
                  <a16:creationId xmlns:a16="http://schemas.microsoft.com/office/drawing/2014/main" id="{856F46C7-8ACB-2FE9-1625-BB1B26E1A91B}"/>
                </a:ext>
              </a:extLst>
            </p:cNvPr>
            <p:cNvSpPr/>
            <p:nvPr/>
          </p:nvSpPr>
          <p:spPr>
            <a:xfrm>
              <a:off x="8020049" y="2222754"/>
              <a:ext cx="0" cy="321310"/>
            </a:xfrm>
            <a:custGeom>
              <a:avLst/>
              <a:gdLst/>
              <a:ahLst/>
              <a:cxnLst/>
              <a:rect l="l" t="t" r="r" b="b"/>
              <a:pathLst>
                <a:path h="321310">
                  <a:moveTo>
                    <a:pt x="0" y="0"/>
                  </a:moveTo>
                  <a:lnTo>
                    <a:pt x="0" y="320802"/>
                  </a:lnTo>
                </a:path>
              </a:pathLst>
            </a:custGeom>
            <a:ln w="25908">
              <a:solidFill>
                <a:srgbClr val="000000"/>
              </a:solidFill>
            </a:ln>
          </p:spPr>
          <p:txBody>
            <a:bodyPr wrap="square" lIns="0" tIns="0" rIns="0" bIns="0" rtlCol="0"/>
            <a:lstStyle/>
            <a:p>
              <a:endParaRPr/>
            </a:p>
          </p:txBody>
        </p:sp>
        <p:sp>
          <p:nvSpPr>
            <p:cNvPr id="45" name="object 45">
              <a:extLst>
                <a:ext uri="{FF2B5EF4-FFF2-40B4-BE49-F238E27FC236}">
                  <a16:creationId xmlns:a16="http://schemas.microsoft.com/office/drawing/2014/main" id="{EAE2C8BC-E580-D7B3-27FB-7D5EC3D68882}"/>
                </a:ext>
              </a:extLst>
            </p:cNvPr>
            <p:cNvSpPr/>
            <p:nvPr/>
          </p:nvSpPr>
          <p:spPr>
            <a:xfrm>
              <a:off x="9091421" y="2222754"/>
              <a:ext cx="0" cy="321310"/>
            </a:xfrm>
            <a:custGeom>
              <a:avLst/>
              <a:gdLst/>
              <a:ahLst/>
              <a:cxnLst/>
              <a:rect l="l" t="t" r="r" b="b"/>
              <a:pathLst>
                <a:path h="321310">
                  <a:moveTo>
                    <a:pt x="0" y="0"/>
                  </a:moveTo>
                  <a:lnTo>
                    <a:pt x="0" y="320802"/>
                  </a:lnTo>
                </a:path>
              </a:pathLst>
            </a:custGeom>
            <a:ln w="25908">
              <a:solidFill>
                <a:srgbClr val="000000"/>
              </a:solidFill>
            </a:ln>
          </p:spPr>
          <p:txBody>
            <a:bodyPr wrap="square" lIns="0" tIns="0" rIns="0" bIns="0" rtlCol="0"/>
            <a:lstStyle/>
            <a:p>
              <a:endParaRPr/>
            </a:p>
          </p:txBody>
        </p:sp>
        <p:sp>
          <p:nvSpPr>
            <p:cNvPr id="46" name="object 46">
              <a:extLst>
                <a:ext uri="{FF2B5EF4-FFF2-40B4-BE49-F238E27FC236}">
                  <a16:creationId xmlns:a16="http://schemas.microsoft.com/office/drawing/2014/main" id="{92D44254-5469-4D3D-BAE5-E8E406475D4B}"/>
                </a:ext>
              </a:extLst>
            </p:cNvPr>
            <p:cNvSpPr/>
            <p:nvPr/>
          </p:nvSpPr>
          <p:spPr>
            <a:xfrm>
              <a:off x="10124693" y="2222754"/>
              <a:ext cx="0" cy="321310"/>
            </a:xfrm>
            <a:custGeom>
              <a:avLst/>
              <a:gdLst/>
              <a:ahLst/>
              <a:cxnLst/>
              <a:rect l="l" t="t" r="r" b="b"/>
              <a:pathLst>
                <a:path h="321310">
                  <a:moveTo>
                    <a:pt x="0" y="0"/>
                  </a:moveTo>
                  <a:lnTo>
                    <a:pt x="0" y="320802"/>
                  </a:lnTo>
                </a:path>
              </a:pathLst>
            </a:custGeom>
            <a:ln w="25908">
              <a:solidFill>
                <a:srgbClr val="000000"/>
              </a:solidFill>
            </a:ln>
          </p:spPr>
          <p:txBody>
            <a:bodyPr wrap="square" lIns="0" tIns="0" rIns="0" bIns="0" rtlCol="0"/>
            <a:lstStyle/>
            <a:p>
              <a:endParaRPr/>
            </a:p>
          </p:txBody>
        </p:sp>
      </p:grpSp>
      <p:grpSp>
        <p:nvGrpSpPr>
          <p:cNvPr id="47" name="object 47">
            <a:extLst>
              <a:ext uri="{FF2B5EF4-FFF2-40B4-BE49-F238E27FC236}">
                <a16:creationId xmlns:a16="http://schemas.microsoft.com/office/drawing/2014/main" id="{F77F3D0A-8D01-BFED-2649-DE94F5A52B10}"/>
              </a:ext>
            </a:extLst>
          </p:cNvPr>
          <p:cNvGrpSpPr/>
          <p:nvPr/>
        </p:nvGrpSpPr>
        <p:grpSpPr>
          <a:xfrm>
            <a:off x="8007095" y="1610105"/>
            <a:ext cx="2131060" cy="321310"/>
            <a:chOff x="8007095" y="1610105"/>
            <a:chExt cx="2131060" cy="321310"/>
          </a:xfrm>
        </p:grpSpPr>
        <p:sp>
          <p:nvSpPr>
            <p:cNvPr id="48" name="object 48">
              <a:extLst>
                <a:ext uri="{FF2B5EF4-FFF2-40B4-BE49-F238E27FC236}">
                  <a16:creationId xmlns:a16="http://schemas.microsoft.com/office/drawing/2014/main" id="{BA1B1EE6-1422-99CE-284E-95D730580F95}"/>
                </a:ext>
              </a:extLst>
            </p:cNvPr>
            <p:cNvSpPr/>
            <p:nvPr/>
          </p:nvSpPr>
          <p:spPr>
            <a:xfrm>
              <a:off x="8013953" y="1779269"/>
              <a:ext cx="2111375" cy="0"/>
            </a:xfrm>
            <a:custGeom>
              <a:avLst/>
              <a:gdLst/>
              <a:ahLst/>
              <a:cxnLst/>
              <a:rect l="l" t="t" r="r" b="b"/>
              <a:pathLst>
                <a:path w="2111375">
                  <a:moveTo>
                    <a:pt x="0" y="0"/>
                  </a:moveTo>
                  <a:lnTo>
                    <a:pt x="2111248" y="0"/>
                  </a:lnTo>
                </a:path>
              </a:pathLst>
            </a:custGeom>
            <a:ln w="28956">
              <a:solidFill>
                <a:srgbClr val="000000"/>
              </a:solidFill>
            </a:ln>
          </p:spPr>
          <p:txBody>
            <a:bodyPr wrap="square" lIns="0" tIns="0" rIns="0" bIns="0" rtlCol="0"/>
            <a:lstStyle/>
            <a:p>
              <a:endParaRPr/>
            </a:p>
          </p:txBody>
        </p:sp>
        <p:sp>
          <p:nvSpPr>
            <p:cNvPr id="49" name="object 49">
              <a:extLst>
                <a:ext uri="{FF2B5EF4-FFF2-40B4-BE49-F238E27FC236}">
                  <a16:creationId xmlns:a16="http://schemas.microsoft.com/office/drawing/2014/main" id="{36A20C42-2873-87D9-2D4D-D4ADCBFEA0C4}"/>
                </a:ext>
              </a:extLst>
            </p:cNvPr>
            <p:cNvSpPr/>
            <p:nvPr/>
          </p:nvSpPr>
          <p:spPr>
            <a:xfrm>
              <a:off x="8020049" y="1610105"/>
              <a:ext cx="0" cy="321310"/>
            </a:xfrm>
            <a:custGeom>
              <a:avLst/>
              <a:gdLst/>
              <a:ahLst/>
              <a:cxnLst/>
              <a:rect l="l" t="t" r="r" b="b"/>
              <a:pathLst>
                <a:path h="321310">
                  <a:moveTo>
                    <a:pt x="0" y="0"/>
                  </a:moveTo>
                  <a:lnTo>
                    <a:pt x="0" y="320802"/>
                  </a:lnTo>
                </a:path>
              </a:pathLst>
            </a:custGeom>
            <a:ln w="25908">
              <a:solidFill>
                <a:srgbClr val="000000"/>
              </a:solidFill>
            </a:ln>
          </p:spPr>
          <p:txBody>
            <a:bodyPr wrap="square" lIns="0" tIns="0" rIns="0" bIns="0" rtlCol="0"/>
            <a:lstStyle/>
            <a:p>
              <a:endParaRPr/>
            </a:p>
          </p:txBody>
        </p:sp>
        <p:sp>
          <p:nvSpPr>
            <p:cNvPr id="50" name="object 50">
              <a:extLst>
                <a:ext uri="{FF2B5EF4-FFF2-40B4-BE49-F238E27FC236}">
                  <a16:creationId xmlns:a16="http://schemas.microsoft.com/office/drawing/2014/main" id="{99C06423-75E9-9BC8-3099-797085404CE7}"/>
                </a:ext>
              </a:extLst>
            </p:cNvPr>
            <p:cNvSpPr/>
            <p:nvPr/>
          </p:nvSpPr>
          <p:spPr>
            <a:xfrm>
              <a:off x="9091421" y="1610105"/>
              <a:ext cx="0" cy="321310"/>
            </a:xfrm>
            <a:custGeom>
              <a:avLst/>
              <a:gdLst/>
              <a:ahLst/>
              <a:cxnLst/>
              <a:rect l="l" t="t" r="r" b="b"/>
              <a:pathLst>
                <a:path h="321310">
                  <a:moveTo>
                    <a:pt x="0" y="0"/>
                  </a:moveTo>
                  <a:lnTo>
                    <a:pt x="0" y="320802"/>
                  </a:lnTo>
                </a:path>
              </a:pathLst>
            </a:custGeom>
            <a:ln w="25908">
              <a:solidFill>
                <a:srgbClr val="000000"/>
              </a:solidFill>
            </a:ln>
          </p:spPr>
          <p:txBody>
            <a:bodyPr wrap="square" lIns="0" tIns="0" rIns="0" bIns="0" rtlCol="0"/>
            <a:lstStyle/>
            <a:p>
              <a:endParaRPr/>
            </a:p>
          </p:txBody>
        </p:sp>
        <p:sp>
          <p:nvSpPr>
            <p:cNvPr id="51" name="object 51">
              <a:extLst>
                <a:ext uri="{FF2B5EF4-FFF2-40B4-BE49-F238E27FC236}">
                  <a16:creationId xmlns:a16="http://schemas.microsoft.com/office/drawing/2014/main" id="{7240A1E7-16E6-A659-B3A9-129FF80CEF20}"/>
                </a:ext>
              </a:extLst>
            </p:cNvPr>
            <p:cNvSpPr/>
            <p:nvPr/>
          </p:nvSpPr>
          <p:spPr>
            <a:xfrm>
              <a:off x="10124693" y="1610105"/>
              <a:ext cx="0" cy="321310"/>
            </a:xfrm>
            <a:custGeom>
              <a:avLst/>
              <a:gdLst/>
              <a:ahLst/>
              <a:cxnLst/>
              <a:rect l="l" t="t" r="r" b="b"/>
              <a:pathLst>
                <a:path h="321310">
                  <a:moveTo>
                    <a:pt x="0" y="0"/>
                  </a:moveTo>
                  <a:lnTo>
                    <a:pt x="0" y="320802"/>
                  </a:lnTo>
                </a:path>
              </a:pathLst>
            </a:custGeom>
            <a:ln w="25908">
              <a:solidFill>
                <a:srgbClr val="000000"/>
              </a:solidFill>
            </a:ln>
          </p:spPr>
          <p:txBody>
            <a:bodyPr wrap="square" lIns="0" tIns="0" rIns="0" bIns="0" rtlCol="0"/>
            <a:lstStyle/>
            <a:p>
              <a:endParaRPr/>
            </a:p>
          </p:txBody>
        </p:sp>
      </p:grpSp>
      <p:sp>
        <p:nvSpPr>
          <p:cNvPr id="53" name="object 5">
            <a:extLst>
              <a:ext uri="{FF2B5EF4-FFF2-40B4-BE49-F238E27FC236}">
                <a16:creationId xmlns:a16="http://schemas.microsoft.com/office/drawing/2014/main" id="{7BD11AA1-09AA-2257-CF05-E4B5E44B12D2}"/>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88</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328323123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19767A24-6E08-4F51-97C1-02C15FA1DF72}"/>
              </a:ext>
            </a:extLst>
          </p:cNvPr>
          <p:cNvGrpSpPr/>
          <p:nvPr/>
        </p:nvGrpSpPr>
        <p:grpSpPr>
          <a:xfrm>
            <a:off x="821580" y="152400"/>
            <a:ext cx="10548839" cy="2971800"/>
            <a:chOff x="919261" y="381000"/>
            <a:chExt cx="10548839" cy="2971800"/>
          </a:xfrm>
        </p:grpSpPr>
        <p:sp>
          <p:nvSpPr>
            <p:cNvPr id="6" name="Rectangle 5">
              <a:extLst>
                <a:ext uri="{FF2B5EF4-FFF2-40B4-BE49-F238E27FC236}">
                  <a16:creationId xmlns:a16="http://schemas.microsoft.com/office/drawing/2014/main" id="{88FE35CF-A638-D564-94C4-CFA32BC0059A}"/>
                </a:ext>
              </a:extLst>
            </p:cNvPr>
            <p:cNvSpPr/>
            <p:nvPr/>
          </p:nvSpPr>
          <p:spPr>
            <a:xfrm>
              <a:off x="4876800" y="1066800"/>
              <a:ext cx="2514600" cy="304800"/>
            </a:xfrm>
            <a:prstGeom prst="rect">
              <a:avLst/>
            </a:prstGeom>
            <a:solidFill>
              <a:schemeClr val="accent2">
                <a:lumMod val="75000"/>
              </a:schemeClr>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latin typeface="Open Sans" panose="020B0606030504020204" pitchFamily="34" charset="0"/>
                  <a:ea typeface="Open Sans" panose="020B0606030504020204" pitchFamily="34" charset="0"/>
                  <a:cs typeface="Open Sans" panose="020B0606030504020204" pitchFamily="34" charset="0"/>
                </a:rPr>
                <a:t>Restraining Factors (-)</a:t>
              </a:r>
            </a:p>
          </p:txBody>
        </p:sp>
        <p:sp>
          <p:nvSpPr>
            <p:cNvPr id="7" name="Rectangle 6">
              <a:extLst>
                <a:ext uri="{FF2B5EF4-FFF2-40B4-BE49-F238E27FC236}">
                  <a16:creationId xmlns:a16="http://schemas.microsoft.com/office/drawing/2014/main" id="{B007DE39-E81E-F1AB-FD2D-1C3CA83E469C}"/>
                </a:ext>
              </a:extLst>
            </p:cNvPr>
            <p:cNvSpPr/>
            <p:nvPr/>
          </p:nvSpPr>
          <p:spPr>
            <a:xfrm>
              <a:off x="2286000" y="1066800"/>
              <a:ext cx="2286000" cy="304800"/>
            </a:xfrm>
            <a:prstGeom prst="rect">
              <a:avLst/>
            </a:prstGeom>
            <a:solidFill>
              <a:srgbClr val="3F6723"/>
            </a:solidFill>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US" dirty="0">
                  <a:latin typeface="Open Sans" panose="020B0606030504020204" pitchFamily="34" charset="0"/>
                  <a:ea typeface="Open Sans" panose="020B0606030504020204" pitchFamily="34" charset="0"/>
                  <a:cs typeface="Open Sans" panose="020B0606030504020204" pitchFamily="34" charset="0"/>
                </a:rPr>
                <a:t>Driving Factors (+)</a:t>
              </a:r>
            </a:p>
          </p:txBody>
        </p:sp>
        <p:sp>
          <p:nvSpPr>
            <p:cNvPr id="8" name="Rounded Rectangle 7">
              <a:extLst>
                <a:ext uri="{FF2B5EF4-FFF2-40B4-BE49-F238E27FC236}">
                  <a16:creationId xmlns:a16="http://schemas.microsoft.com/office/drawing/2014/main" id="{866D5C00-B4E7-3DD1-E344-DCB506D5C870}"/>
                </a:ext>
              </a:extLst>
            </p:cNvPr>
            <p:cNvSpPr/>
            <p:nvPr/>
          </p:nvSpPr>
          <p:spPr>
            <a:xfrm>
              <a:off x="919261" y="1600195"/>
              <a:ext cx="2819400" cy="838200"/>
            </a:xfrm>
            <a:prstGeom prst="roundRect">
              <a:avLst/>
            </a:prstGeom>
            <a:solidFill>
              <a:schemeClr val="tx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atin typeface="Open Sans" panose="020B0606030504020204" pitchFamily="34" charset="0"/>
                  <a:ea typeface="Open Sans" panose="020B0606030504020204" pitchFamily="34" charset="0"/>
                  <a:cs typeface="Open Sans" panose="020B0606030504020204" pitchFamily="34" charset="0"/>
                </a:rPr>
                <a:t>Current State</a:t>
              </a:r>
            </a:p>
          </p:txBody>
        </p:sp>
        <p:sp>
          <p:nvSpPr>
            <p:cNvPr id="11" name="Rectangle 10">
              <a:extLst>
                <a:ext uri="{FF2B5EF4-FFF2-40B4-BE49-F238E27FC236}">
                  <a16:creationId xmlns:a16="http://schemas.microsoft.com/office/drawing/2014/main" id="{8924911A-A7BD-96BB-EDD3-58D074029D69}"/>
                </a:ext>
              </a:extLst>
            </p:cNvPr>
            <p:cNvSpPr/>
            <p:nvPr/>
          </p:nvSpPr>
          <p:spPr>
            <a:xfrm>
              <a:off x="4820632" y="1676857"/>
              <a:ext cx="2819400" cy="684875"/>
            </a:xfrm>
            <a:prstGeom prst="rect">
              <a:avLst/>
            </a:prstGeom>
            <a:noFill/>
          </p:spPr>
          <p:txBody>
            <a:bodyPr wrap="none" lIns="91440" tIns="45720" rIns="91440" bIns="45720">
              <a:prstTxWarp prst="textDeflate">
                <a:avLst/>
              </a:prstTxWarp>
              <a:spAutoFit/>
            </a:bodyPr>
            <a:lstStyle/>
            <a:p>
              <a:pPr algn="ctr"/>
              <a:r>
                <a:rPr lang="en-US" sz="5400" b="1" cap="none" spc="0" dirty="0">
                  <a:ln w="6600">
                    <a:solidFill>
                      <a:schemeClr val="accent2"/>
                    </a:solidFill>
                    <a:prstDash val="solid"/>
                  </a:ln>
                  <a:solidFill>
                    <a:schemeClr val="accent2">
                      <a:lumMod val="20000"/>
                      <a:lumOff val="80000"/>
                    </a:schemeClr>
                  </a:solidFill>
                  <a:effectLst>
                    <a:outerShdw dist="38100" dir="2700000" algn="tl" rotWithShape="0">
                      <a:schemeClr val="accent2"/>
                    </a:outerShdw>
                  </a:effectLst>
                  <a:latin typeface="Open Sans" panose="020B0606030504020204" pitchFamily="34" charset="0"/>
                  <a:ea typeface="Open Sans" panose="020B0606030504020204" pitchFamily="34" charset="0"/>
                  <a:cs typeface="Open Sans" panose="020B0606030504020204" pitchFamily="34" charset="0"/>
                </a:rPr>
                <a:t>Barriers</a:t>
              </a:r>
            </a:p>
          </p:txBody>
        </p:sp>
        <p:sp>
          <p:nvSpPr>
            <p:cNvPr id="12" name="Explosion 1 11">
              <a:extLst>
                <a:ext uri="{FF2B5EF4-FFF2-40B4-BE49-F238E27FC236}">
                  <a16:creationId xmlns:a16="http://schemas.microsoft.com/office/drawing/2014/main" id="{AECD0B79-39A4-9AF7-A6B1-4BB75A828DD9}"/>
                </a:ext>
              </a:extLst>
            </p:cNvPr>
            <p:cNvSpPr/>
            <p:nvPr/>
          </p:nvSpPr>
          <p:spPr>
            <a:xfrm>
              <a:off x="8343900" y="381000"/>
              <a:ext cx="3124200" cy="2971800"/>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Open Sans" panose="020B0606030504020204" pitchFamily="34" charset="0"/>
                  <a:ea typeface="Open Sans" panose="020B0606030504020204" pitchFamily="34" charset="0"/>
                  <a:cs typeface="Open Sans" panose="020B0606030504020204" pitchFamily="34" charset="0"/>
                </a:rPr>
                <a:t>Realization of Full Potential</a:t>
              </a:r>
            </a:p>
          </p:txBody>
        </p:sp>
        <p:sp>
          <p:nvSpPr>
            <p:cNvPr id="13" name="Right Arrow 12">
              <a:extLst>
                <a:ext uri="{FF2B5EF4-FFF2-40B4-BE49-F238E27FC236}">
                  <a16:creationId xmlns:a16="http://schemas.microsoft.com/office/drawing/2014/main" id="{04E1EEFF-2B6B-DE96-B562-2320E35BD888}"/>
                </a:ext>
              </a:extLst>
            </p:cNvPr>
            <p:cNvSpPr/>
            <p:nvPr/>
          </p:nvSpPr>
          <p:spPr>
            <a:xfrm>
              <a:off x="3794043" y="1866900"/>
              <a:ext cx="990600" cy="304800"/>
            </a:xfrm>
            <a:prstGeom prst="right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cxnSp>
          <p:nvCxnSpPr>
            <p:cNvPr id="16" name="Straight Arrow Connector 15">
              <a:extLst>
                <a:ext uri="{FF2B5EF4-FFF2-40B4-BE49-F238E27FC236}">
                  <a16:creationId xmlns:a16="http://schemas.microsoft.com/office/drawing/2014/main" id="{1BF86900-FE93-87C4-DA3E-599B3F5FE746}"/>
                </a:ext>
              </a:extLst>
            </p:cNvPr>
            <p:cNvCxnSpPr/>
            <p:nvPr/>
          </p:nvCxnSpPr>
          <p:spPr>
            <a:xfrm flipH="1">
              <a:off x="5219700" y="1600195"/>
              <a:ext cx="1828800" cy="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18" name="Right Arrow 17">
              <a:extLst>
                <a:ext uri="{FF2B5EF4-FFF2-40B4-BE49-F238E27FC236}">
                  <a16:creationId xmlns:a16="http://schemas.microsoft.com/office/drawing/2014/main" id="{D46AF396-6849-0094-8A77-A98C55C73255}"/>
                </a:ext>
              </a:extLst>
            </p:cNvPr>
            <p:cNvSpPr/>
            <p:nvPr/>
          </p:nvSpPr>
          <p:spPr>
            <a:xfrm>
              <a:off x="7693696" y="1866900"/>
              <a:ext cx="990600" cy="304800"/>
            </a:xfrm>
            <a:prstGeom prst="right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grpSp>
      <p:cxnSp>
        <p:nvCxnSpPr>
          <p:cNvPr id="21" name="Straight Connector 20">
            <a:extLst>
              <a:ext uri="{FF2B5EF4-FFF2-40B4-BE49-F238E27FC236}">
                <a16:creationId xmlns:a16="http://schemas.microsoft.com/office/drawing/2014/main" id="{A350BCAD-8B3F-8E81-4A84-3EAB9B2FB5B6}"/>
              </a:ext>
            </a:extLst>
          </p:cNvPr>
          <p:cNvCxnSpPr>
            <a:cxnSpLocks/>
          </p:cNvCxnSpPr>
          <p:nvPr/>
        </p:nvCxnSpPr>
        <p:spPr>
          <a:xfrm>
            <a:off x="381000" y="3962400"/>
            <a:ext cx="11430000" cy="0"/>
          </a:xfrm>
          <a:prstGeom prst="line">
            <a:avLst/>
          </a:prstGeom>
        </p:spPr>
        <p:style>
          <a:lnRef idx="1">
            <a:schemeClr val="dk1"/>
          </a:lnRef>
          <a:fillRef idx="0">
            <a:schemeClr val="dk1"/>
          </a:fillRef>
          <a:effectRef idx="0">
            <a:schemeClr val="dk1"/>
          </a:effectRef>
          <a:fontRef idx="minor">
            <a:schemeClr val="tx1"/>
          </a:fontRef>
        </p:style>
      </p:cxnSp>
      <p:cxnSp>
        <p:nvCxnSpPr>
          <p:cNvPr id="25" name="Straight Connector 24">
            <a:extLst>
              <a:ext uri="{FF2B5EF4-FFF2-40B4-BE49-F238E27FC236}">
                <a16:creationId xmlns:a16="http://schemas.microsoft.com/office/drawing/2014/main" id="{6E5FD536-426E-F5DF-2FE1-44C4099CC87A}"/>
              </a:ext>
            </a:extLst>
          </p:cNvPr>
          <p:cNvCxnSpPr>
            <a:cxnSpLocks/>
          </p:cNvCxnSpPr>
          <p:nvPr/>
        </p:nvCxnSpPr>
        <p:spPr>
          <a:xfrm>
            <a:off x="381000" y="4724400"/>
            <a:ext cx="11430000" cy="0"/>
          </a:xfrm>
          <a:prstGeom prst="line">
            <a:avLst/>
          </a:prstGeom>
        </p:spPr>
        <p:style>
          <a:lnRef idx="1">
            <a:schemeClr val="dk1"/>
          </a:lnRef>
          <a:fillRef idx="0">
            <a:schemeClr val="dk1"/>
          </a:fillRef>
          <a:effectRef idx="0">
            <a:schemeClr val="dk1"/>
          </a:effectRef>
          <a:fontRef idx="minor">
            <a:schemeClr val="tx1"/>
          </a:fontRef>
        </p:style>
      </p:cxnSp>
      <p:cxnSp>
        <p:nvCxnSpPr>
          <p:cNvPr id="26" name="Straight Connector 25">
            <a:extLst>
              <a:ext uri="{FF2B5EF4-FFF2-40B4-BE49-F238E27FC236}">
                <a16:creationId xmlns:a16="http://schemas.microsoft.com/office/drawing/2014/main" id="{96B77B73-4B31-510A-9965-C94235985B67}"/>
              </a:ext>
            </a:extLst>
          </p:cNvPr>
          <p:cNvCxnSpPr>
            <a:cxnSpLocks/>
          </p:cNvCxnSpPr>
          <p:nvPr/>
        </p:nvCxnSpPr>
        <p:spPr>
          <a:xfrm>
            <a:off x="381000" y="5486400"/>
            <a:ext cx="11430000" cy="0"/>
          </a:xfrm>
          <a:prstGeom prst="line">
            <a:avLst/>
          </a:prstGeom>
        </p:spPr>
        <p:style>
          <a:lnRef idx="1">
            <a:schemeClr val="dk1"/>
          </a:lnRef>
          <a:fillRef idx="0">
            <a:schemeClr val="dk1"/>
          </a:fillRef>
          <a:effectRef idx="0">
            <a:schemeClr val="dk1"/>
          </a:effectRef>
          <a:fontRef idx="minor">
            <a:schemeClr val="tx1"/>
          </a:fontRef>
        </p:style>
      </p:cxnSp>
      <p:sp>
        <p:nvSpPr>
          <p:cNvPr id="3" name="object 5">
            <a:extLst>
              <a:ext uri="{FF2B5EF4-FFF2-40B4-BE49-F238E27FC236}">
                <a16:creationId xmlns:a16="http://schemas.microsoft.com/office/drawing/2014/main" id="{C19A40FC-4D5E-FE3A-0292-36E66AE77113}"/>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89</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3150855615"/>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2A9B2-CA0E-BB19-5A42-53CCA5D505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4FD823-09E8-FBAC-75B1-541B54B8A4DC}"/>
              </a:ext>
            </a:extLst>
          </p:cNvPr>
          <p:cNvSpPr>
            <a:spLocks noGrp="1"/>
          </p:cNvSpPr>
          <p:nvPr>
            <p:ph type="title"/>
          </p:nvPr>
        </p:nvSpPr>
        <p:spPr>
          <a:xfrm>
            <a:off x="592988" y="10922"/>
            <a:ext cx="11006023" cy="369332"/>
          </a:xfrm>
        </p:spPr>
        <p:txBody>
          <a:bodyPr/>
          <a:lstStyle/>
          <a:p>
            <a:r>
              <a:rPr lang="en-US" dirty="0">
                <a:solidFill>
                  <a:srgbClr val="117624"/>
                </a:solidFill>
                <a:latin typeface="Open Sans" panose="020B0606030504020204" pitchFamily="34" charset="0"/>
                <a:ea typeface="Open Sans" panose="020B0606030504020204" pitchFamily="34" charset="0"/>
                <a:cs typeface="Open Sans" panose="020B0606030504020204" pitchFamily="34" charset="0"/>
              </a:rPr>
              <a:t>Dialogue vs Deliberation</a:t>
            </a:r>
          </a:p>
        </p:txBody>
      </p:sp>
      <p:sp>
        <p:nvSpPr>
          <p:cNvPr id="3" name="Text Placeholder 2">
            <a:extLst>
              <a:ext uri="{FF2B5EF4-FFF2-40B4-BE49-F238E27FC236}">
                <a16:creationId xmlns:a16="http://schemas.microsoft.com/office/drawing/2014/main" id="{C04D7A5F-F933-F590-52AD-6964BAB059E7}"/>
              </a:ext>
            </a:extLst>
          </p:cNvPr>
          <p:cNvSpPr>
            <a:spLocks noGrp="1"/>
          </p:cNvSpPr>
          <p:nvPr>
            <p:ph type="body" idx="1"/>
          </p:nvPr>
        </p:nvSpPr>
        <p:spPr>
          <a:xfrm>
            <a:off x="1447800" y="1905000"/>
            <a:ext cx="8975976" cy="2254504"/>
          </a:xfrm>
        </p:spPr>
        <p:txBody>
          <a:bodyPr/>
          <a:lstStyle/>
          <a:p>
            <a:r>
              <a:rPr lang="en-US" sz="3200" dirty="0">
                <a:solidFill>
                  <a:schemeClr val="tx1">
                    <a:lumMod val="95000"/>
                    <a:lumOff val="5000"/>
                  </a:schemeClr>
                </a:solidFill>
                <a:latin typeface="Open Sans" panose="020B0606030504020204" pitchFamily="34" charset="0"/>
                <a:ea typeface="Open Sans" panose="020B0606030504020204" pitchFamily="34" charset="0"/>
                <a:cs typeface="Open Sans" panose="020B0606030504020204" pitchFamily="34" charset="0"/>
              </a:rPr>
              <a:t>Why is it important to do this?</a:t>
            </a:r>
          </a:p>
          <a:p>
            <a:endParaRPr lang="en-US" sz="3200" dirty="0">
              <a:solidFill>
                <a:schemeClr val="tx1">
                  <a:lumMod val="95000"/>
                  <a:lumOff val="5000"/>
                </a:schemeClr>
              </a:solidFill>
              <a:latin typeface="Open Sans" panose="020B0606030504020204" pitchFamily="34" charset="0"/>
              <a:ea typeface="Open Sans" panose="020B0606030504020204" pitchFamily="34" charset="0"/>
              <a:cs typeface="Open Sans" panose="020B0606030504020204" pitchFamily="34" charset="0"/>
            </a:endParaRPr>
          </a:p>
          <a:p>
            <a:r>
              <a:rPr lang="en-US" sz="3200" dirty="0">
                <a:solidFill>
                  <a:schemeClr val="tx1">
                    <a:lumMod val="95000"/>
                    <a:lumOff val="5000"/>
                  </a:schemeClr>
                </a:solidFill>
                <a:latin typeface="Open Sans" panose="020B0606030504020204" pitchFamily="34" charset="0"/>
                <a:ea typeface="Open Sans" panose="020B0606030504020204" pitchFamily="34" charset="0"/>
                <a:cs typeface="Open Sans" panose="020B0606030504020204" pitchFamily="34" charset="0"/>
              </a:rPr>
              <a:t>The importance of asking the right question…</a:t>
            </a:r>
          </a:p>
        </p:txBody>
      </p:sp>
      <p:sp>
        <p:nvSpPr>
          <p:cNvPr id="5" name="object 5">
            <a:extLst>
              <a:ext uri="{FF2B5EF4-FFF2-40B4-BE49-F238E27FC236}">
                <a16:creationId xmlns:a16="http://schemas.microsoft.com/office/drawing/2014/main" id="{578CF163-67CF-6932-60E7-2C327533ECCD}"/>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90</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138672487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605788" y="347599"/>
            <a:ext cx="9122410" cy="505267"/>
          </a:xfrm>
          <a:prstGeom prst="rect">
            <a:avLst/>
          </a:prstGeom>
        </p:spPr>
        <p:txBody>
          <a:bodyPr vert="horz" wrap="square" lIns="0" tIns="12700" rIns="0" bIns="0" rtlCol="0">
            <a:spAutoFit/>
          </a:bodyPr>
          <a:lstStyle/>
          <a:p>
            <a:pPr marL="12700">
              <a:lnSpc>
                <a:spcPct val="100000"/>
              </a:lnSpc>
              <a:spcBef>
                <a:spcPts val="100"/>
              </a:spcBef>
            </a:pP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A</a:t>
            </a:r>
            <a:r>
              <a:rPr sz="3200" spc="-18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Framework</a:t>
            </a:r>
            <a:r>
              <a:rPr sz="3200" spc="-16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for</a:t>
            </a:r>
            <a:r>
              <a:rPr sz="3200" spc="-17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Dialogue</a:t>
            </a:r>
            <a:r>
              <a:rPr sz="3200" spc="-14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and</a:t>
            </a:r>
            <a:r>
              <a:rPr sz="3200" spc="-16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Deliberation</a:t>
            </a:r>
            <a:endParaRPr sz="32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2645282" y="1368267"/>
            <a:ext cx="7382509" cy="3366947"/>
          </a:xfrm>
          <a:prstGeom prst="rect">
            <a:avLst/>
          </a:prstGeom>
        </p:spPr>
        <p:txBody>
          <a:bodyPr vert="horz" wrap="square" lIns="0" tIns="85725" rIns="0" bIns="0" rtlCol="0">
            <a:spAutoFit/>
          </a:bodyPr>
          <a:lstStyle/>
          <a:p>
            <a:pPr marL="584835" indent="-571500">
              <a:lnSpc>
                <a:spcPct val="100000"/>
              </a:lnSpc>
              <a:spcBef>
                <a:spcPts val="675"/>
              </a:spcBef>
              <a:buAutoNum type="romanUcPeriod"/>
              <a:tabLst>
                <a:tab pos="584835" algn="l"/>
              </a:tabLst>
            </a:pP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Dialogue</a:t>
            </a:r>
            <a:r>
              <a:rPr sz="32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32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inform</a:t>
            </a:r>
            <a:r>
              <a:rPr sz="32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32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issue</a:t>
            </a:r>
            <a:endParaRPr sz="3200" dirty="0">
              <a:latin typeface="Open Sans" panose="020B0606030504020204" pitchFamily="34" charset="0"/>
              <a:ea typeface="Open Sans" panose="020B0606030504020204" pitchFamily="34" charset="0"/>
              <a:cs typeface="Open Sans" panose="020B0606030504020204" pitchFamily="34" charset="0"/>
            </a:endParaRPr>
          </a:p>
          <a:p>
            <a:pPr marL="584835" marR="711200" indent="-572770">
              <a:lnSpc>
                <a:spcPts val="3900"/>
              </a:lnSpc>
              <a:spcBef>
                <a:spcPts val="1055"/>
              </a:spcBef>
              <a:buAutoNum type="romanUcPeriod"/>
              <a:tabLst>
                <a:tab pos="584835" algn="l"/>
              </a:tabLst>
            </a:pP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Dialogue</a:t>
            </a:r>
            <a:r>
              <a:rPr sz="32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32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identify</a:t>
            </a:r>
            <a:r>
              <a:rPr sz="32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3200"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evaluate </a:t>
            </a:r>
            <a:r>
              <a:rPr sz="3200"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strategic</a:t>
            </a:r>
            <a:r>
              <a:rPr sz="32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choices</a:t>
            </a:r>
            <a:endParaRPr sz="3200" dirty="0">
              <a:latin typeface="Open Sans" panose="020B0606030504020204" pitchFamily="34" charset="0"/>
              <a:ea typeface="Open Sans" panose="020B0606030504020204" pitchFamily="34" charset="0"/>
              <a:cs typeface="Open Sans" panose="020B0606030504020204" pitchFamily="34" charset="0"/>
            </a:endParaRPr>
          </a:p>
          <a:p>
            <a:pPr marL="579755" marR="5080" indent="-567690">
              <a:lnSpc>
                <a:spcPts val="3900"/>
              </a:lnSpc>
              <a:spcBef>
                <a:spcPts val="900"/>
              </a:spcBef>
              <a:buAutoNum type="romanUcPeriod"/>
              <a:tabLst>
                <a:tab pos="584200" algn="l"/>
              </a:tabLst>
            </a:pPr>
            <a:r>
              <a:rPr sz="32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Deliberation</a:t>
            </a:r>
            <a:r>
              <a:rPr sz="3200"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3200"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determine</a:t>
            </a:r>
            <a:r>
              <a:rPr sz="32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consensus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32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reach</a:t>
            </a:r>
            <a:r>
              <a:rPr sz="32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3200"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decision</a:t>
            </a:r>
            <a:endParaRPr sz="3200" dirty="0">
              <a:latin typeface="Open Sans" panose="020B0606030504020204" pitchFamily="34" charset="0"/>
              <a:ea typeface="Open Sans" panose="020B0606030504020204" pitchFamily="34" charset="0"/>
              <a:cs typeface="Open Sans" panose="020B0606030504020204" pitchFamily="34" charset="0"/>
            </a:endParaRPr>
          </a:p>
          <a:p>
            <a:pPr marL="581660" indent="-568325">
              <a:lnSpc>
                <a:spcPct val="100000"/>
              </a:lnSpc>
              <a:spcBef>
                <a:spcPts val="345"/>
              </a:spcBef>
              <a:buAutoNum type="romanUcPeriod"/>
              <a:tabLst>
                <a:tab pos="581660" algn="l"/>
              </a:tabLst>
            </a:pP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Craft</a:t>
            </a:r>
            <a:r>
              <a:rPr sz="32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32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motion,</a:t>
            </a:r>
            <a:r>
              <a:rPr sz="32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deliberate</a:t>
            </a:r>
            <a:r>
              <a:rPr sz="3200"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3200" spc="-1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vote</a:t>
            </a:r>
            <a:endParaRPr sz="32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4F1877B3-108B-127F-511C-C2BFD5525796}"/>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91</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07134" y="0"/>
            <a:ext cx="11006023" cy="635635"/>
          </a:xfrm>
          <a:prstGeom prst="rect">
            <a:avLst/>
          </a:prstGeom>
        </p:spPr>
        <p:txBody>
          <a:bodyPr vert="horz" wrap="square" lIns="0" tIns="12700" rIns="0" bIns="0" rtlCol="0">
            <a:spAutoFit/>
          </a:bodyPr>
          <a:lstStyle/>
          <a:p>
            <a:pPr marL="3143250">
              <a:lnSpc>
                <a:spcPct val="100000"/>
              </a:lnSpc>
              <a:spcBef>
                <a:spcPts val="100"/>
              </a:spcBef>
            </a:pPr>
            <a:r>
              <a:rPr sz="4000"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Four</a:t>
            </a:r>
            <a:r>
              <a:rPr sz="4000" spc="-19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Knowledge</a:t>
            </a:r>
            <a:r>
              <a:rPr sz="4000" spc="-16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Bases</a:t>
            </a:r>
            <a:endParaRPr sz="40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2135376" y="1058291"/>
            <a:ext cx="7749540" cy="4070345"/>
          </a:xfrm>
          <a:prstGeom prst="rect">
            <a:avLst/>
          </a:prstGeom>
        </p:spPr>
        <p:txBody>
          <a:bodyPr vert="horz" wrap="square" lIns="0" tIns="12700" rIns="0" bIns="0" rtlCol="0">
            <a:spAutoFit/>
          </a:bodyPr>
          <a:lstStyle/>
          <a:p>
            <a:pPr marL="527685" marR="5080" indent="-515620">
              <a:lnSpc>
                <a:spcPct val="100000"/>
              </a:lnSpc>
              <a:spcBef>
                <a:spcPts val="100"/>
              </a:spcBef>
              <a:buAutoNum type="arabicPeriod"/>
              <a:tabLst>
                <a:tab pos="527685" algn="l"/>
              </a:tabLst>
            </a:pPr>
            <a:r>
              <a:rPr sz="2400" b="1" dirty="0">
                <a:solidFill>
                  <a:srgbClr val="1F5668"/>
                </a:solidFill>
                <a:latin typeface="Open Sans" panose="020B0606030504020204" pitchFamily="34" charset="0"/>
                <a:ea typeface="Open Sans" panose="020B0606030504020204" pitchFamily="34" charset="0"/>
                <a:cs typeface="Open Sans" panose="020B0606030504020204" pitchFamily="34" charset="0"/>
              </a:rPr>
              <a:t>What</a:t>
            </a:r>
            <a:r>
              <a:rPr sz="2400" b="1" spc="-15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dirty="0">
                <a:solidFill>
                  <a:srgbClr val="1F5668"/>
                </a:solidFill>
                <a:latin typeface="Open Sans" panose="020B0606030504020204" pitchFamily="34" charset="0"/>
                <a:ea typeface="Open Sans" panose="020B0606030504020204" pitchFamily="34" charset="0"/>
                <a:cs typeface="Open Sans" panose="020B0606030504020204" pitchFamily="34" charset="0"/>
              </a:rPr>
              <a:t>do</a:t>
            </a:r>
            <a:r>
              <a:rPr sz="2400" b="1" spc="-125"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dirty="0">
                <a:solidFill>
                  <a:srgbClr val="1F5668"/>
                </a:solidFill>
                <a:latin typeface="Open Sans" panose="020B0606030504020204" pitchFamily="34" charset="0"/>
                <a:ea typeface="Open Sans" panose="020B0606030504020204" pitchFamily="34" charset="0"/>
                <a:cs typeface="Open Sans" panose="020B0606030504020204" pitchFamily="34" charset="0"/>
              </a:rPr>
              <a:t>we</a:t>
            </a:r>
            <a:r>
              <a:rPr sz="2400" b="1" spc="-9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dirty="0">
                <a:solidFill>
                  <a:srgbClr val="1F5668"/>
                </a:solidFill>
                <a:latin typeface="Open Sans" panose="020B0606030504020204" pitchFamily="34" charset="0"/>
                <a:ea typeface="Open Sans" panose="020B0606030504020204" pitchFamily="34" charset="0"/>
                <a:cs typeface="Open Sans" panose="020B0606030504020204" pitchFamily="34" charset="0"/>
              </a:rPr>
              <a:t>know</a:t>
            </a:r>
            <a:r>
              <a:rPr sz="2400" b="1" spc="-135"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spc="-10" dirty="0">
                <a:solidFill>
                  <a:srgbClr val="1F5668"/>
                </a:solidFill>
                <a:latin typeface="Open Sans" panose="020B0606030504020204" pitchFamily="34" charset="0"/>
                <a:ea typeface="Open Sans" panose="020B0606030504020204" pitchFamily="34" charset="0"/>
                <a:cs typeface="Open Sans" panose="020B0606030504020204" pitchFamily="34" charset="0"/>
              </a:rPr>
              <a:t>about</a:t>
            </a:r>
            <a:r>
              <a:rPr sz="2400" b="1" spc="-16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dirty="0">
                <a:solidFill>
                  <a:srgbClr val="1F5668"/>
                </a:solidFill>
                <a:latin typeface="Open Sans" panose="020B0606030504020204" pitchFamily="34" charset="0"/>
                <a:ea typeface="Open Sans" panose="020B0606030504020204" pitchFamily="34" charset="0"/>
                <a:cs typeface="Open Sans" panose="020B0606030504020204" pitchFamily="34" charset="0"/>
              </a:rPr>
              <a:t>our</a:t>
            </a:r>
            <a:r>
              <a:rPr sz="2400" b="1" spc="-12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spc="-40" dirty="0">
                <a:solidFill>
                  <a:srgbClr val="1F5668"/>
                </a:solidFill>
                <a:latin typeface="Open Sans" panose="020B0606030504020204" pitchFamily="34" charset="0"/>
                <a:ea typeface="Open Sans" panose="020B0606030504020204" pitchFamily="34" charset="0"/>
                <a:cs typeface="Open Sans" panose="020B0606030504020204" pitchFamily="34" charset="0"/>
              </a:rPr>
              <a:t>stakeholders’</a:t>
            </a:r>
            <a:r>
              <a:rPr sz="2400" b="1" spc="-125"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spc="-10" dirty="0">
                <a:solidFill>
                  <a:srgbClr val="1F5668"/>
                </a:solidFill>
                <a:latin typeface="Open Sans" panose="020B0606030504020204" pitchFamily="34" charset="0"/>
                <a:ea typeface="Open Sans" panose="020B0606030504020204" pitchFamily="34" charset="0"/>
                <a:cs typeface="Open Sans" panose="020B0606030504020204" pitchFamily="34" charset="0"/>
              </a:rPr>
              <a:t>needs, </a:t>
            </a:r>
            <a:r>
              <a:rPr sz="2400" b="1" spc="-20" dirty="0">
                <a:solidFill>
                  <a:srgbClr val="1F5668"/>
                </a:solidFill>
                <a:latin typeface="Open Sans" panose="020B0606030504020204" pitchFamily="34" charset="0"/>
                <a:ea typeface="Open Sans" panose="020B0606030504020204" pitchFamily="34" charset="0"/>
                <a:cs typeface="Open Sans" panose="020B0606030504020204" pitchFamily="34" charset="0"/>
              </a:rPr>
              <a:t>wants,</a:t>
            </a:r>
            <a:r>
              <a:rPr sz="2400" b="1" spc="-135"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dirty="0">
                <a:solidFill>
                  <a:srgbClr val="1F5668"/>
                </a:solidFill>
                <a:latin typeface="Open Sans" panose="020B0606030504020204" pitchFamily="34" charset="0"/>
                <a:ea typeface="Open Sans" panose="020B0606030504020204" pitchFamily="34" charset="0"/>
                <a:cs typeface="Open Sans" panose="020B0606030504020204" pitchFamily="34" charset="0"/>
              </a:rPr>
              <a:t>and</a:t>
            </a:r>
            <a:r>
              <a:rPr sz="2400" b="1" spc="-95"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spc="-40" dirty="0">
                <a:solidFill>
                  <a:srgbClr val="1F5668"/>
                </a:solidFill>
                <a:latin typeface="Open Sans" panose="020B0606030504020204" pitchFamily="34" charset="0"/>
                <a:ea typeface="Open Sans" panose="020B0606030504020204" pitchFamily="34" charset="0"/>
                <a:cs typeface="Open Sans" panose="020B0606030504020204" pitchFamily="34" charset="0"/>
              </a:rPr>
              <a:t>preferences</a:t>
            </a:r>
            <a:r>
              <a:rPr sz="2400" b="1" spc="-125"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dirty="0">
                <a:solidFill>
                  <a:srgbClr val="1F5668"/>
                </a:solidFill>
                <a:latin typeface="Open Sans" panose="020B0606030504020204" pitchFamily="34" charset="0"/>
                <a:ea typeface="Open Sans" panose="020B0606030504020204" pitchFamily="34" charset="0"/>
                <a:cs typeface="Open Sans" panose="020B0606030504020204" pitchFamily="34" charset="0"/>
              </a:rPr>
              <a:t>that</a:t>
            </a:r>
            <a:r>
              <a:rPr sz="2400" b="1" spc="-114"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dirty="0">
                <a:solidFill>
                  <a:srgbClr val="1F5668"/>
                </a:solidFill>
                <a:latin typeface="Open Sans" panose="020B0606030504020204" pitchFamily="34" charset="0"/>
                <a:ea typeface="Open Sans" panose="020B0606030504020204" pitchFamily="34" charset="0"/>
                <a:cs typeface="Open Sans" panose="020B0606030504020204" pitchFamily="34" charset="0"/>
              </a:rPr>
              <a:t>are</a:t>
            </a:r>
            <a:r>
              <a:rPr sz="2400" b="1" spc="-75"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spc="-40" dirty="0">
                <a:solidFill>
                  <a:srgbClr val="1F5668"/>
                </a:solidFill>
                <a:latin typeface="Open Sans" panose="020B0606030504020204" pitchFamily="34" charset="0"/>
                <a:ea typeface="Open Sans" panose="020B0606030504020204" pitchFamily="34" charset="0"/>
                <a:cs typeface="Open Sans" panose="020B0606030504020204" pitchFamily="34" charset="0"/>
              </a:rPr>
              <a:t>relevant</a:t>
            </a:r>
            <a:r>
              <a:rPr sz="2400" b="1" spc="-15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dirty="0">
                <a:solidFill>
                  <a:srgbClr val="1F5668"/>
                </a:solidFill>
                <a:latin typeface="Open Sans" panose="020B0606030504020204" pitchFamily="34" charset="0"/>
                <a:ea typeface="Open Sans" panose="020B0606030504020204" pitchFamily="34" charset="0"/>
                <a:cs typeface="Open Sans" panose="020B0606030504020204" pitchFamily="34" charset="0"/>
              </a:rPr>
              <a:t>to</a:t>
            </a:r>
            <a:r>
              <a:rPr sz="2400" b="1" spc="-13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spc="-20" dirty="0">
                <a:solidFill>
                  <a:srgbClr val="1F5668"/>
                </a:solidFill>
                <a:latin typeface="Open Sans" panose="020B0606030504020204" pitchFamily="34" charset="0"/>
                <a:ea typeface="Open Sans" panose="020B0606030504020204" pitchFamily="34" charset="0"/>
                <a:cs typeface="Open Sans" panose="020B0606030504020204" pitchFamily="34" charset="0"/>
              </a:rPr>
              <a:t>this </a:t>
            </a:r>
            <a:r>
              <a:rPr sz="2400" b="1" spc="-10" dirty="0">
                <a:solidFill>
                  <a:srgbClr val="1F5668"/>
                </a:solidFill>
                <a:latin typeface="Open Sans" panose="020B0606030504020204" pitchFamily="34" charset="0"/>
                <a:ea typeface="Open Sans" panose="020B0606030504020204" pitchFamily="34" charset="0"/>
                <a:cs typeface="Open Sans" panose="020B0606030504020204" pitchFamily="34" charset="0"/>
              </a:rPr>
              <a:t>decision?*</a:t>
            </a:r>
            <a:endParaRPr sz="2400" dirty="0">
              <a:latin typeface="Open Sans" panose="020B0606030504020204" pitchFamily="34" charset="0"/>
              <a:ea typeface="Open Sans" panose="020B0606030504020204" pitchFamily="34" charset="0"/>
              <a:cs typeface="Open Sans" panose="020B0606030504020204" pitchFamily="34" charset="0"/>
            </a:endParaRPr>
          </a:p>
          <a:p>
            <a:pPr marL="528955" marR="75565" indent="-516890">
              <a:lnSpc>
                <a:spcPct val="100000"/>
              </a:lnSpc>
              <a:spcBef>
                <a:spcPts val="620"/>
              </a:spcBef>
              <a:buAutoNum type="arabicPeriod"/>
              <a:tabLst>
                <a:tab pos="528955" algn="l"/>
              </a:tabLst>
            </a:pP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What</a:t>
            </a:r>
            <a:r>
              <a:rPr sz="20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do</a:t>
            </a:r>
            <a:r>
              <a:rPr sz="20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we</a:t>
            </a:r>
            <a:r>
              <a:rPr sz="20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know</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about</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0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current</a:t>
            </a:r>
            <a:r>
              <a:rPr sz="20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realities</a:t>
            </a:r>
            <a:r>
              <a:rPr sz="20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0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evolving dynamics</a:t>
            </a:r>
            <a:r>
              <a:rPr sz="20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2000"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our</a:t>
            </a:r>
            <a:r>
              <a:rPr sz="2000"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environment</a:t>
            </a:r>
            <a:r>
              <a:rPr sz="20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that</a:t>
            </a:r>
            <a:r>
              <a:rPr sz="20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is</a:t>
            </a:r>
            <a:r>
              <a:rPr sz="20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relevant</a:t>
            </a:r>
            <a:r>
              <a:rPr sz="20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20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this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decision?*</a:t>
            </a:r>
            <a:endParaRPr sz="2000" dirty="0">
              <a:latin typeface="Open Sans" panose="020B0606030504020204" pitchFamily="34" charset="0"/>
              <a:ea typeface="Open Sans" panose="020B0606030504020204" pitchFamily="34" charset="0"/>
              <a:cs typeface="Open Sans" panose="020B0606030504020204" pitchFamily="34" charset="0"/>
            </a:endParaRPr>
          </a:p>
          <a:p>
            <a:pPr marL="527685" marR="619760" indent="-515620">
              <a:lnSpc>
                <a:spcPct val="100000"/>
              </a:lnSpc>
              <a:spcBef>
                <a:spcPts val="600"/>
              </a:spcBef>
              <a:buAutoNum type="arabicPeriod"/>
              <a:tabLst>
                <a:tab pos="527685" algn="l"/>
              </a:tabLst>
            </a:pP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What</a:t>
            </a:r>
            <a:r>
              <a:rPr sz="20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do</a:t>
            </a:r>
            <a:r>
              <a:rPr sz="20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we</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know</a:t>
            </a:r>
            <a:r>
              <a:rPr sz="2000"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about</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0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“capacity”</a:t>
            </a:r>
            <a:r>
              <a:rPr sz="20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“strategic position”</a:t>
            </a:r>
            <a:r>
              <a:rPr sz="20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2000"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our</a:t>
            </a:r>
            <a:r>
              <a:rPr sz="20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organization</a:t>
            </a:r>
            <a:r>
              <a:rPr sz="20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that</a:t>
            </a:r>
            <a:r>
              <a:rPr sz="20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is</a:t>
            </a:r>
            <a:r>
              <a:rPr sz="20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relevant</a:t>
            </a:r>
            <a:r>
              <a:rPr sz="2000"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20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this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decision?*</a:t>
            </a:r>
            <a:endParaRPr sz="2000" dirty="0">
              <a:latin typeface="Open Sans" panose="020B0606030504020204" pitchFamily="34" charset="0"/>
              <a:ea typeface="Open Sans" panose="020B0606030504020204" pitchFamily="34" charset="0"/>
              <a:cs typeface="Open Sans" panose="020B0606030504020204" pitchFamily="34" charset="0"/>
            </a:endParaRPr>
          </a:p>
          <a:p>
            <a:pPr marL="528320" indent="-514984">
              <a:lnSpc>
                <a:spcPct val="100000"/>
              </a:lnSpc>
              <a:spcBef>
                <a:spcPts val="600"/>
              </a:spcBef>
              <a:buAutoNum type="arabicPeriod"/>
              <a:tabLst>
                <a:tab pos="528320" algn="l"/>
              </a:tabLst>
            </a:pP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What</a:t>
            </a:r>
            <a:r>
              <a:rPr sz="20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are</a:t>
            </a:r>
            <a:r>
              <a:rPr sz="20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0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ethical</a:t>
            </a:r>
            <a:r>
              <a:rPr sz="20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implications?</a:t>
            </a:r>
            <a:endParaRPr sz="2000" dirty="0">
              <a:latin typeface="Open Sans" panose="020B0606030504020204" pitchFamily="34" charset="0"/>
              <a:ea typeface="Open Sans" panose="020B0606030504020204" pitchFamily="34" charset="0"/>
              <a:cs typeface="Open Sans" panose="020B0606030504020204" pitchFamily="34" charset="0"/>
            </a:endParaRPr>
          </a:p>
          <a:p>
            <a:pPr marL="322580" algn="ctr">
              <a:lnSpc>
                <a:spcPct val="100000"/>
              </a:lnSpc>
              <a:spcBef>
                <a:spcPts val="2030"/>
              </a:spcBef>
            </a:pP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*What</a:t>
            </a:r>
            <a:r>
              <a:rPr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do</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we</a:t>
            </a:r>
            <a:r>
              <a:rPr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wish</a:t>
            </a:r>
            <a:r>
              <a:rPr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we</a:t>
            </a:r>
            <a:r>
              <a:rPr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knew,</a:t>
            </a:r>
            <a:r>
              <a:rPr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dirty="0">
                <a:solidFill>
                  <a:srgbClr val="494949"/>
                </a:solidFill>
                <a:latin typeface="Open Sans" panose="020B0606030504020204" pitchFamily="34" charset="0"/>
                <a:ea typeface="Open Sans" panose="020B0606030504020204" pitchFamily="34" charset="0"/>
                <a:cs typeface="Open Sans" panose="020B0606030504020204" pitchFamily="34" charset="0"/>
              </a:rPr>
              <a:t>but</a:t>
            </a:r>
            <a:r>
              <a:rPr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don’t?</a:t>
            </a:r>
            <a:endParaRPr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3E358577-95CB-7744-984D-3BFA3474C605}"/>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92</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92988" y="10922"/>
            <a:ext cx="11006023" cy="566822"/>
          </a:xfrm>
          <a:prstGeom prst="rect">
            <a:avLst/>
          </a:prstGeom>
        </p:spPr>
        <p:txBody>
          <a:bodyPr vert="horz" wrap="square" lIns="0" tIns="12700" rIns="0" bIns="0" rtlCol="0">
            <a:spAutoFit/>
          </a:bodyPr>
          <a:lstStyle/>
          <a:p>
            <a:pPr marL="1176655">
              <a:lnSpc>
                <a:spcPct val="100000"/>
              </a:lnSpc>
              <a:spcBef>
                <a:spcPts val="100"/>
              </a:spcBef>
            </a:pPr>
            <a:r>
              <a:rPr sz="36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Question</a:t>
            </a:r>
            <a:r>
              <a:rPr sz="3600" spc="-13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1:</a:t>
            </a:r>
            <a:r>
              <a:rPr sz="3600" spc="-16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Needs,</a:t>
            </a:r>
            <a:r>
              <a:rPr sz="3600" spc="-14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25" dirty="0">
                <a:solidFill>
                  <a:srgbClr val="117624"/>
                </a:solidFill>
                <a:latin typeface="Open Sans" panose="020B0606030504020204" pitchFamily="34" charset="0"/>
                <a:ea typeface="Open Sans" panose="020B0606030504020204" pitchFamily="34" charset="0"/>
                <a:cs typeface="Open Sans" panose="020B0606030504020204" pitchFamily="34" charset="0"/>
              </a:rPr>
              <a:t>Wants,</a:t>
            </a:r>
            <a:r>
              <a:rPr sz="3600" spc="-14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&amp;</a:t>
            </a:r>
            <a:r>
              <a:rPr sz="3600" spc="-17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Preferences</a:t>
            </a:r>
            <a:endParaRPr sz="3600" dirty="0">
              <a:latin typeface="Open Sans" panose="020B0606030504020204" pitchFamily="34" charset="0"/>
              <a:ea typeface="Open Sans" panose="020B0606030504020204" pitchFamily="34" charset="0"/>
              <a:cs typeface="Open Sans" panose="020B0606030504020204" pitchFamily="34" charset="0"/>
            </a:endParaRPr>
          </a:p>
        </p:txBody>
      </p:sp>
      <p:graphicFrame>
        <p:nvGraphicFramePr>
          <p:cNvPr id="3" name="object 3"/>
          <p:cNvGraphicFramePr>
            <a:graphicFrameLocks noGrp="1"/>
          </p:cNvGraphicFramePr>
          <p:nvPr>
            <p:extLst>
              <p:ext uri="{D42A27DB-BD31-4B8C-83A1-F6EECF244321}">
                <p14:modId xmlns:p14="http://schemas.microsoft.com/office/powerpoint/2010/main" val="4061629385"/>
              </p:ext>
            </p:extLst>
          </p:nvPr>
        </p:nvGraphicFramePr>
        <p:xfrm>
          <a:off x="1489075" y="1241677"/>
          <a:ext cx="9188450" cy="4348480"/>
        </p:xfrm>
        <a:graphic>
          <a:graphicData uri="http://schemas.openxmlformats.org/drawingml/2006/table">
            <a:tbl>
              <a:tblPr firstRow="1" bandRow="1">
                <a:tableStyleId>{2D5ABB26-0587-4C30-8999-92F81FD0307C}</a:tableStyleId>
              </a:tblPr>
              <a:tblGrid>
                <a:gridCol w="3005455">
                  <a:extLst>
                    <a:ext uri="{9D8B030D-6E8A-4147-A177-3AD203B41FA5}">
                      <a16:colId xmlns:a16="http://schemas.microsoft.com/office/drawing/2014/main" val="20000"/>
                    </a:ext>
                  </a:extLst>
                </a:gridCol>
                <a:gridCol w="6182995">
                  <a:extLst>
                    <a:ext uri="{9D8B030D-6E8A-4147-A177-3AD203B41FA5}">
                      <a16:colId xmlns:a16="http://schemas.microsoft.com/office/drawing/2014/main" val="20001"/>
                    </a:ext>
                  </a:extLst>
                </a:gridCol>
              </a:tblGrid>
              <a:tr h="429895">
                <a:tc>
                  <a:txBody>
                    <a:bodyPr/>
                    <a:lstStyle/>
                    <a:p>
                      <a:pPr marL="283210">
                        <a:lnSpc>
                          <a:spcPct val="100000"/>
                        </a:lnSpc>
                        <a:spcBef>
                          <a:spcPts val="285"/>
                        </a:spcBef>
                      </a:pPr>
                      <a:r>
                        <a:rPr sz="2400" spc="-60" dirty="0">
                          <a:solidFill>
                            <a:srgbClr val="FFFFFF"/>
                          </a:solidFill>
                          <a:latin typeface="Open Sans" panose="020B0606030504020204" pitchFamily="34" charset="0"/>
                          <a:ea typeface="Open Sans" panose="020B0606030504020204" pitchFamily="34" charset="0"/>
                          <a:cs typeface="Open Sans" panose="020B0606030504020204" pitchFamily="34" charset="0"/>
                        </a:rPr>
                        <a:t>Key</a:t>
                      </a:r>
                      <a:r>
                        <a:rPr sz="2400" spc="-13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Stakeholder</a:t>
                      </a:r>
                      <a:endParaRPr sz="2400" dirty="0">
                        <a:latin typeface="Open Sans" panose="020B0606030504020204" pitchFamily="34" charset="0"/>
                        <a:ea typeface="Open Sans" panose="020B0606030504020204" pitchFamily="34" charset="0"/>
                        <a:cs typeface="Open Sans" panose="020B0606030504020204" pitchFamily="34" charset="0"/>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80619F"/>
                    </a:solidFill>
                  </a:tcPr>
                </a:tc>
                <a:tc>
                  <a:txBody>
                    <a:bodyPr/>
                    <a:lstStyle/>
                    <a:p>
                      <a:pPr marL="1905" algn="ctr">
                        <a:lnSpc>
                          <a:spcPct val="100000"/>
                        </a:lnSpc>
                        <a:spcBef>
                          <a:spcPts val="285"/>
                        </a:spcBef>
                      </a:pPr>
                      <a:r>
                        <a:rPr lang="en-US" sz="2400"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Needs,</a:t>
                      </a:r>
                      <a:r>
                        <a:rPr lang="en-US" sz="2400" spc="-114"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lang="en-US" sz="2400" spc="-50" dirty="0">
                          <a:solidFill>
                            <a:srgbClr val="FFFFFF"/>
                          </a:solidFill>
                          <a:latin typeface="Open Sans" panose="020B0606030504020204" pitchFamily="34" charset="0"/>
                          <a:ea typeface="Open Sans" panose="020B0606030504020204" pitchFamily="34" charset="0"/>
                          <a:cs typeface="Open Sans" panose="020B0606030504020204" pitchFamily="34" charset="0"/>
                        </a:rPr>
                        <a:t>Wants</a:t>
                      </a:r>
                      <a:r>
                        <a:rPr lang="en-US" sz="2400" spc="-12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lang="en-US" sz="2400" dirty="0">
                          <a:solidFill>
                            <a:srgbClr val="FFFFFF"/>
                          </a:solidFill>
                          <a:latin typeface="Open Sans" panose="020B0606030504020204" pitchFamily="34" charset="0"/>
                          <a:ea typeface="Open Sans" panose="020B0606030504020204" pitchFamily="34" charset="0"/>
                          <a:cs typeface="Open Sans" panose="020B0606030504020204" pitchFamily="34" charset="0"/>
                        </a:rPr>
                        <a:t>&amp;</a:t>
                      </a:r>
                      <a:r>
                        <a:rPr lang="en-US" sz="2400" spc="-5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lang="en-US" sz="2400"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Preferences</a:t>
                      </a:r>
                      <a:endParaRPr sz="2400" dirty="0">
                        <a:latin typeface="Open Sans" panose="020B0606030504020204" pitchFamily="34" charset="0"/>
                        <a:ea typeface="Open Sans" panose="020B0606030504020204" pitchFamily="34" charset="0"/>
                        <a:cs typeface="Open Sans" panose="020B0606030504020204" pitchFamily="34" charset="0"/>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80619F"/>
                    </a:solidFill>
                  </a:tcPr>
                </a:tc>
                <a:extLst>
                  <a:ext uri="{0D108BD9-81ED-4DB2-BD59-A6C34878D82A}">
                    <a16:rowId xmlns:a16="http://schemas.microsoft.com/office/drawing/2014/main" val="10000"/>
                  </a:ext>
                </a:extLst>
              </a:tr>
              <a:tr h="3918585">
                <a:tc>
                  <a:txBody>
                    <a:bodyPr/>
                    <a:lstStyle/>
                    <a:p>
                      <a:pPr>
                        <a:lnSpc>
                          <a:spcPct val="100000"/>
                        </a:lnSpc>
                      </a:pPr>
                      <a:endParaRPr sz="2200" dirty="0">
                        <a:latin typeface="Times New Roman"/>
                        <a:cs typeface="Times New Roman"/>
                      </a:endParaRPr>
                    </a:p>
                  </a:txBody>
                  <a:tcPr marL="0" marR="0" marT="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5D2DF"/>
                    </a:solidFill>
                  </a:tcPr>
                </a:tc>
                <a:tc>
                  <a:txBody>
                    <a:bodyPr/>
                    <a:lstStyle/>
                    <a:p>
                      <a:pPr>
                        <a:lnSpc>
                          <a:spcPct val="100000"/>
                        </a:lnSpc>
                      </a:pPr>
                      <a:endParaRPr sz="2200" dirty="0">
                        <a:latin typeface="Times New Roman"/>
                        <a:cs typeface="Times New Roman"/>
                      </a:endParaRPr>
                    </a:p>
                  </a:txBody>
                  <a:tcPr marL="0" marR="0" marT="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5D2DF"/>
                    </a:solidFill>
                  </a:tcPr>
                </a:tc>
                <a:extLst>
                  <a:ext uri="{0D108BD9-81ED-4DB2-BD59-A6C34878D82A}">
                    <a16:rowId xmlns:a16="http://schemas.microsoft.com/office/drawing/2014/main" val="10001"/>
                  </a:ext>
                </a:extLst>
              </a:tr>
            </a:tbl>
          </a:graphicData>
        </a:graphic>
      </p:graphicFrame>
      <p:sp>
        <p:nvSpPr>
          <p:cNvPr id="4" name="object 4"/>
          <p:cNvSpPr/>
          <p:nvPr/>
        </p:nvSpPr>
        <p:spPr>
          <a:xfrm>
            <a:off x="1700022" y="2324861"/>
            <a:ext cx="2438400" cy="0"/>
          </a:xfrm>
          <a:custGeom>
            <a:avLst/>
            <a:gdLst/>
            <a:ahLst/>
            <a:cxnLst/>
            <a:rect l="l" t="t" r="r" b="b"/>
            <a:pathLst>
              <a:path w="2438400">
                <a:moveTo>
                  <a:pt x="0" y="0"/>
                </a:moveTo>
                <a:lnTo>
                  <a:pt x="2438400" y="0"/>
                </a:lnTo>
              </a:path>
            </a:pathLst>
          </a:custGeom>
          <a:ln w="41148">
            <a:solidFill>
              <a:srgbClr val="000000"/>
            </a:solidFill>
          </a:ln>
        </p:spPr>
        <p:txBody>
          <a:bodyPr wrap="square" lIns="0" tIns="0" rIns="0" bIns="0" rtlCol="0"/>
          <a:lstStyle/>
          <a:p>
            <a:endParaRPr/>
          </a:p>
        </p:txBody>
      </p:sp>
      <p:sp>
        <p:nvSpPr>
          <p:cNvPr id="5" name="object 5"/>
          <p:cNvSpPr/>
          <p:nvPr/>
        </p:nvSpPr>
        <p:spPr>
          <a:xfrm>
            <a:off x="1643633" y="3155442"/>
            <a:ext cx="2438400" cy="0"/>
          </a:xfrm>
          <a:custGeom>
            <a:avLst/>
            <a:gdLst/>
            <a:ahLst/>
            <a:cxnLst/>
            <a:rect l="l" t="t" r="r" b="b"/>
            <a:pathLst>
              <a:path w="2438400">
                <a:moveTo>
                  <a:pt x="0" y="0"/>
                </a:moveTo>
                <a:lnTo>
                  <a:pt x="2438400" y="0"/>
                </a:lnTo>
              </a:path>
            </a:pathLst>
          </a:custGeom>
          <a:ln w="41148">
            <a:solidFill>
              <a:srgbClr val="000000"/>
            </a:solidFill>
          </a:ln>
        </p:spPr>
        <p:txBody>
          <a:bodyPr wrap="square" lIns="0" tIns="0" rIns="0" bIns="0" rtlCol="0"/>
          <a:lstStyle/>
          <a:p>
            <a:endParaRPr/>
          </a:p>
        </p:txBody>
      </p:sp>
      <p:sp>
        <p:nvSpPr>
          <p:cNvPr id="6" name="object 6"/>
          <p:cNvSpPr/>
          <p:nvPr/>
        </p:nvSpPr>
        <p:spPr>
          <a:xfrm>
            <a:off x="1643633" y="3851909"/>
            <a:ext cx="2438400" cy="0"/>
          </a:xfrm>
          <a:custGeom>
            <a:avLst/>
            <a:gdLst/>
            <a:ahLst/>
            <a:cxnLst/>
            <a:rect l="l" t="t" r="r" b="b"/>
            <a:pathLst>
              <a:path w="2438400">
                <a:moveTo>
                  <a:pt x="0" y="0"/>
                </a:moveTo>
                <a:lnTo>
                  <a:pt x="2438400" y="0"/>
                </a:lnTo>
              </a:path>
            </a:pathLst>
          </a:custGeom>
          <a:ln w="41148">
            <a:solidFill>
              <a:srgbClr val="000000"/>
            </a:solidFill>
          </a:ln>
        </p:spPr>
        <p:txBody>
          <a:bodyPr wrap="square" lIns="0" tIns="0" rIns="0" bIns="0" rtlCol="0"/>
          <a:lstStyle/>
          <a:p>
            <a:endParaRPr/>
          </a:p>
        </p:txBody>
      </p:sp>
      <p:sp>
        <p:nvSpPr>
          <p:cNvPr id="7" name="object 7"/>
          <p:cNvSpPr/>
          <p:nvPr/>
        </p:nvSpPr>
        <p:spPr>
          <a:xfrm>
            <a:off x="1600961" y="4613909"/>
            <a:ext cx="2438400" cy="0"/>
          </a:xfrm>
          <a:custGeom>
            <a:avLst/>
            <a:gdLst/>
            <a:ahLst/>
            <a:cxnLst/>
            <a:rect l="l" t="t" r="r" b="b"/>
            <a:pathLst>
              <a:path w="2438400">
                <a:moveTo>
                  <a:pt x="0" y="0"/>
                </a:moveTo>
                <a:lnTo>
                  <a:pt x="2438400" y="0"/>
                </a:lnTo>
              </a:path>
            </a:pathLst>
          </a:custGeom>
          <a:ln w="41148">
            <a:solidFill>
              <a:srgbClr val="000000"/>
            </a:solidFill>
          </a:ln>
        </p:spPr>
        <p:txBody>
          <a:bodyPr wrap="square" lIns="0" tIns="0" rIns="0" bIns="0" rtlCol="0"/>
          <a:lstStyle/>
          <a:p>
            <a:endParaRPr/>
          </a:p>
        </p:txBody>
      </p:sp>
      <p:sp>
        <p:nvSpPr>
          <p:cNvPr id="8" name="object 8"/>
          <p:cNvSpPr/>
          <p:nvPr/>
        </p:nvSpPr>
        <p:spPr>
          <a:xfrm>
            <a:off x="1600961" y="5299709"/>
            <a:ext cx="2438400" cy="0"/>
          </a:xfrm>
          <a:custGeom>
            <a:avLst/>
            <a:gdLst/>
            <a:ahLst/>
            <a:cxnLst/>
            <a:rect l="l" t="t" r="r" b="b"/>
            <a:pathLst>
              <a:path w="2438400">
                <a:moveTo>
                  <a:pt x="0" y="0"/>
                </a:moveTo>
                <a:lnTo>
                  <a:pt x="2438400" y="0"/>
                </a:lnTo>
              </a:path>
            </a:pathLst>
          </a:custGeom>
          <a:ln w="41148">
            <a:solidFill>
              <a:srgbClr val="000000"/>
            </a:solidFill>
          </a:ln>
        </p:spPr>
        <p:txBody>
          <a:bodyPr wrap="square" lIns="0" tIns="0" rIns="0" bIns="0" rtlCol="0"/>
          <a:lstStyle/>
          <a:p>
            <a:endParaRPr/>
          </a:p>
        </p:txBody>
      </p:sp>
      <p:sp>
        <p:nvSpPr>
          <p:cNvPr id="9" name="object 9"/>
          <p:cNvSpPr/>
          <p:nvPr/>
        </p:nvSpPr>
        <p:spPr>
          <a:xfrm>
            <a:off x="4976621" y="2329433"/>
            <a:ext cx="5181600" cy="0"/>
          </a:xfrm>
          <a:custGeom>
            <a:avLst/>
            <a:gdLst/>
            <a:ahLst/>
            <a:cxnLst/>
            <a:rect l="l" t="t" r="r" b="b"/>
            <a:pathLst>
              <a:path w="5181600">
                <a:moveTo>
                  <a:pt x="0" y="0"/>
                </a:moveTo>
                <a:lnTo>
                  <a:pt x="5181600" y="0"/>
                </a:lnTo>
              </a:path>
            </a:pathLst>
          </a:custGeom>
          <a:ln w="41148">
            <a:solidFill>
              <a:srgbClr val="000000"/>
            </a:solidFill>
          </a:ln>
        </p:spPr>
        <p:txBody>
          <a:bodyPr wrap="square" lIns="0" tIns="0" rIns="0" bIns="0" rtlCol="0"/>
          <a:lstStyle/>
          <a:p>
            <a:endParaRPr/>
          </a:p>
        </p:txBody>
      </p:sp>
      <p:sp>
        <p:nvSpPr>
          <p:cNvPr id="10" name="object 10"/>
          <p:cNvSpPr/>
          <p:nvPr/>
        </p:nvSpPr>
        <p:spPr>
          <a:xfrm>
            <a:off x="4976621" y="3166110"/>
            <a:ext cx="5181600" cy="0"/>
          </a:xfrm>
          <a:custGeom>
            <a:avLst/>
            <a:gdLst/>
            <a:ahLst/>
            <a:cxnLst/>
            <a:rect l="l" t="t" r="r" b="b"/>
            <a:pathLst>
              <a:path w="5181600">
                <a:moveTo>
                  <a:pt x="0" y="0"/>
                </a:moveTo>
                <a:lnTo>
                  <a:pt x="5181600" y="0"/>
                </a:lnTo>
              </a:path>
            </a:pathLst>
          </a:custGeom>
          <a:ln w="41148">
            <a:solidFill>
              <a:srgbClr val="000000"/>
            </a:solidFill>
          </a:ln>
        </p:spPr>
        <p:txBody>
          <a:bodyPr wrap="square" lIns="0" tIns="0" rIns="0" bIns="0" rtlCol="0"/>
          <a:lstStyle/>
          <a:p>
            <a:endParaRPr/>
          </a:p>
        </p:txBody>
      </p:sp>
      <p:sp>
        <p:nvSpPr>
          <p:cNvPr id="11" name="object 11"/>
          <p:cNvSpPr/>
          <p:nvPr/>
        </p:nvSpPr>
        <p:spPr>
          <a:xfrm>
            <a:off x="4976621" y="3928109"/>
            <a:ext cx="5181600" cy="0"/>
          </a:xfrm>
          <a:custGeom>
            <a:avLst/>
            <a:gdLst/>
            <a:ahLst/>
            <a:cxnLst/>
            <a:rect l="l" t="t" r="r" b="b"/>
            <a:pathLst>
              <a:path w="5181600">
                <a:moveTo>
                  <a:pt x="0" y="0"/>
                </a:moveTo>
                <a:lnTo>
                  <a:pt x="5181600" y="0"/>
                </a:lnTo>
              </a:path>
            </a:pathLst>
          </a:custGeom>
          <a:ln w="41148">
            <a:solidFill>
              <a:srgbClr val="000000"/>
            </a:solidFill>
          </a:ln>
        </p:spPr>
        <p:txBody>
          <a:bodyPr wrap="square" lIns="0" tIns="0" rIns="0" bIns="0" rtlCol="0"/>
          <a:lstStyle/>
          <a:p>
            <a:endParaRPr/>
          </a:p>
        </p:txBody>
      </p:sp>
      <p:sp>
        <p:nvSpPr>
          <p:cNvPr id="12" name="object 12"/>
          <p:cNvSpPr/>
          <p:nvPr/>
        </p:nvSpPr>
        <p:spPr>
          <a:xfrm>
            <a:off x="4976621" y="4613909"/>
            <a:ext cx="5181600" cy="0"/>
          </a:xfrm>
          <a:custGeom>
            <a:avLst/>
            <a:gdLst/>
            <a:ahLst/>
            <a:cxnLst/>
            <a:rect l="l" t="t" r="r" b="b"/>
            <a:pathLst>
              <a:path w="5181600">
                <a:moveTo>
                  <a:pt x="0" y="0"/>
                </a:moveTo>
                <a:lnTo>
                  <a:pt x="5181600" y="0"/>
                </a:lnTo>
              </a:path>
            </a:pathLst>
          </a:custGeom>
          <a:ln w="41148">
            <a:solidFill>
              <a:srgbClr val="000000"/>
            </a:solidFill>
          </a:ln>
        </p:spPr>
        <p:txBody>
          <a:bodyPr wrap="square" lIns="0" tIns="0" rIns="0" bIns="0" rtlCol="0"/>
          <a:lstStyle/>
          <a:p>
            <a:endParaRPr/>
          </a:p>
        </p:txBody>
      </p:sp>
      <p:sp>
        <p:nvSpPr>
          <p:cNvPr id="13" name="object 13"/>
          <p:cNvSpPr/>
          <p:nvPr/>
        </p:nvSpPr>
        <p:spPr>
          <a:xfrm>
            <a:off x="4976621" y="5299709"/>
            <a:ext cx="5181600" cy="0"/>
          </a:xfrm>
          <a:custGeom>
            <a:avLst/>
            <a:gdLst/>
            <a:ahLst/>
            <a:cxnLst/>
            <a:rect l="l" t="t" r="r" b="b"/>
            <a:pathLst>
              <a:path w="5181600">
                <a:moveTo>
                  <a:pt x="0" y="0"/>
                </a:moveTo>
                <a:lnTo>
                  <a:pt x="5181600" y="0"/>
                </a:lnTo>
              </a:path>
            </a:pathLst>
          </a:custGeom>
          <a:ln w="41148">
            <a:solidFill>
              <a:srgbClr val="000000"/>
            </a:solidFill>
          </a:ln>
        </p:spPr>
        <p:txBody>
          <a:bodyPr wrap="square" lIns="0" tIns="0" rIns="0" bIns="0" rtlCol="0"/>
          <a:lstStyle/>
          <a:p>
            <a:endParaRPr/>
          </a:p>
        </p:txBody>
      </p:sp>
      <p:sp>
        <p:nvSpPr>
          <p:cNvPr id="15" name="object 5">
            <a:extLst>
              <a:ext uri="{FF2B5EF4-FFF2-40B4-BE49-F238E27FC236}">
                <a16:creationId xmlns:a16="http://schemas.microsoft.com/office/drawing/2014/main" id="{6DA5D7E3-5A52-CFDA-3FD0-76BD1C78F039}"/>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93</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3143250">
              <a:lnSpc>
                <a:spcPct val="100000"/>
              </a:lnSpc>
              <a:spcBef>
                <a:spcPts val="100"/>
              </a:spcBef>
            </a:pPr>
            <a:r>
              <a:rPr sz="4000"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Four</a:t>
            </a:r>
            <a:r>
              <a:rPr sz="4000" spc="-19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Knowledge</a:t>
            </a:r>
            <a:r>
              <a:rPr sz="4000" spc="-16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Bases</a:t>
            </a:r>
            <a:endParaRPr sz="40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2176143" y="1265934"/>
            <a:ext cx="7709534" cy="3731791"/>
          </a:xfrm>
          <a:prstGeom prst="rect">
            <a:avLst/>
          </a:prstGeom>
        </p:spPr>
        <p:txBody>
          <a:bodyPr vert="horz" wrap="square" lIns="0" tIns="12700" rIns="0" bIns="0" rtlCol="0">
            <a:spAutoFit/>
          </a:bodyPr>
          <a:lstStyle/>
          <a:p>
            <a:pPr marL="528320" marR="215265" indent="-516255">
              <a:lnSpc>
                <a:spcPct val="100000"/>
              </a:lnSpc>
              <a:spcBef>
                <a:spcPts val="100"/>
              </a:spcBef>
              <a:buAutoNum type="arabicPeriod"/>
              <a:tabLst>
                <a:tab pos="711200" algn="l"/>
              </a:tabLst>
            </a:pPr>
            <a:r>
              <a:rPr sz="2000" dirty="0">
                <a:solidFill>
                  <a:srgbClr val="565656"/>
                </a:solidFill>
                <a:latin typeface="Open Sans" panose="020B0606030504020204" pitchFamily="34" charset="0"/>
                <a:ea typeface="Open Sans" panose="020B0606030504020204" pitchFamily="34" charset="0"/>
                <a:cs typeface="Open Sans" panose="020B0606030504020204" pitchFamily="34" charset="0"/>
              </a:rPr>
              <a:t>What</a:t>
            </a:r>
            <a:r>
              <a:rPr sz="2000" spc="-100"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565656"/>
                </a:solidFill>
                <a:latin typeface="Open Sans" panose="020B0606030504020204" pitchFamily="34" charset="0"/>
                <a:ea typeface="Open Sans" panose="020B0606030504020204" pitchFamily="34" charset="0"/>
                <a:cs typeface="Open Sans" panose="020B0606030504020204" pitchFamily="34" charset="0"/>
              </a:rPr>
              <a:t>do</a:t>
            </a:r>
            <a:r>
              <a:rPr sz="2000" spc="-7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565656"/>
                </a:solidFill>
                <a:latin typeface="Open Sans" panose="020B0606030504020204" pitchFamily="34" charset="0"/>
                <a:ea typeface="Open Sans" panose="020B0606030504020204" pitchFamily="34" charset="0"/>
                <a:cs typeface="Open Sans" panose="020B0606030504020204" pitchFamily="34" charset="0"/>
              </a:rPr>
              <a:t>we</a:t>
            </a:r>
            <a:r>
              <a:rPr sz="2000" spc="-6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565656"/>
                </a:solidFill>
                <a:latin typeface="Open Sans" panose="020B0606030504020204" pitchFamily="34" charset="0"/>
                <a:ea typeface="Open Sans" panose="020B0606030504020204" pitchFamily="34" charset="0"/>
                <a:cs typeface="Open Sans" panose="020B0606030504020204" pitchFamily="34" charset="0"/>
              </a:rPr>
              <a:t>know</a:t>
            </a:r>
            <a:r>
              <a:rPr sz="2000" spc="-7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565656"/>
                </a:solidFill>
                <a:latin typeface="Open Sans" panose="020B0606030504020204" pitchFamily="34" charset="0"/>
                <a:ea typeface="Open Sans" panose="020B0606030504020204" pitchFamily="34" charset="0"/>
                <a:cs typeface="Open Sans" panose="020B0606030504020204" pitchFamily="34" charset="0"/>
              </a:rPr>
              <a:t>about</a:t>
            </a:r>
            <a:r>
              <a:rPr sz="2000" spc="-70"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565656"/>
                </a:solidFill>
                <a:latin typeface="Open Sans" panose="020B0606030504020204" pitchFamily="34" charset="0"/>
                <a:ea typeface="Open Sans" panose="020B0606030504020204" pitchFamily="34" charset="0"/>
                <a:cs typeface="Open Sans" panose="020B0606030504020204" pitchFamily="34" charset="0"/>
              </a:rPr>
              <a:t>our</a:t>
            </a:r>
            <a:r>
              <a:rPr sz="2000" spc="-8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2000" spc="-30" dirty="0">
                <a:solidFill>
                  <a:srgbClr val="565656"/>
                </a:solidFill>
                <a:latin typeface="Open Sans" panose="020B0606030504020204" pitchFamily="34" charset="0"/>
                <a:ea typeface="Open Sans" panose="020B0606030504020204" pitchFamily="34" charset="0"/>
                <a:cs typeface="Open Sans" panose="020B0606030504020204" pitchFamily="34" charset="0"/>
              </a:rPr>
              <a:t>stakeholders’</a:t>
            </a:r>
            <a:r>
              <a:rPr sz="2000" spc="-12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565656"/>
                </a:solidFill>
                <a:latin typeface="Open Sans" panose="020B0606030504020204" pitchFamily="34" charset="0"/>
                <a:ea typeface="Open Sans" panose="020B0606030504020204" pitchFamily="34" charset="0"/>
                <a:cs typeface="Open Sans" panose="020B0606030504020204" pitchFamily="34" charset="0"/>
              </a:rPr>
              <a:t>needs,</a:t>
            </a:r>
            <a:r>
              <a:rPr sz="2000" spc="-4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565656"/>
                </a:solidFill>
                <a:latin typeface="Open Sans" panose="020B0606030504020204" pitchFamily="34" charset="0"/>
                <a:ea typeface="Open Sans" panose="020B0606030504020204" pitchFamily="34" charset="0"/>
                <a:cs typeface="Open Sans" panose="020B0606030504020204" pitchFamily="34" charset="0"/>
              </a:rPr>
              <a:t>wants, 	</a:t>
            </a:r>
            <a:r>
              <a:rPr sz="2000" dirty="0">
                <a:solidFill>
                  <a:srgbClr val="565656"/>
                </a:solidFill>
                <a:latin typeface="Open Sans" panose="020B0606030504020204" pitchFamily="34" charset="0"/>
                <a:ea typeface="Open Sans" panose="020B0606030504020204" pitchFamily="34" charset="0"/>
                <a:cs typeface="Open Sans" panose="020B0606030504020204" pitchFamily="34" charset="0"/>
              </a:rPr>
              <a:t>and</a:t>
            </a:r>
            <a:r>
              <a:rPr sz="2000" spc="-8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2000" spc="-30" dirty="0">
                <a:solidFill>
                  <a:srgbClr val="565656"/>
                </a:solidFill>
                <a:latin typeface="Open Sans" panose="020B0606030504020204" pitchFamily="34" charset="0"/>
                <a:ea typeface="Open Sans" panose="020B0606030504020204" pitchFamily="34" charset="0"/>
                <a:cs typeface="Open Sans" panose="020B0606030504020204" pitchFamily="34" charset="0"/>
              </a:rPr>
              <a:t>preferences</a:t>
            </a:r>
            <a:r>
              <a:rPr sz="2000" spc="-7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565656"/>
                </a:solidFill>
                <a:latin typeface="Open Sans" panose="020B0606030504020204" pitchFamily="34" charset="0"/>
                <a:ea typeface="Open Sans" panose="020B0606030504020204" pitchFamily="34" charset="0"/>
                <a:cs typeface="Open Sans" panose="020B0606030504020204" pitchFamily="34" charset="0"/>
              </a:rPr>
              <a:t>that</a:t>
            </a:r>
            <a:r>
              <a:rPr sz="2000" spc="-100"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565656"/>
                </a:solidFill>
                <a:latin typeface="Open Sans" panose="020B0606030504020204" pitchFamily="34" charset="0"/>
                <a:ea typeface="Open Sans" panose="020B0606030504020204" pitchFamily="34" charset="0"/>
                <a:cs typeface="Open Sans" panose="020B0606030504020204" pitchFamily="34" charset="0"/>
              </a:rPr>
              <a:t>are</a:t>
            </a:r>
            <a:r>
              <a:rPr sz="2000" spc="-70"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2000" spc="-30" dirty="0">
                <a:solidFill>
                  <a:srgbClr val="565656"/>
                </a:solidFill>
                <a:latin typeface="Open Sans" panose="020B0606030504020204" pitchFamily="34" charset="0"/>
                <a:ea typeface="Open Sans" panose="020B0606030504020204" pitchFamily="34" charset="0"/>
                <a:cs typeface="Open Sans" panose="020B0606030504020204" pitchFamily="34" charset="0"/>
              </a:rPr>
              <a:t>relevant</a:t>
            </a:r>
            <a:r>
              <a:rPr sz="2000" spc="-90"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565656"/>
                </a:solidFill>
                <a:latin typeface="Open Sans" panose="020B0606030504020204" pitchFamily="34" charset="0"/>
                <a:ea typeface="Open Sans" panose="020B0606030504020204" pitchFamily="34" charset="0"/>
                <a:cs typeface="Open Sans" panose="020B0606030504020204" pitchFamily="34" charset="0"/>
              </a:rPr>
              <a:t>to</a:t>
            </a:r>
            <a:r>
              <a:rPr sz="2000" spc="-12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565656"/>
                </a:solidFill>
                <a:latin typeface="Open Sans" panose="020B0606030504020204" pitchFamily="34" charset="0"/>
                <a:ea typeface="Open Sans" panose="020B0606030504020204" pitchFamily="34" charset="0"/>
                <a:cs typeface="Open Sans" panose="020B0606030504020204" pitchFamily="34" charset="0"/>
              </a:rPr>
              <a:t>this</a:t>
            </a:r>
            <a:r>
              <a:rPr sz="2000" spc="-85" dirty="0">
                <a:solidFill>
                  <a:srgbClr val="565656"/>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565656"/>
                </a:solidFill>
                <a:latin typeface="Open Sans" panose="020B0606030504020204" pitchFamily="34" charset="0"/>
                <a:ea typeface="Open Sans" panose="020B0606030504020204" pitchFamily="34" charset="0"/>
                <a:cs typeface="Open Sans" panose="020B0606030504020204" pitchFamily="34" charset="0"/>
              </a:rPr>
              <a:t>decision?*</a:t>
            </a:r>
            <a:endParaRPr sz="2000" dirty="0">
              <a:latin typeface="Open Sans" panose="020B0606030504020204" pitchFamily="34" charset="0"/>
              <a:ea typeface="Open Sans" panose="020B0606030504020204" pitchFamily="34" charset="0"/>
              <a:cs typeface="Open Sans" panose="020B0606030504020204" pitchFamily="34" charset="0"/>
            </a:endParaRPr>
          </a:p>
          <a:p>
            <a:pPr marL="539750" marR="5080" indent="-515620">
              <a:lnSpc>
                <a:spcPct val="100000"/>
              </a:lnSpc>
              <a:spcBef>
                <a:spcPts val="680"/>
              </a:spcBef>
              <a:buAutoNum type="arabicPeriod"/>
              <a:tabLst>
                <a:tab pos="539750" algn="l"/>
              </a:tabLst>
            </a:pPr>
            <a:r>
              <a:rPr sz="2400" b="1" dirty="0">
                <a:solidFill>
                  <a:srgbClr val="1F5668"/>
                </a:solidFill>
                <a:latin typeface="Open Sans" panose="020B0606030504020204" pitchFamily="34" charset="0"/>
                <a:ea typeface="Open Sans" panose="020B0606030504020204" pitchFamily="34" charset="0"/>
                <a:cs typeface="Open Sans" panose="020B0606030504020204" pitchFamily="34" charset="0"/>
              </a:rPr>
              <a:t>What</a:t>
            </a:r>
            <a:r>
              <a:rPr sz="2400" b="1" spc="-16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dirty="0">
                <a:solidFill>
                  <a:srgbClr val="1F5668"/>
                </a:solidFill>
                <a:latin typeface="Open Sans" panose="020B0606030504020204" pitchFamily="34" charset="0"/>
                <a:ea typeface="Open Sans" panose="020B0606030504020204" pitchFamily="34" charset="0"/>
                <a:cs typeface="Open Sans" panose="020B0606030504020204" pitchFamily="34" charset="0"/>
              </a:rPr>
              <a:t>do</a:t>
            </a:r>
            <a:r>
              <a:rPr sz="2400" b="1" spc="-13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dirty="0">
                <a:solidFill>
                  <a:srgbClr val="1F5668"/>
                </a:solidFill>
                <a:latin typeface="Open Sans" panose="020B0606030504020204" pitchFamily="34" charset="0"/>
                <a:ea typeface="Open Sans" panose="020B0606030504020204" pitchFamily="34" charset="0"/>
                <a:cs typeface="Open Sans" panose="020B0606030504020204" pitchFamily="34" charset="0"/>
              </a:rPr>
              <a:t>we</a:t>
            </a:r>
            <a:r>
              <a:rPr sz="2400" b="1" spc="-11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dirty="0">
                <a:solidFill>
                  <a:srgbClr val="1F5668"/>
                </a:solidFill>
                <a:latin typeface="Open Sans" panose="020B0606030504020204" pitchFamily="34" charset="0"/>
                <a:ea typeface="Open Sans" panose="020B0606030504020204" pitchFamily="34" charset="0"/>
                <a:cs typeface="Open Sans" panose="020B0606030504020204" pitchFamily="34" charset="0"/>
              </a:rPr>
              <a:t>know</a:t>
            </a:r>
            <a:r>
              <a:rPr sz="2400" b="1" spc="-145"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spc="-10" dirty="0">
                <a:solidFill>
                  <a:srgbClr val="1F5668"/>
                </a:solidFill>
                <a:latin typeface="Open Sans" panose="020B0606030504020204" pitchFamily="34" charset="0"/>
                <a:ea typeface="Open Sans" panose="020B0606030504020204" pitchFamily="34" charset="0"/>
                <a:cs typeface="Open Sans" panose="020B0606030504020204" pitchFamily="34" charset="0"/>
              </a:rPr>
              <a:t>about</a:t>
            </a:r>
            <a:r>
              <a:rPr sz="2400" b="1" spc="-15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dirty="0">
                <a:solidFill>
                  <a:srgbClr val="1F5668"/>
                </a:solidFill>
                <a:latin typeface="Open Sans" panose="020B0606030504020204" pitchFamily="34" charset="0"/>
                <a:ea typeface="Open Sans" panose="020B0606030504020204" pitchFamily="34" charset="0"/>
                <a:cs typeface="Open Sans" panose="020B0606030504020204" pitchFamily="34" charset="0"/>
              </a:rPr>
              <a:t>the</a:t>
            </a:r>
            <a:r>
              <a:rPr sz="2400" b="1" spc="-105"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spc="-25" dirty="0">
                <a:solidFill>
                  <a:srgbClr val="1F5668"/>
                </a:solidFill>
                <a:latin typeface="Open Sans" panose="020B0606030504020204" pitchFamily="34" charset="0"/>
                <a:ea typeface="Open Sans" panose="020B0606030504020204" pitchFamily="34" charset="0"/>
                <a:cs typeface="Open Sans" panose="020B0606030504020204" pitchFamily="34" charset="0"/>
              </a:rPr>
              <a:t>current</a:t>
            </a:r>
            <a:r>
              <a:rPr sz="2400" b="1" spc="-12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spc="-25" dirty="0">
                <a:solidFill>
                  <a:srgbClr val="1F5668"/>
                </a:solidFill>
                <a:latin typeface="Open Sans" panose="020B0606030504020204" pitchFamily="34" charset="0"/>
                <a:ea typeface="Open Sans" panose="020B0606030504020204" pitchFamily="34" charset="0"/>
                <a:cs typeface="Open Sans" panose="020B0606030504020204" pitchFamily="34" charset="0"/>
              </a:rPr>
              <a:t>realities</a:t>
            </a:r>
            <a:r>
              <a:rPr sz="2400" b="1" spc="-11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spc="-25" dirty="0">
                <a:solidFill>
                  <a:srgbClr val="1F5668"/>
                </a:solidFill>
                <a:latin typeface="Open Sans" panose="020B0606030504020204" pitchFamily="34" charset="0"/>
                <a:ea typeface="Open Sans" panose="020B0606030504020204" pitchFamily="34" charset="0"/>
                <a:cs typeface="Open Sans" panose="020B0606030504020204" pitchFamily="34" charset="0"/>
              </a:rPr>
              <a:t>and evolving</a:t>
            </a:r>
            <a:r>
              <a:rPr sz="2400" b="1" spc="-135"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spc="-20" dirty="0">
                <a:solidFill>
                  <a:srgbClr val="1F5668"/>
                </a:solidFill>
                <a:latin typeface="Open Sans" panose="020B0606030504020204" pitchFamily="34" charset="0"/>
                <a:ea typeface="Open Sans" panose="020B0606030504020204" pitchFamily="34" charset="0"/>
                <a:cs typeface="Open Sans" panose="020B0606030504020204" pitchFamily="34" charset="0"/>
              </a:rPr>
              <a:t>dynamics</a:t>
            </a:r>
            <a:r>
              <a:rPr sz="2400" b="1" spc="-13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dirty="0">
                <a:solidFill>
                  <a:srgbClr val="1F5668"/>
                </a:solidFill>
                <a:latin typeface="Open Sans" panose="020B0606030504020204" pitchFamily="34" charset="0"/>
                <a:ea typeface="Open Sans" panose="020B0606030504020204" pitchFamily="34" charset="0"/>
                <a:cs typeface="Open Sans" panose="020B0606030504020204" pitchFamily="34" charset="0"/>
              </a:rPr>
              <a:t>of</a:t>
            </a:r>
            <a:r>
              <a:rPr sz="2400" b="1" spc="-95"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dirty="0">
                <a:solidFill>
                  <a:srgbClr val="1F5668"/>
                </a:solidFill>
                <a:latin typeface="Open Sans" panose="020B0606030504020204" pitchFamily="34" charset="0"/>
                <a:ea typeface="Open Sans" panose="020B0606030504020204" pitchFamily="34" charset="0"/>
                <a:cs typeface="Open Sans" panose="020B0606030504020204" pitchFamily="34" charset="0"/>
              </a:rPr>
              <a:t>our</a:t>
            </a:r>
            <a:r>
              <a:rPr sz="2400" b="1" spc="-105"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spc="-35" dirty="0">
                <a:solidFill>
                  <a:srgbClr val="1F5668"/>
                </a:solidFill>
                <a:latin typeface="Open Sans" panose="020B0606030504020204" pitchFamily="34" charset="0"/>
                <a:ea typeface="Open Sans" panose="020B0606030504020204" pitchFamily="34" charset="0"/>
                <a:cs typeface="Open Sans" panose="020B0606030504020204" pitchFamily="34" charset="0"/>
              </a:rPr>
              <a:t>environment</a:t>
            </a:r>
            <a:r>
              <a:rPr sz="2400" b="1" spc="-11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dirty="0">
                <a:solidFill>
                  <a:srgbClr val="1F5668"/>
                </a:solidFill>
                <a:latin typeface="Open Sans" panose="020B0606030504020204" pitchFamily="34" charset="0"/>
                <a:ea typeface="Open Sans" panose="020B0606030504020204" pitchFamily="34" charset="0"/>
                <a:cs typeface="Open Sans" panose="020B0606030504020204" pitchFamily="34" charset="0"/>
              </a:rPr>
              <a:t>that</a:t>
            </a:r>
            <a:r>
              <a:rPr sz="2400" b="1" spc="-8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spc="-25" dirty="0">
                <a:solidFill>
                  <a:srgbClr val="1F5668"/>
                </a:solidFill>
                <a:latin typeface="Open Sans" panose="020B0606030504020204" pitchFamily="34" charset="0"/>
                <a:ea typeface="Open Sans" panose="020B0606030504020204" pitchFamily="34" charset="0"/>
                <a:cs typeface="Open Sans" panose="020B0606030504020204" pitchFamily="34" charset="0"/>
              </a:rPr>
              <a:t>is </a:t>
            </a:r>
            <a:r>
              <a:rPr sz="2400" b="1" spc="-40" dirty="0">
                <a:solidFill>
                  <a:srgbClr val="1F5668"/>
                </a:solidFill>
                <a:latin typeface="Open Sans" panose="020B0606030504020204" pitchFamily="34" charset="0"/>
                <a:ea typeface="Open Sans" panose="020B0606030504020204" pitchFamily="34" charset="0"/>
                <a:cs typeface="Open Sans" panose="020B0606030504020204" pitchFamily="34" charset="0"/>
              </a:rPr>
              <a:t>relevant</a:t>
            </a:r>
            <a:r>
              <a:rPr sz="2400" b="1" spc="-15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dirty="0">
                <a:solidFill>
                  <a:srgbClr val="1F5668"/>
                </a:solidFill>
                <a:latin typeface="Open Sans" panose="020B0606030504020204" pitchFamily="34" charset="0"/>
                <a:ea typeface="Open Sans" panose="020B0606030504020204" pitchFamily="34" charset="0"/>
                <a:cs typeface="Open Sans" panose="020B0606030504020204" pitchFamily="34" charset="0"/>
              </a:rPr>
              <a:t>to</a:t>
            </a:r>
            <a:r>
              <a:rPr sz="2400" b="1" spc="-105"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dirty="0">
                <a:solidFill>
                  <a:srgbClr val="1F5668"/>
                </a:solidFill>
                <a:latin typeface="Open Sans" panose="020B0606030504020204" pitchFamily="34" charset="0"/>
                <a:ea typeface="Open Sans" panose="020B0606030504020204" pitchFamily="34" charset="0"/>
                <a:cs typeface="Open Sans" panose="020B0606030504020204" pitchFamily="34" charset="0"/>
              </a:rPr>
              <a:t>this</a:t>
            </a:r>
            <a:r>
              <a:rPr sz="2400" b="1" spc="-13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sz="2400" b="1" spc="-10" dirty="0">
                <a:solidFill>
                  <a:srgbClr val="1F5668"/>
                </a:solidFill>
                <a:latin typeface="Open Sans" panose="020B0606030504020204" pitchFamily="34" charset="0"/>
                <a:ea typeface="Open Sans" panose="020B0606030504020204" pitchFamily="34" charset="0"/>
                <a:cs typeface="Open Sans" panose="020B0606030504020204" pitchFamily="34" charset="0"/>
              </a:rPr>
              <a:t>decision?*</a:t>
            </a:r>
            <a:endParaRPr sz="2400" dirty="0">
              <a:latin typeface="Open Sans" panose="020B0606030504020204" pitchFamily="34" charset="0"/>
              <a:ea typeface="Open Sans" panose="020B0606030504020204" pitchFamily="34" charset="0"/>
              <a:cs typeface="Open Sans" panose="020B0606030504020204" pitchFamily="34" charset="0"/>
            </a:endParaRPr>
          </a:p>
          <a:p>
            <a:pPr marL="539115" marR="555625" indent="-514984">
              <a:lnSpc>
                <a:spcPct val="100000"/>
              </a:lnSpc>
              <a:spcBef>
                <a:spcPts val="620"/>
              </a:spcBef>
              <a:buAutoNum type="arabicPeriod"/>
              <a:tabLst>
                <a:tab pos="539115" algn="l"/>
              </a:tabLst>
            </a:pP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What</a:t>
            </a:r>
            <a:r>
              <a:rPr sz="20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do</a:t>
            </a:r>
            <a:r>
              <a:rPr sz="20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we</a:t>
            </a:r>
            <a:r>
              <a:rPr sz="2000"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know</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about</a:t>
            </a:r>
            <a:r>
              <a:rPr sz="2000"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0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“capacity”</a:t>
            </a:r>
            <a:r>
              <a:rPr sz="20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000"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“strategic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position”</a:t>
            </a:r>
            <a:r>
              <a:rPr sz="20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2000"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our</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organization</a:t>
            </a:r>
            <a:r>
              <a:rPr sz="20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that</a:t>
            </a:r>
            <a:r>
              <a:rPr sz="20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is</a:t>
            </a:r>
            <a:r>
              <a:rPr sz="20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relevant</a:t>
            </a:r>
            <a:r>
              <a:rPr sz="2000"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20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this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decision?*</a:t>
            </a:r>
            <a:endParaRPr sz="2000" dirty="0">
              <a:latin typeface="Open Sans" panose="020B0606030504020204" pitchFamily="34" charset="0"/>
              <a:ea typeface="Open Sans" panose="020B0606030504020204" pitchFamily="34" charset="0"/>
              <a:cs typeface="Open Sans" panose="020B0606030504020204" pitchFamily="34" charset="0"/>
            </a:endParaRPr>
          </a:p>
          <a:p>
            <a:pPr marL="539750" indent="-514350">
              <a:lnSpc>
                <a:spcPct val="100000"/>
              </a:lnSpc>
              <a:spcBef>
                <a:spcPts val="600"/>
              </a:spcBef>
              <a:buAutoNum type="arabicPeriod"/>
              <a:tabLst>
                <a:tab pos="539750" algn="l"/>
              </a:tabLst>
            </a:pP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What</a:t>
            </a:r>
            <a:r>
              <a:rPr sz="20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are</a:t>
            </a:r>
            <a:r>
              <a:rPr sz="20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0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ethical</a:t>
            </a:r>
            <a:r>
              <a:rPr sz="20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implications?</a:t>
            </a:r>
            <a:endParaRPr sz="2000" dirty="0">
              <a:latin typeface="Open Sans" panose="020B0606030504020204" pitchFamily="34" charset="0"/>
              <a:ea typeface="Open Sans" panose="020B0606030504020204" pitchFamily="34" charset="0"/>
              <a:cs typeface="Open Sans" panose="020B0606030504020204" pitchFamily="34" charset="0"/>
            </a:endParaRPr>
          </a:p>
          <a:p>
            <a:pPr marL="25400">
              <a:lnSpc>
                <a:spcPct val="100000"/>
              </a:lnSpc>
              <a:spcBef>
                <a:spcPts val="1940"/>
              </a:spcBef>
            </a:pPr>
            <a:r>
              <a:rPr sz="1600" dirty="0">
                <a:solidFill>
                  <a:srgbClr val="494949"/>
                </a:solidFill>
                <a:latin typeface="Open Sans" panose="020B0606030504020204" pitchFamily="34" charset="0"/>
                <a:ea typeface="Open Sans" panose="020B0606030504020204" pitchFamily="34" charset="0"/>
                <a:cs typeface="Open Sans" panose="020B0606030504020204" pitchFamily="34" charset="0"/>
              </a:rPr>
              <a:t>*What</a:t>
            </a:r>
            <a:r>
              <a:rPr sz="16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494949"/>
                </a:solidFill>
                <a:latin typeface="Open Sans" panose="020B0606030504020204" pitchFamily="34" charset="0"/>
                <a:ea typeface="Open Sans" panose="020B0606030504020204" pitchFamily="34" charset="0"/>
                <a:cs typeface="Open Sans" panose="020B0606030504020204" pitchFamily="34" charset="0"/>
              </a:rPr>
              <a:t>do</a:t>
            </a:r>
            <a:r>
              <a:rPr sz="1600"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494949"/>
                </a:solidFill>
                <a:latin typeface="Open Sans" panose="020B0606030504020204" pitchFamily="34" charset="0"/>
                <a:ea typeface="Open Sans" panose="020B0606030504020204" pitchFamily="34" charset="0"/>
                <a:cs typeface="Open Sans" panose="020B0606030504020204" pitchFamily="34" charset="0"/>
              </a:rPr>
              <a:t>we</a:t>
            </a:r>
            <a:r>
              <a:rPr sz="1600"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494949"/>
                </a:solidFill>
                <a:latin typeface="Open Sans" panose="020B0606030504020204" pitchFamily="34" charset="0"/>
                <a:ea typeface="Open Sans" panose="020B0606030504020204" pitchFamily="34" charset="0"/>
                <a:cs typeface="Open Sans" panose="020B0606030504020204" pitchFamily="34" charset="0"/>
              </a:rPr>
              <a:t>wish</a:t>
            </a:r>
            <a:r>
              <a:rPr sz="1600"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494949"/>
                </a:solidFill>
                <a:latin typeface="Open Sans" panose="020B0606030504020204" pitchFamily="34" charset="0"/>
                <a:ea typeface="Open Sans" panose="020B0606030504020204" pitchFamily="34" charset="0"/>
                <a:cs typeface="Open Sans" panose="020B0606030504020204" pitchFamily="34" charset="0"/>
              </a:rPr>
              <a:t>we</a:t>
            </a:r>
            <a:r>
              <a:rPr sz="16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knew,</a:t>
            </a:r>
            <a:r>
              <a:rPr sz="16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494949"/>
                </a:solidFill>
                <a:latin typeface="Open Sans" panose="020B0606030504020204" pitchFamily="34" charset="0"/>
                <a:ea typeface="Open Sans" panose="020B0606030504020204" pitchFamily="34" charset="0"/>
                <a:cs typeface="Open Sans" panose="020B0606030504020204" pitchFamily="34" charset="0"/>
              </a:rPr>
              <a:t>but</a:t>
            </a:r>
            <a:r>
              <a:rPr sz="16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don’t?</a:t>
            </a:r>
            <a:endParaRPr sz="16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1F204FDE-B4E1-F63F-156A-FC73B6A3A008}"/>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94</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92988" y="10922"/>
            <a:ext cx="11006023" cy="505267"/>
          </a:xfrm>
          <a:prstGeom prst="rect">
            <a:avLst/>
          </a:prstGeom>
        </p:spPr>
        <p:txBody>
          <a:bodyPr vert="horz" wrap="square" lIns="0" tIns="12700" rIns="0" bIns="0" rtlCol="0">
            <a:spAutoFit/>
          </a:bodyPr>
          <a:lstStyle/>
          <a:p>
            <a:pPr marL="12700">
              <a:lnSpc>
                <a:spcPct val="100000"/>
              </a:lnSpc>
              <a:spcBef>
                <a:spcPts val="100"/>
              </a:spcBef>
            </a:pPr>
            <a:r>
              <a:rPr sz="32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Question</a:t>
            </a:r>
            <a:r>
              <a:rPr sz="3200" spc="-18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2:</a:t>
            </a:r>
            <a:r>
              <a:rPr sz="3200" spc="-22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Current</a:t>
            </a:r>
            <a:r>
              <a:rPr sz="3200" spc="-18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Realities</a:t>
            </a:r>
            <a:r>
              <a:rPr sz="3200" spc="-19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and</a:t>
            </a:r>
            <a:r>
              <a:rPr sz="3200" spc="-20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Evolving</a:t>
            </a:r>
            <a:r>
              <a:rPr sz="3200" spc="-204"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Dynamics</a:t>
            </a:r>
            <a:endParaRPr sz="3200" dirty="0">
              <a:latin typeface="Open Sans" panose="020B0606030504020204" pitchFamily="34" charset="0"/>
              <a:ea typeface="Open Sans" panose="020B0606030504020204" pitchFamily="34" charset="0"/>
              <a:cs typeface="Open Sans" panose="020B0606030504020204" pitchFamily="34" charset="0"/>
            </a:endParaRPr>
          </a:p>
        </p:txBody>
      </p:sp>
      <p:graphicFrame>
        <p:nvGraphicFramePr>
          <p:cNvPr id="3" name="object 3"/>
          <p:cNvGraphicFramePr>
            <a:graphicFrameLocks noGrp="1"/>
          </p:cNvGraphicFramePr>
          <p:nvPr>
            <p:extLst>
              <p:ext uri="{D42A27DB-BD31-4B8C-83A1-F6EECF244321}">
                <p14:modId xmlns:p14="http://schemas.microsoft.com/office/powerpoint/2010/main" val="639800122"/>
              </p:ext>
            </p:extLst>
          </p:nvPr>
        </p:nvGraphicFramePr>
        <p:xfrm>
          <a:off x="1489075" y="1316607"/>
          <a:ext cx="9188450" cy="4198620"/>
        </p:xfrm>
        <a:graphic>
          <a:graphicData uri="http://schemas.openxmlformats.org/drawingml/2006/table">
            <a:tbl>
              <a:tblPr firstRow="1" bandRow="1">
                <a:tableStyleId>{2D5ABB26-0587-4C30-8999-92F81FD0307C}</a:tableStyleId>
              </a:tblPr>
              <a:tblGrid>
                <a:gridCol w="27432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3702050">
                  <a:extLst>
                    <a:ext uri="{9D8B030D-6E8A-4147-A177-3AD203B41FA5}">
                      <a16:colId xmlns:a16="http://schemas.microsoft.com/office/drawing/2014/main" val="20002"/>
                    </a:ext>
                  </a:extLst>
                </a:gridCol>
              </a:tblGrid>
              <a:tr h="822960">
                <a:tc>
                  <a:txBody>
                    <a:bodyPr/>
                    <a:lstStyle/>
                    <a:p>
                      <a:pPr marL="264795">
                        <a:lnSpc>
                          <a:spcPct val="100000"/>
                        </a:lnSpc>
                        <a:spcBef>
                          <a:spcPts val="1585"/>
                        </a:spcBef>
                      </a:pPr>
                      <a:r>
                        <a:rPr sz="2000" spc="-20" dirty="0">
                          <a:solidFill>
                            <a:srgbClr val="FFFFFF"/>
                          </a:solidFill>
                          <a:latin typeface="Open Sans" panose="020B0606030504020204" pitchFamily="34" charset="0"/>
                          <a:ea typeface="Open Sans" panose="020B0606030504020204" pitchFamily="34" charset="0"/>
                          <a:cs typeface="Open Sans" panose="020B0606030504020204" pitchFamily="34" charset="0"/>
                        </a:rPr>
                        <a:t>Current</a:t>
                      </a:r>
                      <a:r>
                        <a:rPr sz="2000" spc="-9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Conditions</a:t>
                      </a:r>
                      <a:endParaRPr sz="2000" dirty="0">
                        <a:latin typeface="Open Sans" panose="020B0606030504020204" pitchFamily="34" charset="0"/>
                        <a:ea typeface="Open Sans" panose="020B0606030504020204" pitchFamily="34" charset="0"/>
                        <a:cs typeface="Open Sans" panose="020B0606030504020204" pitchFamily="34" charset="0"/>
                      </a:endParaRPr>
                    </a:p>
                  </a:txBody>
                  <a:tcPr marL="0" marR="0" marT="20129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80619F"/>
                    </a:solidFill>
                  </a:tcPr>
                </a:tc>
                <a:tc>
                  <a:txBody>
                    <a:bodyPr/>
                    <a:lstStyle/>
                    <a:p>
                      <a:pPr marL="635" algn="ctr">
                        <a:lnSpc>
                          <a:spcPct val="100000"/>
                        </a:lnSpc>
                        <a:spcBef>
                          <a:spcPts val="1585"/>
                        </a:spcBef>
                      </a:pPr>
                      <a:r>
                        <a:rPr sz="2000"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Trends</a:t>
                      </a:r>
                      <a:endParaRPr sz="2000" dirty="0">
                        <a:latin typeface="Open Sans" panose="020B0606030504020204" pitchFamily="34" charset="0"/>
                        <a:ea typeface="Open Sans" panose="020B0606030504020204" pitchFamily="34" charset="0"/>
                        <a:cs typeface="Open Sans" panose="020B0606030504020204" pitchFamily="34" charset="0"/>
                      </a:endParaRPr>
                    </a:p>
                  </a:txBody>
                  <a:tcPr marL="0" marR="0" marT="20129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80619F"/>
                    </a:solidFill>
                  </a:tcPr>
                </a:tc>
                <a:tc>
                  <a:txBody>
                    <a:bodyPr/>
                    <a:lstStyle/>
                    <a:p>
                      <a:pPr marL="1188720" marR="609600" indent="-568960">
                        <a:lnSpc>
                          <a:spcPct val="100000"/>
                        </a:lnSpc>
                        <a:spcBef>
                          <a:spcPts val="145"/>
                        </a:spcBef>
                      </a:pPr>
                      <a:r>
                        <a:rPr sz="2000" spc="-55">
                          <a:solidFill>
                            <a:srgbClr val="FFFFFF"/>
                          </a:solidFill>
                          <a:latin typeface="Open Sans" panose="020B0606030504020204" pitchFamily="34" charset="0"/>
                          <a:ea typeface="Open Sans" panose="020B0606030504020204" pitchFamily="34" charset="0"/>
                          <a:cs typeface="Open Sans" panose="020B0606030504020204" pitchFamily="34" charset="0"/>
                        </a:rPr>
                        <a:t>Assumptions</a:t>
                      </a:r>
                      <a:r>
                        <a:rPr sz="2000" spc="-5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000" spc="-20">
                          <a:solidFill>
                            <a:srgbClr val="FFFFFF"/>
                          </a:solidFill>
                          <a:latin typeface="Open Sans" panose="020B0606030504020204" pitchFamily="34" charset="0"/>
                          <a:ea typeface="Open Sans" panose="020B0606030504020204" pitchFamily="34" charset="0"/>
                          <a:cs typeface="Open Sans" panose="020B0606030504020204" pitchFamily="34" charset="0"/>
                        </a:rPr>
                        <a:t>About </a:t>
                      </a:r>
                      <a:r>
                        <a:rPr sz="2000">
                          <a:solidFill>
                            <a:srgbClr val="FFFFFF"/>
                          </a:solidFill>
                          <a:latin typeface="Open Sans" panose="020B0606030504020204" pitchFamily="34" charset="0"/>
                          <a:ea typeface="Open Sans" panose="020B0606030504020204" pitchFamily="34" charset="0"/>
                          <a:cs typeface="Open Sans" panose="020B0606030504020204" pitchFamily="34" charset="0"/>
                        </a:rPr>
                        <a:t>the</a:t>
                      </a:r>
                      <a:r>
                        <a:rPr sz="2000" spc="-11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000" spc="-10">
                          <a:solidFill>
                            <a:srgbClr val="FFFFFF"/>
                          </a:solidFill>
                          <a:latin typeface="Open Sans" panose="020B0606030504020204" pitchFamily="34" charset="0"/>
                          <a:ea typeface="Open Sans" panose="020B0606030504020204" pitchFamily="34" charset="0"/>
                          <a:cs typeface="Open Sans" panose="020B0606030504020204" pitchFamily="34" charset="0"/>
                        </a:rPr>
                        <a:t>Future</a:t>
                      </a:r>
                      <a:endParaRPr sz="2000">
                        <a:latin typeface="Open Sans" panose="020B0606030504020204" pitchFamily="34" charset="0"/>
                        <a:ea typeface="Open Sans" panose="020B0606030504020204" pitchFamily="34" charset="0"/>
                        <a:cs typeface="Open Sans" panose="020B0606030504020204" pitchFamily="34" charset="0"/>
                      </a:endParaRPr>
                    </a:p>
                  </a:txBody>
                  <a:tcPr marL="0" marR="0" marT="1841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80619F"/>
                    </a:solidFill>
                  </a:tcPr>
                </a:tc>
                <a:extLst>
                  <a:ext uri="{0D108BD9-81ED-4DB2-BD59-A6C34878D82A}">
                    <a16:rowId xmlns:a16="http://schemas.microsoft.com/office/drawing/2014/main" val="10000"/>
                  </a:ext>
                </a:extLst>
              </a:tr>
              <a:tr h="3375660">
                <a:tc>
                  <a:txBody>
                    <a:bodyPr/>
                    <a:lstStyle/>
                    <a:p>
                      <a:pPr>
                        <a:lnSpc>
                          <a:spcPct val="100000"/>
                        </a:lnSpc>
                        <a:spcBef>
                          <a:spcPts val="520"/>
                        </a:spcBef>
                      </a:pPr>
                      <a:endParaRPr sz="2000">
                        <a:latin typeface="Open Sans" panose="020B0606030504020204" pitchFamily="34" charset="0"/>
                        <a:ea typeface="Open Sans" panose="020B0606030504020204" pitchFamily="34" charset="0"/>
                        <a:cs typeface="Open Sans" panose="020B0606030504020204" pitchFamily="34" charset="0"/>
                      </a:endParaRPr>
                    </a:p>
                    <a:p>
                      <a:pPr marL="1079500" marR="292735" indent="-690245">
                        <a:lnSpc>
                          <a:spcPct val="100000"/>
                        </a:lnSpc>
                      </a:pPr>
                      <a:r>
                        <a:rPr sz="2000" i="1" spc="-10">
                          <a:latin typeface="Open Sans" panose="020B0606030504020204" pitchFamily="34" charset="0"/>
                          <a:ea typeface="Open Sans" panose="020B0606030504020204" pitchFamily="34" charset="0"/>
                          <a:cs typeface="Open Sans" panose="020B0606030504020204" pitchFamily="34" charset="0"/>
                        </a:rPr>
                        <a:t>What’s</a:t>
                      </a:r>
                      <a:r>
                        <a:rPr sz="2000" i="1" spc="-120">
                          <a:latin typeface="Open Sans" panose="020B0606030504020204" pitchFamily="34" charset="0"/>
                          <a:ea typeface="Open Sans" panose="020B0606030504020204" pitchFamily="34" charset="0"/>
                          <a:cs typeface="Open Sans" panose="020B0606030504020204" pitchFamily="34" charset="0"/>
                        </a:rPr>
                        <a:t> </a:t>
                      </a:r>
                      <a:r>
                        <a:rPr sz="2000" i="1" spc="-10">
                          <a:latin typeface="Open Sans" panose="020B0606030504020204" pitchFamily="34" charset="0"/>
                          <a:ea typeface="Open Sans" panose="020B0606030504020204" pitchFamily="34" charset="0"/>
                          <a:cs typeface="Open Sans" panose="020B0606030504020204" pitchFamily="34" charset="0"/>
                        </a:rPr>
                        <a:t>going</a:t>
                      </a:r>
                      <a:r>
                        <a:rPr sz="2000" i="1" spc="-120">
                          <a:latin typeface="Open Sans" panose="020B0606030504020204" pitchFamily="34" charset="0"/>
                          <a:ea typeface="Open Sans" panose="020B0606030504020204" pitchFamily="34" charset="0"/>
                          <a:cs typeface="Open Sans" panose="020B0606030504020204" pitchFamily="34" charset="0"/>
                        </a:rPr>
                        <a:t> </a:t>
                      </a:r>
                      <a:r>
                        <a:rPr sz="2000" i="1" spc="-25">
                          <a:latin typeface="Open Sans" panose="020B0606030504020204" pitchFamily="34" charset="0"/>
                          <a:ea typeface="Open Sans" panose="020B0606030504020204" pitchFamily="34" charset="0"/>
                          <a:cs typeface="Open Sans" panose="020B0606030504020204" pitchFamily="34" charset="0"/>
                        </a:rPr>
                        <a:t>on </a:t>
                      </a:r>
                      <a:r>
                        <a:rPr sz="2000" i="1" spc="-20">
                          <a:latin typeface="Open Sans" panose="020B0606030504020204" pitchFamily="34" charset="0"/>
                          <a:ea typeface="Open Sans" panose="020B0606030504020204" pitchFamily="34" charset="0"/>
                          <a:cs typeface="Open Sans" panose="020B0606030504020204" pitchFamily="34" charset="0"/>
                        </a:rPr>
                        <a:t>now?</a:t>
                      </a:r>
                      <a:endParaRPr sz="2000">
                        <a:latin typeface="Open Sans" panose="020B0606030504020204" pitchFamily="34" charset="0"/>
                        <a:ea typeface="Open Sans" panose="020B0606030504020204" pitchFamily="34" charset="0"/>
                        <a:cs typeface="Open Sans" panose="020B0606030504020204" pitchFamily="34" charset="0"/>
                      </a:endParaRPr>
                    </a:p>
                  </a:txBody>
                  <a:tcPr marL="0" marR="0" marT="6604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5D2DF"/>
                    </a:solidFill>
                  </a:tcPr>
                </a:tc>
                <a:tc>
                  <a:txBody>
                    <a:bodyPr/>
                    <a:lstStyle/>
                    <a:p>
                      <a:pPr>
                        <a:lnSpc>
                          <a:spcPct val="100000"/>
                        </a:lnSpc>
                        <a:spcBef>
                          <a:spcPts val="520"/>
                        </a:spcBef>
                      </a:pPr>
                      <a:endParaRPr sz="2000">
                        <a:latin typeface="Open Sans" panose="020B0606030504020204" pitchFamily="34" charset="0"/>
                        <a:ea typeface="Open Sans" panose="020B0606030504020204" pitchFamily="34" charset="0"/>
                        <a:cs typeface="Open Sans" panose="020B0606030504020204" pitchFamily="34" charset="0"/>
                      </a:endParaRPr>
                    </a:p>
                    <a:p>
                      <a:pPr marL="114300" marR="459740" algn="ctr">
                        <a:lnSpc>
                          <a:spcPct val="100000"/>
                        </a:lnSpc>
                      </a:pPr>
                      <a:r>
                        <a:rPr sz="2000" i="1">
                          <a:latin typeface="Open Sans" panose="020B0606030504020204" pitchFamily="34" charset="0"/>
                          <a:ea typeface="Open Sans" panose="020B0606030504020204" pitchFamily="34" charset="0"/>
                          <a:cs typeface="Open Sans" panose="020B0606030504020204" pitchFamily="34" charset="0"/>
                        </a:rPr>
                        <a:t>A</a:t>
                      </a:r>
                      <a:r>
                        <a:rPr sz="2000" i="1" spc="-140">
                          <a:latin typeface="Open Sans" panose="020B0606030504020204" pitchFamily="34" charset="0"/>
                          <a:ea typeface="Open Sans" panose="020B0606030504020204" pitchFamily="34" charset="0"/>
                          <a:cs typeface="Open Sans" panose="020B0606030504020204" pitchFamily="34" charset="0"/>
                        </a:rPr>
                        <a:t> </a:t>
                      </a:r>
                      <a:r>
                        <a:rPr sz="2000" i="1">
                          <a:latin typeface="Open Sans" panose="020B0606030504020204" pitchFamily="34" charset="0"/>
                          <a:ea typeface="Open Sans" panose="020B0606030504020204" pitchFamily="34" charset="0"/>
                          <a:cs typeface="Open Sans" panose="020B0606030504020204" pitchFamily="34" charset="0"/>
                        </a:rPr>
                        <a:t>change</a:t>
                      </a:r>
                      <a:r>
                        <a:rPr sz="2000" i="1" spc="-105">
                          <a:latin typeface="Open Sans" panose="020B0606030504020204" pitchFamily="34" charset="0"/>
                          <a:ea typeface="Open Sans" panose="020B0606030504020204" pitchFamily="34" charset="0"/>
                          <a:cs typeface="Open Sans" panose="020B0606030504020204" pitchFamily="34" charset="0"/>
                        </a:rPr>
                        <a:t> </a:t>
                      </a:r>
                      <a:r>
                        <a:rPr sz="2000" i="1" spc="-25">
                          <a:latin typeface="Open Sans" panose="020B0606030504020204" pitchFamily="34" charset="0"/>
                          <a:ea typeface="Open Sans" panose="020B0606030504020204" pitchFamily="34" charset="0"/>
                          <a:cs typeface="Open Sans" panose="020B0606030504020204" pitchFamily="34" charset="0"/>
                        </a:rPr>
                        <a:t>in </a:t>
                      </a:r>
                      <a:r>
                        <a:rPr sz="2000" i="1" spc="-10">
                          <a:latin typeface="Open Sans" panose="020B0606030504020204" pitchFamily="34" charset="0"/>
                          <a:ea typeface="Open Sans" panose="020B0606030504020204" pitchFamily="34" charset="0"/>
                          <a:cs typeface="Open Sans" panose="020B0606030504020204" pitchFamily="34" charset="0"/>
                        </a:rPr>
                        <a:t>progress</a:t>
                      </a:r>
                      <a:r>
                        <a:rPr sz="2000" i="1" spc="-105">
                          <a:latin typeface="Open Sans" panose="020B0606030504020204" pitchFamily="34" charset="0"/>
                          <a:ea typeface="Open Sans" panose="020B0606030504020204" pitchFamily="34" charset="0"/>
                          <a:cs typeface="Open Sans" panose="020B0606030504020204" pitchFamily="34" charset="0"/>
                        </a:rPr>
                        <a:t> </a:t>
                      </a:r>
                      <a:r>
                        <a:rPr sz="2000" i="1">
                          <a:latin typeface="Open Sans" panose="020B0606030504020204" pitchFamily="34" charset="0"/>
                          <a:ea typeface="Open Sans" panose="020B0606030504020204" pitchFamily="34" charset="0"/>
                          <a:cs typeface="Open Sans" panose="020B0606030504020204" pitchFamily="34" charset="0"/>
                        </a:rPr>
                        <a:t>and</a:t>
                      </a:r>
                      <a:r>
                        <a:rPr sz="2000" i="1" spc="-105">
                          <a:latin typeface="Open Sans" panose="020B0606030504020204" pitchFamily="34" charset="0"/>
                          <a:ea typeface="Open Sans" panose="020B0606030504020204" pitchFamily="34" charset="0"/>
                          <a:cs typeface="Open Sans" panose="020B0606030504020204" pitchFamily="34" charset="0"/>
                        </a:rPr>
                        <a:t> </a:t>
                      </a:r>
                      <a:r>
                        <a:rPr sz="2000" i="1" spc="-25">
                          <a:latin typeface="Open Sans" panose="020B0606030504020204" pitchFamily="34" charset="0"/>
                          <a:ea typeface="Open Sans" panose="020B0606030504020204" pitchFamily="34" charset="0"/>
                          <a:cs typeface="Open Sans" panose="020B0606030504020204" pitchFamily="34" charset="0"/>
                        </a:rPr>
                        <a:t>the </a:t>
                      </a:r>
                      <a:r>
                        <a:rPr sz="2000" i="1" spc="-20">
                          <a:latin typeface="Open Sans" panose="020B0606030504020204" pitchFamily="34" charset="0"/>
                          <a:ea typeface="Open Sans" panose="020B0606030504020204" pitchFamily="34" charset="0"/>
                          <a:cs typeface="Open Sans" panose="020B0606030504020204" pitchFamily="34" charset="0"/>
                        </a:rPr>
                        <a:t>direction</a:t>
                      </a:r>
                      <a:r>
                        <a:rPr sz="2000" i="1" spc="-95">
                          <a:latin typeface="Open Sans" panose="020B0606030504020204" pitchFamily="34" charset="0"/>
                          <a:ea typeface="Open Sans" panose="020B0606030504020204" pitchFamily="34" charset="0"/>
                          <a:cs typeface="Open Sans" panose="020B0606030504020204" pitchFamily="34" charset="0"/>
                        </a:rPr>
                        <a:t> </a:t>
                      </a:r>
                      <a:r>
                        <a:rPr sz="2000" i="1">
                          <a:latin typeface="Open Sans" panose="020B0606030504020204" pitchFamily="34" charset="0"/>
                          <a:ea typeface="Open Sans" panose="020B0606030504020204" pitchFamily="34" charset="0"/>
                          <a:cs typeface="Open Sans" panose="020B0606030504020204" pitchFamily="34" charset="0"/>
                        </a:rPr>
                        <a:t>of</a:t>
                      </a:r>
                      <a:r>
                        <a:rPr sz="2000" i="1" spc="-95">
                          <a:latin typeface="Open Sans" panose="020B0606030504020204" pitchFamily="34" charset="0"/>
                          <a:ea typeface="Open Sans" panose="020B0606030504020204" pitchFamily="34" charset="0"/>
                          <a:cs typeface="Open Sans" panose="020B0606030504020204" pitchFamily="34" charset="0"/>
                        </a:rPr>
                        <a:t> </a:t>
                      </a:r>
                      <a:r>
                        <a:rPr sz="2000" i="1" spc="-25">
                          <a:latin typeface="Open Sans" panose="020B0606030504020204" pitchFamily="34" charset="0"/>
                          <a:ea typeface="Open Sans" panose="020B0606030504020204" pitchFamily="34" charset="0"/>
                          <a:cs typeface="Open Sans" panose="020B0606030504020204" pitchFamily="34" charset="0"/>
                        </a:rPr>
                        <a:t>the </a:t>
                      </a:r>
                      <a:r>
                        <a:rPr sz="2000" i="1" spc="-10">
                          <a:latin typeface="Open Sans" panose="020B0606030504020204" pitchFamily="34" charset="0"/>
                          <a:ea typeface="Open Sans" panose="020B0606030504020204" pitchFamily="34" charset="0"/>
                          <a:cs typeface="Open Sans" panose="020B0606030504020204" pitchFamily="34" charset="0"/>
                        </a:rPr>
                        <a:t>change</a:t>
                      </a:r>
                      <a:endParaRPr sz="2000">
                        <a:latin typeface="Open Sans" panose="020B0606030504020204" pitchFamily="34" charset="0"/>
                        <a:ea typeface="Open Sans" panose="020B0606030504020204" pitchFamily="34" charset="0"/>
                        <a:cs typeface="Open Sans" panose="020B0606030504020204" pitchFamily="34" charset="0"/>
                      </a:endParaRPr>
                    </a:p>
                  </a:txBody>
                  <a:tcPr marL="0" marR="0" marT="6604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5D2DF"/>
                    </a:solidFill>
                  </a:tcPr>
                </a:tc>
                <a:tc>
                  <a:txBody>
                    <a:bodyPr/>
                    <a:lstStyle/>
                    <a:p>
                      <a:pPr>
                        <a:lnSpc>
                          <a:spcPct val="100000"/>
                        </a:lnSpc>
                        <a:spcBef>
                          <a:spcPts val="520"/>
                        </a:spcBef>
                      </a:pPr>
                      <a:endParaRPr sz="2000" dirty="0">
                        <a:latin typeface="Open Sans" panose="020B0606030504020204" pitchFamily="34" charset="0"/>
                        <a:ea typeface="Open Sans" panose="020B0606030504020204" pitchFamily="34" charset="0"/>
                        <a:cs typeface="Open Sans" panose="020B0606030504020204" pitchFamily="34" charset="0"/>
                      </a:endParaRPr>
                    </a:p>
                    <a:p>
                      <a:pPr marL="216535" marR="542925" indent="-5715" algn="ctr">
                        <a:lnSpc>
                          <a:spcPct val="100000"/>
                        </a:lnSpc>
                      </a:pPr>
                      <a:r>
                        <a:rPr sz="2000" i="1" spc="-20" dirty="0">
                          <a:latin typeface="Open Sans" panose="020B0606030504020204" pitchFamily="34" charset="0"/>
                          <a:ea typeface="Open Sans" panose="020B0606030504020204" pitchFamily="34" charset="0"/>
                          <a:cs typeface="Open Sans" panose="020B0606030504020204" pitchFamily="34" charset="0"/>
                        </a:rPr>
                        <a:t>Something</a:t>
                      </a:r>
                      <a:r>
                        <a:rPr sz="2000" i="1" spc="-75" dirty="0">
                          <a:latin typeface="Open Sans" panose="020B0606030504020204" pitchFamily="34" charset="0"/>
                          <a:ea typeface="Open Sans" panose="020B0606030504020204" pitchFamily="34" charset="0"/>
                          <a:cs typeface="Open Sans" panose="020B0606030504020204" pitchFamily="34" charset="0"/>
                        </a:rPr>
                        <a:t> </a:t>
                      </a:r>
                      <a:r>
                        <a:rPr sz="2000" i="1" spc="-20" dirty="0">
                          <a:latin typeface="Open Sans" panose="020B0606030504020204" pitchFamily="34" charset="0"/>
                          <a:ea typeface="Open Sans" panose="020B0606030504020204" pitchFamily="34" charset="0"/>
                          <a:cs typeface="Open Sans" panose="020B0606030504020204" pitchFamily="34" charset="0"/>
                        </a:rPr>
                        <a:t>that</a:t>
                      </a:r>
                      <a:r>
                        <a:rPr sz="2000" i="1" spc="-114" dirty="0">
                          <a:latin typeface="Open Sans" panose="020B0606030504020204" pitchFamily="34" charset="0"/>
                          <a:ea typeface="Open Sans" panose="020B0606030504020204" pitchFamily="34" charset="0"/>
                          <a:cs typeface="Open Sans" panose="020B0606030504020204" pitchFamily="34" charset="0"/>
                        </a:rPr>
                        <a:t> </a:t>
                      </a:r>
                      <a:r>
                        <a:rPr sz="2000" i="1" spc="-10" dirty="0">
                          <a:latin typeface="Open Sans" panose="020B0606030504020204" pitchFamily="34" charset="0"/>
                          <a:ea typeface="Open Sans" panose="020B0606030504020204" pitchFamily="34" charset="0"/>
                          <a:cs typeface="Open Sans" panose="020B0606030504020204" pitchFamily="34" charset="0"/>
                        </a:rPr>
                        <a:t>could </a:t>
                      </a:r>
                      <a:r>
                        <a:rPr sz="2000" i="1" dirty="0">
                          <a:latin typeface="Open Sans" panose="020B0606030504020204" pitchFamily="34" charset="0"/>
                          <a:ea typeface="Open Sans" panose="020B0606030504020204" pitchFamily="34" charset="0"/>
                          <a:cs typeface="Open Sans" panose="020B0606030504020204" pitchFamily="34" charset="0"/>
                        </a:rPr>
                        <a:t>happen</a:t>
                      </a:r>
                      <a:r>
                        <a:rPr sz="2000" i="1" spc="-20" dirty="0">
                          <a:latin typeface="Open Sans" panose="020B0606030504020204" pitchFamily="34" charset="0"/>
                          <a:ea typeface="Open Sans" panose="020B0606030504020204" pitchFamily="34" charset="0"/>
                          <a:cs typeface="Open Sans" panose="020B0606030504020204" pitchFamily="34" charset="0"/>
                        </a:rPr>
                        <a:t> </a:t>
                      </a:r>
                      <a:r>
                        <a:rPr sz="2000" i="1" dirty="0">
                          <a:latin typeface="Open Sans" panose="020B0606030504020204" pitchFamily="34" charset="0"/>
                          <a:ea typeface="Open Sans" panose="020B0606030504020204" pitchFamily="34" charset="0"/>
                          <a:cs typeface="Open Sans" panose="020B0606030504020204" pitchFamily="34" charset="0"/>
                        </a:rPr>
                        <a:t>in</a:t>
                      </a:r>
                      <a:r>
                        <a:rPr sz="2000" i="1" spc="-80" dirty="0">
                          <a:latin typeface="Open Sans" panose="020B0606030504020204" pitchFamily="34" charset="0"/>
                          <a:ea typeface="Open Sans" panose="020B0606030504020204" pitchFamily="34" charset="0"/>
                          <a:cs typeface="Open Sans" panose="020B0606030504020204" pitchFamily="34" charset="0"/>
                        </a:rPr>
                        <a:t> </a:t>
                      </a:r>
                      <a:r>
                        <a:rPr sz="2000" i="1" spc="-25" dirty="0">
                          <a:latin typeface="Open Sans" panose="020B0606030504020204" pitchFamily="34" charset="0"/>
                          <a:ea typeface="Open Sans" panose="020B0606030504020204" pitchFamily="34" charset="0"/>
                          <a:cs typeface="Open Sans" panose="020B0606030504020204" pitchFamily="34" charset="0"/>
                        </a:rPr>
                        <a:t>the </a:t>
                      </a:r>
                      <a:r>
                        <a:rPr sz="2000" i="1" spc="-35" dirty="0">
                          <a:latin typeface="Open Sans" panose="020B0606030504020204" pitchFamily="34" charset="0"/>
                          <a:ea typeface="Open Sans" panose="020B0606030504020204" pitchFamily="34" charset="0"/>
                          <a:cs typeface="Open Sans" panose="020B0606030504020204" pitchFamily="34" charset="0"/>
                        </a:rPr>
                        <a:t>foreseeable</a:t>
                      </a:r>
                      <a:r>
                        <a:rPr sz="2000" i="1" spc="-100" dirty="0">
                          <a:latin typeface="Open Sans" panose="020B0606030504020204" pitchFamily="34" charset="0"/>
                          <a:ea typeface="Open Sans" panose="020B0606030504020204" pitchFamily="34" charset="0"/>
                          <a:cs typeface="Open Sans" panose="020B0606030504020204" pitchFamily="34" charset="0"/>
                        </a:rPr>
                        <a:t> </a:t>
                      </a:r>
                      <a:r>
                        <a:rPr sz="2000" i="1" dirty="0">
                          <a:latin typeface="Open Sans" panose="020B0606030504020204" pitchFamily="34" charset="0"/>
                          <a:ea typeface="Open Sans" panose="020B0606030504020204" pitchFamily="34" charset="0"/>
                          <a:cs typeface="Open Sans" panose="020B0606030504020204" pitchFamily="34" charset="0"/>
                        </a:rPr>
                        <a:t>future</a:t>
                      </a:r>
                      <a:r>
                        <a:rPr sz="2000" i="1" spc="-70" dirty="0">
                          <a:latin typeface="Open Sans" panose="020B0606030504020204" pitchFamily="34" charset="0"/>
                          <a:ea typeface="Open Sans" panose="020B0606030504020204" pitchFamily="34" charset="0"/>
                          <a:cs typeface="Open Sans" panose="020B0606030504020204" pitchFamily="34" charset="0"/>
                        </a:rPr>
                        <a:t> </a:t>
                      </a:r>
                      <a:r>
                        <a:rPr sz="2000" i="1" spc="-20" dirty="0">
                          <a:latin typeface="Open Sans" panose="020B0606030504020204" pitchFamily="34" charset="0"/>
                          <a:ea typeface="Open Sans" panose="020B0606030504020204" pitchFamily="34" charset="0"/>
                          <a:cs typeface="Open Sans" panose="020B0606030504020204" pitchFamily="34" charset="0"/>
                        </a:rPr>
                        <a:t>that </a:t>
                      </a:r>
                      <a:r>
                        <a:rPr sz="2000" i="1" spc="-55" dirty="0">
                          <a:latin typeface="Open Sans" panose="020B0606030504020204" pitchFamily="34" charset="0"/>
                          <a:ea typeface="Open Sans" panose="020B0606030504020204" pitchFamily="34" charset="0"/>
                          <a:cs typeface="Open Sans" panose="020B0606030504020204" pitchFamily="34" charset="0"/>
                        </a:rPr>
                        <a:t>would</a:t>
                      </a:r>
                      <a:r>
                        <a:rPr sz="2000" i="1" spc="-85" dirty="0">
                          <a:latin typeface="Open Sans" panose="020B0606030504020204" pitchFamily="34" charset="0"/>
                          <a:ea typeface="Open Sans" panose="020B0606030504020204" pitchFamily="34" charset="0"/>
                          <a:cs typeface="Open Sans" panose="020B0606030504020204" pitchFamily="34" charset="0"/>
                        </a:rPr>
                        <a:t> </a:t>
                      </a:r>
                      <a:r>
                        <a:rPr sz="2000" i="1" spc="-65" dirty="0">
                          <a:latin typeface="Open Sans" panose="020B0606030504020204" pitchFamily="34" charset="0"/>
                          <a:ea typeface="Open Sans" panose="020B0606030504020204" pitchFamily="34" charset="0"/>
                          <a:cs typeface="Open Sans" panose="020B0606030504020204" pitchFamily="34" charset="0"/>
                        </a:rPr>
                        <a:t>make</a:t>
                      </a:r>
                      <a:r>
                        <a:rPr sz="2000" i="1" spc="-95" dirty="0">
                          <a:latin typeface="Open Sans" panose="020B0606030504020204" pitchFamily="34" charset="0"/>
                          <a:ea typeface="Open Sans" panose="020B0606030504020204" pitchFamily="34" charset="0"/>
                          <a:cs typeface="Open Sans" panose="020B0606030504020204" pitchFamily="34" charset="0"/>
                        </a:rPr>
                        <a:t> </a:t>
                      </a:r>
                      <a:r>
                        <a:rPr sz="2000" i="1" dirty="0">
                          <a:latin typeface="Open Sans" panose="020B0606030504020204" pitchFamily="34" charset="0"/>
                          <a:ea typeface="Open Sans" panose="020B0606030504020204" pitchFamily="34" charset="0"/>
                          <a:cs typeface="Open Sans" panose="020B0606030504020204" pitchFamily="34" charset="0"/>
                        </a:rPr>
                        <a:t>a</a:t>
                      </a:r>
                      <a:r>
                        <a:rPr sz="2000" i="1" spc="-35" dirty="0">
                          <a:latin typeface="Open Sans" panose="020B0606030504020204" pitchFamily="34" charset="0"/>
                          <a:ea typeface="Open Sans" panose="020B0606030504020204" pitchFamily="34" charset="0"/>
                          <a:cs typeface="Open Sans" panose="020B0606030504020204" pitchFamily="34" charset="0"/>
                        </a:rPr>
                        <a:t> </a:t>
                      </a:r>
                      <a:r>
                        <a:rPr sz="2000" i="1" spc="-25" dirty="0">
                          <a:latin typeface="Open Sans" panose="020B0606030504020204" pitchFamily="34" charset="0"/>
                          <a:ea typeface="Open Sans" panose="020B0606030504020204" pitchFamily="34" charset="0"/>
                          <a:cs typeface="Open Sans" panose="020B0606030504020204" pitchFamily="34" charset="0"/>
                        </a:rPr>
                        <a:t>big </a:t>
                      </a:r>
                      <a:r>
                        <a:rPr sz="2000" i="1" spc="-10" dirty="0">
                          <a:latin typeface="Open Sans" panose="020B0606030504020204" pitchFamily="34" charset="0"/>
                          <a:ea typeface="Open Sans" panose="020B0606030504020204" pitchFamily="34" charset="0"/>
                          <a:cs typeface="Open Sans" panose="020B0606030504020204" pitchFamily="34" charset="0"/>
                        </a:rPr>
                        <a:t>difference</a:t>
                      </a:r>
                      <a:endParaRPr sz="2000" dirty="0">
                        <a:latin typeface="Open Sans" panose="020B0606030504020204" pitchFamily="34" charset="0"/>
                        <a:ea typeface="Open Sans" panose="020B0606030504020204" pitchFamily="34" charset="0"/>
                        <a:cs typeface="Open Sans" panose="020B0606030504020204" pitchFamily="34" charset="0"/>
                      </a:endParaRPr>
                    </a:p>
                  </a:txBody>
                  <a:tcPr marL="0" marR="0" marT="6604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5D2DF"/>
                    </a:solidFill>
                  </a:tcPr>
                </a:tc>
                <a:extLst>
                  <a:ext uri="{0D108BD9-81ED-4DB2-BD59-A6C34878D82A}">
                    <a16:rowId xmlns:a16="http://schemas.microsoft.com/office/drawing/2014/main" val="10001"/>
                  </a:ext>
                </a:extLst>
              </a:tr>
            </a:tbl>
          </a:graphicData>
        </a:graphic>
      </p:graphicFrame>
      <p:sp>
        <p:nvSpPr>
          <p:cNvPr id="5" name="object 5">
            <a:extLst>
              <a:ext uri="{FF2B5EF4-FFF2-40B4-BE49-F238E27FC236}">
                <a16:creationId xmlns:a16="http://schemas.microsoft.com/office/drawing/2014/main" id="{588BCD01-A861-91E1-C7EA-C513838063DF}"/>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95</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92988" y="10922"/>
            <a:ext cx="11006023" cy="566822"/>
          </a:xfrm>
          <a:prstGeom prst="rect">
            <a:avLst/>
          </a:prstGeom>
        </p:spPr>
        <p:txBody>
          <a:bodyPr vert="horz" wrap="square" lIns="0" tIns="12700" rIns="0" bIns="0" rtlCol="0">
            <a:spAutoFit/>
          </a:bodyPr>
          <a:lstStyle/>
          <a:p>
            <a:pPr marL="3143250">
              <a:lnSpc>
                <a:spcPct val="100000"/>
              </a:lnSpc>
              <a:spcBef>
                <a:spcPts val="100"/>
              </a:spcBef>
            </a:pPr>
            <a:r>
              <a:rPr sz="3600"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Four</a:t>
            </a:r>
            <a:r>
              <a:rPr sz="3600" spc="-19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Knowledge</a:t>
            </a:r>
            <a:r>
              <a:rPr sz="3600" spc="-16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Bases</a:t>
            </a:r>
            <a:endParaRPr sz="36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a:spLocks noGrp="1"/>
          </p:cNvSpPr>
          <p:nvPr>
            <p:ph type="body" idx="1"/>
          </p:nvPr>
        </p:nvSpPr>
        <p:spPr>
          <a:xfrm>
            <a:off x="2139567" y="1326896"/>
            <a:ext cx="7674609" cy="4087784"/>
          </a:xfrm>
          <a:prstGeom prst="rect">
            <a:avLst/>
          </a:prstGeom>
        </p:spPr>
        <p:txBody>
          <a:bodyPr vert="horz" wrap="square" lIns="0" tIns="93470" rIns="0" bIns="0" rtlCol="0">
            <a:spAutoFit/>
          </a:bodyPr>
          <a:lstStyle/>
          <a:p>
            <a:pPr marL="528320" marR="182245" indent="-516255">
              <a:lnSpc>
                <a:spcPts val="2700"/>
              </a:lnSpc>
              <a:spcBef>
                <a:spcPts val="340"/>
              </a:spcBef>
              <a:buAutoNum type="arabicPeriod"/>
              <a:tabLst>
                <a:tab pos="709295" algn="l"/>
              </a:tabLst>
            </a:pPr>
            <a:r>
              <a:rPr sz="2000" dirty="0">
                <a:latin typeface="Open Sans" panose="020B0606030504020204" pitchFamily="34" charset="0"/>
                <a:ea typeface="Open Sans" panose="020B0606030504020204" pitchFamily="34" charset="0"/>
                <a:cs typeface="Open Sans" panose="020B0606030504020204" pitchFamily="34" charset="0"/>
              </a:rPr>
              <a:t>What</a:t>
            </a:r>
            <a:r>
              <a:rPr sz="2000" spc="-9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do</a:t>
            </a:r>
            <a:r>
              <a:rPr sz="2000" spc="-6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we</a:t>
            </a:r>
            <a:r>
              <a:rPr sz="2000" spc="-6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know</a:t>
            </a:r>
            <a:r>
              <a:rPr sz="2000" spc="-6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about</a:t>
            </a:r>
            <a:r>
              <a:rPr sz="2000" spc="-7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our</a:t>
            </a:r>
            <a:r>
              <a:rPr sz="2000" spc="-75" dirty="0">
                <a:latin typeface="Open Sans" panose="020B0606030504020204" pitchFamily="34" charset="0"/>
                <a:ea typeface="Open Sans" panose="020B0606030504020204" pitchFamily="34" charset="0"/>
                <a:cs typeface="Open Sans" panose="020B0606030504020204" pitchFamily="34" charset="0"/>
              </a:rPr>
              <a:t> </a:t>
            </a:r>
            <a:r>
              <a:rPr sz="2000" spc="-35" dirty="0">
                <a:latin typeface="Open Sans" panose="020B0606030504020204" pitchFamily="34" charset="0"/>
                <a:ea typeface="Open Sans" panose="020B0606030504020204" pitchFamily="34" charset="0"/>
                <a:cs typeface="Open Sans" panose="020B0606030504020204" pitchFamily="34" charset="0"/>
              </a:rPr>
              <a:t>stakeholders’</a:t>
            </a:r>
            <a:r>
              <a:rPr sz="2000" spc="-13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needs,</a:t>
            </a:r>
            <a:r>
              <a:rPr sz="2000" spc="-40"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wants, </a:t>
            </a:r>
            <a:r>
              <a:rPr sz="2000" dirty="0">
                <a:latin typeface="Open Sans" panose="020B0606030504020204" pitchFamily="34" charset="0"/>
                <a:ea typeface="Open Sans" panose="020B0606030504020204" pitchFamily="34" charset="0"/>
                <a:cs typeface="Open Sans" panose="020B0606030504020204" pitchFamily="34" charset="0"/>
              </a:rPr>
              <a:t>and</a:t>
            </a:r>
            <a:r>
              <a:rPr sz="2000" spc="-85" dirty="0">
                <a:latin typeface="Open Sans" panose="020B0606030504020204" pitchFamily="34" charset="0"/>
                <a:ea typeface="Open Sans" panose="020B0606030504020204" pitchFamily="34" charset="0"/>
                <a:cs typeface="Open Sans" panose="020B0606030504020204" pitchFamily="34" charset="0"/>
              </a:rPr>
              <a:t> </a:t>
            </a:r>
            <a:r>
              <a:rPr sz="2000" spc="-30" dirty="0">
                <a:latin typeface="Open Sans" panose="020B0606030504020204" pitchFamily="34" charset="0"/>
                <a:ea typeface="Open Sans" panose="020B0606030504020204" pitchFamily="34" charset="0"/>
                <a:cs typeface="Open Sans" panose="020B0606030504020204" pitchFamily="34" charset="0"/>
              </a:rPr>
              <a:t>preferences</a:t>
            </a:r>
            <a:r>
              <a:rPr sz="2000" spc="-7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that</a:t>
            </a:r>
            <a:r>
              <a:rPr sz="2000" spc="-10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are</a:t>
            </a:r>
            <a:r>
              <a:rPr sz="2000" spc="-70" dirty="0">
                <a:latin typeface="Open Sans" panose="020B0606030504020204" pitchFamily="34" charset="0"/>
                <a:ea typeface="Open Sans" panose="020B0606030504020204" pitchFamily="34" charset="0"/>
                <a:cs typeface="Open Sans" panose="020B0606030504020204" pitchFamily="34" charset="0"/>
              </a:rPr>
              <a:t> </a:t>
            </a:r>
            <a:r>
              <a:rPr sz="2000" spc="-30" dirty="0">
                <a:latin typeface="Open Sans" panose="020B0606030504020204" pitchFamily="34" charset="0"/>
                <a:ea typeface="Open Sans" panose="020B0606030504020204" pitchFamily="34" charset="0"/>
                <a:cs typeface="Open Sans" panose="020B0606030504020204" pitchFamily="34" charset="0"/>
              </a:rPr>
              <a:t>relevant</a:t>
            </a:r>
            <a:r>
              <a:rPr sz="2000" spc="-9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to</a:t>
            </a:r>
            <a:r>
              <a:rPr sz="2000" spc="-12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this</a:t>
            </a:r>
            <a:r>
              <a:rPr sz="2000" spc="-85"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decision?*</a:t>
            </a:r>
          </a:p>
          <a:p>
            <a:pPr marL="541020" marR="5080" indent="-515620">
              <a:lnSpc>
                <a:spcPts val="2590"/>
              </a:lnSpc>
              <a:spcBef>
                <a:spcPts val="480"/>
              </a:spcBef>
              <a:buAutoNum type="arabicPeriod"/>
              <a:tabLst>
                <a:tab pos="541020" algn="l"/>
              </a:tabLst>
            </a:pPr>
            <a:r>
              <a:rPr sz="2000" dirty="0">
                <a:latin typeface="Open Sans" panose="020B0606030504020204" pitchFamily="34" charset="0"/>
                <a:ea typeface="Open Sans" panose="020B0606030504020204" pitchFamily="34" charset="0"/>
                <a:cs typeface="Open Sans" panose="020B0606030504020204" pitchFamily="34" charset="0"/>
              </a:rPr>
              <a:t>What</a:t>
            </a:r>
            <a:r>
              <a:rPr sz="2000" spc="-9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do</a:t>
            </a:r>
            <a:r>
              <a:rPr sz="2000" spc="-10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we</a:t>
            </a:r>
            <a:r>
              <a:rPr sz="2000" spc="-7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know</a:t>
            </a:r>
            <a:r>
              <a:rPr sz="2000" spc="-8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about</a:t>
            </a:r>
            <a:r>
              <a:rPr sz="2000" spc="-9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the</a:t>
            </a:r>
            <a:r>
              <a:rPr sz="2000" spc="-85"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current</a:t>
            </a:r>
            <a:r>
              <a:rPr sz="2000" spc="-90"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realities</a:t>
            </a:r>
            <a:r>
              <a:rPr sz="2000" spc="-11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and</a:t>
            </a:r>
            <a:r>
              <a:rPr sz="2000" spc="-65"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evolving dynamics</a:t>
            </a:r>
            <a:r>
              <a:rPr sz="2000" spc="-11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of</a:t>
            </a:r>
            <a:r>
              <a:rPr sz="2000" spc="-7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our</a:t>
            </a:r>
            <a:r>
              <a:rPr sz="2000" spc="-65" dirty="0">
                <a:latin typeface="Open Sans" panose="020B0606030504020204" pitchFamily="34" charset="0"/>
                <a:ea typeface="Open Sans" panose="020B0606030504020204" pitchFamily="34" charset="0"/>
                <a:cs typeface="Open Sans" panose="020B0606030504020204" pitchFamily="34" charset="0"/>
              </a:rPr>
              <a:t> </a:t>
            </a:r>
            <a:r>
              <a:rPr sz="2000" spc="-20" dirty="0">
                <a:latin typeface="Open Sans" panose="020B0606030504020204" pitchFamily="34" charset="0"/>
                <a:ea typeface="Open Sans" panose="020B0606030504020204" pitchFamily="34" charset="0"/>
                <a:cs typeface="Open Sans" panose="020B0606030504020204" pitchFamily="34" charset="0"/>
              </a:rPr>
              <a:t>environment</a:t>
            </a:r>
            <a:r>
              <a:rPr sz="2000" spc="-5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that</a:t>
            </a:r>
            <a:r>
              <a:rPr sz="2000" spc="-11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is</a:t>
            </a:r>
            <a:r>
              <a:rPr sz="2000" spc="-80" dirty="0">
                <a:latin typeface="Open Sans" panose="020B0606030504020204" pitchFamily="34" charset="0"/>
                <a:ea typeface="Open Sans" panose="020B0606030504020204" pitchFamily="34" charset="0"/>
                <a:cs typeface="Open Sans" panose="020B0606030504020204" pitchFamily="34" charset="0"/>
              </a:rPr>
              <a:t> </a:t>
            </a:r>
            <a:r>
              <a:rPr sz="2000" spc="-20" dirty="0">
                <a:latin typeface="Open Sans" panose="020B0606030504020204" pitchFamily="34" charset="0"/>
                <a:ea typeface="Open Sans" panose="020B0606030504020204" pitchFamily="34" charset="0"/>
                <a:cs typeface="Open Sans" panose="020B0606030504020204" pitchFamily="34" charset="0"/>
              </a:rPr>
              <a:t>relevant</a:t>
            </a:r>
            <a:r>
              <a:rPr sz="2000" spc="-5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to</a:t>
            </a:r>
            <a:r>
              <a:rPr sz="2000" spc="-85" dirty="0">
                <a:latin typeface="Open Sans" panose="020B0606030504020204" pitchFamily="34" charset="0"/>
                <a:ea typeface="Open Sans" panose="020B0606030504020204" pitchFamily="34" charset="0"/>
                <a:cs typeface="Open Sans" panose="020B0606030504020204" pitchFamily="34" charset="0"/>
              </a:rPr>
              <a:t> </a:t>
            </a:r>
            <a:r>
              <a:rPr sz="2000" spc="-20" dirty="0">
                <a:latin typeface="Open Sans" panose="020B0606030504020204" pitchFamily="34" charset="0"/>
                <a:ea typeface="Open Sans" panose="020B0606030504020204" pitchFamily="34" charset="0"/>
                <a:cs typeface="Open Sans" panose="020B0606030504020204" pitchFamily="34" charset="0"/>
              </a:rPr>
              <a:t>this </a:t>
            </a:r>
            <a:r>
              <a:rPr sz="2000" spc="-10" dirty="0">
                <a:latin typeface="Open Sans" panose="020B0606030504020204" pitchFamily="34" charset="0"/>
                <a:ea typeface="Open Sans" panose="020B0606030504020204" pitchFamily="34" charset="0"/>
                <a:cs typeface="Open Sans" panose="020B0606030504020204" pitchFamily="34" charset="0"/>
              </a:rPr>
              <a:t>decision?*</a:t>
            </a:r>
          </a:p>
          <a:p>
            <a:pPr marL="541020" marR="508634" indent="-515620">
              <a:lnSpc>
                <a:spcPts val="3000"/>
              </a:lnSpc>
              <a:spcBef>
                <a:spcPts val="680"/>
              </a:spcBef>
              <a:buAutoNum type="arabicPeriod"/>
              <a:tabLst>
                <a:tab pos="541020" algn="l"/>
              </a:tabLst>
            </a:pPr>
            <a:r>
              <a:rPr b="1" dirty="0">
                <a:solidFill>
                  <a:srgbClr val="1F5668"/>
                </a:solidFill>
                <a:latin typeface="Open Sans" panose="020B0606030504020204" pitchFamily="34" charset="0"/>
                <a:ea typeface="Open Sans" panose="020B0606030504020204" pitchFamily="34" charset="0"/>
                <a:cs typeface="Open Sans" panose="020B0606030504020204" pitchFamily="34" charset="0"/>
              </a:rPr>
              <a:t>What</a:t>
            </a:r>
            <a:r>
              <a:rPr b="1" spc="-14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b="1" dirty="0">
                <a:solidFill>
                  <a:srgbClr val="1F5668"/>
                </a:solidFill>
                <a:latin typeface="Open Sans" panose="020B0606030504020204" pitchFamily="34" charset="0"/>
                <a:ea typeface="Open Sans" panose="020B0606030504020204" pitchFamily="34" charset="0"/>
                <a:cs typeface="Open Sans" panose="020B0606030504020204" pitchFamily="34" charset="0"/>
              </a:rPr>
              <a:t>do</a:t>
            </a:r>
            <a:r>
              <a:rPr b="1" spc="-13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b="1" dirty="0">
                <a:solidFill>
                  <a:srgbClr val="1F5668"/>
                </a:solidFill>
                <a:latin typeface="Open Sans" panose="020B0606030504020204" pitchFamily="34" charset="0"/>
                <a:ea typeface="Open Sans" panose="020B0606030504020204" pitchFamily="34" charset="0"/>
                <a:cs typeface="Open Sans" panose="020B0606030504020204" pitchFamily="34" charset="0"/>
              </a:rPr>
              <a:t>we</a:t>
            </a:r>
            <a:r>
              <a:rPr b="1" spc="-12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b="1" dirty="0">
                <a:solidFill>
                  <a:srgbClr val="1F5668"/>
                </a:solidFill>
                <a:latin typeface="Open Sans" panose="020B0606030504020204" pitchFamily="34" charset="0"/>
                <a:ea typeface="Open Sans" panose="020B0606030504020204" pitchFamily="34" charset="0"/>
                <a:cs typeface="Open Sans" panose="020B0606030504020204" pitchFamily="34" charset="0"/>
              </a:rPr>
              <a:t>know</a:t>
            </a:r>
            <a:r>
              <a:rPr b="1" spc="-145"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b="1" spc="-10" dirty="0">
                <a:solidFill>
                  <a:srgbClr val="1F5668"/>
                </a:solidFill>
                <a:latin typeface="Open Sans" panose="020B0606030504020204" pitchFamily="34" charset="0"/>
                <a:ea typeface="Open Sans" panose="020B0606030504020204" pitchFamily="34" charset="0"/>
                <a:cs typeface="Open Sans" panose="020B0606030504020204" pitchFamily="34" charset="0"/>
              </a:rPr>
              <a:t>about</a:t>
            </a:r>
            <a:r>
              <a:rPr b="1" spc="-15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b="1" dirty="0">
                <a:solidFill>
                  <a:srgbClr val="1F5668"/>
                </a:solidFill>
                <a:latin typeface="Open Sans" panose="020B0606030504020204" pitchFamily="34" charset="0"/>
                <a:ea typeface="Open Sans" panose="020B0606030504020204" pitchFamily="34" charset="0"/>
                <a:cs typeface="Open Sans" panose="020B0606030504020204" pitchFamily="34" charset="0"/>
              </a:rPr>
              <a:t>the</a:t>
            </a:r>
            <a:r>
              <a:rPr b="1" spc="-105"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b="1" spc="-20" dirty="0">
                <a:solidFill>
                  <a:srgbClr val="1F5668"/>
                </a:solidFill>
                <a:latin typeface="Open Sans" panose="020B0606030504020204" pitchFamily="34" charset="0"/>
                <a:ea typeface="Open Sans" panose="020B0606030504020204" pitchFamily="34" charset="0"/>
                <a:cs typeface="Open Sans" panose="020B0606030504020204" pitchFamily="34" charset="0"/>
              </a:rPr>
              <a:t>“capacity”</a:t>
            </a:r>
            <a:r>
              <a:rPr b="1" spc="-13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b="1" spc="-25" dirty="0">
                <a:solidFill>
                  <a:srgbClr val="1F5668"/>
                </a:solidFill>
                <a:latin typeface="Open Sans" panose="020B0606030504020204" pitchFamily="34" charset="0"/>
                <a:ea typeface="Open Sans" panose="020B0606030504020204" pitchFamily="34" charset="0"/>
                <a:cs typeface="Open Sans" panose="020B0606030504020204" pitchFamily="34" charset="0"/>
              </a:rPr>
              <a:t>and </a:t>
            </a:r>
            <a:r>
              <a:rPr b="1" spc="-40" dirty="0">
                <a:solidFill>
                  <a:srgbClr val="1F5668"/>
                </a:solidFill>
                <a:latin typeface="Open Sans" panose="020B0606030504020204" pitchFamily="34" charset="0"/>
                <a:ea typeface="Open Sans" panose="020B0606030504020204" pitchFamily="34" charset="0"/>
                <a:cs typeface="Open Sans" panose="020B0606030504020204" pitchFamily="34" charset="0"/>
              </a:rPr>
              <a:t>“strategic</a:t>
            </a:r>
            <a:r>
              <a:rPr b="1" spc="-95"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b="1" spc="-10" dirty="0">
                <a:solidFill>
                  <a:srgbClr val="1F5668"/>
                </a:solidFill>
                <a:latin typeface="Open Sans" panose="020B0606030504020204" pitchFamily="34" charset="0"/>
                <a:ea typeface="Open Sans" panose="020B0606030504020204" pitchFamily="34" charset="0"/>
                <a:cs typeface="Open Sans" panose="020B0606030504020204" pitchFamily="34" charset="0"/>
              </a:rPr>
              <a:t>position”</a:t>
            </a:r>
            <a:r>
              <a:rPr b="1" spc="-12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b="1" dirty="0">
                <a:solidFill>
                  <a:srgbClr val="1F5668"/>
                </a:solidFill>
                <a:latin typeface="Open Sans" panose="020B0606030504020204" pitchFamily="34" charset="0"/>
                <a:ea typeface="Open Sans" panose="020B0606030504020204" pitchFamily="34" charset="0"/>
                <a:cs typeface="Open Sans" panose="020B0606030504020204" pitchFamily="34" charset="0"/>
              </a:rPr>
              <a:t>of</a:t>
            </a:r>
            <a:r>
              <a:rPr b="1" spc="-95"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b="1" dirty="0">
                <a:solidFill>
                  <a:srgbClr val="1F5668"/>
                </a:solidFill>
                <a:latin typeface="Open Sans" panose="020B0606030504020204" pitchFamily="34" charset="0"/>
                <a:ea typeface="Open Sans" panose="020B0606030504020204" pitchFamily="34" charset="0"/>
                <a:cs typeface="Open Sans" panose="020B0606030504020204" pitchFamily="34" charset="0"/>
              </a:rPr>
              <a:t>our</a:t>
            </a:r>
            <a:r>
              <a:rPr b="1" spc="-10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b="1" spc="-35" dirty="0">
                <a:solidFill>
                  <a:srgbClr val="1F5668"/>
                </a:solidFill>
                <a:latin typeface="Open Sans" panose="020B0606030504020204" pitchFamily="34" charset="0"/>
                <a:ea typeface="Open Sans" panose="020B0606030504020204" pitchFamily="34" charset="0"/>
                <a:cs typeface="Open Sans" panose="020B0606030504020204" pitchFamily="34" charset="0"/>
              </a:rPr>
              <a:t>organization</a:t>
            </a:r>
            <a:r>
              <a:rPr b="1" spc="-12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b="1" dirty="0">
                <a:solidFill>
                  <a:srgbClr val="1F5668"/>
                </a:solidFill>
                <a:latin typeface="Open Sans" panose="020B0606030504020204" pitchFamily="34" charset="0"/>
                <a:ea typeface="Open Sans" panose="020B0606030504020204" pitchFamily="34" charset="0"/>
                <a:cs typeface="Open Sans" panose="020B0606030504020204" pitchFamily="34" charset="0"/>
              </a:rPr>
              <a:t>that</a:t>
            </a:r>
            <a:r>
              <a:rPr b="1" spc="-95"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b="1" spc="-35" dirty="0">
                <a:solidFill>
                  <a:srgbClr val="1F5668"/>
                </a:solidFill>
                <a:latin typeface="Open Sans" panose="020B0606030504020204" pitchFamily="34" charset="0"/>
                <a:ea typeface="Open Sans" panose="020B0606030504020204" pitchFamily="34" charset="0"/>
                <a:cs typeface="Open Sans" panose="020B0606030504020204" pitchFamily="34" charset="0"/>
              </a:rPr>
              <a:t>is </a:t>
            </a:r>
            <a:r>
              <a:rPr b="1" spc="-40" dirty="0">
                <a:solidFill>
                  <a:srgbClr val="1F5668"/>
                </a:solidFill>
                <a:latin typeface="Open Sans" panose="020B0606030504020204" pitchFamily="34" charset="0"/>
                <a:ea typeface="Open Sans" panose="020B0606030504020204" pitchFamily="34" charset="0"/>
                <a:cs typeface="Open Sans" panose="020B0606030504020204" pitchFamily="34" charset="0"/>
              </a:rPr>
              <a:t>relevant</a:t>
            </a:r>
            <a:r>
              <a:rPr b="1" spc="-125"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b="1" dirty="0">
                <a:solidFill>
                  <a:srgbClr val="1F5668"/>
                </a:solidFill>
                <a:latin typeface="Open Sans" panose="020B0606030504020204" pitchFamily="34" charset="0"/>
                <a:ea typeface="Open Sans" panose="020B0606030504020204" pitchFamily="34" charset="0"/>
                <a:cs typeface="Open Sans" panose="020B0606030504020204" pitchFamily="34" charset="0"/>
              </a:rPr>
              <a:t>to</a:t>
            </a:r>
            <a:r>
              <a:rPr b="1" spc="-105"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b="1" dirty="0">
                <a:solidFill>
                  <a:srgbClr val="1F5668"/>
                </a:solidFill>
                <a:latin typeface="Open Sans" panose="020B0606030504020204" pitchFamily="34" charset="0"/>
                <a:ea typeface="Open Sans" panose="020B0606030504020204" pitchFamily="34" charset="0"/>
                <a:cs typeface="Open Sans" panose="020B0606030504020204" pitchFamily="34" charset="0"/>
              </a:rPr>
              <a:t>this</a:t>
            </a:r>
            <a:r>
              <a:rPr b="1" spc="-114"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b="1" spc="-10" dirty="0">
                <a:solidFill>
                  <a:srgbClr val="1F5668"/>
                </a:solidFill>
                <a:latin typeface="Open Sans" panose="020B0606030504020204" pitchFamily="34" charset="0"/>
                <a:ea typeface="Open Sans" panose="020B0606030504020204" pitchFamily="34" charset="0"/>
                <a:cs typeface="Open Sans" panose="020B0606030504020204" pitchFamily="34" charset="0"/>
              </a:rPr>
              <a:t>decision?*</a:t>
            </a:r>
            <a:endParaRPr dirty="0">
              <a:latin typeface="Open Sans" panose="020B0606030504020204" pitchFamily="34" charset="0"/>
              <a:ea typeface="Open Sans" panose="020B0606030504020204" pitchFamily="34" charset="0"/>
              <a:cs typeface="Open Sans" panose="020B0606030504020204" pitchFamily="34" charset="0"/>
            </a:endParaRPr>
          </a:p>
          <a:p>
            <a:pPr marL="539750" indent="-514350">
              <a:lnSpc>
                <a:spcPct val="100000"/>
              </a:lnSpc>
              <a:spcBef>
                <a:spcPts val="285"/>
              </a:spcBef>
              <a:buAutoNum type="arabicPeriod"/>
              <a:tabLst>
                <a:tab pos="539750" algn="l"/>
              </a:tabLst>
            </a:pP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What</a:t>
            </a:r>
            <a:r>
              <a:rPr sz="2000"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are</a:t>
            </a:r>
            <a:r>
              <a:rPr sz="20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000"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ethical</a:t>
            </a:r>
            <a:r>
              <a:rPr sz="20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implications?</a:t>
            </a:r>
          </a:p>
          <a:p>
            <a:pPr marL="25400">
              <a:lnSpc>
                <a:spcPct val="100000"/>
              </a:lnSpc>
              <a:spcBef>
                <a:spcPts val="2440"/>
              </a:spcBef>
            </a:pPr>
            <a:r>
              <a:rPr sz="16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*What</a:t>
            </a:r>
            <a:r>
              <a:rPr sz="16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494949"/>
                </a:solidFill>
                <a:latin typeface="Open Sans" panose="020B0606030504020204" pitchFamily="34" charset="0"/>
                <a:ea typeface="Open Sans" panose="020B0606030504020204" pitchFamily="34" charset="0"/>
                <a:cs typeface="Open Sans" panose="020B0606030504020204" pitchFamily="34" charset="0"/>
              </a:rPr>
              <a:t>do</a:t>
            </a:r>
            <a:r>
              <a:rPr sz="16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494949"/>
                </a:solidFill>
                <a:latin typeface="Open Sans" panose="020B0606030504020204" pitchFamily="34" charset="0"/>
                <a:ea typeface="Open Sans" panose="020B0606030504020204" pitchFamily="34" charset="0"/>
                <a:cs typeface="Open Sans" panose="020B0606030504020204" pitchFamily="34" charset="0"/>
              </a:rPr>
              <a:t>we</a:t>
            </a:r>
            <a:r>
              <a:rPr sz="16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494949"/>
                </a:solidFill>
                <a:latin typeface="Open Sans" panose="020B0606030504020204" pitchFamily="34" charset="0"/>
                <a:ea typeface="Open Sans" panose="020B0606030504020204" pitchFamily="34" charset="0"/>
                <a:cs typeface="Open Sans" panose="020B0606030504020204" pitchFamily="34" charset="0"/>
              </a:rPr>
              <a:t>wish</a:t>
            </a:r>
            <a:r>
              <a:rPr sz="1600"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494949"/>
                </a:solidFill>
                <a:latin typeface="Open Sans" panose="020B0606030504020204" pitchFamily="34" charset="0"/>
                <a:ea typeface="Open Sans" panose="020B0606030504020204" pitchFamily="34" charset="0"/>
                <a:cs typeface="Open Sans" panose="020B0606030504020204" pitchFamily="34" charset="0"/>
              </a:rPr>
              <a:t>we</a:t>
            </a:r>
            <a:r>
              <a:rPr sz="16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knew,</a:t>
            </a:r>
            <a:r>
              <a:rPr sz="16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494949"/>
                </a:solidFill>
                <a:latin typeface="Open Sans" panose="020B0606030504020204" pitchFamily="34" charset="0"/>
                <a:ea typeface="Open Sans" panose="020B0606030504020204" pitchFamily="34" charset="0"/>
                <a:cs typeface="Open Sans" panose="020B0606030504020204" pitchFamily="34" charset="0"/>
              </a:rPr>
              <a:t>but</a:t>
            </a:r>
            <a:r>
              <a:rPr sz="16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don’t?</a:t>
            </a:r>
            <a:endParaRPr sz="16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651B5C26-A566-2250-7F7A-F4DF9FA87A9D}"/>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96</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92988" y="10922"/>
            <a:ext cx="11006023" cy="566822"/>
          </a:xfrm>
          <a:prstGeom prst="rect">
            <a:avLst/>
          </a:prstGeom>
        </p:spPr>
        <p:txBody>
          <a:bodyPr vert="horz" wrap="square" lIns="0" tIns="12700" rIns="0" bIns="0" rtlCol="0">
            <a:spAutoFit/>
          </a:bodyPr>
          <a:lstStyle/>
          <a:p>
            <a:pPr marL="1205865">
              <a:lnSpc>
                <a:spcPct val="100000"/>
              </a:lnSpc>
              <a:spcBef>
                <a:spcPts val="100"/>
              </a:spcBef>
            </a:pPr>
            <a:r>
              <a:rPr sz="36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Question</a:t>
            </a:r>
            <a:r>
              <a:rPr sz="3600" spc="-15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3:</a:t>
            </a:r>
            <a:r>
              <a:rPr sz="3600" spc="-17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Capacity</a:t>
            </a:r>
            <a:r>
              <a:rPr sz="3600" spc="-13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&amp;</a:t>
            </a:r>
            <a:r>
              <a:rPr sz="3600" spc="-18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Strategic</a:t>
            </a:r>
            <a:r>
              <a:rPr sz="3600" spc="-15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Position</a:t>
            </a:r>
            <a:endParaRPr sz="3600" dirty="0">
              <a:latin typeface="Open Sans" panose="020B0606030504020204" pitchFamily="34" charset="0"/>
              <a:ea typeface="Open Sans" panose="020B0606030504020204" pitchFamily="34" charset="0"/>
              <a:cs typeface="Open Sans" panose="020B0606030504020204" pitchFamily="34" charset="0"/>
            </a:endParaRPr>
          </a:p>
        </p:txBody>
      </p:sp>
      <p:grpSp>
        <p:nvGrpSpPr>
          <p:cNvPr id="3" name="object 3"/>
          <p:cNvGrpSpPr/>
          <p:nvPr/>
        </p:nvGrpSpPr>
        <p:grpSpPr>
          <a:xfrm>
            <a:off x="4244340" y="2688335"/>
            <a:ext cx="3695700" cy="3018790"/>
            <a:chOff x="4244340" y="2688335"/>
            <a:chExt cx="3695700" cy="3018790"/>
          </a:xfrm>
        </p:grpSpPr>
        <p:sp>
          <p:nvSpPr>
            <p:cNvPr id="4" name="object 4"/>
            <p:cNvSpPr/>
            <p:nvPr/>
          </p:nvSpPr>
          <p:spPr>
            <a:xfrm>
              <a:off x="4256532" y="2700527"/>
              <a:ext cx="3669665" cy="2992755"/>
            </a:xfrm>
            <a:custGeom>
              <a:avLst/>
              <a:gdLst/>
              <a:ahLst/>
              <a:cxnLst/>
              <a:rect l="l" t="t" r="r" b="b"/>
              <a:pathLst>
                <a:path w="3669665" h="2992754">
                  <a:moveTo>
                    <a:pt x="1834705" y="0"/>
                  </a:moveTo>
                  <a:lnTo>
                    <a:pt x="1781619" y="635"/>
                  </a:lnTo>
                  <a:lnTo>
                    <a:pt x="1728787" y="2413"/>
                  </a:lnTo>
                  <a:lnTo>
                    <a:pt x="1676463" y="5461"/>
                  </a:lnTo>
                  <a:lnTo>
                    <a:pt x="1624380" y="9779"/>
                  </a:lnTo>
                  <a:lnTo>
                    <a:pt x="1572945" y="15113"/>
                  </a:lnTo>
                  <a:lnTo>
                    <a:pt x="1521891" y="21717"/>
                  </a:lnTo>
                  <a:lnTo>
                    <a:pt x="1471218" y="29337"/>
                  </a:lnTo>
                  <a:lnTo>
                    <a:pt x="1421180" y="38227"/>
                  </a:lnTo>
                  <a:lnTo>
                    <a:pt x="1371523" y="48133"/>
                  </a:lnTo>
                  <a:lnTo>
                    <a:pt x="1322501" y="59055"/>
                  </a:lnTo>
                  <a:lnTo>
                    <a:pt x="1274102" y="71120"/>
                  </a:lnTo>
                  <a:lnTo>
                    <a:pt x="1226096" y="84315"/>
                  </a:lnTo>
                  <a:lnTo>
                    <a:pt x="1178852" y="98412"/>
                  </a:lnTo>
                  <a:lnTo>
                    <a:pt x="1132116" y="113652"/>
                  </a:lnTo>
                  <a:lnTo>
                    <a:pt x="1086142" y="129781"/>
                  </a:lnTo>
                  <a:lnTo>
                    <a:pt x="1040676" y="147053"/>
                  </a:lnTo>
                  <a:lnTo>
                    <a:pt x="995972" y="165214"/>
                  </a:lnTo>
                  <a:lnTo>
                    <a:pt x="952030" y="184264"/>
                  </a:lnTo>
                  <a:lnTo>
                    <a:pt x="908710" y="204330"/>
                  </a:lnTo>
                  <a:lnTo>
                    <a:pt x="866165" y="225272"/>
                  </a:lnTo>
                  <a:lnTo>
                    <a:pt x="824382" y="247116"/>
                  </a:lnTo>
                  <a:lnTo>
                    <a:pt x="783361" y="269849"/>
                  </a:lnTo>
                  <a:lnTo>
                    <a:pt x="743229" y="293471"/>
                  </a:lnTo>
                  <a:lnTo>
                    <a:pt x="703859" y="317982"/>
                  </a:lnTo>
                  <a:lnTo>
                    <a:pt x="665251" y="343255"/>
                  </a:lnTo>
                  <a:lnTo>
                    <a:pt x="627659" y="369417"/>
                  </a:lnTo>
                  <a:lnTo>
                    <a:pt x="590829" y="396328"/>
                  </a:lnTo>
                  <a:lnTo>
                    <a:pt x="555015" y="424141"/>
                  </a:lnTo>
                  <a:lnTo>
                    <a:pt x="520077" y="452589"/>
                  </a:lnTo>
                  <a:lnTo>
                    <a:pt x="486041" y="481926"/>
                  </a:lnTo>
                  <a:lnTo>
                    <a:pt x="453021" y="511898"/>
                  </a:lnTo>
                  <a:lnTo>
                    <a:pt x="420890" y="542620"/>
                  </a:lnTo>
                  <a:lnTo>
                    <a:pt x="389902" y="573989"/>
                  </a:lnTo>
                  <a:lnTo>
                    <a:pt x="359930" y="606120"/>
                  </a:lnTo>
                  <a:lnTo>
                    <a:pt x="330974" y="638886"/>
                  </a:lnTo>
                  <a:lnTo>
                    <a:pt x="303034" y="672287"/>
                  </a:lnTo>
                  <a:lnTo>
                    <a:pt x="276237" y="706437"/>
                  </a:lnTo>
                  <a:lnTo>
                    <a:pt x="250456" y="741108"/>
                  </a:lnTo>
                  <a:lnTo>
                    <a:pt x="225945" y="776414"/>
                  </a:lnTo>
                  <a:lnTo>
                    <a:pt x="202450" y="812355"/>
                  </a:lnTo>
                  <a:lnTo>
                    <a:pt x="180213" y="848791"/>
                  </a:lnTo>
                  <a:lnTo>
                    <a:pt x="159131" y="885748"/>
                  </a:lnTo>
                  <a:lnTo>
                    <a:pt x="139319" y="923340"/>
                  </a:lnTo>
                  <a:lnTo>
                    <a:pt x="120777" y="961428"/>
                  </a:lnTo>
                  <a:lnTo>
                    <a:pt x="103378" y="1000036"/>
                  </a:lnTo>
                  <a:lnTo>
                    <a:pt x="87249" y="1039025"/>
                  </a:lnTo>
                  <a:lnTo>
                    <a:pt x="72390" y="1078649"/>
                  </a:lnTo>
                  <a:lnTo>
                    <a:pt x="58928" y="1118654"/>
                  </a:lnTo>
                  <a:lnTo>
                    <a:pt x="46863" y="1159027"/>
                  </a:lnTo>
                  <a:lnTo>
                    <a:pt x="35941" y="1199921"/>
                  </a:lnTo>
                  <a:lnTo>
                    <a:pt x="26543" y="1241196"/>
                  </a:lnTo>
                  <a:lnTo>
                    <a:pt x="18542" y="1282839"/>
                  </a:lnTo>
                  <a:lnTo>
                    <a:pt x="11938" y="1324876"/>
                  </a:lnTo>
                  <a:lnTo>
                    <a:pt x="6731" y="1367167"/>
                  </a:lnTo>
                  <a:lnTo>
                    <a:pt x="3048" y="1409966"/>
                  </a:lnTo>
                  <a:lnTo>
                    <a:pt x="762" y="1453007"/>
                  </a:lnTo>
                  <a:lnTo>
                    <a:pt x="0" y="1496314"/>
                  </a:lnTo>
                  <a:lnTo>
                    <a:pt x="762" y="1539621"/>
                  </a:lnTo>
                  <a:lnTo>
                    <a:pt x="3048" y="1582661"/>
                  </a:lnTo>
                  <a:lnTo>
                    <a:pt x="6731" y="1625460"/>
                  </a:lnTo>
                  <a:lnTo>
                    <a:pt x="11938" y="1667751"/>
                  </a:lnTo>
                  <a:lnTo>
                    <a:pt x="18542" y="1709775"/>
                  </a:lnTo>
                  <a:lnTo>
                    <a:pt x="26543" y="1751431"/>
                  </a:lnTo>
                  <a:lnTo>
                    <a:pt x="35941" y="1792706"/>
                  </a:lnTo>
                  <a:lnTo>
                    <a:pt x="46863" y="1833600"/>
                  </a:lnTo>
                  <a:lnTo>
                    <a:pt x="58928" y="1873973"/>
                  </a:lnTo>
                  <a:lnTo>
                    <a:pt x="72390" y="1913978"/>
                  </a:lnTo>
                  <a:lnTo>
                    <a:pt x="87249" y="1953602"/>
                  </a:lnTo>
                  <a:lnTo>
                    <a:pt x="103378" y="1992591"/>
                  </a:lnTo>
                  <a:lnTo>
                    <a:pt x="120777" y="2031187"/>
                  </a:lnTo>
                  <a:lnTo>
                    <a:pt x="139319" y="2069287"/>
                  </a:lnTo>
                  <a:lnTo>
                    <a:pt x="159131" y="2106879"/>
                  </a:lnTo>
                  <a:lnTo>
                    <a:pt x="180213" y="2143836"/>
                  </a:lnTo>
                  <a:lnTo>
                    <a:pt x="202450" y="2180272"/>
                  </a:lnTo>
                  <a:lnTo>
                    <a:pt x="225945" y="2216213"/>
                  </a:lnTo>
                  <a:lnTo>
                    <a:pt x="250456" y="2251519"/>
                  </a:lnTo>
                  <a:lnTo>
                    <a:pt x="276237" y="2286190"/>
                  </a:lnTo>
                  <a:lnTo>
                    <a:pt x="303034" y="2320340"/>
                  </a:lnTo>
                  <a:lnTo>
                    <a:pt x="330974" y="2353741"/>
                  </a:lnTo>
                  <a:lnTo>
                    <a:pt x="359930" y="2386507"/>
                  </a:lnTo>
                  <a:lnTo>
                    <a:pt x="389902" y="2418638"/>
                  </a:lnTo>
                  <a:lnTo>
                    <a:pt x="420890" y="2450007"/>
                  </a:lnTo>
                  <a:lnTo>
                    <a:pt x="453021" y="2480729"/>
                  </a:lnTo>
                  <a:lnTo>
                    <a:pt x="486041" y="2510701"/>
                  </a:lnTo>
                  <a:lnTo>
                    <a:pt x="520077" y="2540038"/>
                  </a:lnTo>
                  <a:lnTo>
                    <a:pt x="555015" y="2568486"/>
                  </a:lnTo>
                  <a:lnTo>
                    <a:pt x="590829" y="2596299"/>
                  </a:lnTo>
                  <a:lnTo>
                    <a:pt x="627659" y="2623210"/>
                  </a:lnTo>
                  <a:lnTo>
                    <a:pt x="665251" y="2649372"/>
                  </a:lnTo>
                  <a:lnTo>
                    <a:pt x="703859" y="2674645"/>
                  </a:lnTo>
                  <a:lnTo>
                    <a:pt x="743229" y="2699156"/>
                  </a:lnTo>
                  <a:lnTo>
                    <a:pt x="783361" y="2722778"/>
                  </a:lnTo>
                  <a:lnTo>
                    <a:pt x="824382" y="2745511"/>
                  </a:lnTo>
                  <a:lnTo>
                    <a:pt x="866165" y="2767355"/>
                  </a:lnTo>
                  <a:lnTo>
                    <a:pt x="908710" y="2788297"/>
                  </a:lnTo>
                  <a:lnTo>
                    <a:pt x="952030" y="2808363"/>
                  </a:lnTo>
                  <a:lnTo>
                    <a:pt x="995972" y="2827413"/>
                  </a:lnTo>
                  <a:lnTo>
                    <a:pt x="1040676" y="2845574"/>
                  </a:lnTo>
                  <a:lnTo>
                    <a:pt x="1086142" y="2862846"/>
                  </a:lnTo>
                  <a:lnTo>
                    <a:pt x="1132116" y="2878975"/>
                  </a:lnTo>
                  <a:lnTo>
                    <a:pt x="1178852" y="2894177"/>
                  </a:lnTo>
                  <a:lnTo>
                    <a:pt x="1226096" y="2908350"/>
                  </a:lnTo>
                  <a:lnTo>
                    <a:pt x="1274102" y="2921457"/>
                  </a:lnTo>
                  <a:lnTo>
                    <a:pt x="1322501" y="2933534"/>
                  </a:lnTo>
                  <a:lnTo>
                    <a:pt x="1371523" y="2944533"/>
                  </a:lnTo>
                  <a:lnTo>
                    <a:pt x="1421180" y="2954451"/>
                  </a:lnTo>
                  <a:lnTo>
                    <a:pt x="1471218" y="2963265"/>
                  </a:lnTo>
                  <a:lnTo>
                    <a:pt x="1521891" y="2970949"/>
                  </a:lnTo>
                  <a:lnTo>
                    <a:pt x="1572945" y="2977502"/>
                  </a:lnTo>
                  <a:lnTo>
                    <a:pt x="1624380" y="2982912"/>
                  </a:lnTo>
                  <a:lnTo>
                    <a:pt x="1676463" y="2987128"/>
                  </a:lnTo>
                  <a:lnTo>
                    <a:pt x="1728787" y="2990176"/>
                  </a:lnTo>
                  <a:lnTo>
                    <a:pt x="1781619" y="2992005"/>
                  </a:lnTo>
                  <a:lnTo>
                    <a:pt x="1834705" y="2992628"/>
                  </a:lnTo>
                  <a:lnTo>
                    <a:pt x="1887791" y="2992005"/>
                  </a:lnTo>
                  <a:lnTo>
                    <a:pt x="1940623" y="2990176"/>
                  </a:lnTo>
                  <a:lnTo>
                    <a:pt x="1992947" y="2987128"/>
                  </a:lnTo>
                  <a:lnTo>
                    <a:pt x="2045030" y="2982912"/>
                  </a:lnTo>
                  <a:lnTo>
                    <a:pt x="2096465" y="2977502"/>
                  </a:lnTo>
                  <a:lnTo>
                    <a:pt x="2147519" y="2970949"/>
                  </a:lnTo>
                  <a:lnTo>
                    <a:pt x="2198192" y="2963265"/>
                  </a:lnTo>
                  <a:lnTo>
                    <a:pt x="2248230" y="2954451"/>
                  </a:lnTo>
                  <a:lnTo>
                    <a:pt x="2297887" y="2944533"/>
                  </a:lnTo>
                  <a:lnTo>
                    <a:pt x="2346909" y="2933534"/>
                  </a:lnTo>
                  <a:lnTo>
                    <a:pt x="2395308" y="2921457"/>
                  </a:lnTo>
                  <a:lnTo>
                    <a:pt x="2443314" y="2908350"/>
                  </a:lnTo>
                  <a:lnTo>
                    <a:pt x="2490558" y="2894177"/>
                  </a:lnTo>
                  <a:lnTo>
                    <a:pt x="2537294" y="2878975"/>
                  </a:lnTo>
                  <a:lnTo>
                    <a:pt x="2583268" y="2862846"/>
                  </a:lnTo>
                  <a:lnTo>
                    <a:pt x="2628734" y="2845574"/>
                  </a:lnTo>
                  <a:lnTo>
                    <a:pt x="2673438" y="2827413"/>
                  </a:lnTo>
                  <a:lnTo>
                    <a:pt x="2717380" y="2808363"/>
                  </a:lnTo>
                  <a:lnTo>
                    <a:pt x="2760700" y="2788297"/>
                  </a:lnTo>
                  <a:lnTo>
                    <a:pt x="2803245" y="2767355"/>
                  </a:lnTo>
                  <a:lnTo>
                    <a:pt x="2845028" y="2745511"/>
                  </a:lnTo>
                  <a:lnTo>
                    <a:pt x="2886049" y="2722778"/>
                  </a:lnTo>
                  <a:lnTo>
                    <a:pt x="2926181" y="2699156"/>
                  </a:lnTo>
                  <a:lnTo>
                    <a:pt x="2965551" y="2674645"/>
                  </a:lnTo>
                  <a:lnTo>
                    <a:pt x="3004159" y="2649372"/>
                  </a:lnTo>
                  <a:lnTo>
                    <a:pt x="3041751" y="2623210"/>
                  </a:lnTo>
                  <a:lnTo>
                    <a:pt x="3078581" y="2596299"/>
                  </a:lnTo>
                  <a:lnTo>
                    <a:pt x="3114395" y="2568486"/>
                  </a:lnTo>
                  <a:lnTo>
                    <a:pt x="3149333" y="2540038"/>
                  </a:lnTo>
                  <a:lnTo>
                    <a:pt x="3183369" y="2510701"/>
                  </a:lnTo>
                  <a:lnTo>
                    <a:pt x="3216389" y="2480729"/>
                  </a:lnTo>
                  <a:lnTo>
                    <a:pt x="3248520" y="2450007"/>
                  </a:lnTo>
                  <a:lnTo>
                    <a:pt x="3279508" y="2418638"/>
                  </a:lnTo>
                  <a:lnTo>
                    <a:pt x="3309480" y="2386507"/>
                  </a:lnTo>
                  <a:lnTo>
                    <a:pt x="3338436" y="2353741"/>
                  </a:lnTo>
                  <a:lnTo>
                    <a:pt x="3366376" y="2320340"/>
                  </a:lnTo>
                  <a:lnTo>
                    <a:pt x="3393173" y="2286190"/>
                  </a:lnTo>
                  <a:lnTo>
                    <a:pt x="3418954" y="2251519"/>
                  </a:lnTo>
                  <a:lnTo>
                    <a:pt x="3443465" y="2216213"/>
                  </a:lnTo>
                  <a:lnTo>
                    <a:pt x="3466960" y="2180272"/>
                  </a:lnTo>
                  <a:lnTo>
                    <a:pt x="3489198" y="2143836"/>
                  </a:lnTo>
                  <a:lnTo>
                    <a:pt x="3510280" y="2106879"/>
                  </a:lnTo>
                  <a:lnTo>
                    <a:pt x="3530092" y="2069287"/>
                  </a:lnTo>
                  <a:lnTo>
                    <a:pt x="3548634" y="2031187"/>
                  </a:lnTo>
                  <a:lnTo>
                    <a:pt x="3566033" y="1992591"/>
                  </a:lnTo>
                  <a:lnTo>
                    <a:pt x="3582162" y="1953602"/>
                  </a:lnTo>
                  <a:lnTo>
                    <a:pt x="3597021" y="1913978"/>
                  </a:lnTo>
                  <a:lnTo>
                    <a:pt x="3610483" y="1873973"/>
                  </a:lnTo>
                  <a:lnTo>
                    <a:pt x="3622548" y="1833600"/>
                  </a:lnTo>
                  <a:lnTo>
                    <a:pt x="3633470" y="1792706"/>
                  </a:lnTo>
                  <a:lnTo>
                    <a:pt x="3642868" y="1751431"/>
                  </a:lnTo>
                  <a:lnTo>
                    <a:pt x="3650869" y="1709775"/>
                  </a:lnTo>
                  <a:lnTo>
                    <a:pt x="3657473" y="1667751"/>
                  </a:lnTo>
                  <a:lnTo>
                    <a:pt x="3662680" y="1625460"/>
                  </a:lnTo>
                  <a:lnTo>
                    <a:pt x="3666363" y="1582661"/>
                  </a:lnTo>
                  <a:lnTo>
                    <a:pt x="3668649" y="1539621"/>
                  </a:lnTo>
                  <a:lnTo>
                    <a:pt x="3669411" y="1496314"/>
                  </a:lnTo>
                  <a:lnTo>
                    <a:pt x="3668649" y="1453007"/>
                  </a:lnTo>
                  <a:lnTo>
                    <a:pt x="3666363" y="1409966"/>
                  </a:lnTo>
                  <a:lnTo>
                    <a:pt x="3662680" y="1367167"/>
                  </a:lnTo>
                  <a:lnTo>
                    <a:pt x="3657473" y="1324876"/>
                  </a:lnTo>
                  <a:lnTo>
                    <a:pt x="3650869" y="1282839"/>
                  </a:lnTo>
                  <a:lnTo>
                    <a:pt x="3642868" y="1241196"/>
                  </a:lnTo>
                  <a:lnTo>
                    <a:pt x="3633470" y="1199921"/>
                  </a:lnTo>
                  <a:lnTo>
                    <a:pt x="3622548" y="1159027"/>
                  </a:lnTo>
                  <a:lnTo>
                    <a:pt x="3610483" y="1118654"/>
                  </a:lnTo>
                  <a:lnTo>
                    <a:pt x="3597021" y="1078649"/>
                  </a:lnTo>
                  <a:lnTo>
                    <a:pt x="3582162" y="1039025"/>
                  </a:lnTo>
                  <a:lnTo>
                    <a:pt x="3566033" y="1000036"/>
                  </a:lnTo>
                  <a:lnTo>
                    <a:pt x="3548634" y="961428"/>
                  </a:lnTo>
                  <a:lnTo>
                    <a:pt x="3530092" y="923340"/>
                  </a:lnTo>
                  <a:lnTo>
                    <a:pt x="3510280" y="885748"/>
                  </a:lnTo>
                  <a:lnTo>
                    <a:pt x="3489198" y="848791"/>
                  </a:lnTo>
                  <a:lnTo>
                    <a:pt x="3466960" y="812355"/>
                  </a:lnTo>
                  <a:lnTo>
                    <a:pt x="3443465" y="776414"/>
                  </a:lnTo>
                  <a:lnTo>
                    <a:pt x="3418954" y="741108"/>
                  </a:lnTo>
                  <a:lnTo>
                    <a:pt x="3393173" y="706437"/>
                  </a:lnTo>
                  <a:lnTo>
                    <a:pt x="3366376" y="672287"/>
                  </a:lnTo>
                  <a:lnTo>
                    <a:pt x="3338436" y="638886"/>
                  </a:lnTo>
                  <a:lnTo>
                    <a:pt x="3309480" y="606120"/>
                  </a:lnTo>
                  <a:lnTo>
                    <a:pt x="3279508" y="573989"/>
                  </a:lnTo>
                  <a:lnTo>
                    <a:pt x="3248520" y="542620"/>
                  </a:lnTo>
                  <a:lnTo>
                    <a:pt x="3216389" y="511898"/>
                  </a:lnTo>
                  <a:lnTo>
                    <a:pt x="3183369" y="481926"/>
                  </a:lnTo>
                  <a:lnTo>
                    <a:pt x="3149333" y="452589"/>
                  </a:lnTo>
                  <a:lnTo>
                    <a:pt x="3114395" y="424141"/>
                  </a:lnTo>
                  <a:lnTo>
                    <a:pt x="3078581" y="396328"/>
                  </a:lnTo>
                  <a:lnTo>
                    <a:pt x="3041751" y="369417"/>
                  </a:lnTo>
                  <a:lnTo>
                    <a:pt x="3004159" y="343255"/>
                  </a:lnTo>
                  <a:lnTo>
                    <a:pt x="2965551" y="317982"/>
                  </a:lnTo>
                  <a:lnTo>
                    <a:pt x="2926181" y="293471"/>
                  </a:lnTo>
                  <a:lnTo>
                    <a:pt x="2886049" y="269849"/>
                  </a:lnTo>
                  <a:lnTo>
                    <a:pt x="2845028" y="247116"/>
                  </a:lnTo>
                  <a:lnTo>
                    <a:pt x="2803245" y="225272"/>
                  </a:lnTo>
                  <a:lnTo>
                    <a:pt x="2760700" y="204330"/>
                  </a:lnTo>
                  <a:lnTo>
                    <a:pt x="2717380" y="184264"/>
                  </a:lnTo>
                  <a:lnTo>
                    <a:pt x="2673438" y="165214"/>
                  </a:lnTo>
                  <a:lnTo>
                    <a:pt x="2628734" y="147053"/>
                  </a:lnTo>
                  <a:lnTo>
                    <a:pt x="2583268" y="129781"/>
                  </a:lnTo>
                  <a:lnTo>
                    <a:pt x="2537294" y="113652"/>
                  </a:lnTo>
                  <a:lnTo>
                    <a:pt x="2490558" y="98412"/>
                  </a:lnTo>
                  <a:lnTo>
                    <a:pt x="2443314" y="84315"/>
                  </a:lnTo>
                  <a:lnTo>
                    <a:pt x="2395308" y="71120"/>
                  </a:lnTo>
                  <a:lnTo>
                    <a:pt x="2346909" y="59055"/>
                  </a:lnTo>
                  <a:lnTo>
                    <a:pt x="2297887" y="48133"/>
                  </a:lnTo>
                  <a:lnTo>
                    <a:pt x="2248230" y="38227"/>
                  </a:lnTo>
                  <a:lnTo>
                    <a:pt x="2198192" y="29337"/>
                  </a:lnTo>
                  <a:lnTo>
                    <a:pt x="2147519" y="21717"/>
                  </a:lnTo>
                  <a:lnTo>
                    <a:pt x="2096465" y="15113"/>
                  </a:lnTo>
                  <a:lnTo>
                    <a:pt x="2045030" y="9779"/>
                  </a:lnTo>
                  <a:lnTo>
                    <a:pt x="1992947" y="5461"/>
                  </a:lnTo>
                  <a:lnTo>
                    <a:pt x="1940623" y="2413"/>
                  </a:lnTo>
                  <a:lnTo>
                    <a:pt x="1887791" y="635"/>
                  </a:lnTo>
                  <a:lnTo>
                    <a:pt x="1834705" y="0"/>
                  </a:lnTo>
                  <a:close/>
                </a:path>
              </a:pathLst>
            </a:custGeom>
            <a:solidFill>
              <a:srgbClr val="CCC1DA"/>
            </a:solidFill>
          </p:spPr>
          <p:txBody>
            <a:bodyPr wrap="square" lIns="0" tIns="0" rIns="0" bIns="0" rtlCol="0"/>
            <a:lstStyle/>
            <a:p>
              <a:endParaRPr/>
            </a:p>
          </p:txBody>
        </p:sp>
        <p:sp>
          <p:nvSpPr>
            <p:cNvPr id="5" name="object 5"/>
            <p:cNvSpPr/>
            <p:nvPr/>
          </p:nvSpPr>
          <p:spPr>
            <a:xfrm>
              <a:off x="4257294" y="2701289"/>
              <a:ext cx="3669665" cy="2992755"/>
            </a:xfrm>
            <a:custGeom>
              <a:avLst/>
              <a:gdLst/>
              <a:ahLst/>
              <a:cxnLst/>
              <a:rect l="l" t="t" r="r" b="b"/>
              <a:pathLst>
                <a:path w="3669665" h="2992754">
                  <a:moveTo>
                    <a:pt x="0" y="1496313"/>
                  </a:moveTo>
                  <a:lnTo>
                    <a:pt x="762" y="1453006"/>
                  </a:lnTo>
                  <a:lnTo>
                    <a:pt x="3048" y="1409966"/>
                  </a:lnTo>
                  <a:lnTo>
                    <a:pt x="6731" y="1367167"/>
                  </a:lnTo>
                  <a:lnTo>
                    <a:pt x="11938" y="1324876"/>
                  </a:lnTo>
                  <a:lnTo>
                    <a:pt x="18542" y="1282839"/>
                  </a:lnTo>
                  <a:lnTo>
                    <a:pt x="26543" y="1241196"/>
                  </a:lnTo>
                  <a:lnTo>
                    <a:pt x="35941" y="1199921"/>
                  </a:lnTo>
                  <a:lnTo>
                    <a:pt x="46863" y="1159027"/>
                  </a:lnTo>
                  <a:lnTo>
                    <a:pt x="58927" y="1118654"/>
                  </a:lnTo>
                  <a:lnTo>
                    <a:pt x="72390" y="1078649"/>
                  </a:lnTo>
                  <a:lnTo>
                    <a:pt x="87249" y="1039025"/>
                  </a:lnTo>
                  <a:lnTo>
                    <a:pt x="103378" y="1000036"/>
                  </a:lnTo>
                  <a:lnTo>
                    <a:pt x="120777" y="961440"/>
                  </a:lnTo>
                  <a:lnTo>
                    <a:pt x="139319" y="923340"/>
                  </a:lnTo>
                  <a:lnTo>
                    <a:pt x="159131" y="885748"/>
                  </a:lnTo>
                  <a:lnTo>
                    <a:pt x="180213" y="848791"/>
                  </a:lnTo>
                  <a:lnTo>
                    <a:pt x="202450" y="812355"/>
                  </a:lnTo>
                  <a:lnTo>
                    <a:pt x="225945" y="776414"/>
                  </a:lnTo>
                  <a:lnTo>
                    <a:pt x="250456" y="741108"/>
                  </a:lnTo>
                  <a:lnTo>
                    <a:pt x="276237" y="706437"/>
                  </a:lnTo>
                  <a:lnTo>
                    <a:pt x="303034" y="672287"/>
                  </a:lnTo>
                  <a:lnTo>
                    <a:pt x="330974" y="638886"/>
                  </a:lnTo>
                  <a:lnTo>
                    <a:pt x="359930" y="606120"/>
                  </a:lnTo>
                  <a:lnTo>
                    <a:pt x="389902" y="573989"/>
                  </a:lnTo>
                  <a:lnTo>
                    <a:pt x="420890" y="542620"/>
                  </a:lnTo>
                  <a:lnTo>
                    <a:pt x="453021" y="511898"/>
                  </a:lnTo>
                  <a:lnTo>
                    <a:pt x="486041" y="481926"/>
                  </a:lnTo>
                  <a:lnTo>
                    <a:pt x="520077" y="452589"/>
                  </a:lnTo>
                  <a:lnTo>
                    <a:pt x="555015" y="424141"/>
                  </a:lnTo>
                  <a:lnTo>
                    <a:pt x="590829" y="396328"/>
                  </a:lnTo>
                  <a:lnTo>
                    <a:pt x="627659" y="369417"/>
                  </a:lnTo>
                  <a:lnTo>
                    <a:pt x="665251" y="343255"/>
                  </a:lnTo>
                  <a:lnTo>
                    <a:pt x="703859" y="317982"/>
                  </a:lnTo>
                  <a:lnTo>
                    <a:pt x="743229" y="293471"/>
                  </a:lnTo>
                  <a:lnTo>
                    <a:pt x="783361" y="269849"/>
                  </a:lnTo>
                  <a:lnTo>
                    <a:pt x="824382" y="247116"/>
                  </a:lnTo>
                  <a:lnTo>
                    <a:pt x="866165" y="225272"/>
                  </a:lnTo>
                  <a:lnTo>
                    <a:pt x="908710" y="204330"/>
                  </a:lnTo>
                  <a:lnTo>
                    <a:pt x="952030" y="184264"/>
                  </a:lnTo>
                  <a:lnTo>
                    <a:pt x="995972" y="165214"/>
                  </a:lnTo>
                  <a:lnTo>
                    <a:pt x="1040676" y="147053"/>
                  </a:lnTo>
                  <a:lnTo>
                    <a:pt x="1086142" y="129781"/>
                  </a:lnTo>
                  <a:lnTo>
                    <a:pt x="1132116" y="113652"/>
                  </a:lnTo>
                  <a:lnTo>
                    <a:pt x="1178852" y="98412"/>
                  </a:lnTo>
                  <a:lnTo>
                    <a:pt x="1226096" y="84315"/>
                  </a:lnTo>
                  <a:lnTo>
                    <a:pt x="1274102" y="71119"/>
                  </a:lnTo>
                  <a:lnTo>
                    <a:pt x="1322501" y="59054"/>
                  </a:lnTo>
                  <a:lnTo>
                    <a:pt x="1371523" y="48132"/>
                  </a:lnTo>
                  <a:lnTo>
                    <a:pt x="1421180" y="38226"/>
                  </a:lnTo>
                  <a:lnTo>
                    <a:pt x="1471218" y="29336"/>
                  </a:lnTo>
                  <a:lnTo>
                    <a:pt x="1521891" y="21716"/>
                  </a:lnTo>
                  <a:lnTo>
                    <a:pt x="1572945" y="15112"/>
                  </a:lnTo>
                  <a:lnTo>
                    <a:pt x="1624380" y="9778"/>
                  </a:lnTo>
                  <a:lnTo>
                    <a:pt x="1676463" y="5460"/>
                  </a:lnTo>
                  <a:lnTo>
                    <a:pt x="1728787" y="2412"/>
                  </a:lnTo>
                  <a:lnTo>
                    <a:pt x="1781619" y="634"/>
                  </a:lnTo>
                  <a:lnTo>
                    <a:pt x="1834705" y="0"/>
                  </a:lnTo>
                  <a:lnTo>
                    <a:pt x="1887791" y="634"/>
                  </a:lnTo>
                  <a:lnTo>
                    <a:pt x="1940623" y="2412"/>
                  </a:lnTo>
                  <a:lnTo>
                    <a:pt x="1992947" y="5460"/>
                  </a:lnTo>
                  <a:lnTo>
                    <a:pt x="2045030" y="9778"/>
                  </a:lnTo>
                  <a:lnTo>
                    <a:pt x="2096465" y="15112"/>
                  </a:lnTo>
                  <a:lnTo>
                    <a:pt x="2147519" y="21716"/>
                  </a:lnTo>
                  <a:lnTo>
                    <a:pt x="2198192" y="29336"/>
                  </a:lnTo>
                  <a:lnTo>
                    <a:pt x="2248230" y="38226"/>
                  </a:lnTo>
                  <a:lnTo>
                    <a:pt x="2297887" y="48132"/>
                  </a:lnTo>
                  <a:lnTo>
                    <a:pt x="2346909" y="59054"/>
                  </a:lnTo>
                  <a:lnTo>
                    <a:pt x="2395308" y="71119"/>
                  </a:lnTo>
                  <a:lnTo>
                    <a:pt x="2443314" y="84315"/>
                  </a:lnTo>
                  <a:lnTo>
                    <a:pt x="2490558" y="98412"/>
                  </a:lnTo>
                  <a:lnTo>
                    <a:pt x="2537294" y="113652"/>
                  </a:lnTo>
                  <a:lnTo>
                    <a:pt x="2583268" y="129781"/>
                  </a:lnTo>
                  <a:lnTo>
                    <a:pt x="2628734" y="147053"/>
                  </a:lnTo>
                  <a:lnTo>
                    <a:pt x="2673438" y="165214"/>
                  </a:lnTo>
                  <a:lnTo>
                    <a:pt x="2717380" y="184264"/>
                  </a:lnTo>
                  <a:lnTo>
                    <a:pt x="2760700" y="204330"/>
                  </a:lnTo>
                  <a:lnTo>
                    <a:pt x="2803245" y="225272"/>
                  </a:lnTo>
                  <a:lnTo>
                    <a:pt x="2845028" y="247116"/>
                  </a:lnTo>
                  <a:lnTo>
                    <a:pt x="2886049" y="269849"/>
                  </a:lnTo>
                  <a:lnTo>
                    <a:pt x="2926181" y="293471"/>
                  </a:lnTo>
                  <a:lnTo>
                    <a:pt x="2965551" y="317982"/>
                  </a:lnTo>
                  <a:lnTo>
                    <a:pt x="3004159" y="343255"/>
                  </a:lnTo>
                  <a:lnTo>
                    <a:pt x="3041751" y="369417"/>
                  </a:lnTo>
                  <a:lnTo>
                    <a:pt x="3078581" y="396328"/>
                  </a:lnTo>
                  <a:lnTo>
                    <a:pt x="3114395" y="424141"/>
                  </a:lnTo>
                  <a:lnTo>
                    <a:pt x="3149333" y="452589"/>
                  </a:lnTo>
                  <a:lnTo>
                    <a:pt x="3183369" y="481926"/>
                  </a:lnTo>
                  <a:lnTo>
                    <a:pt x="3216389" y="511898"/>
                  </a:lnTo>
                  <a:lnTo>
                    <a:pt x="3248520" y="542620"/>
                  </a:lnTo>
                  <a:lnTo>
                    <a:pt x="3279508" y="573989"/>
                  </a:lnTo>
                  <a:lnTo>
                    <a:pt x="3309480" y="606120"/>
                  </a:lnTo>
                  <a:lnTo>
                    <a:pt x="3338436" y="638886"/>
                  </a:lnTo>
                  <a:lnTo>
                    <a:pt x="3366376" y="672287"/>
                  </a:lnTo>
                  <a:lnTo>
                    <a:pt x="3393173" y="706437"/>
                  </a:lnTo>
                  <a:lnTo>
                    <a:pt x="3418954" y="741108"/>
                  </a:lnTo>
                  <a:lnTo>
                    <a:pt x="3443465" y="776414"/>
                  </a:lnTo>
                  <a:lnTo>
                    <a:pt x="3466960" y="812355"/>
                  </a:lnTo>
                  <a:lnTo>
                    <a:pt x="3489185" y="848791"/>
                  </a:lnTo>
                  <a:lnTo>
                    <a:pt x="3510279" y="885748"/>
                  </a:lnTo>
                  <a:lnTo>
                    <a:pt x="3530091" y="923340"/>
                  </a:lnTo>
                  <a:lnTo>
                    <a:pt x="3548634" y="961440"/>
                  </a:lnTo>
                  <a:lnTo>
                    <a:pt x="3566033" y="1000036"/>
                  </a:lnTo>
                  <a:lnTo>
                    <a:pt x="3582162" y="1039025"/>
                  </a:lnTo>
                  <a:lnTo>
                    <a:pt x="3597021" y="1078649"/>
                  </a:lnTo>
                  <a:lnTo>
                    <a:pt x="3610483" y="1118654"/>
                  </a:lnTo>
                  <a:lnTo>
                    <a:pt x="3622548" y="1159027"/>
                  </a:lnTo>
                  <a:lnTo>
                    <a:pt x="3633470" y="1199921"/>
                  </a:lnTo>
                  <a:lnTo>
                    <a:pt x="3642867" y="1241196"/>
                  </a:lnTo>
                  <a:lnTo>
                    <a:pt x="3650869" y="1282839"/>
                  </a:lnTo>
                  <a:lnTo>
                    <a:pt x="3657473" y="1324876"/>
                  </a:lnTo>
                  <a:lnTo>
                    <a:pt x="3662679" y="1367167"/>
                  </a:lnTo>
                  <a:lnTo>
                    <a:pt x="3666363" y="1409966"/>
                  </a:lnTo>
                  <a:lnTo>
                    <a:pt x="3668649" y="1453006"/>
                  </a:lnTo>
                  <a:lnTo>
                    <a:pt x="3669411" y="1496313"/>
                  </a:lnTo>
                  <a:lnTo>
                    <a:pt x="3668649" y="1539620"/>
                  </a:lnTo>
                  <a:lnTo>
                    <a:pt x="3666363" y="1582661"/>
                  </a:lnTo>
                  <a:lnTo>
                    <a:pt x="3662679" y="1625460"/>
                  </a:lnTo>
                  <a:lnTo>
                    <a:pt x="3657473" y="1667751"/>
                  </a:lnTo>
                  <a:lnTo>
                    <a:pt x="3650869" y="1709788"/>
                  </a:lnTo>
                  <a:lnTo>
                    <a:pt x="3642867" y="1751431"/>
                  </a:lnTo>
                  <a:lnTo>
                    <a:pt x="3633470" y="1792706"/>
                  </a:lnTo>
                  <a:lnTo>
                    <a:pt x="3622548" y="1833600"/>
                  </a:lnTo>
                  <a:lnTo>
                    <a:pt x="3610483" y="1873973"/>
                  </a:lnTo>
                  <a:lnTo>
                    <a:pt x="3597021" y="1913978"/>
                  </a:lnTo>
                  <a:lnTo>
                    <a:pt x="3582162" y="1953602"/>
                  </a:lnTo>
                  <a:lnTo>
                    <a:pt x="3566033" y="1992591"/>
                  </a:lnTo>
                  <a:lnTo>
                    <a:pt x="3548634" y="2031187"/>
                  </a:lnTo>
                  <a:lnTo>
                    <a:pt x="3530091" y="2069287"/>
                  </a:lnTo>
                  <a:lnTo>
                    <a:pt x="3510279" y="2106879"/>
                  </a:lnTo>
                  <a:lnTo>
                    <a:pt x="3489185" y="2143836"/>
                  </a:lnTo>
                  <a:lnTo>
                    <a:pt x="3466960" y="2180272"/>
                  </a:lnTo>
                  <a:lnTo>
                    <a:pt x="3443465" y="2216213"/>
                  </a:lnTo>
                  <a:lnTo>
                    <a:pt x="3418954" y="2251519"/>
                  </a:lnTo>
                  <a:lnTo>
                    <a:pt x="3393173" y="2286190"/>
                  </a:lnTo>
                  <a:lnTo>
                    <a:pt x="3366376" y="2320340"/>
                  </a:lnTo>
                  <a:lnTo>
                    <a:pt x="3338436" y="2353741"/>
                  </a:lnTo>
                  <a:lnTo>
                    <a:pt x="3309480" y="2386507"/>
                  </a:lnTo>
                  <a:lnTo>
                    <a:pt x="3279508" y="2418638"/>
                  </a:lnTo>
                  <a:lnTo>
                    <a:pt x="3248520" y="2450007"/>
                  </a:lnTo>
                  <a:lnTo>
                    <a:pt x="3216389" y="2480729"/>
                  </a:lnTo>
                  <a:lnTo>
                    <a:pt x="3183369" y="2510701"/>
                  </a:lnTo>
                  <a:lnTo>
                    <a:pt x="3149333" y="2540038"/>
                  </a:lnTo>
                  <a:lnTo>
                    <a:pt x="3114395" y="2568486"/>
                  </a:lnTo>
                  <a:lnTo>
                    <a:pt x="3078581" y="2596299"/>
                  </a:lnTo>
                  <a:lnTo>
                    <a:pt x="3041751" y="2623210"/>
                  </a:lnTo>
                  <a:lnTo>
                    <a:pt x="3004159" y="2649372"/>
                  </a:lnTo>
                  <a:lnTo>
                    <a:pt x="2965551" y="2674645"/>
                  </a:lnTo>
                  <a:lnTo>
                    <a:pt x="2926181" y="2699156"/>
                  </a:lnTo>
                  <a:lnTo>
                    <a:pt x="2886049" y="2722778"/>
                  </a:lnTo>
                  <a:lnTo>
                    <a:pt x="2845028" y="2745511"/>
                  </a:lnTo>
                  <a:lnTo>
                    <a:pt x="2803245" y="2767355"/>
                  </a:lnTo>
                  <a:lnTo>
                    <a:pt x="2760700" y="2788297"/>
                  </a:lnTo>
                  <a:lnTo>
                    <a:pt x="2717380" y="2808363"/>
                  </a:lnTo>
                  <a:lnTo>
                    <a:pt x="2673438" y="2827413"/>
                  </a:lnTo>
                  <a:lnTo>
                    <a:pt x="2628734" y="2845574"/>
                  </a:lnTo>
                  <a:lnTo>
                    <a:pt x="2583268" y="2862846"/>
                  </a:lnTo>
                  <a:lnTo>
                    <a:pt x="2537294" y="2878975"/>
                  </a:lnTo>
                  <a:lnTo>
                    <a:pt x="2490558" y="2894177"/>
                  </a:lnTo>
                  <a:lnTo>
                    <a:pt x="2443314" y="2908350"/>
                  </a:lnTo>
                  <a:lnTo>
                    <a:pt x="2395308" y="2921457"/>
                  </a:lnTo>
                  <a:lnTo>
                    <a:pt x="2346909" y="2933534"/>
                  </a:lnTo>
                  <a:lnTo>
                    <a:pt x="2297887" y="2944533"/>
                  </a:lnTo>
                  <a:lnTo>
                    <a:pt x="2248230" y="2954451"/>
                  </a:lnTo>
                  <a:lnTo>
                    <a:pt x="2198192" y="2963265"/>
                  </a:lnTo>
                  <a:lnTo>
                    <a:pt x="2147519" y="2970949"/>
                  </a:lnTo>
                  <a:lnTo>
                    <a:pt x="2096465" y="2977502"/>
                  </a:lnTo>
                  <a:lnTo>
                    <a:pt x="2045030" y="2982912"/>
                  </a:lnTo>
                  <a:lnTo>
                    <a:pt x="1992947" y="2987128"/>
                  </a:lnTo>
                  <a:lnTo>
                    <a:pt x="1940623" y="2990176"/>
                  </a:lnTo>
                  <a:lnTo>
                    <a:pt x="1887791" y="2992005"/>
                  </a:lnTo>
                  <a:lnTo>
                    <a:pt x="1834705" y="2992627"/>
                  </a:lnTo>
                  <a:lnTo>
                    <a:pt x="1781619" y="2992005"/>
                  </a:lnTo>
                  <a:lnTo>
                    <a:pt x="1728787" y="2990176"/>
                  </a:lnTo>
                  <a:lnTo>
                    <a:pt x="1676463" y="2987128"/>
                  </a:lnTo>
                  <a:lnTo>
                    <a:pt x="1624380" y="2982912"/>
                  </a:lnTo>
                  <a:lnTo>
                    <a:pt x="1572945" y="2977502"/>
                  </a:lnTo>
                  <a:lnTo>
                    <a:pt x="1521891" y="2970949"/>
                  </a:lnTo>
                  <a:lnTo>
                    <a:pt x="1471218" y="2963265"/>
                  </a:lnTo>
                  <a:lnTo>
                    <a:pt x="1421180" y="2954451"/>
                  </a:lnTo>
                  <a:lnTo>
                    <a:pt x="1371523" y="2944533"/>
                  </a:lnTo>
                  <a:lnTo>
                    <a:pt x="1322501" y="2933534"/>
                  </a:lnTo>
                  <a:lnTo>
                    <a:pt x="1274102" y="2921457"/>
                  </a:lnTo>
                  <a:lnTo>
                    <a:pt x="1226096" y="2908350"/>
                  </a:lnTo>
                  <a:lnTo>
                    <a:pt x="1178852" y="2894177"/>
                  </a:lnTo>
                  <a:lnTo>
                    <a:pt x="1132116" y="2878975"/>
                  </a:lnTo>
                  <a:lnTo>
                    <a:pt x="1086142" y="2862846"/>
                  </a:lnTo>
                  <a:lnTo>
                    <a:pt x="1040676" y="2845574"/>
                  </a:lnTo>
                  <a:lnTo>
                    <a:pt x="995972" y="2827413"/>
                  </a:lnTo>
                  <a:lnTo>
                    <a:pt x="952030" y="2808363"/>
                  </a:lnTo>
                  <a:lnTo>
                    <a:pt x="908710" y="2788297"/>
                  </a:lnTo>
                  <a:lnTo>
                    <a:pt x="866165" y="2767355"/>
                  </a:lnTo>
                  <a:lnTo>
                    <a:pt x="824382" y="2745511"/>
                  </a:lnTo>
                  <a:lnTo>
                    <a:pt x="783361" y="2722778"/>
                  </a:lnTo>
                  <a:lnTo>
                    <a:pt x="743229" y="2699156"/>
                  </a:lnTo>
                  <a:lnTo>
                    <a:pt x="703859" y="2674645"/>
                  </a:lnTo>
                  <a:lnTo>
                    <a:pt x="665251" y="2649372"/>
                  </a:lnTo>
                  <a:lnTo>
                    <a:pt x="627659" y="2623210"/>
                  </a:lnTo>
                  <a:lnTo>
                    <a:pt x="590829" y="2596299"/>
                  </a:lnTo>
                  <a:lnTo>
                    <a:pt x="555015" y="2568486"/>
                  </a:lnTo>
                  <a:lnTo>
                    <a:pt x="520077" y="2540038"/>
                  </a:lnTo>
                  <a:lnTo>
                    <a:pt x="486041" y="2510701"/>
                  </a:lnTo>
                  <a:lnTo>
                    <a:pt x="453021" y="2480729"/>
                  </a:lnTo>
                  <a:lnTo>
                    <a:pt x="420890" y="2450007"/>
                  </a:lnTo>
                  <a:lnTo>
                    <a:pt x="389902" y="2418638"/>
                  </a:lnTo>
                  <a:lnTo>
                    <a:pt x="359930" y="2386507"/>
                  </a:lnTo>
                  <a:lnTo>
                    <a:pt x="330974" y="2353741"/>
                  </a:lnTo>
                  <a:lnTo>
                    <a:pt x="303034" y="2320340"/>
                  </a:lnTo>
                  <a:lnTo>
                    <a:pt x="276237" y="2286190"/>
                  </a:lnTo>
                  <a:lnTo>
                    <a:pt x="250456" y="2251519"/>
                  </a:lnTo>
                  <a:lnTo>
                    <a:pt x="225945" y="2216213"/>
                  </a:lnTo>
                  <a:lnTo>
                    <a:pt x="202450" y="2180272"/>
                  </a:lnTo>
                  <a:lnTo>
                    <a:pt x="180213" y="2143836"/>
                  </a:lnTo>
                  <a:lnTo>
                    <a:pt x="159131" y="2106879"/>
                  </a:lnTo>
                  <a:lnTo>
                    <a:pt x="139319" y="2069287"/>
                  </a:lnTo>
                  <a:lnTo>
                    <a:pt x="120777" y="2031187"/>
                  </a:lnTo>
                  <a:lnTo>
                    <a:pt x="103378" y="1992591"/>
                  </a:lnTo>
                  <a:lnTo>
                    <a:pt x="87249" y="1953602"/>
                  </a:lnTo>
                  <a:lnTo>
                    <a:pt x="72390" y="1913978"/>
                  </a:lnTo>
                  <a:lnTo>
                    <a:pt x="58927" y="1873973"/>
                  </a:lnTo>
                  <a:lnTo>
                    <a:pt x="46863" y="1833600"/>
                  </a:lnTo>
                  <a:lnTo>
                    <a:pt x="35941" y="1792706"/>
                  </a:lnTo>
                  <a:lnTo>
                    <a:pt x="26543" y="1751431"/>
                  </a:lnTo>
                  <a:lnTo>
                    <a:pt x="18542" y="1709788"/>
                  </a:lnTo>
                  <a:lnTo>
                    <a:pt x="11938" y="1667751"/>
                  </a:lnTo>
                  <a:lnTo>
                    <a:pt x="6731" y="1625460"/>
                  </a:lnTo>
                  <a:lnTo>
                    <a:pt x="3048" y="1582661"/>
                  </a:lnTo>
                  <a:lnTo>
                    <a:pt x="762" y="1539620"/>
                  </a:lnTo>
                  <a:lnTo>
                    <a:pt x="0" y="1496313"/>
                  </a:lnTo>
                  <a:close/>
                </a:path>
              </a:pathLst>
            </a:custGeom>
            <a:ln w="25907">
              <a:solidFill>
                <a:srgbClr val="053911"/>
              </a:solidFill>
            </a:ln>
          </p:spPr>
          <p:txBody>
            <a:bodyPr wrap="square" lIns="0" tIns="0" rIns="0" bIns="0" rtlCol="0"/>
            <a:lstStyle/>
            <a:p>
              <a:endParaRPr/>
            </a:p>
          </p:txBody>
        </p:sp>
      </p:grpSp>
      <p:sp>
        <p:nvSpPr>
          <p:cNvPr id="6" name="object 6"/>
          <p:cNvSpPr txBox="1"/>
          <p:nvPr/>
        </p:nvSpPr>
        <p:spPr>
          <a:xfrm>
            <a:off x="2463957" y="1100708"/>
            <a:ext cx="7282815" cy="3990195"/>
          </a:xfrm>
          <a:prstGeom prst="rect">
            <a:avLst/>
          </a:prstGeom>
        </p:spPr>
        <p:txBody>
          <a:bodyPr vert="horz" wrap="square" lIns="0" tIns="12065" rIns="0" bIns="0" rtlCol="0">
            <a:spAutoFit/>
          </a:bodyPr>
          <a:lstStyle/>
          <a:p>
            <a:pPr marL="12065" marR="5080" algn="ctr">
              <a:lnSpc>
                <a:spcPct val="100000"/>
              </a:lnSpc>
              <a:spcBef>
                <a:spcPts val="95"/>
              </a:spcBef>
            </a:pPr>
            <a:r>
              <a:rPr sz="2400" b="1" spc="-80" dirty="0">
                <a:latin typeface="Open Sans" panose="020B0606030504020204" pitchFamily="34" charset="0"/>
                <a:ea typeface="Open Sans" panose="020B0606030504020204" pitchFamily="34" charset="0"/>
                <a:cs typeface="Open Sans" panose="020B0606030504020204" pitchFamily="34" charset="0"/>
              </a:rPr>
              <a:t>STRATEGIC</a:t>
            </a:r>
            <a:r>
              <a:rPr sz="2400" b="1" spc="-135" dirty="0">
                <a:latin typeface="Open Sans" panose="020B0606030504020204" pitchFamily="34" charset="0"/>
                <a:ea typeface="Open Sans" panose="020B0606030504020204" pitchFamily="34" charset="0"/>
                <a:cs typeface="Open Sans" panose="020B0606030504020204" pitchFamily="34" charset="0"/>
              </a:rPr>
              <a:t> </a:t>
            </a:r>
            <a:r>
              <a:rPr sz="2400" b="1" spc="-10" dirty="0">
                <a:latin typeface="Open Sans" panose="020B0606030504020204" pitchFamily="34" charset="0"/>
                <a:ea typeface="Open Sans" panose="020B0606030504020204" pitchFamily="34" charset="0"/>
                <a:cs typeface="Open Sans" panose="020B0606030504020204" pitchFamily="34" charset="0"/>
              </a:rPr>
              <a:t>POSITION</a:t>
            </a:r>
            <a:r>
              <a:rPr sz="2400" spc="-10" dirty="0">
                <a:latin typeface="Open Sans" panose="020B0606030504020204" pitchFamily="34" charset="0"/>
                <a:ea typeface="Open Sans" panose="020B0606030504020204" pitchFamily="34" charset="0"/>
                <a:cs typeface="Open Sans" panose="020B0606030504020204" pitchFamily="34" charset="0"/>
              </a:rPr>
              <a:t>:</a:t>
            </a:r>
            <a:r>
              <a:rPr sz="2400" spc="-165" dirty="0">
                <a:latin typeface="Open Sans" panose="020B0606030504020204" pitchFamily="34" charset="0"/>
                <a:ea typeface="Open Sans" panose="020B0606030504020204" pitchFamily="34" charset="0"/>
                <a:cs typeface="Open Sans" panose="020B0606030504020204" pitchFamily="34" charset="0"/>
              </a:rPr>
              <a:t> </a:t>
            </a:r>
            <a:r>
              <a:rPr sz="2400" spc="-10" dirty="0">
                <a:latin typeface="Open Sans" panose="020B0606030504020204" pitchFamily="34" charset="0"/>
                <a:ea typeface="Open Sans" panose="020B0606030504020204" pitchFamily="34" charset="0"/>
                <a:cs typeface="Open Sans" panose="020B0606030504020204" pitchFamily="34" charset="0"/>
              </a:rPr>
              <a:t>factors</a:t>
            </a:r>
            <a:r>
              <a:rPr sz="2400" spc="-114" dirty="0">
                <a:latin typeface="Open Sans" panose="020B0606030504020204" pitchFamily="34" charset="0"/>
                <a:ea typeface="Open Sans" panose="020B0606030504020204" pitchFamily="34" charset="0"/>
                <a:cs typeface="Open Sans" panose="020B0606030504020204" pitchFamily="34" charset="0"/>
              </a:rPr>
              <a:t> </a:t>
            </a:r>
            <a:r>
              <a:rPr sz="2400" dirty="0">
                <a:latin typeface="Open Sans" panose="020B0606030504020204" pitchFamily="34" charset="0"/>
                <a:ea typeface="Open Sans" panose="020B0606030504020204" pitchFamily="34" charset="0"/>
                <a:cs typeface="Open Sans" panose="020B0606030504020204" pitchFamily="34" charset="0"/>
              </a:rPr>
              <a:t>in</a:t>
            </a:r>
            <a:r>
              <a:rPr sz="2400" spc="-75" dirty="0">
                <a:latin typeface="Open Sans" panose="020B0606030504020204" pitchFamily="34" charset="0"/>
                <a:ea typeface="Open Sans" panose="020B0606030504020204" pitchFamily="34" charset="0"/>
                <a:cs typeface="Open Sans" panose="020B0606030504020204" pitchFamily="34" charset="0"/>
              </a:rPr>
              <a:t> </a:t>
            </a:r>
            <a:r>
              <a:rPr sz="2400" dirty="0">
                <a:latin typeface="Open Sans" panose="020B0606030504020204" pitchFamily="34" charset="0"/>
                <a:ea typeface="Open Sans" panose="020B0606030504020204" pitchFamily="34" charset="0"/>
                <a:cs typeface="Open Sans" panose="020B0606030504020204" pitchFamily="34" charset="0"/>
              </a:rPr>
              <a:t>the</a:t>
            </a:r>
            <a:r>
              <a:rPr sz="2400" spc="-120" dirty="0">
                <a:latin typeface="Open Sans" panose="020B0606030504020204" pitchFamily="34" charset="0"/>
                <a:ea typeface="Open Sans" panose="020B0606030504020204" pitchFamily="34" charset="0"/>
                <a:cs typeface="Open Sans" panose="020B0606030504020204" pitchFamily="34" charset="0"/>
              </a:rPr>
              <a:t> </a:t>
            </a:r>
            <a:r>
              <a:rPr sz="2400" spc="-10" dirty="0">
                <a:latin typeface="Open Sans" panose="020B0606030504020204" pitchFamily="34" charset="0"/>
                <a:ea typeface="Open Sans" panose="020B0606030504020204" pitchFamily="34" charset="0"/>
                <a:cs typeface="Open Sans" panose="020B0606030504020204" pitchFamily="34" charset="0"/>
              </a:rPr>
              <a:t>external </a:t>
            </a:r>
            <a:r>
              <a:rPr sz="2400" spc="-35" dirty="0">
                <a:latin typeface="Open Sans" panose="020B0606030504020204" pitchFamily="34" charset="0"/>
                <a:ea typeface="Open Sans" panose="020B0606030504020204" pitchFamily="34" charset="0"/>
                <a:cs typeface="Open Sans" panose="020B0606030504020204" pitchFamily="34" charset="0"/>
              </a:rPr>
              <a:t>environment</a:t>
            </a:r>
            <a:r>
              <a:rPr sz="2400" spc="-150" dirty="0">
                <a:latin typeface="Open Sans" panose="020B0606030504020204" pitchFamily="34" charset="0"/>
                <a:ea typeface="Open Sans" panose="020B0606030504020204" pitchFamily="34" charset="0"/>
                <a:cs typeface="Open Sans" panose="020B0606030504020204" pitchFamily="34" charset="0"/>
              </a:rPr>
              <a:t> </a:t>
            </a:r>
            <a:r>
              <a:rPr sz="2400" dirty="0">
                <a:latin typeface="Open Sans" panose="020B0606030504020204" pitchFamily="34" charset="0"/>
                <a:ea typeface="Open Sans" panose="020B0606030504020204" pitchFamily="34" charset="0"/>
                <a:cs typeface="Open Sans" panose="020B0606030504020204" pitchFamily="34" charset="0"/>
              </a:rPr>
              <a:t>including</a:t>
            </a:r>
            <a:r>
              <a:rPr sz="2400" spc="-90" dirty="0">
                <a:latin typeface="Open Sans" panose="020B0606030504020204" pitchFamily="34" charset="0"/>
                <a:ea typeface="Open Sans" panose="020B0606030504020204" pitchFamily="34" charset="0"/>
                <a:cs typeface="Open Sans" panose="020B0606030504020204" pitchFamily="34" charset="0"/>
              </a:rPr>
              <a:t> </a:t>
            </a:r>
            <a:r>
              <a:rPr sz="2400" spc="-35" dirty="0">
                <a:latin typeface="Open Sans" panose="020B0606030504020204" pitchFamily="34" charset="0"/>
                <a:ea typeface="Open Sans" panose="020B0606030504020204" pitchFamily="34" charset="0"/>
                <a:cs typeface="Open Sans" panose="020B0606030504020204" pitchFamily="34" charset="0"/>
              </a:rPr>
              <a:t>competitors</a:t>
            </a:r>
            <a:r>
              <a:rPr sz="2400" spc="-150" dirty="0">
                <a:latin typeface="Open Sans" panose="020B0606030504020204" pitchFamily="34" charset="0"/>
                <a:ea typeface="Open Sans" panose="020B0606030504020204" pitchFamily="34" charset="0"/>
                <a:cs typeface="Open Sans" panose="020B0606030504020204" pitchFamily="34" charset="0"/>
              </a:rPr>
              <a:t> </a:t>
            </a:r>
            <a:r>
              <a:rPr sz="2400" spc="-25" dirty="0">
                <a:latin typeface="Open Sans" panose="020B0606030504020204" pitchFamily="34" charset="0"/>
                <a:ea typeface="Open Sans" panose="020B0606030504020204" pitchFamily="34" charset="0"/>
                <a:cs typeface="Open Sans" panose="020B0606030504020204" pitchFamily="34" charset="0"/>
              </a:rPr>
              <a:t>and </a:t>
            </a:r>
            <a:r>
              <a:rPr sz="2400" spc="-10" dirty="0">
                <a:latin typeface="Open Sans" panose="020B0606030504020204" pitchFamily="34" charset="0"/>
                <a:ea typeface="Open Sans" panose="020B0606030504020204" pitchFamily="34" charset="0"/>
                <a:cs typeface="Open Sans" panose="020B0606030504020204" pitchFamily="34" charset="0"/>
              </a:rPr>
              <a:t>dynamics</a:t>
            </a:r>
            <a:r>
              <a:rPr sz="2400" spc="-135" dirty="0">
                <a:latin typeface="Open Sans" panose="020B0606030504020204" pitchFamily="34" charset="0"/>
                <a:ea typeface="Open Sans" panose="020B0606030504020204" pitchFamily="34" charset="0"/>
                <a:cs typeface="Open Sans" panose="020B0606030504020204" pitchFamily="34" charset="0"/>
              </a:rPr>
              <a:t> </a:t>
            </a:r>
            <a:r>
              <a:rPr sz="2400" dirty="0">
                <a:latin typeface="Open Sans" panose="020B0606030504020204" pitchFamily="34" charset="0"/>
                <a:ea typeface="Open Sans" panose="020B0606030504020204" pitchFamily="34" charset="0"/>
                <a:cs typeface="Open Sans" panose="020B0606030504020204" pitchFamily="34" charset="0"/>
              </a:rPr>
              <a:t>the</a:t>
            </a:r>
            <a:r>
              <a:rPr sz="2400" spc="-150" dirty="0">
                <a:latin typeface="Open Sans" panose="020B0606030504020204" pitchFamily="34" charset="0"/>
                <a:ea typeface="Open Sans" panose="020B0606030504020204" pitchFamily="34" charset="0"/>
                <a:cs typeface="Open Sans" panose="020B0606030504020204" pitchFamily="34" charset="0"/>
              </a:rPr>
              <a:t> </a:t>
            </a:r>
            <a:r>
              <a:rPr sz="2400" spc="-40" dirty="0">
                <a:latin typeface="Open Sans" panose="020B0606030504020204" pitchFamily="34" charset="0"/>
                <a:ea typeface="Open Sans" panose="020B0606030504020204" pitchFamily="34" charset="0"/>
                <a:cs typeface="Open Sans" panose="020B0606030504020204" pitchFamily="34" charset="0"/>
              </a:rPr>
              <a:t>organizations</a:t>
            </a:r>
            <a:r>
              <a:rPr sz="2400" spc="-140" dirty="0">
                <a:latin typeface="Open Sans" panose="020B0606030504020204" pitchFamily="34" charset="0"/>
                <a:ea typeface="Open Sans" panose="020B0606030504020204" pitchFamily="34" charset="0"/>
                <a:cs typeface="Open Sans" panose="020B0606030504020204" pitchFamily="34" charset="0"/>
              </a:rPr>
              <a:t> </a:t>
            </a:r>
            <a:r>
              <a:rPr sz="2400" dirty="0">
                <a:latin typeface="Open Sans" panose="020B0606030504020204" pitchFamily="34" charset="0"/>
                <a:ea typeface="Open Sans" panose="020B0606030504020204" pitchFamily="34" charset="0"/>
                <a:cs typeface="Open Sans" panose="020B0606030504020204" pitchFamily="34" charset="0"/>
              </a:rPr>
              <a:t>cannot</a:t>
            </a:r>
            <a:r>
              <a:rPr sz="2400" spc="-135" dirty="0">
                <a:latin typeface="Open Sans" panose="020B0606030504020204" pitchFamily="34" charset="0"/>
                <a:ea typeface="Open Sans" panose="020B0606030504020204" pitchFamily="34" charset="0"/>
                <a:cs typeface="Open Sans" panose="020B0606030504020204" pitchFamily="34" charset="0"/>
              </a:rPr>
              <a:t> </a:t>
            </a:r>
            <a:r>
              <a:rPr sz="2400" spc="-10" dirty="0">
                <a:latin typeface="Open Sans" panose="020B0606030504020204" pitchFamily="34" charset="0"/>
                <a:ea typeface="Open Sans" panose="020B0606030504020204" pitchFamily="34" charset="0"/>
                <a:cs typeface="Open Sans" panose="020B0606030504020204" pitchFamily="34" charset="0"/>
              </a:rPr>
              <a:t>control</a:t>
            </a:r>
            <a:endParaRPr lang="en-US" sz="2400" spc="-10" dirty="0">
              <a:latin typeface="Open Sans" panose="020B0606030504020204" pitchFamily="34" charset="0"/>
              <a:ea typeface="Open Sans" panose="020B0606030504020204" pitchFamily="34" charset="0"/>
              <a:cs typeface="Open Sans" panose="020B0606030504020204" pitchFamily="34" charset="0"/>
            </a:endParaRPr>
          </a:p>
          <a:p>
            <a:pPr marL="12065" marR="5080" algn="ctr">
              <a:lnSpc>
                <a:spcPct val="100000"/>
              </a:lnSpc>
              <a:spcBef>
                <a:spcPts val="95"/>
              </a:spcBef>
            </a:pPr>
            <a:endParaRPr sz="2400" dirty="0">
              <a:latin typeface="Open Sans" panose="020B0606030504020204" pitchFamily="34" charset="0"/>
              <a:ea typeface="Open Sans" panose="020B0606030504020204" pitchFamily="34" charset="0"/>
              <a:cs typeface="Open Sans" panose="020B0606030504020204" pitchFamily="34" charset="0"/>
            </a:endParaRPr>
          </a:p>
          <a:p>
            <a:pPr marR="3810" algn="ctr">
              <a:lnSpc>
                <a:spcPct val="100000"/>
              </a:lnSpc>
              <a:spcBef>
                <a:spcPts val="2605"/>
              </a:spcBef>
            </a:pPr>
            <a:r>
              <a:rPr sz="2800" b="1" spc="-10" dirty="0">
                <a:solidFill>
                  <a:srgbClr val="141445"/>
                </a:solidFill>
                <a:latin typeface="Open Sans" panose="020B0606030504020204" pitchFamily="34" charset="0"/>
                <a:ea typeface="Open Sans" panose="020B0606030504020204" pitchFamily="34" charset="0"/>
                <a:cs typeface="Open Sans" panose="020B0606030504020204" pitchFamily="34" charset="0"/>
              </a:rPr>
              <a:t>CAPACITY</a:t>
            </a:r>
            <a:r>
              <a:rPr sz="2800" spc="-10" dirty="0">
                <a:solidFill>
                  <a:srgbClr val="141445"/>
                </a:solidFill>
                <a:latin typeface="Open Sans" panose="020B0606030504020204" pitchFamily="34" charset="0"/>
                <a:ea typeface="Open Sans" panose="020B0606030504020204" pitchFamily="34" charset="0"/>
                <a:cs typeface="Open Sans" panose="020B0606030504020204" pitchFamily="34" charset="0"/>
              </a:rPr>
              <a:t>:</a:t>
            </a:r>
            <a:endParaRPr sz="2800" dirty="0">
              <a:latin typeface="Open Sans" panose="020B0606030504020204" pitchFamily="34" charset="0"/>
              <a:ea typeface="Open Sans" panose="020B0606030504020204" pitchFamily="34" charset="0"/>
              <a:cs typeface="Open Sans" panose="020B0606030504020204" pitchFamily="34" charset="0"/>
            </a:endParaRPr>
          </a:p>
          <a:p>
            <a:pPr marL="2602865" marR="2605405" algn="ctr">
              <a:lnSpc>
                <a:spcPct val="100000"/>
              </a:lnSpc>
              <a:spcBef>
                <a:spcPts val="5"/>
              </a:spcBef>
            </a:pPr>
            <a:r>
              <a:rPr sz="2800" spc="-20" dirty="0">
                <a:solidFill>
                  <a:srgbClr val="141445"/>
                </a:solidFill>
                <a:latin typeface="Open Sans" panose="020B0606030504020204" pitchFamily="34" charset="0"/>
                <a:ea typeface="Open Sans" panose="020B0606030504020204" pitchFamily="34" charset="0"/>
                <a:cs typeface="Open Sans" panose="020B0606030504020204" pitchFamily="34" charset="0"/>
              </a:rPr>
              <a:t>tangible</a:t>
            </a:r>
            <a:r>
              <a:rPr sz="2800" spc="-95" dirty="0">
                <a:solidFill>
                  <a:srgbClr val="141445"/>
                </a:solidFill>
                <a:latin typeface="Open Sans" panose="020B0606030504020204" pitchFamily="34" charset="0"/>
                <a:ea typeface="Open Sans" panose="020B0606030504020204" pitchFamily="34" charset="0"/>
                <a:cs typeface="Open Sans" panose="020B0606030504020204" pitchFamily="34" charset="0"/>
              </a:rPr>
              <a:t> </a:t>
            </a:r>
            <a:r>
              <a:rPr sz="2800" spc="-25" dirty="0">
                <a:solidFill>
                  <a:srgbClr val="141445"/>
                </a:solidFill>
                <a:latin typeface="Open Sans" panose="020B0606030504020204" pitchFamily="34" charset="0"/>
                <a:ea typeface="Open Sans" panose="020B0606030504020204" pitchFamily="34" charset="0"/>
                <a:cs typeface="Open Sans" panose="020B0606030504020204" pitchFamily="34" charset="0"/>
              </a:rPr>
              <a:t>and </a:t>
            </a:r>
            <a:r>
              <a:rPr sz="2800" spc="-10" dirty="0">
                <a:solidFill>
                  <a:srgbClr val="141445"/>
                </a:solidFill>
                <a:latin typeface="Open Sans" panose="020B0606030504020204" pitchFamily="34" charset="0"/>
                <a:ea typeface="Open Sans" panose="020B0606030504020204" pitchFamily="34" charset="0"/>
                <a:cs typeface="Open Sans" panose="020B0606030504020204" pitchFamily="34" charset="0"/>
              </a:rPr>
              <a:t>intangible </a:t>
            </a:r>
            <a:r>
              <a:rPr sz="2800" dirty="0">
                <a:solidFill>
                  <a:srgbClr val="141445"/>
                </a:solidFill>
                <a:latin typeface="Open Sans" panose="020B0606030504020204" pitchFamily="34" charset="0"/>
                <a:ea typeface="Open Sans" panose="020B0606030504020204" pitchFamily="34" charset="0"/>
                <a:cs typeface="Open Sans" panose="020B0606030504020204" pitchFamily="34" charset="0"/>
              </a:rPr>
              <a:t>assets</a:t>
            </a:r>
            <a:r>
              <a:rPr sz="2800" spc="-100" dirty="0">
                <a:solidFill>
                  <a:srgbClr val="141445"/>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141445"/>
                </a:solidFill>
                <a:latin typeface="Open Sans" panose="020B0606030504020204" pitchFamily="34" charset="0"/>
                <a:ea typeface="Open Sans" panose="020B0606030504020204" pitchFamily="34" charset="0"/>
                <a:cs typeface="Open Sans" panose="020B0606030504020204" pitchFamily="34" charset="0"/>
              </a:rPr>
              <a:t>of</a:t>
            </a:r>
            <a:r>
              <a:rPr sz="2800" spc="-80" dirty="0">
                <a:solidFill>
                  <a:srgbClr val="141445"/>
                </a:solidFill>
                <a:latin typeface="Open Sans" panose="020B0606030504020204" pitchFamily="34" charset="0"/>
                <a:ea typeface="Open Sans" panose="020B0606030504020204" pitchFamily="34" charset="0"/>
                <a:cs typeface="Open Sans" panose="020B0606030504020204" pitchFamily="34" charset="0"/>
              </a:rPr>
              <a:t> </a:t>
            </a:r>
            <a:r>
              <a:rPr sz="2800" spc="-25" dirty="0">
                <a:solidFill>
                  <a:srgbClr val="141445"/>
                </a:solidFill>
                <a:latin typeface="Open Sans" panose="020B0606030504020204" pitchFamily="34" charset="0"/>
                <a:ea typeface="Open Sans" panose="020B0606030504020204" pitchFamily="34" charset="0"/>
                <a:cs typeface="Open Sans" panose="020B0606030504020204" pitchFamily="34" charset="0"/>
              </a:rPr>
              <a:t>the </a:t>
            </a:r>
            <a:r>
              <a:rPr sz="2800" spc="-10" dirty="0">
                <a:solidFill>
                  <a:srgbClr val="141445"/>
                </a:solidFill>
                <a:latin typeface="Open Sans" panose="020B0606030504020204" pitchFamily="34" charset="0"/>
                <a:ea typeface="Open Sans" panose="020B0606030504020204" pitchFamily="34" charset="0"/>
                <a:cs typeface="Open Sans" panose="020B0606030504020204" pitchFamily="34" charset="0"/>
              </a:rPr>
              <a:t>organization</a:t>
            </a:r>
            <a:endParaRPr sz="2800" dirty="0">
              <a:latin typeface="Open Sans" panose="020B0606030504020204" pitchFamily="34" charset="0"/>
              <a:ea typeface="Open Sans" panose="020B0606030504020204" pitchFamily="34" charset="0"/>
              <a:cs typeface="Open Sans" panose="020B0606030504020204" pitchFamily="34" charset="0"/>
            </a:endParaRPr>
          </a:p>
        </p:txBody>
      </p:sp>
      <p:grpSp>
        <p:nvGrpSpPr>
          <p:cNvPr id="7" name="object 7"/>
          <p:cNvGrpSpPr/>
          <p:nvPr/>
        </p:nvGrpSpPr>
        <p:grpSpPr>
          <a:xfrm>
            <a:off x="8406383" y="2814826"/>
            <a:ext cx="734695" cy="2152015"/>
            <a:chOff x="8406383" y="2814826"/>
            <a:chExt cx="734695" cy="2152015"/>
          </a:xfrm>
        </p:grpSpPr>
        <p:sp>
          <p:nvSpPr>
            <p:cNvPr id="8" name="object 8"/>
            <p:cNvSpPr/>
            <p:nvPr/>
          </p:nvSpPr>
          <p:spPr>
            <a:xfrm>
              <a:off x="8418575" y="3860291"/>
              <a:ext cx="708660" cy="1092200"/>
            </a:xfrm>
            <a:custGeom>
              <a:avLst/>
              <a:gdLst/>
              <a:ahLst/>
              <a:cxnLst/>
              <a:rect l="l" t="t" r="r" b="b"/>
              <a:pathLst>
                <a:path w="708659" h="1092200">
                  <a:moveTo>
                    <a:pt x="705484" y="0"/>
                  </a:moveTo>
                  <a:lnTo>
                    <a:pt x="700531" y="53581"/>
                  </a:lnTo>
                  <a:lnTo>
                    <a:pt x="693419" y="106286"/>
                  </a:lnTo>
                  <a:lnTo>
                    <a:pt x="684148" y="158089"/>
                  </a:lnTo>
                  <a:lnTo>
                    <a:pt x="672718" y="208635"/>
                  </a:lnTo>
                  <a:lnTo>
                    <a:pt x="659256" y="258165"/>
                  </a:lnTo>
                  <a:lnTo>
                    <a:pt x="643889" y="306285"/>
                  </a:lnTo>
                  <a:lnTo>
                    <a:pt x="626490" y="353021"/>
                  </a:lnTo>
                  <a:lnTo>
                    <a:pt x="607313" y="398348"/>
                  </a:lnTo>
                  <a:lnTo>
                    <a:pt x="586358" y="442036"/>
                  </a:lnTo>
                  <a:lnTo>
                    <a:pt x="563625" y="484187"/>
                  </a:lnTo>
                  <a:lnTo>
                    <a:pt x="539241" y="524446"/>
                  </a:lnTo>
                  <a:lnTo>
                    <a:pt x="513206" y="562927"/>
                  </a:lnTo>
                  <a:lnTo>
                    <a:pt x="485647" y="599490"/>
                  </a:lnTo>
                  <a:lnTo>
                    <a:pt x="456564" y="634034"/>
                  </a:lnTo>
                  <a:lnTo>
                    <a:pt x="426084" y="666546"/>
                  </a:lnTo>
                  <a:lnTo>
                    <a:pt x="394207" y="696772"/>
                  </a:lnTo>
                  <a:lnTo>
                    <a:pt x="360933" y="724573"/>
                  </a:lnTo>
                  <a:lnTo>
                    <a:pt x="326516" y="750100"/>
                  </a:lnTo>
                  <a:lnTo>
                    <a:pt x="290829" y="773087"/>
                  </a:lnTo>
                  <a:lnTo>
                    <a:pt x="253999" y="793534"/>
                  </a:lnTo>
                  <a:lnTo>
                    <a:pt x="216026" y="811301"/>
                  </a:lnTo>
                  <a:lnTo>
                    <a:pt x="177164" y="826287"/>
                  </a:lnTo>
                  <a:lnTo>
                    <a:pt x="177164" y="737781"/>
                  </a:lnTo>
                  <a:lnTo>
                    <a:pt x="0" y="944892"/>
                  </a:lnTo>
                  <a:lnTo>
                    <a:pt x="177164" y="1092199"/>
                  </a:lnTo>
                  <a:lnTo>
                    <a:pt x="177164" y="1003566"/>
                  </a:lnTo>
                  <a:lnTo>
                    <a:pt x="215518" y="988834"/>
                  </a:lnTo>
                  <a:lnTo>
                    <a:pt x="252856" y="971435"/>
                  </a:lnTo>
                  <a:lnTo>
                    <a:pt x="289051" y="951369"/>
                  </a:lnTo>
                  <a:lnTo>
                    <a:pt x="324230" y="929017"/>
                  </a:lnTo>
                  <a:lnTo>
                    <a:pt x="358012" y="904265"/>
                  </a:lnTo>
                  <a:lnTo>
                    <a:pt x="390651" y="877087"/>
                  </a:lnTo>
                  <a:lnTo>
                    <a:pt x="422020" y="847877"/>
                  </a:lnTo>
                  <a:lnTo>
                    <a:pt x="451992" y="816508"/>
                  </a:lnTo>
                  <a:lnTo>
                    <a:pt x="480567" y="783120"/>
                  </a:lnTo>
                  <a:lnTo>
                    <a:pt x="507745" y="747941"/>
                  </a:lnTo>
                  <a:lnTo>
                    <a:pt x="533399" y="710857"/>
                  </a:lnTo>
                  <a:lnTo>
                    <a:pt x="557402" y="672007"/>
                  </a:lnTo>
                  <a:lnTo>
                    <a:pt x="580008" y="631621"/>
                  </a:lnTo>
                  <a:lnTo>
                    <a:pt x="600836" y="589597"/>
                  </a:lnTo>
                  <a:lnTo>
                    <a:pt x="620013" y="546163"/>
                  </a:lnTo>
                  <a:lnTo>
                    <a:pt x="637412" y="501459"/>
                  </a:lnTo>
                  <a:lnTo>
                    <a:pt x="653160" y="455371"/>
                  </a:lnTo>
                  <a:lnTo>
                    <a:pt x="666876" y="408254"/>
                  </a:lnTo>
                  <a:lnTo>
                    <a:pt x="678814" y="360006"/>
                  </a:lnTo>
                  <a:lnTo>
                    <a:pt x="688847" y="310730"/>
                  </a:lnTo>
                  <a:lnTo>
                    <a:pt x="696848" y="260578"/>
                  </a:lnTo>
                  <a:lnTo>
                    <a:pt x="702817" y="209651"/>
                  </a:lnTo>
                  <a:lnTo>
                    <a:pt x="706754" y="158089"/>
                  </a:lnTo>
                  <a:lnTo>
                    <a:pt x="708532" y="105905"/>
                  </a:lnTo>
                  <a:lnTo>
                    <a:pt x="708151" y="53200"/>
                  </a:lnTo>
                  <a:lnTo>
                    <a:pt x="705484" y="0"/>
                  </a:lnTo>
                  <a:close/>
                </a:path>
              </a:pathLst>
            </a:custGeom>
            <a:solidFill>
              <a:srgbClr val="5F4779"/>
            </a:solidFill>
          </p:spPr>
          <p:txBody>
            <a:bodyPr wrap="square" lIns="0" tIns="0" rIns="0" bIns="0" rtlCol="0"/>
            <a:lstStyle/>
            <a:p>
              <a:endParaRPr/>
            </a:p>
          </p:txBody>
        </p:sp>
        <p:sp>
          <p:nvSpPr>
            <p:cNvPr id="9" name="object 9"/>
            <p:cNvSpPr/>
            <p:nvPr/>
          </p:nvSpPr>
          <p:spPr>
            <a:xfrm>
              <a:off x="8418575" y="2827019"/>
              <a:ext cx="708660" cy="1123315"/>
            </a:xfrm>
            <a:custGeom>
              <a:avLst/>
              <a:gdLst/>
              <a:ahLst/>
              <a:cxnLst/>
              <a:rect l="l" t="t" r="r" b="b"/>
              <a:pathLst>
                <a:path w="708659" h="1123314">
                  <a:moveTo>
                    <a:pt x="0" y="0"/>
                  </a:moveTo>
                  <a:lnTo>
                    <a:pt x="0" y="177266"/>
                  </a:lnTo>
                  <a:lnTo>
                    <a:pt x="41656" y="178917"/>
                  </a:lnTo>
                  <a:lnTo>
                    <a:pt x="82677" y="183743"/>
                  </a:lnTo>
                  <a:lnTo>
                    <a:pt x="122936" y="191490"/>
                  </a:lnTo>
                  <a:lnTo>
                    <a:pt x="162560" y="202285"/>
                  </a:lnTo>
                  <a:lnTo>
                    <a:pt x="201168" y="216001"/>
                  </a:lnTo>
                  <a:lnTo>
                    <a:pt x="239014" y="232384"/>
                  </a:lnTo>
                  <a:lnTo>
                    <a:pt x="275844" y="251688"/>
                  </a:lnTo>
                  <a:lnTo>
                    <a:pt x="311658" y="273405"/>
                  </a:lnTo>
                  <a:lnTo>
                    <a:pt x="346329" y="297776"/>
                  </a:lnTo>
                  <a:lnTo>
                    <a:pt x="379857" y="324573"/>
                  </a:lnTo>
                  <a:lnTo>
                    <a:pt x="412242" y="353656"/>
                  </a:lnTo>
                  <a:lnTo>
                    <a:pt x="443230" y="385025"/>
                  </a:lnTo>
                  <a:lnTo>
                    <a:pt x="472948" y="418541"/>
                  </a:lnTo>
                  <a:lnTo>
                    <a:pt x="501142" y="454228"/>
                  </a:lnTo>
                  <a:lnTo>
                    <a:pt x="527812" y="491947"/>
                  </a:lnTo>
                  <a:lnTo>
                    <a:pt x="552958" y="531431"/>
                  </a:lnTo>
                  <a:lnTo>
                    <a:pt x="576453" y="572833"/>
                  </a:lnTo>
                  <a:lnTo>
                    <a:pt x="598297" y="615886"/>
                  </a:lnTo>
                  <a:lnTo>
                    <a:pt x="618363" y="660704"/>
                  </a:lnTo>
                  <a:lnTo>
                    <a:pt x="636651" y="707059"/>
                  </a:lnTo>
                  <a:lnTo>
                    <a:pt x="653034" y="754799"/>
                  </a:lnTo>
                  <a:lnTo>
                    <a:pt x="667385" y="803948"/>
                  </a:lnTo>
                  <a:lnTo>
                    <a:pt x="679704" y="854354"/>
                  </a:lnTo>
                  <a:lnTo>
                    <a:pt x="689991" y="906043"/>
                  </a:lnTo>
                  <a:lnTo>
                    <a:pt x="697992" y="958748"/>
                  </a:lnTo>
                  <a:lnTo>
                    <a:pt x="703834" y="1012583"/>
                  </a:lnTo>
                  <a:lnTo>
                    <a:pt x="707517" y="1067193"/>
                  </a:lnTo>
                  <a:lnTo>
                    <a:pt x="708660" y="1122807"/>
                  </a:lnTo>
                  <a:lnTo>
                    <a:pt x="708660" y="945540"/>
                  </a:lnTo>
                  <a:lnTo>
                    <a:pt x="707517" y="889914"/>
                  </a:lnTo>
                  <a:lnTo>
                    <a:pt x="703834" y="835190"/>
                  </a:lnTo>
                  <a:lnTo>
                    <a:pt x="697992" y="781469"/>
                  </a:lnTo>
                  <a:lnTo>
                    <a:pt x="689991" y="728649"/>
                  </a:lnTo>
                  <a:lnTo>
                    <a:pt x="679704" y="677087"/>
                  </a:lnTo>
                  <a:lnTo>
                    <a:pt x="667385" y="626541"/>
                  </a:lnTo>
                  <a:lnTo>
                    <a:pt x="653034" y="577405"/>
                  </a:lnTo>
                  <a:lnTo>
                    <a:pt x="636651" y="529653"/>
                  </a:lnTo>
                  <a:lnTo>
                    <a:pt x="618363" y="483311"/>
                  </a:lnTo>
                  <a:lnTo>
                    <a:pt x="598297" y="438607"/>
                  </a:lnTo>
                  <a:lnTo>
                    <a:pt x="576453" y="395566"/>
                  </a:lnTo>
                  <a:lnTo>
                    <a:pt x="552958" y="354164"/>
                  </a:lnTo>
                  <a:lnTo>
                    <a:pt x="527812" y="314540"/>
                  </a:lnTo>
                  <a:lnTo>
                    <a:pt x="501142" y="276961"/>
                  </a:lnTo>
                  <a:lnTo>
                    <a:pt x="472948" y="241274"/>
                  </a:lnTo>
                  <a:lnTo>
                    <a:pt x="443230" y="207746"/>
                  </a:lnTo>
                  <a:lnTo>
                    <a:pt x="412242" y="176250"/>
                  </a:lnTo>
                  <a:lnTo>
                    <a:pt x="379857" y="147180"/>
                  </a:lnTo>
                  <a:lnTo>
                    <a:pt x="346329" y="120383"/>
                  </a:lnTo>
                  <a:lnTo>
                    <a:pt x="311658" y="96126"/>
                  </a:lnTo>
                  <a:lnTo>
                    <a:pt x="275844" y="74282"/>
                  </a:lnTo>
                  <a:lnTo>
                    <a:pt x="239014" y="55118"/>
                  </a:lnTo>
                  <a:lnTo>
                    <a:pt x="201168" y="38608"/>
                  </a:lnTo>
                  <a:lnTo>
                    <a:pt x="162560" y="25019"/>
                  </a:lnTo>
                  <a:lnTo>
                    <a:pt x="122936" y="14224"/>
                  </a:lnTo>
                  <a:lnTo>
                    <a:pt x="82677" y="6350"/>
                  </a:lnTo>
                  <a:lnTo>
                    <a:pt x="41656" y="1651"/>
                  </a:lnTo>
                  <a:lnTo>
                    <a:pt x="0" y="0"/>
                  </a:lnTo>
                  <a:close/>
                </a:path>
              </a:pathLst>
            </a:custGeom>
            <a:solidFill>
              <a:srgbClr val="4D3960"/>
            </a:solidFill>
          </p:spPr>
          <p:txBody>
            <a:bodyPr wrap="square" lIns="0" tIns="0" rIns="0" bIns="0" rtlCol="0"/>
            <a:lstStyle/>
            <a:p>
              <a:endParaRPr/>
            </a:p>
          </p:txBody>
        </p:sp>
        <p:sp>
          <p:nvSpPr>
            <p:cNvPr id="10" name="object 10"/>
            <p:cNvSpPr/>
            <p:nvPr/>
          </p:nvSpPr>
          <p:spPr>
            <a:xfrm>
              <a:off x="8419337" y="2827780"/>
              <a:ext cx="708660" cy="2125980"/>
            </a:xfrm>
            <a:custGeom>
              <a:avLst/>
              <a:gdLst/>
              <a:ahLst/>
              <a:cxnLst/>
              <a:rect l="l" t="t" r="r" b="b"/>
              <a:pathLst>
                <a:path w="708659" h="2125979">
                  <a:moveTo>
                    <a:pt x="708659" y="1122172"/>
                  </a:moveTo>
                  <a:lnTo>
                    <a:pt x="707516" y="1066546"/>
                  </a:lnTo>
                  <a:lnTo>
                    <a:pt x="703833" y="1011936"/>
                  </a:lnTo>
                  <a:lnTo>
                    <a:pt x="697991" y="958215"/>
                  </a:lnTo>
                  <a:lnTo>
                    <a:pt x="689990" y="905510"/>
                  </a:lnTo>
                  <a:lnTo>
                    <a:pt x="679703" y="853821"/>
                  </a:lnTo>
                  <a:lnTo>
                    <a:pt x="667384" y="803402"/>
                  </a:lnTo>
                  <a:lnTo>
                    <a:pt x="653033" y="754380"/>
                  </a:lnTo>
                  <a:lnTo>
                    <a:pt x="636650" y="706628"/>
                  </a:lnTo>
                  <a:lnTo>
                    <a:pt x="618362" y="660273"/>
                  </a:lnTo>
                  <a:lnTo>
                    <a:pt x="598296" y="615569"/>
                  </a:lnTo>
                  <a:lnTo>
                    <a:pt x="576452" y="572516"/>
                  </a:lnTo>
                  <a:lnTo>
                    <a:pt x="552957" y="531114"/>
                  </a:lnTo>
                  <a:lnTo>
                    <a:pt x="527811" y="491617"/>
                  </a:lnTo>
                  <a:lnTo>
                    <a:pt x="501141" y="454025"/>
                  </a:lnTo>
                  <a:lnTo>
                    <a:pt x="472947" y="418338"/>
                  </a:lnTo>
                  <a:lnTo>
                    <a:pt x="443229" y="384810"/>
                  </a:lnTo>
                  <a:lnTo>
                    <a:pt x="412241" y="353441"/>
                  </a:lnTo>
                  <a:lnTo>
                    <a:pt x="379856" y="324358"/>
                  </a:lnTo>
                  <a:lnTo>
                    <a:pt x="346328" y="297561"/>
                  </a:lnTo>
                  <a:lnTo>
                    <a:pt x="311657" y="273304"/>
                  </a:lnTo>
                  <a:lnTo>
                    <a:pt x="275843" y="251460"/>
                  </a:lnTo>
                  <a:lnTo>
                    <a:pt x="239013" y="232283"/>
                  </a:lnTo>
                  <a:lnTo>
                    <a:pt x="201167" y="215900"/>
                  </a:lnTo>
                  <a:lnTo>
                    <a:pt x="162559" y="202184"/>
                  </a:lnTo>
                  <a:lnTo>
                    <a:pt x="122935" y="191389"/>
                  </a:lnTo>
                  <a:lnTo>
                    <a:pt x="82676" y="183515"/>
                  </a:lnTo>
                  <a:lnTo>
                    <a:pt x="41655" y="178816"/>
                  </a:lnTo>
                  <a:lnTo>
                    <a:pt x="0" y="177165"/>
                  </a:lnTo>
                  <a:lnTo>
                    <a:pt x="0" y="0"/>
                  </a:lnTo>
                  <a:lnTo>
                    <a:pt x="41655" y="1651"/>
                  </a:lnTo>
                  <a:lnTo>
                    <a:pt x="82676" y="6350"/>
                  </a:lnTo>
                  <a:lnTo>
                    <a:pt x="122935" y="14224"/>
                  </a:lnTo>
                  <a:lnTo>
                    <a:pt x="162559" y="24892"/>
                  </a:lnTo>
                  <a:lnTo>
                    <a:pt x="201167" y="38608"/>
                  </a:lnTo>
                  <a:lnTo>
                    <a:pt x="239013" y="55118"/>
                  </a:lnTo>
                  <a:lnTo>
                    <a:pt x="275843" y="74295"/>
                  </a:lnTo>
                  <a:lnTo>
                    <a:pt x="311657" y="96012"/>
                  </a:lnTo>
                  <a:lnTo>
                    <a:pt x="346328" y="120396"/>
                  </a:lnTo>
                  <a:lnTo>
                    <a:pt x="379856" y="147066"/>
                  </a:lnTo>
                  <a:lnTo>
                    <a:pt x="412241" y="176149"/>
                  </a:lnTo>
                  <a:lnTo>
                    <a:pt x="443229" y="207518"/>
                  </a:lnTo>
                  <a:lnTo>
                    <a:pt x="472947" y="241173"/>
                  </a:lnTo>
                  <a:lnTo>
                    <a:pt x="501141" y="276733"/>
                  </a:lnTo>
                  <a:lnTo>
                    <a:pt x="527811" y="314325"/>
                  </a:lnTo>
                  <a:lnTo>
                    <a:pt x="552957" y="353949"/>
                  </a:lnTo>
                  <a:lnTo>
                    <a:pt x="576452" y="395224"/>
                  </a:lnTo>
                  <a:lnTo>
                    <a:pt x="598296" y="438404"/>
                  </a:lnTo>
                  <a:lnTo>
                    <a:pt x="618362" y="483108"/>
                  </a:lnTo>
                  <a:lnTo>
                    <a:pt x="636650" y="529336"/>
                  </a:lnTo>
                  <a:lnTo>
                    <a:pt x="653033" y="577088"/>
                  </a:lnTo>
                  <a:lnTo>
                    <a:pt x="667384" y="626237"/>
                  </a:lnTo>
                  <a:lnTo>
                    <a:pt x="679703" y="676656"/>
                  </a:lnTo>
                  <a:lnTo>
                    <a:pt x="689990" y="728218"/>
                  </a:lnTo>
                  <a:lnTo>
                    <a:pt x="697991" y="780923"/>
                  </a:lnTo>
                  <a:lnTo>
                    <a:pt x="703833" y="834771"/>
                  </a:lnTo>
                  <a:lnTo>
                    <a:pt x="707516" y="889381"/>
                  </a:lnTo>
                  <a:lnTo>
                    <a:pt x="708659" y="944880"/>
                  </a:lnTo>
                  <a:lnTo>
                    <a:pt x="708659" y="1122172"/>
                  </a:lnTo>
                  <a:lnTo>
                    <a:pt x="707516" y="1175639"/>
                  </a:lnTo>
                  <a:lnTo>
                    <a:pt x="704214" y="1228598"/>
                  </a:lnTo>
                  <a:lnTo>
                    <a:pt x="698626" y="1280668"/>
                  </a:lnTo>
                  <a:lnTo>
                    <a:pt x="691006" y="1331976"/>
                  </a:lnTo>
                  <a:lnTo>
                    <a:pt x="681354" y="1382395"/>
                  </a:lnTo>
                  <a:lnTo>
                    <a:pt x="669670" y="1431671"/>
                  </a:lnTo>
                  <a:lnTo>
                    <a:pt x="655954" y="1479804"/>
                  </a:lnTo>
                  <a:lnTo>
                    <a:pt x="640460" y="1526794"/>
                  </a:lnTo>
                  <a:lnTo>
                    <a:pt x="623061" y="1572514"/>
                  </a:lnTo>
                  <a:lnTo>
                    <a:pt x="603757" y="1616710"/>
                  </a:lnTo>
                  <a:lnTo>
                    <a:pt x="582929" y="1659509"/>
                  </a:lnTo>
                  <a:lnTo>
                    <a:pt x="560196" y="1700657"/>
                  </a:lnTo>
                  <a:lnTo>
                    <a:pt x="536066" y="1740154"/>
                  </a:lnTo>
                  <a:lnTo>
                    <a:pt x="510158" y="1777873"/>
                  </a:lnTo>
                  <a:lnTo>
                    <a:pt x="482853" y="1813687"/>
                  </a:lnTo>
                  <a:lnTo>
                    <a:pt x="454024" y="1847596"/>
                  </a:lnTo>
                  <a:lnTo>
                    <a:pt x="423798" y="1879473"/>
                  </a:lnTo>
                  <a:lnTo>
                    <a:pt x="392175" y="1909064"/>
                  </a:lnTo>
                  <a:lnTo>
                    <a:pt x="359282" y="1936623"/>
                  </a:lnTo>
                  <a:lnTo>
                    <a:pt x="325246" y="1961642"/>
                  </a:lnTo>
                  <a:lnTo>
                    <a:pt x="289813" y="1984375"/>
                  </a:lnTo>
                  <a:lnTo>
                    <a:pt x="253364" y="2004568"/>
                  </a:lnTo>
                  <a:lnTo>
                    <a:pt x="215772" y="2022094"/>
                  </a:lnTo>
                  <a:lnTo>
                    <a:pt x="177164" y="2036953"/>
                  </a:lnTo>
                  <a:lnTo>
                    <a:pt x="177164" y="2125599"/>
                  </a:lnTo>
                  <a:lnTo>
                    <a:pt x="0" y="1978406"/>
                  </a:lnTo>
                  <a:lnTo>
                    <a:pt x="177164" y="1771142"/>
                  </a:lnTo>
                  <a:lnTo>
                    <a:pt x="177164" y="1859661"/>
                  </a:lnTo>
                  <a:lnTo>
                    <a:pt x="216026" y="1844675"/>
                  </a:lnTo>
                  <a:lnTo>
                    <a:pt x="253999" y="1827022"/>
                  </a:lnTo>
                  <a:lnTo>
                    <a:pt x="290829" y="1806575"/>
                  </a:lnTo>
                  <a:lnTo>
                    <a:pt x="326516" y="1783588"/>
                  </a:lnTo>
                  <a:lnTo>
                    <a:pt x="360933" y="1758061"/>
                  </a:lnTo>
                  <a:lnTo>
                    <a:pt x="394207" y="1730121"/>
                  </a:lnTo>
                  <a:lnTo>
                    <a:pt x="426084" y="1699895"/>
                  </a:lnTo>
                  <a:lnTo>
                    <a:pt x="456564" y="1667510"/>
                  </a:lnTo>
                  <a:lnTo>
                    <a:pt x="485647" y="1632966"/>
                  </a:lnTo>
                  <a:lnTo>
                    <a:pt x="513206" y="1596390"/>
                  </a:lnTo>
                  <a:lnTo>
                    <a:pt x="539241" y="1557909"/>
                  </a:lnTo>
                  <a:lnTo>
                    <a:pt x="563625" y="1517523"/>
                  </a:lnTo>
                  <a:lnTo>
                    <a:pt x="586358" y="1475486"/>
                  </a:lnTo>
                  <a:lnTo>
                    <a:pt x="607313" y="1431798"/>
                  </a:lnTo>
                  <a:lnTo>
                    <a:pt x="626490" y="1386459"/>
                  </a:lnTo>
                  <a:lnTo>
                    <a:pt x="643889" y="1339723"/>
                  </a:lnTo>
                  <a:lnTo>
                    <a:pt x="659256" y="1291590"/>
                  </a:lnTo>
                  <a:lnTo>
                    <a:pt x="672718" y="1242060"/>
                  </a:lnTo>
                  <a:lnTo>
                    <a:pt x="684148" y="1191514"/>
                  </a:lnTo>
                  <a:lnTo>
                    <a:pt x="693419" y="1139825"/>
                  </a:lnTo>
                  <a:lnTo>
                    <a:pt x="700531" y="1087120"/>
                  </a:lnTo>
                  <a:lnTo>
                    <a:pt x="705484" y="1033399"/>
                  </a:lnTo>
                </a:path>
              </a:pathLst>
            </a:custGeom>
            <a:ln w="25908">
              <a:solidFill>
                <a:srgbClr val="053911"/>
              </a:solidFill>
            </a:ln>
          </p:spPr>
          <p:txBody>
            <a:bodyPr wrap="square" lIns="0" tIns="0" rIns="0" bIns="0" rtlCol="0"/>
            <a:lstStyle/>
            <a:p>
              <a:endParaRPr/>
            </a:p>
          </p:txBody>
        </p:sp>
      </p:grpSp>
      <p:grpSp>
        <p:nvGrpSpPr>
          <p:cNvPr id="11" name="object 11"/>
          <p:cNvGrpSpPr/>
          <p:nvPr/>
        </p:nvGrpSpPr>
        <p:grpSpPr>
          <a:xfrm>
            <a:off x="3023616" y="2778251"/>
            <a:ext cx="734695" cy="2152015"/>
            <a:chOff x="3023616" y="2778251"/>
            <a:chExt cx="734695" cy="2152015"/>
          </a:xfrm>
        </p:grpSpPr>
        <p:sp>
          <p:nvSpPr>
            <p:cNvPr id="12" name="object 12"/>
            <p:cNvSpPr/>
            <p:nvPr/>
          </p:nvSpPr>
          <p:spPr>
            <a:xfrm>
              <a:off x="3035808" y="2790443"/>
              <a:ext cx="708660" cy="1092200"/>
            </a:xfrm>
            <a:custGeom>
              <a:avLst/>
              <a:gdLst/>
              <a:ahLst/>
              <a:cxnLst/>
              <a:rect l="l" t="t" r="r" b="b"/>
              <a:pathLst>
                <a:path w="708660" h="1092200">
                  <a:moveTo>
                    <a:pt x="531368" y="0"/>
                  </a:moveTo>
                  <a:lnTo>
                    <a:pt x="531368" y="88633"/>
                  </a:lnTo>
                  <a:lnTo>
                    <a:pt x="493014" y="103365"/>
                  </a:lnTo>
                  <a:lnTo>
                    <a:pt x="455676" y="120764"/>
                  </a:lnTo>
                  <a:lnTo>
                    <a:pt x="419481" y="140830"/>
                  </a:lnTo>
                  <a:lnTo>
                    <a:pt x="384302" y="163182"/>
                  </a:lnTo>
                  <a:lnTo>
                    <a:pt x="350520" y="187934"/>
                  </a:lnTo>
                  <a:lnTo>
                    <a:pt x="317881" y="215112"/>
                  </a:lnTo>
                  <a:lnTo>
                    <a:pt x="286512" y="244322"/>
                  </a:lnTo>
                  <a:lnTo>
                    <a:pt x="256540" y="275678"/>
                  </a:lnTo>
                  <a:lnTo>
                    <a:pt x="227965" y="309079"/>
                  </a:lnTo>
                  <a:lnTo>
                    <a:pt x="200787" y="344258"/>
                  </a:lnTo>
                  <a:lnTo>
                    <a:pt x="175133" y="381342"/>
                  </a:lnTo>
                  <a:lnTo>
                    <a:pt x="151130" y="420192"/>
                  </a:lnTo>
                  <a:lnTo>
                    <a:pt x="128524" y="460578"/>
                  </a:lnTo>
                  <a:lnTo>
                    <a:pt x="107696" y="502602"/>
                  </a:lnTo>
                  <a:lnTo>
                    <a:pt x="88519" y="546036"/>
                  </a:lnTo>
                  <a:lnTo>
                    <a:pt x="71120" y="590740"/>
                  </a:lnTo>
                  <a:lnTo>
                    <a:pt x="55372" y="636828"/>
                  </a:lnTo>
                  <a:lnTo>
                    <a:pt x="41656" y="683945"/>
                  </a:lnTo>
                  <a:lnTo>
                    <a:pt x="29718" y="732193"/>
                  </a:lnTo>
                  <a:lnTo>
                    <a:pt x="19685" y="781469"/>
                  </a:lnTo>
                  <a:lnTo>
                    <a:pt x="11684" y="831621"/>
                  </a:lnTo>
                  <a:lnTo>
                    <a:pt x="5715" y="882548"/>
                  </a:lnTo>
                  <a:lnTo>
                    <a:pt x="1778" y="934097"/>
                  </a:lnTo>
                  <a:lnTo>
                    <a:pt x="0" y="986294"/>
                  </a:lnTo>
                  <a:lnTo>
                    <a:pt x="381" y="1038987"/>
                  </a:lnTo>
                  <a:lnTo>
                    <a:pt x="3048" y="1092200"/>
                  </a:lnTo>
                  <a:lnTo>
                    <a:pt x="8001" y="1038606"/>
                  </a:lnTo>
                  <a:lnTo>
                    <a:pt x="15113" y="985913"/>
                  </a:lnTo>
                  <a:lnTo>
                    <a:pt x="24384" y="934097"/>
                  </a:lnTo>
                  <a:lnTo>
                    <a:pt x="35814" y="883564"/>
                  </a:lnTo>
                  <a:lnTo>
                    <a:pt x="49276" y="834034"/>
                  </a:lnTo>
                  <a:lnTo>
                    <a:pt x="64643" y="785914"/>
                  </a:lnTo>
                  <a:lnTo>
                    <a:pt x="82042" y="739178"/>
                  </a:lnTo>
                  <a:lnTo>
                    <a:pt x="101219" y="693851"/>
                  </a:lnTo>
                  <a:lnTo>
                    <a:pt x="122174" y="650163"/>
                  </a:lnTo>
                  <a:lnTo>
                    <a:pt x="144907" y="607999"/>
                  </a:lnTo>
                  <a:lnTo>
                    <a:pt x="169291" y="567753"/>
                  </a:lnTo>
                  <a:lnTo>
                    <a:pt x="195326" y="529272"/>
                  </a:lnTo>
                  <a:lnTo>
                    <a:pt x="222885" y="492696"/>
                  </a:lnTo>
                  <a:lnTo>
                    <a:pt x="251968" y="458165"/>
                  </a:lnTo>
                  <a:lnTo>
                    <a:pt x="282448" y="425653"/>
                  </a:lnTo>
                  <a:lnTo>
                    <a:pt x="314325" y="395427"/>
                  </a:lnTo>
                  <a:lnTo>
                    <a:pt x="347599" y="367626"/>
                  </a:lnTo>
                  <a:lnTo>
                    <a:pt x="382016" y="342099"/>
                  </a:lnTo>
                  <a:lnTo>
                    <a:pt x="417703" y="319112"/>
                  </a:lnTo>
                  <a:lnTo>
                    <a:pt x="454533" y="298665"/>
                  </a:lnTo>
                  <a:lnTo>
                    <a:pt x="492379" y="280885"/>
                  </a:lnTo>
                  <a:lnTo>
                    <a:pt x="531368" y="265912"/>
                  </a:lnTo>
                  <a:lnTo>
                    <a:pt x="531368" y="354418"/>
                  </a:lnTo>
                  <a:lnTo>
                    <a:pt x="708533" y="147307"/>
                  </a:lnTo>
                  <a:lnTo>
                    <a:pt x="531368" y="0"/>
                  </a:lnTo>
                  <a:close/>
                </a:path>
              </a:pathLst>
            </a:custGeom>
            <a:solidFill>
              <a:srgbClr val="5F4779"/>
            </a:solidFill>
          </p:spPr>
          <p:txBody>
            <a:bodyPr wrap="square" lIns="0" tIns="0" rIns="0" bIns="0" rtlCol="0"/>
            <a:lstStyle/>
            <a:p>
              <a:endParaRPr/>
            </a:p>
          </p:txBody>
        </p:sp>
        <p:sp>
          <p:nvSpPr>
            <p:cNvPr id="13" name="object 13"/>
            <p:cNvSpPr/>
            <p:nvPr/>
          </p:nvSpPr>
          <p:spPr>
            <a:xfrm>
              <a:off x="3035808" y="3793235"/>
              <a:ext cx="708660" cy="1122045"/>
            </a:xfrm>
            <a:custGeom>
              <a:avLst/>
              <a:gdLst/>
              <a:ahLst/>
              <a:cxnLst/>
              <a:rect l="l" t="t" r="r" b="b"/>
              <a:pathLst>
                <a:path w="708660" h="1122045">
                  <a:moveTo>
                    <a:pt x="0" y="0"/>
                  </a:moveTo>
                  <a:lnTo>
                    <a:pt x="0" y="177203"/>
                  </a:lnTo>
                  <a:lnTo>
                    <a:pt x="1143" y="232587"/>
                  </a:lnTo>
                  <a:lnTo>
                    <a:pt x="4826" y="287337"/>
                  </a:lnTo>
                  <a:lnTo>
                    <a:pt x="10668" y="341071"/>
                  </a:lnTo>
                  <a:lnTo>
                    <a:pt x="18669" y="393661"/>
                  </a:lnTo>
                  <a:lnTo>
                    <a:pt x="28956" y="445363"/>
                  </a:lnTo>
                  <a:lnTo>
                    <a:pt x="41275" y="495668"/>
                  </a:lnTo>
                  <a:lnTo>
                    <a:pt x="55626" y="544830"/>
                  </a:lnTo>
                  <a:lnTo>
                    <a:pt x="72009" y="592594"/>
                  </a:lnTo>
                  <a:lnTo>
                    <a:pt x="90297" y="638822"/>
                  </a:lnTo>
                  <a:lnTo>
                    <a:pt x="110363" y="683539"/>
                  </a:lnTo>
                  <a:lnTo>
                    <a:pt x="132207" y="726605"/>
                  </a:lnTo>
                  <a:lnTo>
                    <a:pt x="155702" y="767892"/>
                  </a:lnTo>
                  <a:lnTo>
                    <a:pt x="180848" y="807389"/>
                  </a:lnTo>
                  <a:lnTo>
                    <a:pt x="207518" y="844994"/>
                  </a:lnTo>
                  <a:lnTo>
                    <a:pt x="235711" y="880694"/>
                  </a:lnTo>
                  <a:lnTo>
                    <a:pt x="265430" y="914222"/>
                  </a:lnTo>
                  <a:lnTo>
                    <a:pt x="296418" y="945476"/>
                  </a:lnTo>
                  <a:lnTo>
                    <a:pt x="328803" y="974559"/>
                  </a:lnTo>
                  <a:lnTo>
                    <a:pt x="362331" y="1001369"/>
                  </a:lnTo>
                  <a:lnTo>
                    <a:pt x="397002" y="1025626"/>
                  </a:lnTo>
                  <a:lnTo>
                    <a:pt x="432816" y="1047483"/>
                  </a:lnTo>
                  <a:lnTo>
                    <a:pt x="469645" y="1066660"/>
                  </a:lnTo>
                  <a:lnTo>
                    <a:pt x="507492" y="1083043"/>
                  </a:lnTo>
                  <a:lnTo>
                    <a:pt x="546100" y="1096772"/>
                  </a:lnTo>
                  <a:lnTo>
                    <a:pt x="585724" y="1107440"/>
                  </a:lnTo>
                  <a:lnTo>
                    <a:pt x="625983" y="1115314"/>
                  </a:lnTo>
                  <a:lnTo>
                    <a:pt x="667004" y="1120013"/>
                  </a:lnTo>
                  <a:lnTo>
                    <a:pt x="708660" y="1121664"/>
                  </a:lnTo>
                  <a:lnTo>
                    <a:pt x="708660" y="944460"/>
                  </a:lnTo>
                  <a:lnTo>
                    <a:pt x="667004" y="942936"/>
                  </a:lnTo>
                  <a:lnTo>
                    <a:pt x="625983" y="938110"/>
                  </a:lnTo>
                  <a:lnTo>
                    <a:pt x="585724" y="930363"/>
                  </a:lnTo>
                  <a:lnTo>
                    <a:pt x="546100" y="919556"/>
                  </a:lnTo>
                  <a:lnTo>
                    <a:pt x="507492" y="905967"/>
                  </a:lnTo>
                  <a:lnTo>
                    <a:pt x="469645" y="889457"/>
                  </a:lnTo>
                  <a:lnTo>
                    <a:pt x="432816" y="870280"/>
                  </a:lnTo>
                  <a:lnTo>
                    <a:pt x="397002" y="848550"/>
                  </a:lnTo>
                  <a:lnTo>
                    <a:pt x="362331" y="824166"/>
                  </a:lnTo>
                  <a:lnTo>
                    <a:pt x="328803" y="797483"/>
                  </a:lnTo>
                  <a:lnTo>
                    <a:pt x="296418" y="768400"/>
                  </a:lnTo>
                  <a:lnTo>
                    <a:pt x="265430" y="737019"/>
                  </a:lnTo>
                  <a:lnTo>
                    <a:pt x="235711" y="703491"/>
                  </a:lnTo>
                  <a:lnTo>
                    <a:pt x="207518" y="667918"/>
                  </a:lnTo>
                  <a:lnTo>
                    <a:pt x="180848" y="630313"/>
                  </a:lnTo>
                  <a:lnTo>
                    <a:pt x="155702" y="590816"/>
                  </a:lnTo>
                  <a:lnTo>
                    <a:pt x="132207" y="549402"/>
                  </a:lnTo>
                  <a:lnTo>
                    <a:pt x="110363" y="506336"/>
                  </a:lnTo>
                  <a:lnTo>
                    <a:pt x="90297" y="461619"/>
                  </a:lnTo>
                  <a:lnTo>
                    <a:pt x="72009" y="415378"/>
                  </a:lnTo>
                  <a:lnTo>
                    <a:pt x="55626" y="367626"/>
                  </a:lnTo>
                  <a:lnTo>
                    <a:pt x="41275" y="318592"/>
                  </a:lnTo>
                  <a:lnTo>
                    <a:pt x="28956" y="268160"/>
                  </a:lnTo>
                  <a:lnTo>
                    <a:pt x="18669" y="216585"/>
                  </a:lnTo>
                  <a:lnTo>
                    <a:pt x="10668" y="163868"/>
                  </a:lnTo>
                  <a:lnTo>
                    <a:pt x="4826" y="110134"/>
                  </a:lnTo>
                  <a:lnTo>
                    <a:pt x="1143" y="55511"/>
                  </a:lnTo>
                  <a:lnTo>
                    <a:pt x="0" y="0"/>
                  </a:lnTo>
                  <a:close/>
                </a:path>
              </a:pathLst>
            </a:custGeom>
            <a:solidFill>
              <a:srgbClr val="4D3960"/>
            </a:solidFill>
          </p:spPr>
          <p:txBody>
            <a:bodyPr wrap="square" lIns="0" tIns="0" rIns="0" bIns="0" rtlCol="0"/>
            <a:lstStyle/>
            <a:p>
              <a:endParaRPr/>
            </a:p>
          </p:txBody>
        </p:sp>
        <p:sp>
          <p:nvSpPr>
            <p:cNvPr id="14" name="object 14"/>
            <p:cNvSpPr/>
            <p:nvPr/>
          </p:nvSpPr>
          <p:spPr>
            <a:xfrm>
              <a:off x="3036570" y="2791205"/>
              <a:ext cx="708660" cy="2125980"/>
            </a:xfrm>
            <a:custGeom>
              <a:avLst/>
              <a:gdLst/>
              <a:ahLst/>
              <a:cxnLst/>
              <a:rect l="l" t="t" r="r" b="b"/>
              <a:pathLst>
                <a:path w="708660" h="2125979">
                  <a:moveTo>
                    <a:pt x="0" y="1003427"/>
                  </a:moveTo>
                  <a:lnTo>
                    <a:pt x="1143" y="1059053"/>
                  </a:lnTo>
                  <a:lnTo>
                    <a:pt x="4826" y="1113663"/>
                  </a:lnTo>
                  <a:lnTo>
                    <a:pt x="10668" y="1167384"/>
                  </a:lnTo>
                  <a:lnTo>
                    <a:pt x="18669" y="1220089"/>
                  </a:lnTo>
                  <a:lnTo>
                    <a:pt x="28956" y="1271778"/>
                  </a:lnTo>
                  <a:lnTo>
                    <a:pt x="41275" y="1322197"/>
                  </a:lnTo>
                  <a:lnTo>
                    <a:pt x="55626" y="1371219"/>
                  </a:lnTo>
                  <a:lnTo>
                    <a:pt x="72009" y="1418971"/>
                  </a:lnTo>
                  <a:lnTo>
                    <a:pt x="90297" y="1465326"/>
                  </a:lnTo>
                  <a:lnTo>
                    <a:pt x="110363" y="1510030"/>
                  </a:lnTo>
                  <a:lnTo>
                    <a:pt x="132207" y="1553083"/>
                  </a:lnTo>
                  <a:lnTo>
                    <a:pt x="155702" y="1594485"/>
                  </a:lnTo>
                  <a:lnTo>
                    <a:pt x="180848" y="1633982"/>
                  </a:lnTo>
                  <a:lnTo>
                    <a:pt x="207518" y="1671574"/>
                  </a:lnTo>
                  <a:lnTo>
                    <a:pt x="235711" y="1707261"/>
                  </a:lnTo>
                  <a:lnTo>
                    <a:pt x="265430" y="1740789"/>
                  </a:lnTo>
                  <a:lnTo>
                    <a:pt x="296418" y="1772158"/>
                  </a:lnTo>
                  <a:lnTo>
                    <a:pt x="328803" y="1801241"/>
                  </a:lnTo>
                  <a:lnTo>
                    <a:pt x="362331" y="1828038"/>
                  </a:lnTo>
                  <a:lnTo>
                    <a:pt x="397002" y="1852295"/>
                  </a:lnTo>
                  <a:lnTo>
                    <a:pt x="432816" y="1874139"/>
                  </a:lnTo>
                  <a:lnTo>
                    <a:pt x="469645" y="1893316"/>
                  </a:lnTo>
                  <a:lnTo>
                    <a:pt x="507492" y="1909699"/>
                  </a:lnTo>
                  <a:lnTo>
                    <a:pt x="546100" y="1923415"/>
                  </a:lnTo>
                  <a:lnTo>
                    <a:pt x="585724" y="1934210"/>
                  </a:lnTo>
                  <a:lnTo>
                    <a:pt x="625983" y="1942084"/>
                  </a:lnTo>
                  <a:lnTo>
                    <a:pt x="667004" y="1946783"/>
                  </a:lnTo>
                  <a:lnTo>
                    <a:pt x="708660" y="1948434"/>
                  </a:lnTo>
                  <a:lnTo>
                    <a:pt x="708660" y="2125599"/>
                  </a:lnTo>
                  <a:lnTo>
                    <a:pt x="667004" y="2123948"/>
                  </a:lnTo>
                  <a:lnTo>
                    <a:pt x="625983" y="2119249"/>
                  </a:lnTo>
                  <a:lnTo>
                    <a:pt x="585724" y="2111375"/>
                  </a:lnTo>
                  <a:lnTo>
                    <a:pt x="546100" y="2100580"/>
                  </a:lnTo>
                  <a:lnTo>
                    <a:pt x="507492" y="2086991"/>
                  </a:lnTo>
                  <a:lnTo>
                    <a:pt x="469645" y="2070481"/>
                  </a:lnTo>
                  <a:lnTo>
                    <a:pt x="432816" y="2051304"/>
                  </a:lnTo>
                  <a:lnTo>
                    <a:pt x="397002" y="2029587"/>
                  </a:lnTo>
                  <a:lnTo>
                    <a:pt x="362331" y="2005203"/>
                  </a:lnTo>
                  <a:lnTo>
                    <a:pt x="328803" y="1978533"/>
                  </a:lnTo>
                  <a:lnTo>
                    <a:pt x="296418" y="1949323"/>
                  </a:lnTo>
                  <a:lnTo>
                    <a:pt x="265430" y="1917954"/>
                  </a:lnTo>
                  <a:lnTo>
                    <a:pt x="235711" y="1884426"/>
                  </a:lnTo>
                  <a:lnTo>
                    <a:pt x="207518" y="1848866"/>
                  </a:lnTo>
                  <a:lnTo>
                    <a:pt x="180848" y="1811274"/>
                  </a:lnTo>
                  <a:lnTo>
                    <a:pt x="155702" y="1771650"/>
                  </a:lnTo>
                  <a:lnTo>
                    <a:pt x="132207" y="1730375"/>
                  </a:lnTo>
                  <a:lnTo>
                    <a:pt x="110363" y="1687195"/>
                  </a:lnTo>
                  <a:lnTo>
                    <a:pt x="90297" y="1642491"/>
                  </a:lnTo>
                  <a:lnTo>
                    <a:pt x="72009" y="1596263"/>
                  </a:lnTo>
                  <a:lnTo>
                    <a:pt x="55626" y="1548511"/>
                  </a:lnTo>
                  <a:lnTo>
                    <a:pt x="41275" y="1499362"/>
                  </a:lnTo>
                  <a:lnTo>
                    <a:pt x="28956" y="1448943"/>
                  </a:lnTo>
                  <a:lnTo>
                    <a:pt x="18669" y="1397381"/>
                  </a:lnTo>
                  <a:lnTo>
                    <a:pt x="10668" y="1344676"/>
                  </a:lnTo>
                  <a:lnTo>
                    <a:pt x="4826" y="1290828"/>
                  </a:lnTo>
                  <a:lnTo>
                    <a:pt x="1143" y="1236218"/>
                  </a:lnTo>
                  <a:lnTo>
                    <a:pt x="0" y="1180719"/>
                  </a:lnTo>
                  <a:lnTo>
                    <a:pt x="0" y="1003427"/>
                  </a:lnTo>
                  <a:lnTo>
                    <a:pt x="1143" y="949960"/>
                  </a:lnTo>
                  <a:lnTo>
                    <a:pt x="4445" y="897001"/>
                  </a:lnTo>
                  <a:lnTo>
                    <a:pt x="10033" y="844931"/>
                  </a:lnTo>
                  <a:lnTo>
                    <a:pt x="17653" y="793623"/>
                  </a:lnTo>
                  <a:lnTo>
                    <a:pt x="27305" y="743204"/>
                  </a:lnTo>
                  <a:lnTo>
                    <a:pt x="38989" y="693928"/>
                  </a:lnTo>
                  <a:lnTo>
                    <a:pt x="52705" y="645795"/>
                  </a:lnTo>
                  <a:lnTo>
                    <a:pt x="68199" y="598805"/>
                  </a:lnTo>
                  <a:lnTo>
                    <a:pt x="85598" y="553085"/>
                  </a:lnTo>
                  <a:lnTo>
                    <a:pt x="104902" y="508889"/>
                  </a:lnTo>
                  <a:lnTo>
                    <a:pt x="125730" y="466090"/>
                  </a:lnTo>
                  <a:lnTo>
                    <a:pt x="148336" y="424942"/>
                  </a:lnTo>
                  <a:lnTo>
                    <a:pt x="172593" y="385445"/>
                  </a:lnTo>
                  <a:lnTo>
                    <a:pt x="198501" y="347726"/>
                  </a:lnTo>
                  <a:lnTo>
                    <a:pt x="225806" y="311912"/>
                  </a:lnTo>
                  <a:lnTo>
                    <a:pt x="254635" y="278003"/>
                  </a:lnTo>
                  <a:lnTo>
                    <a:pt x="284861" y="246126"/>
                  </a:lnTo>
                  <a:lnTo>
                    <a:pt x="316484" y="216535"/>
                  </a:lnTo>
                  <a:lnTo>
                    <a:pt x="349377" y="188976"/>
                  </a:lnTo>
                  <a:lnTo>
                    <a:pt x="383413" y="163957"/>
                  </a:lnTo>
                  <a:lnTo>
                    <a:pt x="418845" y="141224"/>
                  </a:lnTo>
                  <a:lnTo>
                    <a:pt x="455295" y="121031"/>
                  </a:lnTo>
                  <a:lnTo>
                    <a:pt x="492887" y="103505"/>
                  </a:lnTo>
                  <a:lnTo>
                    <a:pt x="531495" y="88646"/>
                  </a:lnTo>
                  <a:lnTo>
                    <a:pt x="531495" y="0"/>
                  </a:lnTo>
                  <a:lnTo>
                    <a:pt x="708660" y="147193"/>
                  </a:lnTo>
                  <a:lnTo>
                    <a:pt x="531495" y="354457"/>
                  </a:lnTo>
                  <a:lnTo>
                    <a:pt x="531495" y="265938"/>
                  </a:lnTo>
                  <a:lnTo>
                    <a:pt x="492633" y="280924"/>
                  </a:lnTo>
                  <a:lnTo>
                    <a:pt x="454659" y="298577"/>
                  </a:lnTo>
                  <a:lnTo>
                    <a:pt x="417830" y="319024"/>
                  </a:lnTo>
                  <a:lnTo>
                    <a:pt x="382143" y="342011"/>
                  </a:lnTo>
                  <a:lnTo>
                    <a:pt x="347726" y="367538"/>
                  </a:lnTo>
                  <a:lnTo>
                    <a:pt x="314452" y="395478"/>
                  </a:lnTo>
                  <a:lnTo>
                    <a:pt x="282575" y="425704"/>
                  </a:lnTo>
                  <a:lnTo>
                    <a:pt x="252095" y="458089"/>
                  </a:lnTo>
                  <a:lnTo>
                    <a:pt x="223011" y="492633"/>
                  </a:lnTo>
                  <a:lnTo>
                    <a:pt x="195453" y="529209"/>
                  </a:lnTo>
                  <a:lnTo>
                    <a:pt x="169418" y="567690"/>
                  </a:lnTo>
                  <a:lnTo>
                    <a:pt x="145034" y="608076"/>
                  </a:lnTo>
                  <a:lnTo>
                    <a:pt x="122301" y="650113"/>
                  </a:lnTo>
                  <a:lnTo>
                    <a:pt x="101346" y="693801"/>
                  </a:lnTo>
                  <a:lnTo>
                    <a:pt x="82169" y="739140"/>
                  </a:lnTo>
                  <a:lnTo>
                    <a:pt x="64769" y="785876"/>
                  </a:lnTo>
                  <a:lnTo>
                    <a:pt x="49403" y="834009"/>
                  </a:lnTo>
                  <a:lnTo>
                    <a:pt x="35941" y="883539"/>
                  </a:lnTo>
                  <a:lnTo>
                    <a:pt x="24511" y="934085"/>
                  </a:lnTo>
                  <a:lnTo>
                    <a:pt x="15240" y="985774"/>
                  </a:lnTo>
                  <a:lnTo>
                    <a:pt x="8128" y="1038479"/>
                  </a:lnTo>
                  <a:lnTo>
                    <a:pt x="3175" y="1092200"/>
                  </a:lnTo>
                </a:path>
              </a:pathLst>
            </a:custGeom>
            <a:ln w="25908">
              <a:solidFill>
                <a:srgbClr val="053911"/>
              </a:solidFill>
            </a:ln>
          </p:spPr>
          <p:txBody>
            <a:bodyPr wrap="square" lIns="0" tIns="0" rIns="0" bIns="0" rtlCol="0"/>
            <a:lstStyle/>
            <a:p>
              <a:endParaRPr/>
            </a:p>
          </p:txBody>
        </p:sp>
      </p:grpSp>
      <p:sp>
        <p:nvSpPr>
          <p:cNvPr id="16" name="object 5">
            <a:extLst>
              <a:ext uri="{FF2B5EF4-FFF2-40B4-BE49-F238E27FC236}">
                <a16:creationId xmlns:a16="http://schemas.microsoft.com/office/drawing/2014/main" id="{AC8E02D8-C61A-4F44-FC10-8C1EF6470CDC}"/>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97</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8243" name="Rectangle 3"/>
          <p:cNvSpPr>
            <a:spLocks noChangeArrowheads="1"/>
          </p:cNvSpPr>
          <p:nvPr/>
        </p:nvSpPr>
        <p:spPr bwMode="auto">
          <a:xfrm>
            <a:off x="1981200" y="0"/>
            <a:ext cx="8229600" cy="742950"/>
          </a:xfrm>
          <a:prstGeom prst="rect">
            <a:avLst/>
          </a:prstGeom>
          <a:noFill/>
          <a:ln w="12700">
            <a:noFill/>
            <a:miter lim="800000"/>
            <a:headEnd/>
            <a:tailEnd/>
          </a:ln>
        </p:spPr>
        <p:txBody>
          <a:bodyPr lIns="90488" tIns="44450" rIns="90488" bIns="44450" anchor="ctr"/>
          <a:lstStyle/>
          <a:p>
            <a:pPr algn="ctr"/>
            <a:r>
              <a:rPr lang="en-US" sz="3200" dirty="0">
                <a:solidFill>
                  <a:srgbClr val="3F6723"/>
                </a:solidFill>
                <a:latin typeface="Open Sans" panose="020B0606030504020204" pitchFamily="34" charset="0"/>
                <a:ea typeface="Open Sans" panose="020B0606030504020204" pitchFamily="34" charset="0"/>
                <a:cs typeface="Open Sans" panose="020B0606030504020204" pitchFamily="34" charset="0"/>
              </a:rPr>
              <a:t>Capacity &amp; Strategic Position </a:t>
            </a:r>
          </a:p>
        </p:txBody>
      </p:sp>
      <p:graphicFrame>
        <p:nvGraphicFramePr>
          <p:cNvPr id="7" name="Table 6">
            <a:extLst>
              <a:ext uri="{FF2B5EF4-FFF2-40B4-BE49-F238E27FC236}">
                <a16:creationId xmlns:a16="http://schemas.microsoft.com/office/drawing/2014/main" id="{BE3839E8-EA9E-D1A7-42F2-4D10CA7B0C60}"/>
              </a:ext>
            </a:extLst>
          </p:cNvPr>
          <p:cNvGraphicFramePr>
            <a:graphicFrameLocks noGrp="1"/>
          </p:cNvGraphicFramePr>
          <p:nvPr>
            <p:extLst>
              <p:ext uri="{D42A27DB-BD31-4B8C-83A1-F6EECF244321}">
                <p14:modId xmlns:p14="http://schemas.microsoft.com/office/powerpoint/2010/main" val="1350619341"/>
              </p:ext>
            </p:extLst>
          </p:nvPr>
        </p:nvGraphicFramePr>
        <p:xfrm>
          <a:off x="296912" y="914400"/>
          <a:ext cx="11598176" cy="4762503"/>
        </p:xfrm>
        <a:graphic>
          <a:graphicData uri="http://schemas.openxmlformats.org/drawingml/2006/table">
            <a:tbl>
              <a:tblPr firstRow="1" bandRow="1">
                <a:tableStyleId>{00A15C55-8517-42AA-B614-E9B94910E393}</a:tableStyleId>
              </a:tblPr>
              <a:tblGrid>
                <a:gridCol w="2899544">
                  <a:extLst>
                    <a:ext uri="{9D8B030D-6E8A-4147-A177-3AD203B41FA5}">
                      <a16:colId xmlns:a16="http://schemas.microsoft.com/office/drawing/2014/main" val="2990939716"/>
                    </a:ext>
                  </a:extLst>
                </a:gridCol>
                <a:gridCol w="2899544">
                  <a:extLst>
                    <a:ext uri="{9D8B030D-6E8A-4147-A177-3AD203B41FA5}">
                      <a16:colId xmlns:a16="http://schemas.microsoft.com/office/drawing/2014/main" val="2509734182"/>
                    </a:ext>
                  </a:extLst>
                </a:gridCol>
                <a:gridCol w="2899544">
                  <a:extLst>
                    <a:ext uri="{9D8B030D-6E8A-4147-A177-3AD203B41FA5}">
                      <a16:colId xmlns:a16="http://schemas.microsoft.com/office/drawing/2014/main" val="1465859412"/>
                    </a:ext>
                  </a:extLst>
                </a:gridCol>
                <a:gridCol w="2899544">
                  <a:extLst>
                    <a:ext uri="{9D8B030D-6E8A-4147-A177-3AD203B41FA5}">
                      <a16:colId xmlns:a16="http://schemas.microsoft.com/office/drawing/2014/main" val="1896920142"/>
                    </a:ext>
                  </a:extLst>
                </a:gridCol>
              </a:tblGrid>
              <a:tr h="529167">
                <a:tc gridSpan="2">
                  <a:txBody>
                    <a:bodyPr/>
                    <a:lstStyle/>
                    <a:p>
                      <a:pPr algn="ctr"/>
                      <a:r>
                        <a:rPr lang="en-US" dirty="0">
                          <a:latin typeface="Open Sans" panose="020B0606030504020204" pitchFamily="34" charset="0"/>
                          <a:ea typeface="Open Sans" panose="020B0606030504020204" pitchFamily="34" charset="0"/>
                          <a:cs typeface="Open Sans" panose="020B0606030504020204" pitchFamily="34" charset="0"/>
                        </a:rPr>
                        <a:t>Capacity</a:t>
                      </a:r>
                    </a:p>
                  </a:txBody>
                  <a:tcPr anchor="ctr">
                    <a:lnR w="12700" cap="flat" cmpd="sng" algn="ctr">
                      <a:solidFill>
                        <a:schemeClr val="tx1"/>
                      </a:solidFill>
                      <a:prstDash val="solid"/>
                      <a:round/>
                      <a:headEnd type="none" w="med" len="med"/>
                      <a:tailEnd type="none" w="med" len="med"/>
                    </a:lnR>
                  </a:tcPr>
                </a:tc>
                <a:tc hMerge="1">
                  <a:txBody>
                    <a:bodyPr/>
                    <a:lstStyle/>
                    <a:p>
                      <a:endParaRPr lang="en-US" dirty="0"/>
                    </a:p>
                  </a:txBody>
                  <a:tcPr/>
                </a:tc>
                <a:tc gridSpan="2">
                  <a:txBody>
                    <a:bodyPr/>
                    <a:lstStyle/>
                    <a:p>
                      <a:pPr algn="ctr"/>
                      <a:r>
                        <a:rPr lang="en-US" dirty="0">
                          <a:latin typeface="Open Sans" panose="020B0606030504020204" pitchFamily="34" charset="0"/>
                          <a:ea typeface="Open Sans" panose="020B0606030504020204" pitchFamily="34" charset="0"/>
                          <a:cs typeface="Open Sans" panose="020B0606030504020204" pitchFamily="34" charset="0"/>
                        </a:rPr>
                        <a:t>Strategic Position</a:t>
                      </a:r>
                    </a:p>
                  </a:txBody>
                  <a:tcPr anchor="ctr">
                    <a:lnL w="12700" cap="flat" cmpd="sng" algn="ctr">
                      <a:solidFill>
                        <a:schemeClr val="tx1"/>
                      </a:solidFill>
                      <a:prstDash val="solid"/>
                      <a:round/>
                      <a:headEnd type="none" w="med" len="med"/>
                      <a:tailEnd type="none" w="med" len="med"/>
                    </a:lnL>
                  </a:tcPr>
                </a:tc>
                <a:tc hMerge="1">
                  <a:txBody>
                    <a:bodyPr/>
                    <a:lstStyle/>
                    <a:p>
                      <a:endParaRPr lang="en-US" dirty="0"/>
                    </a:p>
                  </a:txBody>
                  <a:tcPr/>
                </a:tc>
                <a:extLst>
                  <a:ext uri="{0D108BD9-81ED-4DB2-BD59-A6C34878D82A}">
                    <a16:rowId xmlns:a16="http://schemas.microsoft.com/office/drawing/2014/main" val="2887894955"/>
                  </a:ext>
                </a:extLst>
              </a:tr>
              <a:tr h="529167">
                <a:tc>
                  <a:txBody>
                    <a:bodyPr/>
                    <a:lstStyle/>
                    <a:p>
                      <a:pPr algn="ctr"/>
                      <a:r>
                        <a:rPr lang="en-US" dirty="0">
                          <a:latin typeface="Open Sans" panose="020B0606030504020204" pitchFamily="34" charset="0"/>
                          <a:ea typeface="Open Sans" panose="020B0606030504020204" pitchFamily="34" charset="0"/>
                          <a:cs typeface="Open Sans" panose="020B0606030504020204" pitchFamily="34" charset="0"/>
                        </a:rPr>
                        <a:t>Strengths</a:t>
                      </a:r>
                    </a:p>
                  </a:txBody>
                  <a:tcPr anchor="ctr"/>
                </a:tc>
                <a:tc>
                  <a:txBody>
                    <a:bodyPr/>
                    <a:lstStyle/>
                    <a:p>
                      <a:pPr algn="ctr"/>
                      <a:r>
                        <a:rPr lang="en-US" dirty="0">
                          <a:latin typeface="Open Sans" panose="020B0606030504020204" pitchFamily="34" charset="0"/>
                          <a:ea typeface="Open Sans" panose="020B0606030504020204" pitchFamily="34" charset="0"/>
                          <a:cs typeface="Open Sans" panose="020B0606030504020204" pitchFamily="34" charset="0"/>
                        </a:rPr>
                        <a:t>Weaknesses</a:t>
                      </a:r>
                    </a:p>
                  </a:txBody>
                  <a:tcPr anchor="ctr">
                    <a:lnR w="12700" cap="flat" cmpd="sng" algn="ctr">
                      <a:solidFill>
                        <a:schemeClr val="tx1"/>
                      </a:solidFill>
                      <a:prstDash val="solid"/>
                      <a:round/>
                      <a:headEnd type="none" w="med" len="med"/>
                      <a:tailEnd type="none" w="med" len="med"/>
                    </a:lnR>
                  </a:tcPr>
                </a:tc>
                <a:tc>
                  <a:txBody>
                    <a:bodyPr/>
                    <a:lstStyle/>
                    <a:p>
                      <a:pPr algn="ctr"/>
                      <a:r>
                        <a:rPr lang="en-US" dirty="0">
                          <a:latin typeface="Open Sans" panose="020B0606030504020204" pitchFamily="34" charset="0"/>
                          <a:ea typeface="Open Sans" panose="020B0606030504020204" pitchFamily="34" charset="0"/>
                          <a:cs typeface="Open Sans" panose="020B0606030504020204" pitchFamily="34" charset="0"/>
                        </a:rPr>
                        <a:t>Strengths</a:t>
                      </a:r>
                    </a:p>
                  </a:txBody>
                  <a:tcPr anchor="ctr">
                    <a:lnL w="12700" cap="flat" cmpd="sng" algn="ctr">
                      <a:solidFill>
                        <a:schemeClr val="tx1"/>
                      </a:solidFill>
                      <a:prstDash val="solid"/>
                      <a:round/>
                      <a:headEnd type="none" w="med" len="med"/>
                      <a:tailEnd type="none" w="med" len="med"/>
                    </a:lnL>
                  </a:tcPr>
                </a:tc>
                <a:tc>
                  <a:txBody>
                    <a:bodyPr/>
                    <a:lstStyle/>
                    <a:p>
                      <a:pPr algn="ctr"/>
                      <a:r>
                        <a:rPr lang="en-US" dirty="0">
                          <a:latin typeface="Open Sans" panose="020B0606030504020204" pitchFamily="34" charset="0"/>
                          <a:ea typeface="Open Sans" panose="020B0606030504020204" pitchFamily="34" charset="0"/>
                          <a:cs typeface="Open Sans" panose="020B0606030504020204" pitchFamily="34" charset="0"/>
                        </a:rPr>
                        <a:t>Weaknesses</a:t>
                      </a:r>
                    </a:p>
                  </a:txBody>
                  <a:tcPr anchor="ctr"/>
                </a:tc>
                <a:extLst>
                  <a:ext uri="{0D108BD9-81ED-4DB2-BD59-A6C34878D82A}">
                    <a16:rowId xmlns:a16="http://schemas.microsoft.com/office/drawing/2014/main" val="33273828"/>
                  </a:ext>
                </a:extLst>
              </a:tr>
              <a:tr h="529167">
                <a:tc>
                  <a:txBody>
                    <a:bodyPr/>
                    <a:lstStyle/>
                    <a:p>
                      <a:endParaRPr lang="en-US" dirty="0"/>
                    </a:p>
                  </a:txBody>
                  <a:tcPr/>
                </a:tc>
                <a:tc>
                  <a:txBody>
                    <a:bodyPr/>
                    <a:lstStyle/>
                    <a:p>
                      <a:endParaRPr lang="en-US"/>
                    </a:p>
                  </a:txBody>
                  <a:tcPr>
                    <a:lnR w="12700" cap="flat" cmpd="sng" algn="ctr">
                      <a:solidFill>
                        <a:schemeClr val="tx1"/>
                      </a:solidFill>
                      <a:prstDash val="solid"/>
                      <a:round/>
                      <a:headEnd type="none" w="med" len="med"/>
                      <a:tailEnd type="none" w="med" len="med"/>
                    </a:lnR>
                  </a:tcPr>
                </a:tc>
                <a:tc>
                  <a:txBody>
                    <a:bodyPr/>
                    <a:lstStyle/>
                    <a:p>
                      <a:endParaRPr lang="en-US" dirty="0"/>
                    </a:p>
                  </a:txBody>
                  <a:tcPr>
                    <a:lnL w="12700" cap="flat" cmpd="sng" algn="ctr">
                      <a:solidFill>
                        <a:schemeClr val="tx1"/>
                      </a:solidFill>
                      <a:prstDash val="solid"/>
                      <a:round/>
                      <a:headEnd type="none" w="med" len="med"/>
                      <a:tailEnd type="none" w="med" len="med"/>
                    </a:lnL>
                  </a:tcPr>
                </a:tc>
                <a:tc>
                  <a:txBody>
                    <a:bodyPr/>
                    <a:lstStyle/>
                    <a:p>
                      <a:endParaRPr lang="en-US"/>
                    </a:p>
                  </a:txBody>
                  <a:tcPr/>
                </a:tc>
                <a:extLst>
                  <a:ext uri="{0D108BD9-81ED-4DB2-BD59-A6C34878D82A}">
                    <a16:rowId xmlns:a16="http://schemas.microsoft.com/office/drawing/2014/main" val="3148191937"/>
                  </a:ext>
                </a:extLst>
              </a:tr>
              <a:tr h="529167">
                <a:tc>
                  <a:txBody>
                    <a:bodyPr/>
                    <a:lstStyle/>
                    <a:p>
                      <a:endParaRPr lang="en-US"/>
                    </a:p>
                  </a:txBody>
                  <a:tcPr/>
                </a:tc>
                <a:tc>
                  <a:txBody>
                    <a:bodyPr/>
                    <a:lstStyle/>
                    <a:p>
                      <a:endParaRPr lang="en-US"/>
                    </a:p>
                  </a:txBody>
                  <a:tcPr>
                    <a:lnR w="12700" cap="flat" cmpd="sng" algn="ctr">
                      <a:solidFill>
                        <a:schemeClr val="tx1"/>
                      </a:solidFill>
                      <a:prstDash val="solid"/>
                      <a:round/>
                      <a:headEnd type="none" w="med" len="med"/>
                      <a:tailEnd type="none" w="med" len="med"/>
                    </a:lnR>
                  </a:tcPr>
                </a:tc>
                <a:tc>
                  <a:txBody>
                    <a:bodyPr/>
                    <a:lstStyle/>
                    <a:p>
                      <a:endParaRPr lang="en-US" dirty="0"/>
                    </a:p>
                  </a:txBody>
                  <a:tcPr>
                    <a:lnL w="12700" cap="flat" cmpd="sng" algn="ctr">
                      <a:solidFill>
                        <a:schemeClr val="tx1"/>
                      </a:solidFill>
                      <a:prstDash val="solid"/>
                      <a:round/>
                      <a:headEnd type="none" w="med" len="med"/>
                      <a:tailEnd type="none" w="med" len="med"/>
                    </a:lnL>
                  </a:tcPr>
                </a:tc>
                <a:tc>
                  <a:txBody>
                    <a:bodyPr/>
                    <a:lstStyle/>
                    <a:p>
                      <a:endParaRPr lang="en-US" dirty="0"/>
                    </a:p>
                  </a:txBody>
                  <a:tcPr/>
                </a:tc>
                <a:extLst>
                  <a:ext uri="{0D108BD9-81ED-4DB2-BD59-A6C34878D82A}">
                    <a16:rowId xmlns:a16="http://schemas.microsoft.com/office/drawing/2014/main" val="492255319"/>
                  </a:ext>
                </a:extLst>
              </a:tr>
              <a:tr h="529167">
                <a:tc>
                  <a:txBody>
                    <a:bodyPr/>
                    <a:lstStyle/>
                    <a:p>
                      <a:endParaRPr lang="en-US"/>
                    </a:p>
                  </a:txBody>
                  <a:tcPr/>
                </a:tc>
                <a:tc>
                  <a:txBody>
                    <a:bodyPr/>
                    <a:lstStyle/>
                    <a:p>
                      <a:endParaRPr lang="en-US"/>
                    </a:p>
                  </a:txBody>
                  <a:tcPr>
                    <a:lnR w="12700" cap="flat" cmpd="sng" algn="ctr">
                      <a:solidFill>
                        <a:schemeClr val="tx1"/>
                      </a:solidFill>
                      <a:prstDash val="solid"/>
                      <a:round/>
                      <a:headEnd type="none" w="med" len="med"/>
                      <a:tailEnd type="none" w="med" len="med"/>
                    </a:lnR>
                  </a:tcPr>
                </a:tc>
                <a:tc>
                  <a:txBody>
                    <a:bodyPr/>
                    <a:lstStyle/>
                    <a:p>
                      <a:endParaRPr lang="en-US" dirty="0"/>
                    </a:p>
                  </a:txBody>
                  <a:tcPr>
                    <a:lnL w="12700" cap="flat" cmpd="sng" algn="ctr">
                      <a:solidFill>
                        <a:schemeClr val="tx1"/>
                      </a:solidFill>
                      <a:prstDash val="solid"/>
                      <a:round/>
                      <a:headEnd type="none" w="med" len="med"/>
                      <a:tailEnd type="none" w="med" len="med"/>
                    </a:lnL>
                  </a:tcPr>
                </a:tc>
                <a:tc>
                  <a:txBody>
                    <a:bodyPr/>
                    <a:lstStyle/>
                    <a:p>
                      <a:endParaRPr lang="en-US"/>
                    </a:p>
                  </a:txBody>
                  <a:tcPr/>
                </a:tc>
                <a:extLst>
                  <a:ext uri="{0D108BD9-81ED-4DB2-BD59-A6C34878D82A}">
                    <a16:rowId xmlns:a16="http://schemas.microsoft.com/office/drawing/2014/main" val="490515064"/>
                  </a:ext>
                </a:extLst>
              </a:tr>
              <a:tr h="529167">
                <a:tc>
                  <a:txBody>
                    <a:bodyPr/>
                    <a:lstStyle/>
                    <a:p>
                      <a:endParaRPr lang="en-US"/>
                    </a:p>
                  </a:txBody>
                  <a:tcPr/>
                </a:tc>
                <a:tc>
                  <a:txBody>
                    <a:bodyPr/>
                    <a:lstStyle/>
                    <a:p>
                      <a:endParaRPr lang="en-US"/>
                    </a:p>
                  </a:txBody>
                  <a:tcPr>
                    <a:lnR w="12700" cap="flat" cmpd="sng" algn="ctr">
                      <a:solidFill>
                        <a:schemeClr val="tx1"/>
                      </a:solidFill>
                      <a:prstDash val="solid"/>
                      <a:round/>
                      <a:headEnd type="none" w="med" len="med"/>
                      <a:tailEnd type="none" w="med" len="med"/>
                    </a:lnR>
                  </a:tcPr>
                </a:tc>
                <a:tc>
                  <a:txBody>
                    <a:bodyPr/>
                    <a:lstStyle/>
                    <a:p>
                      <a:endParaRPr lang="en-US" dirty="0"/>
                    </a:p>
                  </a:txBody>
                  <a:tcPr>
                    <a:lnL w="12700" cap="flat" cmpd="sng" algn="ctr">
                      <a:solidFill>
                        <a:schemeClr val="tx1"/>
                      </a:solidFill>
                      <a:prstDash val="solid"/>
                      <a:round/>
                      <a:headEnd type="none" w="med" len="med"/>
                      <a:tailEnd type="none" w="med" len="med"/>
                    </a:lnL>
                  </a:tcPr>
                </a:tc>
                <a:tc>
                  <a:txBody>
                    <a:bodyPr/>
                    <a:lstStyle/>
                    <a:p>
                      <a:endParaRPr lang="en-US" dirty="0"/>
                    </a:p>
                  </a:txBody>
                  <a:tcPr/>
                </a:tc>
                <a:extLst>
                  <a:ext uri="{0D108BD9-81ED-4DB2-BD59-A6C34878D82A}">
                    <a16:rowId xmlns:a16="http://schemas.microsoft.com/office/drawing/2014/main" val="3054297707"/>
                  </a:ext>
                </a:extLst>
              </a:tr>
              <a:tr h="529167">
                <a:tc>
                  <a:txBody>
                    <a:bodyPr/>
                    <a:lstStyle/>
                    <a:p>
                      <a:endParaRPr lang="en-US"/>
                    </a:p>
                  </a:txBody>
                  <a:tcPr/>
                </a:tc>
                <a:tc>
                  <a:txBody>
                    <a:bodyPr/>
                    <a:lstStyle/>
                    <a:p>
                      <a:endParaRPr lang="en-US"/>
                    </a:p>
                  </a:txBody>
                  <a:tcPr>
                    <a:lnR w="12700" cap="flat" cmpd="sng" algn="ctr">
                      <a:solidFill>
                        <a:schemeClr val="tx1"/>
                      </a:solidFill>
                      <a:prstDash val="solid"/>
                      <a:round/>
                      <a:headEnd type="none" w="med" len="med"/>
                      <a:tailEnd type="none" w="med" len="med"/>
                    </a:lnR>
                  </a:tcPr>
                </a:tc>
                <a:tc>
                  <a:txBody>
                    <a:bodyPr/>
                    <a:lstStyle/>
                    <a:p>
                      <a:endParaRPr lang="en-US" dirty="0"/>
                    </a:p>
                  </a:txBody>
                  <a:tcPr>
                    <a:lnL w="12700" cap="flat" cmpd="sng" algn="ctr">
                      <a:solidFill>
                        <a:schemeClr val="tx1"/>
                      </a:solidFill>
                      <a:prstDash val="solid"/>
                      <a:round/>
                      <a:headEnd type="none" w="med" len="med"/>
                      <a:tailEnd type="none" w="med" len="med"/>
                    </a:lnL>
                  </a:tcPr>
                </a:tc>
                <a:tc>
                  <a:txBody>
                    <a:bodyPr/>
                    <a:lstStyle/>
                    <a:p>
                      <a:endParaRPr lang="en-US"/>
                    </a:p>
                  </a:txBody>
                  <a:tcPr/>
                </a:tc>
                <a:extLst>
                  <a:ext uri="{0D108BD9-81ED-4DB2-BD59-A6C34878D82A}">
                    <a16:rowId xmlns:a16="http://schemas.microsoft.com/office/drawing/2014/main" val="1617928343"/>
                  </a:ext>
                </a:extLst>
              </a:tr>
              <a:tr h="529167">
                <a:tc>
                  <a:txBody>
                    <a:bodyPr/>
                    <a:lstStyle/>
                    <a:p>
                      <a:endParaRPr lang="en-US" dirty="0"/>
                    </a:p>
                  </a:txBody>
                  <a:tcPr/>
                </a:tc>
                <a:tc>
                  <a:txBody>
                    <a:bodyPr/>
                    <a:lstStyle/>
                    <a:p>
                      <a:endParaRPr lang="en-US" dirty="0"/>
                    </a:p>
                  </a:txBody>
                  <a:tcPr>
                    <a:lnR w="12700" cap="flat" cmpd="sng" algn="ctr">
                      <a:solidFill>
                        <a:schemeClr val="tx1"/>
                      </a:solidFill>
                      <a:prstDash val="solid"/>
                      <a:round/>
                      <a:headEnd type="none" w="med" len="med"/>
                      <a:tailEnd type="none" w="med" len="med"/>
                    </a:lnR>
                  </a:tcPr>
                </a:tc>
                <a:tc>
                  <a:txBody>
                    <a:bodyPr/>
                    <a:lstStyle/>
                    <a:p>
                      <a:endParaRPr lang="en-US" dirty="0"/>
                    </a:p>
                  </a:txBody>
                  <a:tcPr>
                    <a:lnL w="12700" cap="flat" cmpd="sng" algn="ctr">
                      <a:solidFill>
                        <a:schemeClr val="tx1"/>
                      </a:solidFill>
                      <a:prstDash val="solid"/>
                      <a:round/>
                      <a:headEnd type="none" w="med" len="med"/>
                      <a:tailEnd type="none" w="med" len="med"/>
                    </a:lnL>
                  </a:tcPr>
                </a:tc>
                <a:tc>
                  <a:txBody>
                    <a:bodyPr/>
                    <a:lstStyle/>
                    <a:p>
                      <a:endParaRPr lang="en-US" dirty="0"/>
                    </a:p>
                  </a:txBody>
                  <a:tcPr/>
                </a:tc>
                <a:extLst>
                  <a:ext uri="{0D108BD9-81ED-4DB2-BD59-A6C34878D82A}">
                    <a16:rowId xmlns:a16="http://schemas.microsoft.com/office/drawing/2014/main" val="924187219"/>
                  </a:ext>
                </a:extLst>
              </a:tr>
              <a:tr h="529167">
                <a:tc>
                  <a:txBody>
                    <a:bodyPr/>
                    <a:lstStyle/>
                    <a:p>
                      <a:endParaRPr lang="en-US"/>
                    </a:p>
                  </a:txBody>
                  <a:tcPr/>
                </a:tc>
                <a:tc>
                  <a:txBody>
                    <a:bodyPr/>
                    <a:lstStyle/>
                    <a:p>
                      <a:endParaRPr lang="en-US"/>
                    </a:p>
                  </a:txBody>
                  <a:tcPr>
                    <a:lnR w="12700" cap="flat" cmpd="sng" algn="ctr">
                      <a:solidFill>
                        <a:schemeClr val="tx1"/>
                      </a:solidFill>
                      <a:prstDash val="solid"/>
                      <a:round/>
                      <a:headEnd type="none" w="med" len="med"/>
                      <a:tailEnd type="none" w="med" len="med"/>
                    </a:lnR>
                  </a:tcPr>
                </a:tc>
                <a:tc>
                  <a:txBody>
                    <a:bodyPr/>
                    <a:lstStyle/>
                    <a:p>
                      <a:endParaRPr lang="en-US" dirty="0"/>
                    </a:p>
                  </a:txBody>
                  <a:tcPr>
                    <a:lnL w="12700" cap="flat" cmpd="sng" algn="ctr">
                      <a:solidFill>
                        <a:schemeClr val="tx1"/>
                      </a:solidFill>
                      <a:prstDash val="solid"/>
                      <a:round/>
                      <a:headEnd type="none" w="med" len="med"/>
                      <a:tailEnd type="none" w="med" len="med"/>
                    </a:lnL>
                  </a:tcPr>
                </a:tc>
                <a:tc>
                  <a:txBody>
                    <a:bodyPr/>
                    <a:lstStyle/>
                    <a:p>
                      <a:endParaRPr lang="en-US" dirty="0"/>
                    </a:p>
                  </a:txBody>
                  <a:tcPr/>
                </a:tc>
                <a:extLst>
                  <a:ext uri="{0D108BD9-81ED-4DB2-BD59-A6C34878D82A}">
                    <a16:rowId xmlns:a16="http://schemas.microsoft.com/office/drawing/2014/main" val="1046069556"/>
                  </a:ext>
                </a:extLst>
              </a:tr>
            </a:tbl>
          </a:graphicData>
        </a:graphic>
      </p:graphicFrame>
      <p:sp>
        <p:nvSpPr>
          <p:cNvPr id="2" name="object 5">
            <a:extLst>
              <a:ext uri="{FF2B5EF4-FFF2-40B4-BE49-F238E27FC236}">
                <a16:creationId xmlns:a16="http://schemas.microsoft.com/office/drawing/2014/main" id="{105F7885-9515-30E8-3A70-73A9712D553D}"/>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98</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2214104258"/>
      </p:ext>
    </p:extLst>
  </p:cSld>
  <p:clrMapOvr>
    <a:masterClrMapping/>
  </p:clrMapOvr>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3143250">
              <a:lnSpc>
                <a:spcPct val="100000"/>
              </a:lnSpc>
              <a:spcBef>
                <a:spcPts val="100"/>
              </a:spcBef>
            </a:pPr>
            <a:r>
              <a:rPr sz="4000"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Four</a:t>
            </a:r>
            <a:r>
              <a:rPr sz="4000" spc="-19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Knowledge</a:t>
            </a:r>
            <a:r>
              <a:rPr sz="4000" spc="-16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Bases</a:t>
            </a:r>
            <a:endParaRPr sz="40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a:spLocks noGrp="1"/>
          </p:cNvSpPr>
          <p:nvPr>
            <p:ph type="body" idx="1"/>
          </p:nvPr>
        </p:nvSpPr>
        <p:spPr>
          <a:xfrm>
            <a:off x="2139567" y="1326896"/>
            <a:ext cx="7674609" cy="3695884"/>
          </a:xfrm>
          <a:prstGeom prst="rect">
            <a:avLst/>
          </a:prstGeom>
        </p:spPr>
        <p:txBody>
          <a:bodyPr vert="horz" wrap="square" lIns="0" tIns="12700" rIns="0" bIns="0" rtlCol="0">
            <a:spAutoFit/>
          </a:bodyPr>
          <a:lstStyle/>
          <a:p>
            <a:pPr marL="528320" marR="182245" indent="-516255">
              <a:lnSpc>
                <a:spcPct val="100000"/>
              </a:lnSpc>
              <a:spcBef>
                <a:spcPts val="100"/>
              </a:spcBef>
              <a:buAutoNum type="arabicPeriod"/>
              <a:tabLst>
                <a:tab pos="709295" algn="l"/>
              </a:tabLst>
            </a:pPr>
            <a:r>
              <a:rPr sz="2000" dirty="0">
                <a:latin typeface="Open Sans" panose="020B0606030504020204" pitchFamily="34" charset="0"/>
                <a:ea typeface="Open Sans" panose="020B0606030504020204" pitchFamily="34" charset="0"/>
                <a:cs typeface="Open Sans" panose="020B0606030504020204" pitchFamily="34" charset="0"/>
              </a:rPr>
              <a:t>What</a:t>
            </a:r>
            <a:r>
              <a:rPr sz="2000" spc="-9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do</a:t>
            </a:r>
            <a:r>
              <a:rPr sz="2000" spc="-6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we</a:t>
            </a:r>
            <a:r>
              <a:rPr sz="2000" spc="-6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know</a:t>
            </a:r>
            <a:r>
              <a:rPr sz="2000" spc="-6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about</a:t>
            </a:r>
            <a:r>
              <a:rPr sz="2000" spc="-7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our</a:t>
            </a:r>
            <a:r>
              <a:rPr sz="2000" spc="-75" dirty="0">
                <a:latin typeface="Open Sans" panose="020B0606030504020204" pitchFamily="34" charset="0"/>
                <a:ea typeface="Open Sans" panose="020B0606030504020204" pitchFamily="34" charset="0"/>
                <a:cs typeface="Open Sans" panose="020B0606030504020204" pitchFamily="34" charset="0"/>
              </a:rPr>
              <a:t> </a:t>
            </a:r>
            <a:r>
              <a:rPr sz="2000" spc="-35" dirty="0">
                <a:latin typeface="Open Sans" panose="020B0606030504020204" pitchFamily="34" charset="0"/>
                <a:ea typeface="Open Sans" panose="020B0606030504020204" pitchFamily="34" charset="0"/>
                <a:cs typeface="Open Sans" panose="020B0606030504020204" pitchFamily="34" charset="0"/>
              </a:rPr>
              <a:t>stakeholders’</a:t>
            </a:r>
            <a:r>
              <a:rPr sz="2000" spc="-13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needs,</a:t>
            </a:r>
            <a:r>
              <a:rPr sz="2000" spc="-40"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wants, 	</a:t>
            </a:r>
            <a:r>
              <a:rPr sz="2000" dirty="0">
                <a:latin typeface="Open Sans" panose="020B0606030504020204" pitchFamily="34" charset="0"/>
                <a:ea typeface="Open Sans" panose="020B0606030504020204" pitchFamily="34" charset="0"/>
                <a:cs typeface="Open Sans" panose="020B0606030504020204" pitchFamily="34" charset="0"/>
              </a:rPr>
              <a:t>and</a:t>
            </a:r>
            <a:r>
              <a:rPr sz="2000" spc="-85" dirty="0">
                <a:latin typeface="Open Sans" panose="020B0606030504020204" pitchFamily="34" charset="0"/>
                <a:ea typeface="Open Sans" panose="020B0606030504020204" pitchFamily="34" charset="0"/>
                <a:cs typeface="Open Sans" panose="020B0606030504020204" pitchFamily="34" charset="0"/>
              </a:rPr>
              <a:t> </a:t>
            </a:r>
            <a:r>
              <a:rPr sz="2000" spc="-30" dirty="0">
                <a:latin typeface="Open Sans" panose="020B0606030504020204" pitchFamily="34" charset="0"/>
                <a:ea typeface="Open Sans" panose="020B0606030504020204" pitchFamily="34" charset="0"/>
                <a:cs typeface="Open Sans" panose="020B0606030504020204" pitchFamily="34" charset="0"/>
              </a:rPr>
              <a:t>preferences</a:t>
            </a:r>
            <a:r>
              <a:rPr sz="2000" spc="-7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that</a:t>
            </a:r>
            <a:r>
              <a:rPr sz="2000" spc="-10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are</a:t>
            </a:r>
            <a:r>
              <a:rPr sz="2000" spc="-70" dirty="0">
                <a:latin typeface="Open Sans" panose="020B0606030504020204" pitchFamily="34" charset="0"/>
                <a:ea typeface="Open Sans" panose="020B0606030504020204" pitchFamily="34" charset="0"/>
                <a:cs typeface="Open Sans" panose="020B0606030504020204" pitchFamily="34" charset="0"/>
              </a:rPr>
              <a:t> </a:t>
            </a:r>
            <a:r>
              <a:rPr sz="2000" spc="-30" dirty="0">
                <a:latin typeface="Open Sans" panose="020B0606030504020204" pitchFamily="34" charset="0"/>
                <a:ea typeface="Open Sans" panose="020B0606030504020204" pitchFamily="34" charset="0"/>
                <a:cs typeface="Open Sans" panose="020B0606030504020204" pitchFamily="34" charset="0"/>
              </a:rPr>
              <a:t>relevant</a:t>
            </a:r>
            <a:r>
              <a:rPr sz="2000" spc="-9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to</a:t>
            </a:r>
            <a:r>
              <a:rPr sz="2000" spc="-12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this</a:t>
            </a:r>
            <a:r>
              <a:rPr sz="2000" spc="-85"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decision?*</a:t>
            </a:r>
          </a:p>
          <a:p>
            <a:pPr marL="540385" marR="5080" indent="-514984">
              <a:lnSpc>
                <a:spcPct val="100000"/>
              </a:lnSpc>
              <a:spcBef>
                <a:spcPts val="600"/>
              </a:spcBef>
              <a:buAutoNum type="arabicPeriod"/>
              <a:tabLst>
                <a:tab pos="540385" algn="l"/>
              </a:tabLst>
            </a:pPr>
            <a:r>
              <a:rPr sz="2000" dirty="0">
                <a:latin typeface="Open Sans" panose="020B0606030504020204" pitchFamily="34" charset="0"/>
                <a:ea typeface="Open Sans" panose="020B0606030504020204" pitchFamily="34" charset="0"/>
                <a:cs typeface="Open Sans" panose="020B0606030504020204" pitchFamily="34" charset="0"/>
              </a:rPr>
              <a:t>What</a:t>
            </a:r>
            <a:r>
              <a:rPr sz="2000" spc="-9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do</a:t>
            </a:r>
            <a:r>
              <a:rPr sz="2000" spc="-10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we</a:t>
            </a:r>
            <a:r>
              <a:rPr sz="2000" spc="-7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know</a:t>
            </a:r>
            <a:r>
              <a:rPr sz="2000" spc="-8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about</a:t>
            </a:r>
            <a:r>
              <a:rPr sz="2000" spc="-9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the</a:t>
            </a:r>
            <a:r>
              <a:rPr sz="2000" spc="-85"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current</a:t>
            </a:r>
            <a:r>
              <a:rPr sz="2000" spc="-90"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realities</a:t>
            </a:r>
            <a:r>
              <a:rPr sz="2000" spc="-11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and</a:t>
            </a:r>
            <a:r>
              <a:rPr sz="2000" spc="-65"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evolving dynamics</a:t>
            </a:r>
            <a:r>
              <a:rPr sz="2000" spc="-10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of</a:t>
            </a:r>
            <a:r>
              <a:rPr sz="2000" spc="-5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our</a:t>
            </a:r>
            <a:r>
              <a:rPr sz="2000" spc="-60" dirty="0">
                <a:latin typeface="Open Sans" panose="020B0606030504020204" pitchFamily="34" charset="0"/>
                <a:ea typeface="Open Sans" panose="020B0606030504020204" pitchFamily="34" charset="0"/>
                <a:cs typeface="Open Sans" panose="020B0606030504020204" pitchFamily="34" charset="0"/>
              </a:rPr>
              <a:t> </a:t>
            </a:r>
            <a:r>
              <a:rPr sz="2000" spc="-30" dirty="0">
                <a:latin typeface="Open Sans" panose="020B0606030504020204" pitchFamily="34" charset="0"/>
                <a:ea typeface="Open Sans" panose="020B0606030504020204" pitchFamily="34" charset="0"/>
                <a:cs typeface="Open Sans" panose="020B0606030504020204" pitchFamily="34" charset="0"/>
              </a:rPr>
              <a:t>environment</a:t>
            </a:r>
            <a:r>
              <a:rPr sz="2000" spc="-9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that</a:t>
            </a:r>
            <a:r>
              <a:rPr sz="2000" spc="-9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is</a:t>
            </a:r>
            <a:r>
              <a:rPr sz="2000" spc="-65" dirty="0">
                <a:latin typeface="Open Sans" panose="020B0606030504020204" pitchFamily="34" charset="0"/>
                <a:ea typeface="Open Sans" panose="020B0606030504020204" pitchFamily="34" charset="0"/>
                <a:cs typeface="Open Sans" panose="020B0606030504020204" pitchFamily="34" charset="0"/>
              </a:rPr>
              <a:t> </a:t>
            </a:r>
            <a:r>
              <a:rPr sz="2000" spc="-25" dirty="0">
                <a:latin typeface="Open Sans" panose="020B0606030504020204" pitchFamily="34" charset="0"/>
                <a:ea typeface="Open Sans" panose="020B0606030504020204" pitchFamily="34" charset="0"/>
                <a:cs typeface="Open Sans" panose="020B0606030504020204" pitchFamily="34" charset="0"/>
              </a:rPr>
              <a:t>relevant</a:t>
            </a:r>
            <a:r>
              <a:rPr sz="2000" spc="-7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to</a:t>
            </a:r>
            <a:r>
              <a:rPr sz="2000" spc="-75" dirty="0">
                <a:latin typeface="Open Sans" panose="020B0606030504020204" pitchFamily="34" charset="0"/>
                <a:ea typeface="Open Sans" panose="020B0606030504020204" pitchFamily="34" charset="0"/>
                <a:cs typeface="Open Sans" panose="020B0606030504020204" pitchFamily="34" charset="0"/>
              </a:rPr>
              <a:t> </a:t>
            </a:r>
            <a:r>
              <a:rPr sz="2000" spc="-20" dirty="0">
                <a:latin typeface="Open Sans" panose="020B0606030504020204" pitchFamily="34" charset="0"/>
                <a:ea typeface="Open Sans" panose="020B0606030504020204" pitchFamily="34" charset="0"/>
                <a:cs typeface="Open Sans" panose="020B0606030504020204" pitchFamily="34" charset="0"/>
              </a:rPr>
              <a:t>this </a:t>
            </a:r>
            <a:r>
              <a:rPr sz="2000" spc="-10" dirty="0">
                <a:latin typeface="Open Sans" panose="020B0606030504020204" pitchFamily="34" charset="0"/>
                <a:ea typeface="Open Sans" panose="020B0606030504020204" pitchFamily="34" charset="0"/>
                <a:cs typeface="Open Sans" panose="020B0606030504020204" pitchFamily="34" charset="0"/>
              </a:rPr>
              <a:t>decision?*</a:t>
            </a:r>
          </a:p>
          <a:p>
            <a:pPr marL="541020" marR="521334" indent="-515620">
              <a:lnSpc>
                <a:spcPct val="100000"/>
              </a:lnSpc>
              <a:spcBef>
                <a:spcPts val="600"/>
              </a:spcBef>
              <a:buAutoNum type="arabicPeriod"/>
              <a:tabLst>
                <a:tab pos="541020" algn="l"/>
              </a:tabLst>
            </a:pPr>
            <a:r>
              <a:rPr sz="2000" dirty="0">
                <a:latin typeface="Open Sans" panose="020B0606030504020204" pitchFamily="34" charset="0"/>
                <a:ea typeface="Open Sans" panose="020B0606030504020204" pitchFamily="34" charset="0"/>
                <a:cs typeface="Open Sans" panose="020B0606030504020204" pitchFamily="34" charset="0"/>
              </a:rPr>
              <a:t>What</a:t>
            </a:r>
            <a:r>
              <a:rPr sz="2000" spc="-8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do</a:t>
            </a:r>
            <a:r>
              <a:rPr sz="2000" spc="-7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we</a:t>
            </a:r>
            <a:r>
              <a:rPr sz="2000" spc="-6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know</a:t>
            </a:r>
            <a:r>
              <a:rPr sz="2000" spc="-6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about</a:t>
            </a:r>
            <a:r>
              <a:rPr sz="2000" spc="-5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the</a:t>
            </a:r>
            <a:r>
              <a:rPr sz="2000" spc="-60"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“capacity”</a:t>
            </a:r>
            <a:r>
              <a:rPr sz="2000" spc="-12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and</a:t>
            </a:r>
            <a:r>
              <a:rPr sz="2000" spc="-55"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“strategic </a:t>
            </a:r>
            <a:r>
              <a:rPr sz="2000" dirty="0">
                <a:latin typeface="Open Sans" panose="020B0606030504020204" pitchFamily="34" charset="0"/>
                <a:ea typeface="Open Sans" panose="020B0606030504020204" pitchFamily="34" charset="0"/>
                <a:cs typeface="Open Sans" panose="020B0606030504020204" pitchFamily="34" charset="0"/>
              </a:rPr>
              <a:t>position”</a:t>
            </a:r>
            <a:r>
              <a:rPr sz="2000" spc="-11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of</a:t>
            </a:r>
            <a:r>
              <a:rPr sz="2000" spc="-4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our</a:t>
            </a:r>
            <a:r>
              <a:rPr sz="2000" spc="-75" dirty="0">
                <a:latin typeface="Open Sans" panose="020B0606030504020204" pitchFamily="34" charset="0"/>
                <a:ea typeface="Open Sans" panose="020B0606030504020204" pitchFamily="34" charset="0"/>
                <a:cs typeface="Open Sans" panose="020B0606030504020204" pitchFamily="34" charset="0"/>
              </a:rPr>
              <a:t> </a:t>
            </a:r>
            <a:r>
              <a:rPr sz="2000" spc="-30" dirty="0">
                <a:latin typeface="Open Sans" panose="020B0606030504020204" pitchFamily="34" charset="0"/>
                <a:ea typeface="Open Sans" panose="020B0606030504020204" pitchFamily="34" charset="0"/>
                <a:cs typeface="Open Sans" panose="020B0606030504020204" pitchFamily="34" charset="0"/>
              </a:rPr>
              <a:t>organization</a:t>
            </a:r>
            <a:r>
              <a:rPr sz="2000" spc="-10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that</a:t>
            </a:r>
            <a:r>
              <a:rPr sz="2000" spc="-7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is</a:t>
            </a:r>
            <a:r>
              <a:rPr sz="2000" spc="-85"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relevant</a:t>
            </a:r>
            <a:r>
              <a:rPr sz="2000" spc="-4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to</a:t>
            </a:r>
            <a:r>
              <a:rPr sz="2000" spc="-70" dirty="0">
                <a:latin typeface="Open Sans" panose="020B0606030504020204" pitchFamily="34" charset="0"/>
                <a:ea typeface="Open Sans" panose="020B0606030504020204" pitchFamily="34" charset="0"/>
                <a:cs typeface="Open Sans" panose="020B0606030504020204" pitchFamily="34" charset="0"/>
              </a:rPr>
              <a:t> </a:t>
            </a:r>
            <a:r>
              <a:rPr sz="2000" spc="-20" dirty="0">
                <a:latin typeface="Open Sans" panose="020B0606030504020204" pitchFamily="34" charset="0"/>
                <a:ea typeface="Open Sans" panose="020B0606030504020204" pitchFamily="34" charset="0"/>
                <a:cs typeface="Open Sans" panose="020B0606030504020204" pitchFamily="34" charset="0"/>
              </a:rPr>
              <a:t>this </a:t>
            </a:r>
            <a:r>
              <a:rPr sz="2000" spc="-10" dirty="0">
                <a:latin typeface="Open Sans" panose="020B0606030504020204" pitchFamily="34" charset="0"/>
                <a:ea typeface="Open Sans" panose="020B0606030504020204" pitchFamily="34" charset="0"/>
                <a:cs typeface="Open Sans" panose="020B0606030504020204" pitchFamily="34" charset="0"/>
              </a:rPr>
              <a:t>decision?*</a:t>
            </a:r>
          </a:p>
          <a:p>
            <a:pPr marL="539750" indent="-514350">
              <a:lnSpc>
                <a:spcPct val="100000"/>
              </a:lnSpc>
              <a:spcBef>
                <a:spcPts val="680"/>
              </a:spcBef>
              <a:buAutoNum type="arabicPeriod"/>
              <a:tabLst>
                <a:tab pos="539750" algn="l"/>
              </a:tabLst>
            </a:pPr>
            <a:r>
              <a:rPr b="1" dirty="0">
                <a:solidFill>
                  <a:srgbClr val="1F5668"/>
                </a:solidFill>
                <a:latin typeface="Open Sans" panose="020B0606030504020204" pitchFamily="34" charset="0"/>
                <a:ea typeface="Open Sans" panose="020B0606030504020204" pitchFamily="34" charset="0"/>
                <a:cs typeface="Open Sans" panose="020B0606030504020204" pitchFamily="34" charset="0"/>
              </a:rPr>
              <a:t>What</a:t>
            </a:r>
            <a:r>
              <a:rPr b="1" spc="-15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b="1" dirty="0">
                <a:solidFill>
                  <a:srgbClr val="1F5668"/>
                </a:solidFill>
                <a:latin typeface="Open Sans" panose="020B0606030504020204" pitchFamily="34" charset="0"/>
                <a:ea typeface="Open Sans" panose="020B0606030504020204" pitchFamily="34" charset="0"/>
                <a:cs typeface="Open Sans" panose="020B0606030504020204" pitchFamily="34" charset="0"/>
              </a:rPr>
              <a:t>are</a:t>
            </a:r>
            <a:r>
              <a:rPr b="1" spc="-9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b="1" dirty="0">
                <a:solidFill>
                  <a:srgbClr val="1F5668"/>
                </a:solidFill>
                <a:latin typeface="Open Sans" panose="020B0606030504020204" pitchFamily="34" charset="0"/>
                <a:ea typeface="Open Sans" panose="020B0606030504020204" pitchFamily="34" charset="0"/>
                <a:cs typeface="Open Sans" panose="020B0606030504020204" pitchFamily="34" charset="0"/>
              </a:rPr>
              <a:t>the</a:t>
            </a:r>
            <a:r>
              <a:rPr b="1" spc="-130"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b="1" spc="-25" dirty="0">
                <a:solidFill>
                  <a:srgbClr val="1F5668"/>
                </a:solidFill>
                <a:latin typeface="Open Sans" panose="020B0606030504020204" pitchFamily="34" charset="0"/>
                <a:ea typeface="Open Sans" panose="020B0606030504020204" pitchFamily="34" charset="0"/>
                <a:cs typeface="Open Sans" panose="020B0606030504020204" pitchFamily="34" charset="0"/>
              </a:rPr>
              <a:t>ethical</a:t>
            </a:r>
            <a:r>
              <a:rPr b="1" spc="-135" dirty="0">
                <a:solidFill>
                  <a:srgbClr val="1F5668"/>
                </a:solidFill>
                <a:latin typeface="Open Sans" panose="020B0606030504020204" pitchFamily="34" charset="0"/>
                <a:ea typeface="Open Sans" panose="020B0606030504020204" pitchFamily="34" charset="0"/>
                <a:cs typeface="Open Sans" panose="020B0606030504020204" pitchFamily="34" charset="0"/>
              </a:rPr>
              <a:t> </a:t>
            </a:r>
            <a:r>
              <a:rPr b="1" spc="-10" dirty="0">
                <a:solidFill>
                  <a:srgbClr val="1F5668"/>
                </a:solidFill>
                <a:latin typeface="Open Sans" panose="020B0606030504020204" pitchFamily="34" charset="0"/>
                <a:ea typeface="Open Sans" panose="020B0606030504020204" pitchFamily="34" charset="0"/>
                <a:cs typeface="Open Sans" panose="020B0606030504020204" pitchFamily="34" charset="0"/>
              </a:rPr>
              <a:t>implications?</a:t>
            </a:r>
            <a:endParaRPr dirty="0">
              <a:latin typeface="Open Sans" panose="020B0606030504020204" pitchFamily="34" charset="0"/>
              <a:ea typeface="Open Sans" panose="020B0606030504020204" pitchFamily="34" charset="0"/>
              <a:cs typeface="Open Sans" panose="020B0606030504020204" pitchFamily="34" charset="0"/>
            </a:endParaRPr>
          </a:p>
          <a:p>
            <a:pPr marL="25400">
              <a:lnSpc>
                <a:spcPct val="100000"/>
              </a:lnSpc>
              <a:spcBef>
                <a:spcPts val="2060"/>
              </a:spcBef>
            </a:pPr>
            <a:r>
              <a:rPr sz="16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*What</a:t>
            </a:r>
            <a:r>
              <a:rPr sz="16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494949"/>
                </a:solidFill>
                <a:latin typeface="Open Sans" panose="020B0606030504020204" pitchFamily="34" charset="0"/>
                <a:ea typeface="Open Sans" panose="020B0606030504020204" pitchFamily="34" charset="0"/>
                <a:cs typeface="Open Sans" panose="020B0606030504020204" pitchFamily="34" charset="0"/>
              </a:rPr>
              <a:t>do</a:t>
            </a:r>
            <a:r>
              <a:rPr sz="16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494949"/>
                </a:solidFill>
                <a:latin typeface="Open Sans" panose="020B0606030504020204" pitchFamily="34" charset="0"/>
                <a:ea typeface="Open Sans" panose="020B0606030504020204" pitchFamily="34" charset="0"/>
                <a:cs typeface="Open Sans" panose="020B0606030504020204" pitchFamily="34" charset="0"/>
              </a:rPr>
              <a:t>we</a:t>
            </a:r>
            <a:r>
              <a:rPr sz="16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494949"/>
                </a:solidFill>
                <a:latin typeface="Open Sans" panose="020B0606030504020204" pitchFamily="34" charset="0"/>
                <a:ea typeface="Open Sans" panose="020B0606030504020204" pitchFamily="34" charset="0"/>
                <a:cs typeface="Open Sans" panose="020B0606030504020204" pitchFamily="34" charset="0"/>
              </a:rPr>
              <a:t>wish</a:t>
            </a:r>
            <a:r>
              <a:rPr sz="1600"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494949"/>
                </a:solidFill>
                <a:latin typeface="Open Sans" panose="020B0606030504020204" pitchFamily="34" charset="0"/>
                <a:ea typeface="Open Sans" panose="020B0606030504020204" pitchFamily="34" charset="0"/>
                <a:cs typeface="Open Sans" panose="020B0606030504020204" pitchFamily="34" charset="0"/>
              </a:rPr>
              <a:t>we</a:t>
            </a:r>
            <a:r>
              <a:rPr sz="16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knew,</a:t>
            </a:r>
            <a:r>
              <a:rPr sz="16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494949"/>
                </a:solidFill>
                <a:latin typeface="Open Sans" panose="020B0606030504020204" pitchFamily="34" charset="0"/>
                <a:ea typeface="Open Sans" panose="020B0606030504020204" pitchFamily="34" charset="0"/>
                <a:cs typeface="Open Sans" panose="020B0606030504020204" pitchFamily="34" charset="0"/>
              </a:rPr>
              <a:t>but</a:t>
            </a:r>
            <a:r>
              <a:rPr sz="16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don’t?</a:t>
            </a:r>
            <a:endParaRPr sz="16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C2921590-4475-D80B-E8C1-4BEB6E3B01E6}"/>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99</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7315C-329E-2673-91B7-5B71A7FE0DF6}"/>
              </a:ext>
            </a:extLst>
          </p:cNvPr>
          <p:cNvSpPr>
            <a:spLocks noGrp="1"/>
          </p:cNvSpPr>
          <p:nvPr>
            <p:ph type="title"/>
          </p:nvPr>
        </p:nvSpPr>
        <p:spPr>
          <a:xfrm>
            <a:off x="1524000" y="228600"/>
            <a:ext cx="9601199" cy="492443"/>
          </a:xfrm>
        </p:spPr>
        <p:txBody>
          <a:bodyPr/>
          <a:lstStyle/>
          <a:p>
            <a:r>
              <a:rPr lang="en-US" sz="32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Question</a:t>
            </a:r>
            <a:r>
              <a:rPr lang="en-US" sz="3200" spc="-18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lang="en-US"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4:</a:t>
            </a:r>
            <a:r>
              <a:rPr lang="en-US" sz="3200" spc="-22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lang="en-US"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What are the ethical implications?</a:t>
            </a:r>
            <a:endParaRPr lang="en-US" sz="20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Text Placeholder 2">
            <a:extLst>
              <a:ext uri="{FF2B5EF4-FFF2-40B4-BE49-F238E27FC236}">
                <a16:creationId xmlns:a16="http://schemas.microsoft.com/office/drawing/2014/main" id="{FEA94E8C-7430-D95B-3D6F-A64E07FB7562}"/>
              </a:ext>
            </a:extLst>
          </p:cNvPr>
          <p:cNvSpPr>
            <a:spLocks noGrp="1"/>
          </p:cNvSpPr>
          <p:nvPr>
            <p:ph type="body" idx="1"/>
          </p:nvPr>
        </p:nvSpPr>
        <p:spPr>
          <a:xfrm>
            <a:off x="838200" y="685800"/>
            <a:ext cx="10820400" cy="5109091"/>
          </a:xfrm>
        </p:spPr>
        <p:txBody>
          <a:bodyPr/>
          <a:lstStyle/>
          <a:p>
            <a:r>
              <a:rPr lang="en-US" b="1" dirty="0">
                <a:solidFill>
                  <a:srgbClr val="C00000"/>
                </a:solidFill>
                <a:latin typeface="Open Sans" panose="020B0606030504020204" pitchFamily="34" charset="0"/>
                <a:ea typeface="Open Sans" panose="020B0606030504020204" pitchFamily="34" charset="0"/>
                <a:cs typeface="Open Sans" panose="020B0606030504020204" pitchFamily="34" charset="0"/>
              </a:rPr>
              <a:t>  </a:t>
            </a:r>
          </a:p>
          <a:p>
            <a:r>
              <a:rPr lang="en-US" sz="2800" dirty="0">
                <a:latin typeface="Open Sans" panose="020B0606030504020204" pitchFamily="34" charset="0"/>
                <a:ea typeface="Open Sans" panose="020B0606030504020204" pitchFamily="34" charset="0"/>
                <a:cs typeface="Open Sans" panose="020B0606030504020204" pitchFamily="34" charset="0"/>
              </a:rPr>
              <a:t>Example Considerations </a:t>
            </a:r>
          </a:p>
          <a:p>
            <a:pPr marL="342900" indent="-342900">
              <a:buFont typeface="Arial" panose="020B0604020202020204" pitchFamily="34" charset="0"/>
              <a:buChar char="•"/>
            </a:pPr>
            <a:r>
              <a:rPr lang="en-US" sz="2800" dirty="0">
                <a:latin typeface="Open Sans" panose="020B0606030504020204" pitchFamily="34" charset="0"/>
                <a:ea typeface="Open Sans" panose="020B0606030504020204" pitchFamily="34" charset="0"/>
                <a:cs typeface="Open Sans" panose="020B0606030504020204" pitchFamily="34" charset="0"/>
              </a:rPr>
              <a:t>Related to the public good</a:t>
            </a:r>
          </a:p>
          <a:p>
            <a:pPr marL="342900" indent="-342900">
              <a:buFont typeface="Arial" panose="020B0604020202020204" pitchFamily="34" charset="0"/>
              <a:buChar char="•"/>
            </a:pPr>
            <a:r>
              <a:rPr lang="en-US" sz="2800" dirty="0">
                <a:latin typeface="Open Sans" panose="020B0606030504020204" pitchFamily="34" charset="0"/>
                <a:ea typeface="Open Sans" panose="020B0606030504020204" pitchFamily="34" charset="0"/>
                <a:cs typeface="Open Sans" panose="020B0606030504020204" pitchFamily="34" charset="0"/>
              </a:rPr>
              <a:t>Advantages and disadvantages to certain groups</a:t>
            </a:r>
          </a:p>
          <a:p>
            <a:pPr marL="342900" indent="-342900">
              <a:buFont typeface="Arial" panose="020B0604020202020204" pitchFamily="34" charset="0"/>
              <a:buChar char="•"/>
            </a:pPr>
            <a:r>
              <a:rPr lang="en-US" sz="2800" dirty="0">
                <a:latin typeface="Open Sans" panose="020B0606030504020204" pitchFamily="34" charset="0"/>
                <a:ea typeface="Open Sans" panose="020B0606030504020204" pitchFamily="34" charset="0"/>
                <a:cs typeface="Open Sans" panose="020B0606030504020204" pitchFamily="34" charset="0"/>
              </a:rPr>
              <a:t>Consistent with core values</a:t>
            </a:r>
          </a:p>
          <a:p>
            <a:pPr marL="342900" indent="-342900">
              <a:buFont typeface="Arial" panose="020B0604020202020204" pitchFamily="34" charset="0"/>
              <a:buChar char="•"/>
            </a:pPr>
            <a:r>
              <a:rPr lang="en-US" dirty="0">
                <a:latin typeface="Open Sans" panose="020B0606030504020204" pitchFamily="34" charset="0"/>
                <a:ea typeface="Open Sans" panose="020B0606030504020204" pitchFamily="34" charset="0"/>
                <a:cs typeface="Open Sans" panose="020B0606030504020204" pitchFamily="34" charset="0"/>
              </a:rPr>
              <a:t>Other____________________? </a:t>
            </a:r>
          </a:p>
          <a:p>
            <a:pPr marL="342900" indent="-342900">
              <a:buFont typeface="Arial" panose="020B0604020202020204" pitchFamily="34" charset="0"/>
              <a:buChar char="•"/>
            </a:pPr>
            <a:endParaRPr lang="en-US" dirty="0">
              <a:latin typeface="Open Sans" panose="020B0606030504020204" pitchFamily="34" charset="0"/>
              <a:ea typeface="Open Sans" panose="020B0606030504020204" pitchFamily="34" charset="0"/>
              <a:cs typeface="Open Sans" panose="020B0606030504020204" pitchFamily="34" charset="0"/>
            </a:endParaRPr>
          </a:p>
          <a:p>
            <a:r>
              <a:rPr lang="en-US" dirty="0">
                <a:latin typeface="Open Sans" panose="020B0606030504020204" pitchFamily="34" charset="0"/>
                <a:ea typeface="Open Sans" panose="020B0606030504020204" pitchFamily="34" charset="0"/>
                <a:cs typeface="Open Sans" panose="020B0606030504020204" pitchFamily="34" charset="0"/>
              </a:rPr>
              <a:t>________________________________________________________________________</a:t>
            </a:r>
            <a:r>
              <a:rPr lang="en-US" sz="2800" dirty="0">
                <a:latin typeface="Open Sans" panose="020B0606030504020204" pitchFamily="34" charset="0"/>
                <a:ea typeface="Open Sans" panose="020B0606030504020204" pitchFamily="34" charset="0"/>
                <a:cs typeface="Open Sans" panose="020B0606030504020204" pitchFamily="34" charset="0"/>
              </a:rPr>
              <a:t>___</a:t>
            </a:r>
            <a:r>
              <a:rPr lang="en-US" dirty="0">
                <a:latin typeface="Open Sans" panose="020B0606030504020204" pitchFamily="34" charset="0"/>
                <a:ea typeface="Open Sans" panose="020B0606030504020204" pitchFamily="34" charset="0"/>
                <a:cs typeface="Open Sans" panose="020B0606030504020204"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
        <p:nvSpPr>
          <p:cNvPr id="5" name="object 5">
            <a:extLst>
              <a:ext uri="{FF2B5EF4-FFF2-40B4-BE49-F238E27FC236}">
                <a16:creationId xmlns:a16="http://schemas.microsoft.com/office/drawing/2014/main" id="{583A3B3A-B8EF-7BBB-FB4C-84FC4ACDF69E}"/>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100</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2021986468"/>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4317365">
              <a:lnSpc>
                <a:spcPct val="100000"/>
              </a:lnSpc>
              <a:spcBef>
                <a:spcPts val="100"/>
              </a:spcBef>
            </a:pPr>
            <a:r>
              <a:rPr sz="4000" dirty="0">
                <a:solidFill>
                  <a:srgbClr val="117624"/>
                </a:solidFill>
                <a:latin typeface="Open Sans" panose="020B0606030504020204" pitchFamily="34" charset="0"/>
                <a:ea typeface="Open Sans" panose="020B0606030504020204" pitchFamily="34" charset="0"/>
                <a:cs typeface="Open Sans" panose="020B0606030504020204" pitchFamily="34" charset="0"/>
              </a:rPr>
              <a:t>Mega</a:t>
            </a:r>
            <a:r>
              <a:rPr sz="4000" spc="-21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Issue</a:t>
            </a:r>
            <a:endParaRPr sz="40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1506091" y="820039"/>
            <a:ext cx="9117330" cy="391160"/>
          </a:xfrm>
          <a:prstGeom prst="rect">
            <a:avLst/>
          </a:prstGeom>
        </p:spPr>
        <p:txBody>
          <a:bodyPr vert="horz" wrap="square" lIns="0" tIns="12700" rIns="0" bIns="0" rtlCol="0">
            <a:spAutoFit/>
          </a:bodyPr>
          <a:lstStyle/>
          <a:p>
            <a:pPr marL="12700">
              <a:lnSpc>
                <a:spcPct val="100000"/>
              </a:lnSpc>
              <a:spcBef>
                <a:spcPts val="100"/>
              </a:spcBef>
              <a:tabLst>
                <a:tab pos="9103995" algn="l"/>
              </a:tabLst>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400"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mega-</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issue</a:t>
            </a:r>
            <a:r>
              <a:rPr sz="24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question</a:t>
            </a:r>
            <a:r>
              <a:rPr sz="2400" u="heavy" dirty="0">
                <a:solidFill>
                  <a:srgbClr val="494949"/>
                </a:solidFill>
                <a:uFill>
                  <a:solidFill>
                    <a:srgbClr val="484848"/>
                  </a:solidFill>
                </a:uFill>
                <a:latin typeface="Open Sans" panose="020B0606030504020204" pitchFamily="34" charset="0"/>
                <a:ea typeface="Open Sans" panose="020B0606030504020204" pitchFamily="34" charset="0"/>
                <a:cs typeface="Open Sans" panose="020B0606030504020204" pitchFamily="34" charset="0"/>
              </a:rPr>
              <a:t>	</a:t>
            </a:r>
            <a:endParaRPr sz="2400" dirty="0">
              <a:latin typeface="Open Sans" panose="020B0606030504020204" pitchFamily="34" charset="0"/>
              <a:ea typeface="Open Sans" panose="020B0606030504020204" pitchFamily="34" charset="0"/>
              <a:cs typeface="Open Sans" panose="020B0606030504020204" pitchFamily="34" charset="0"/>
            </a:endParaRPr>
          </a:p>
        </p:txBody>
      </p:sp>
      <p:graphicFrame>
        <p:nvGraphicFramePr>
          <p:cNvPr id="4" name="object 4"/>
          <p:cNvGraphicFramePr>
            <a:graphicFrameLocks noGrp="1"/>
          </p:cNvGraphicFramePr>
          <p:nvPr>
            <p:extLst>
              <p:ext uri="{D42A27DB-BD31-4B8C-83A1-F6EECF244321}">
                <p14:modId xmlns:p14="http://schemas.microsoft.com/office/powerpoint/2010/main" val="3174320067"/>
              </p:ext>
            </p:extLst>
          </p:nvPr>
        </p:nvGraphicFramePr>
        <p:xfrm>
          <a:off x="1408430" y="1501526"/>
          <a:ext cx="9263379" cy="4320540"/>
        </p:xfrm>
        <a:graphic>
          <a:graphicData uri="http://schemas.openxmlformats.org/drawingml/2006/table">
            <a:tbl>
              <a:tblPr firstRow="1" bandRow="1">
                <a:tableStyleId>{2D5ABB26-0587-4C30-8999-92F81FD0307C}</a:tableStyleId>
              </a:tblPr>
              <a:tblGrid>
                <a:gridCol w="2315845">
                  <a:extLst>
                    <a:ext uri="{9D8B030D-6E8A-4147-A177-3AD203B41FA5}">
                      <a16:colId xmlns:a16="http://schemas.microsoft.com/office/drawing/2014/main" val="20000"/>
                    </a:ext>
                  </a:extLst>
                </a:gridCol>
                <a:gridCol w="2315845">
                  <a:extLst>
                    <a:ext uri="{9D8B030D-6E8A-4147-A177-3AD203B41FA5}">
                      <a16:colId xmlns:a16="http://schemas.microsoft.com/office/drawing/2014/main" val="20001"/>
                    </a:ext>
                  </a:extLst>
                </a:gridCol>
                <a:gridCol w="2315844">
                  <a:extLst>
                    <a:ext uri="{9D8B030D-6E8A-4147-A177-3AD203B41FA5}">
                      <a16:colId xmlns:a16="http://schemas.microsoft.com/office/drawing/2014/main" val="20002"/>
                    </a:ext>
                  </a:extLst>
                </a:gridCol>
                <a:gridCol w="2315845">
                  <a:extLst>
                    <a:ext uri="{9D8B030D-6E8A-4147-A177-3AD203B41FA5}">
                      <a16:colId xmlns:a16="http://schemas.microsoft.com/office/drawing/2014/main" val="20003"/>
                    </a:ext>
                  </a:extLst>
                </a:gridCol>
              </a:tblGrid>
              <a:tr h="1376045">
                <a:tc>
                  <a:txBody>
                    <a:bodyPr/>
                    <a:lstStyle/>
                    <a:p>
                      <a:pPr>
                        <a:lnSpc>
                          <a:spcPct val="100000"/>
                        </a:lnSpc>
                        <a:spcBef>
                          <a:spcPts val="254"/>
                        </a:spcBef>
                      </a:pPr>
                      <a:endParaRPr sz="1600" dirty="0">
                        <a:latin typeface="Open Sans" panose="020B0606030504020204" pitchFamily="34" charset="0"/>
                        <a:ea typeface="Open Sans" panose="020B0606030504020204" pitchFamily="34" charset="0"/>
                        <a:cs typeface="Open Sans" panose="020B0606030504020204" pitchFamily="34" charset="0"/>
                      </a:endParaRPr>
                    </a:p>
                    <a:p>
                      <a:pPr marL="330835" marR="309245" algn="ctr">
                        <a:lnSpc>
                          <a:spcPct val="100000"/>
                        </a:lnSpc>
                      </a:pPr>
                      <a:r>
                        <a:rPr sz="1600" spc="-40" dirty="0">
                          <a:solidFill>
                            <a:srgbClr val="FFFFFF"/>
                          </a:solidFill>
                          <a:latin typeface="Open Sans" panose="020B0606030504020204" pitchFamily="34" charset="0"/>
                          <a:ea typeface="Open Sans" panose="020B0606030504020204" pitchFamily="34" charset="0"/>
                          <a:cs typeface="Open Sans" panose="020B0606030504020204" pitchFamily="34" charset="0"/>
                        </a:rPr>
                        <a:t>What</a:t>
                      </a:r>
                      <a:r>
                        <a:rPr sz="1600" spc="-12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FFFFFF"/>
                          </a:solidFill>
                          <a:latin typeface="Open Sans" panose="020B0606030504020204" pitchFamily="34" charset="0"/>
                          <a:ea typeface="Open Sans" panose="020B0606030504020204" pitchFamily="34" charset="0"/>
                          <a:cs typeface="Open Sans" panose="020B0606030504020204" pitchFamily="34" charset="0"/>
                        </a:rPr>
                        <a:t>do</a:t>
                      </a:r>
                      <a:r>
                        <a:rPr sz="1600" spc="-8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FFFFFF"/>
                          </a:solidFill>
                          <a:latin typeface="Open Sans" panose="020B0606030504020204" pitchFamily="34" charset="0"/>
                          <a:ea typeface="Open Sans" panose="020B0606030504020204" pitchFamily="34" charset="0"/>
                          <a:cs typeface="Open Sans" panose="020B0606030504020204" pitchFamily="34" charset="0"/>
                        </a:rPr>
                        <a:t>we</a:t>
                      </a:r>
                      <a:r>
                        <a:rPr sz="1600" spc="-8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spc="-55" dirty="0">
                          <a:solidFill>
                            <a:srgbClr val="FFFFFF"/>
                          </a:solidFill>
                          <a:latin typeface="Open Sans" panose="020B0606030504020204" pitchFamily="34" charset="0"/>
                          <a:ea typeface="Open Sans" panose="020B0606030504020204" pitchFamily="34" charset="0"/>
                          <a:cs typeface="Open Sans" panose="020B0606030504020204" pitchFamily="34" charset="0"/>
                        </a:rPr>
                        <a:t>know </a:t>
                      </a:r>
                      <a:r>
                        <a:rPr sz="1600" spc="-20" dirty="0">
                          <a:solidFill>
                            <a:srgbClr val="FFFFFF"/>
                          </a:solidFill>
                          <a:latin typeface="Open Sans" panose="020B0606030504020204" pitchFamily="34" charset="0"/>
                          <a:ea typeface="Open Sans" panose="020B0606030504020204" pitchFamily="34" charset="0"/>
                          <a:cs typeface="Open Sans" panose="020B0606030504020204" pitchFamily="34" charset="0"/>
                        </a:rPr>
                        <a:t>about</a:t>
                      </a:r>
                      <a:r>
                        <a:rPr sz="1600" spc="-9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FFFFFF"/>
                          </a:solidFill>
                          <a:latin typeface="Open Sans" panose="020B0606030504020204" pitchFamily="34" charset="0"/>
                          <a:ea typeface="Open Sans" panose="020B0606030504020204" pitchFamily="34" charset="0"/>
                          <a:cs typeface="Open Sans" panose="020B0606030504020204" pitchFamily="34" charset="0"/>
                        </a:rPr>
                        <a:t>needs</a:t>
                      </a:r>
                      <a:r>
                        <a:rPr sz="1600" spc="-5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spc="-25" dirty="0">
                          <a:solidFill>
                            <a:srgbClr val="FFFFFF"/>
                          </a:solidFill>
                          <a:latin typeface="Open Sans" panose="020B0606030504020204" pitchFamily="34" charset="0"/>
                          <a:ea typeface="Open Sans" panose="020B0606030504020204" pitchFamily="34" charset="0"/>
                          <a:cs typeface="Open Sans" panose="020B0606030504020204" pitchFamily="34" charset="0"/>
                        </a:rPr>
                        <a:t>and </a:t>
                      </a:r>
                      <a:r>
                        <a:rPr sz="1600"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preferences?</a:t>
                      </a:r>
                      <a:endParaRPr sz="1600" dirty="0">
                        <a:latin typeface="Open Sans" panose="020B0606030504020204" pitchFamily="34" charset="0"/>
                        <a:ea typeface="Open Sans" panose="020B0606030504020204" pitchFamily="34" charset="0"/>
                        <a:cs typeface="Open Sans" panose="020B0606030504020204" pitchFamily="34" charset="0"/>
                      </a:endParaRPr>
                    </a:p>
                  </a:txBody>
                  <a:tcPr marL="0" marR="0" marT="32384"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80619F"/>
                    </a:solidFill>
                  </a:tcPr>
                </a:tc>
                <a:tc>
                  <a:txBody>
                    <a:bodyPr/>
                    <a:lstStyle/>
                    <a:p>
                      <a:pPr marL="113030" marR="93345" indent="1905" algn="ctr">
                        <a:lnSpc>
                          <a:spcPct val="100000"/>
                        </a:lnSpc>
                        <a:spcBef>
                          <a:spcPts val="1155"/>
                        </a:spcBef>
                      </a:pPr>
                      <a:r>
                        <a:rPr sz="1600" spc="-40">
                          <a:solidFill>
                            <a:srgbClr val="FFFFFF"/>
                          </a:solidFill>
                          <a:latin typeface="Open Sans" panose="020B0606030504020204" pitchFamily="34" charset="0"/>
                          <a:ea typeface="Open Sans" panose="020B0606030504020204" pitchFamily="34" charset="0"/>
                          <a:cs typeface="Open Sans" panose="020B0606030504020204" pitchFamily="34" charset="0"/>
                        </a:rPr>
                        <a:t>What</a:t>
                      </a:r>
                      <a:r>
                        <a:rPr sz="1600" spc="-12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a:solidFill>
                            <a:srgbClr val="FFFFFF"/>
                          </a:solidFill>
                          <a:latin typeface="Open Sans" panose="020B0606030504020204" pitchFamily="34" charset="0"/>
                          <a:ea typeface="Open Sans" panose="020B0606030504020204" pitchFamily="34" charset="0"/>
                          <a:cs typeface="Open Sans" panose="020B0606030504020204" pitchFamily="34" charset="0"/>
                        </a:rPr>
                        <a:t>do</a:t>
                      </a:r>
                      <a:r>
                        <a:rPr sz="1600" spc="-8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a:solidFill>
                            <a:srgbClr val="FFFFFF"/>
                          </a:solidFill>
                          <a:latin typeface="Open Sans" panose="020B0606030504020204" pitchFamily="34" charset="0"/>
                          <a:ea typeface="Open Sans" panose="020B0606030504020204" pitchFamily="34" charset="0"/>
                          <a:cs typeface="Open Sans" panose="020B0606030504020204" pitchFamily="34" charset="0"/>
                        </a:rPr>
                        <a:t>we</a:t>
                      </a:r>
                      <a:r>
                        <a:rPr sz="1600" spc="-85">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spc="-20">
                          <a:solidFill>
                            <a:srgbClr val="FFFFFF"/>
                          </a:solidFill>
                          <a:latin typeface="Open Sans" panose="020B0606030504020204" pitchFamily="34" charset="0"/>
                          <a:ea typeface="Open Sans" panose="020B0606030504020204" pitchFamily="34" charset="0"/>
                          <a:cs typeface="Open Sans" panose="020B0606030504020204" pitchFamily="34" charset="0"/>
                        </a:rPr>
                        <a:t>know about</a:t>
                      </a:r>
                      <a:r>
                        <a:rPr sz="1600" spc="-8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spc="-25">
                          <a:solidFill>
                            <a:srgbClr val="FFFFFF"/>
                          </a:solidFill>
                          <a:latin typeface="Open Sans" panose="020B0606030504020204" pitchFamily="34" charset="0"/>
                          <a:ea typeface="Open Sans" panose="020B0606030504020204" pitchFamily="34" charset="0"/>
                          <a:cs typeface="Open Sans" panose="020B0606030504020204" pitchFamily="34" charset="0"/>
                        </a:rPr>
                        <a:t>current</a:t>
                      </a:r>
                      <a:r>
                        <a:rPr sz="1600" spc="-5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spc="-20">
                          <a:solidFill>
                            <a:srgbClr val="FFFFFF"/>
                          </a:solidFill>
                          <a:latin typeface="Open Sans" panose="020B0606030504020204" pitchFamily="34" charset="0"/>
                          <a:ea typeface="Open Sans" panose="020B0606030504020204" pitchFamily="34" charset="0"/>
                          <a:cs typeface="Open Sans" panose="020B0606030504020204" pitchFamily="34" charset="0"/>
                        </a:rPr>
                        <a:t>realities </a:t>
                      </a:r>
                      <a:r>
                        <a:rPr sz="1600" spc="-25">
                          <a:solidFill>
                            <a:srgbClr val="FFFFFF"/>
                          </a:solidFill>
                          <a:latin typeface="Open Sans" panose="020B0606030504020204" pitchFamily="34" charset="0"/>
                          <a:ea typeface="Open Sans" panose="020B0606030504020204" pitchFamily="34" charset="0"/>
                          <a:cs typeface="Open Sans" panose="020B0606030504020204" pitchFamily="34" charset="0"/>
                        </a:rPr>
                        <a:t>and</a:t>
                      </a:r>
                      <a:r>
                        <a:rPr sz="1600" spc="-95">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spc="-10">
                          <a:solidFill>
                            <a:srgbClr val="FFFFFF"/>
                          </a:solidFill>
                          <a:latin typeface="Open Sans" panose="020B0606030504020204" pitchFamily="34" charset="0"/>
                          <a:ea typeface="Open Sans" panose="020B0606030504020204" pitchFamily="34" charset="0"/>
                          <a:cs typeface="Open Sans" panose="020B0606030504020204" pitchFamily="34" charset="0"/>
                        </a:rPr>
                        <a:t>evolving dynamics?</a:t>
                      </a:r>
                      <a:endParaRPr sz="1600">
                        <a:latin typeface="Open Sans" panose="020B0606030504020204" pitchFamily="34" charset="0"/>
                        <a:ea typeface="Open Sans" panose="020B0606030504020204" pitchFamily="34" charset="0"/>
                        <a:cs typeface="Open Sans" panose="020B0606030504020204" pitchFamily="34" charset="0"/>
                      </a:endParaRPr>
                    </a:p>
                  </a:txBody>
                  <a:tcPr marL="0" marR="0" marT="14668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80619F"/>
                    </a:solidFill>
                  </a:tcPr>
                </a:tc>
                <a:tc>
                  <a:txBody>
                    <a:bodyPr/>
                    <a:lstStyle/>
                    <a:p>
                      <a:pPr>
                        <a:lnSpc>
                          <a:spcPct val="100000"/>
                        </a:lnSpc>
                        <a:spcBef>
                          <a:spcPts val="254"/>
                        </a:spcBef>
                      </a:pPr>
                      <a:endParaRPr sz="1600" dirty="0">
                        <a:latin typeface="Open Sans" panose="020B0606030504020204" pitchFamily="34" charset="0"/>
                        <a:ea typeface="Open Sans" panose="020B0606030504020204" pitchFamily="34" charset="0"/>
                        <a:cs typeface="Open Sans" panose="020B0606030504020204" pitchFamily="34" charset="0"/>
                      </a:endParaRPr>
                    </a:p>
                    <a:p>
                      <a:pPr marL="262255" marR="238125" indent="59055" algn="just">
                        <a:lnSpc>
                          <a:spcPct val="100000"/>
                        </a:lnSpc>
                      </a:pPr>
                      <a:r>
                        <a:rPr sz="1600" spc="-50" dirty="0">
                          <a:solidFill>
                            <a:srgbClr val="FFFFFF"/>
                          </a:solidFill>
                          <a:latin typeface="Open Sans" panose="020B0606030504020204" pitchFamily="34" charset="0"/>
                          <a:ea typeface="Open Sans" panose="020B0606030504020204" pitchFamily="34" charset="0"/>
                          <a:cs typeface="Open Sans" panose="020B0606030504020204" pitchFamily="34" charset="0"/>
                        </a:rPr>
                        <a:t>What</a:t>
                      </a:r>
                      <a:r>
                        <a:rPr sz="1600" spc="-6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FFFFFF"/>
                          </a:solidFill>
                          <a:latin typeface="Open Sans" panose="020B0606030504020204" pitchFamily="34" charset="0"/>
                          <a:ea typeface="Open Sans" panose="020B0606030504020204" pitchFamily="34" charset="0"/>
                          <a:cs typeface="Open Sans" panose="020B0606030504020204" pitchFamily="34" charset="0"/>
                        </a:rPr>
                        <a:t>do</a:t>
                      </a:r>
                      <a:r>
                        <a:rPr sz="1600" spc="-11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FFFFFF"/>
                          </a:solidFill>
                          <a:latin typeface="Open Sans" panose="020B0606030504020204" pitchFamily="34" charset="0"/>
                          <a:ea typeface="Open Sans" panose="020B0606030504020204" pitchFamily="34" charset="0"/>
                          <a:cs typeface="Open Sans" panose="020B0606030504020204" pitchFamily="34" charset="0"/>
                        </a:rPr>
                        <a:t>we</a:t>
                      </a:r>
                      <a:r>
                        <a:rPr lang="en-US" sz="1600" spc="-6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spc="-20" dirty="0">
                          <a:solidFill>
                            <a:srgbClr val="FFFFFF"/>
                          </a:solidFill>
                          <a:latin typeface="Open Sans" panose="020B0606030504020204" pitchFamily="34" charset="0"/>
                          <a:ea typeface="Open Sans" panose="020B0606030504020204" pitchFamily="34" charset="0"/>
                          <a:cs typeface="Open Sans" panose="020B0606030504020204" pitchFamily="34" charset="0"/>
                        </a:rPr>
                        <a:t>know </a:t>
                      </a:r>
                      <a:r>
                        <a:rPr sz="1600"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about</a:t>
                      </a:r>
                      <a:r>
                        <a:rPr sz="1600" spc="-8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spc="-30" dirty="0">
                          <a:solidFill>
                            <a:srgbClr val="FFFFFF"/>
                          </a:solidFill>
                          <a:latin typeface="Open Sans" panose="020B0606030504020204" pitchFamily="34" charset="0"/>
                          <a:ea typeface="Open Sans" panose="020B0606030504020204" pitchFamily="34" charset="0"/>
                          <a:cs typeface="Open Sans" panose="020B0606030504020204" pitchFamily="34" charset="0"/>
                        </a:rPr>
                        <a:t>capacity</a:t>
                      </a:r>
                      <a:r>
                        <a:rPr sz="1600" spc="-8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spc="-25" dirty="0">
                          <a:solidFill>
                            <a:srgbClr val="FFFFFF"/>
                          </a:solidFill>
                          <a:latin typeface="Open Sans" panose="020B0606030504020204" pitchFamily="34" charset="0"/>
                          <a:ea typeface="Open Sans" panose="020B0606030504020204" pitchFamily="34" charset="0"/>
                          <a:cs typeface="Open Sans" panose="020B0606030504020204" pitchFamily="34" charset="0"/>
                        </a:rPr>
                        <a:t>and </a:t>
                      </a:r>
                      <a:r>
                        <a:rPr sz="1600" spc="-30" dirty="0">
                          <a:solidFill>
                            <a:srgbClr val="FFFFFF"/>
                          </a:solidFill>
                          <a:latin typeface="Open Sans" panose="020B0606030504020204" pitchFamily="34" charset="0"/>
                          <a:ea typeface="Open Sans" panose="020B0606030504020204" pitchFamily="34" charset="0"/>
                          <a:cs typeface="Open Sans" panose="020B0606030504020204" pitchFamily="34" charset="0"/>
                        </a:rPr>
                        <a:t>strategic</a:t>
                      </a:r>
                      <a:r>
                        <a:rPr sz="1600" spc="-3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position?</a:t>
                      </a:r>
                      <a:endParaRPr sz="1600" dirty="0">
                        <a:latin typeface="Open Sans" panose="020B0606030504020204" pitchFamily="34" charset="0"/>
                        <a:ea typeface="Open Sans" panose="020B0606030504020204" pitchFamily="34" charset="0"/>
                        <a:cs typeface="Open Sans" panose="020B0606030504020204" pitchFamily="34" charset="0"/>
                      </a:endParaRPr>
                    </a:p>
                  </a:txBody>
                  <a:tcPr marL="0" marR="0" marT="32384"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80619F"/>
                    </a:solidFill>
                  </a:tcPr>
                </a:tc>
                <a:tc>
                  <a:txBody>
                    <a:bodyPr/>
                    <a:lstStyle/>
                    <a:p>
                      <a:pPr>
                        <a:lnSpc>
                          <a:spcPct val="100000"/>
                        </a:lnSpc>
                        <a:spcBef>
                          <a:spcPts val="254"/>
                        </a:spcBef>
                      </a:pPr>
                      <a:endParaRPr sz="1600" dirty="0">
                        <a:latin typeface="Open Sans" panose="020B0606030504020204" pitchFamily="34" charset="0"/>
                        <a:ea typeface="Open Sans" panose="020B0606030504020204" pitchFamily="34" charset="0"/>
                        <a:cs typeface="Open Sans" panose="020B0606030504020204" pitchFamily="34" charset="0"/>
                      </a:endParaRPr>
                    </a:p>
                    <a:p>
                      <a:pPr marL="389255" marR="456565" indent="-208279">
                        <a:lnSpc>
                          <a:spcPct val="100000"/>
                        </a:lnSpc>
                      </a:pPr>
                      <a:r>
                        <a:rPr sz="1600" spc="-40" dirty="0">
                          <a:solidFill>
                            <a:srgbClr val="FFFFFF"/>
                          </a:solidFill>
                          <a:latin typeface="Open Sans" panose="020B0606030504020204" pitchFamily="34" charset="0"/>
                          <a:ea typeface="Open Sans" panose="020B0606030504020204" pitchFamily="34" charset="0"/>
                          <a:cs typeface="Open Sans" panose="020B0606030504020204" pitchFamily="34" charset="0"/>
                        </a:rPr>
                        <a:t>What</a:t>
                      </a:r>
                      <a:r>
                        <a:rPr sz="1600" spc="-12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FFFFFF"/>
                          </a:solidFill>
                          <a:latin typeface="Open Sans" panose="020B0606030504020204" pitchFamily="34" charset="0"/>
                          <a:ea typeface="Open Sans" panose="020B0606030504020204" pitchFamily="34" charset="0"/>
                          <a:cs typeface="Open Sans" panose="020B0606030504020204" pitchFamily="34" charset="0"/>
                        </a:rPr>
                        <a:t>do</a:t>
                      </a:r>
                      <a:r>
                        <a:rPr sz="1600" spc="-8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FFFFFF"/>
                          </a:solidFill>
                          <a:latin typeface="Open Sans" panose="020B0606030504020204" pitchFamily="34" charset="0"/>
                          <a:ea typeface="Open Sans" panose="020B0606030504020204" pitchFamily="34" charset="0"/>
                          <a:cs typeface="Open Sans" panose="020B0606030504020204" pitchFamily="34" charset="0"/>
                        </a:rPr>
                        <a:t>we</a:t>
                      </a:r>
                      <a:r>
                        <a:rPr sz="1600" spc="-8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spc="-50" dirty="0">
                          <a:solidFill>
                            <a:srgbClr val="FFFFFF"/>
                          </a:solidFill>
                          <a:latin typeface="Open Sans" panose="020B0606030504020204" pitchFamily="34" charset="0"/>
                          <a:ea typeface="Open Sans" panose="020B0606030504020204" pitchFamily="34" charset="0"/>
                          <a:cs typeface="Open Sans" panose="020B0606030504020204" pitchFamily="34" charset="0"/>
                        </a:rPr>
                        <a:t>know </a:t>
                      </a:r>
                      <a:r>
                        <a:rPr sz="1600" spc="-20" dirty="0">
                          <a:solidFill>
                            <a:srgbClr val="FFFFFF"/>
                          </a:solidFill>
                          <a:latin typeface="Open Sans" panose="020B0606030504020204" pitchFamily="34" charset="0"/>
                          <a:ea typeface="Open Sans" panose="020B0606030504020204" pitchFamily="34" charset="0"/>
                          <a:cs typeface="Open Sans" panose="020B0606030504020204" pitchFamily="34" charset="0"/>
                        </a:rPr>
                        <a:t>about</a:t>
                      </a:r>
                      <a:r>
                        <a:rPr sz="1600" spc="-6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ethical implications?</a:t>
                      </a:r>
                      <a:endParaRPr sz="1600" dirty="0">
                        <a:latin typeface="Open Sans" panose="020B0606030504020204" pitchFamily="34" charset="0"/>
                        <a:ea typeface="Open Sans" panose="020B0606030504020204" pitchFamily="34" charset="0"/>
                        <a:cs typeface="Open Sans" panose="020B0606030504020204" pitchFamily="34" charset="0"/>
                      </a:endParaRPr>
                    </a:p>
                  </a:txBody>
                  <a:tcPr marL="0" marR="0" marT="32384"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80619F"/>
                    </a:solidFill>
                  </a:tcPr>
                </a:tc>
                <a:extLst>
                  <a:ext uri="{0D108BD9-81ED-4DB2-BD59-A6C34878D82A}">
                    <a16:rowId xmlns:a16="http://schemas.microsoft.com/office/drawing/2014/main" val="10000"/>
                  </a:ext>
                </a:extLst>
              </a:tr>
              <a:tr h="2944495">
                <a:tc>
                  <a:txBody>
                    <a:bodyPr/>
                    <a:lstStyle/>
                    <a:p>
                      <a:pPr>
                        <a:lnSpc>
                          <a:spcPct val="100000"/>
                        </a:lnSpc>
                      </a:pPr>
                      <a:endParaRPr sz="16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5D2DF"/>
                    </a:solidFill>
                  </a:tcPr>
                </a:tc>
                <a:tc>
                  <a:txBody>
                    <a:bodyPr/>
                    <a:lstStyle/>
                    <a:p>
                      <a:pPr>
                        <a:lnSpc>
                          <a:spcPct val="100000"/>
                        </a:lnSpc>
                      </a:pPr>
                      <a:endParaRPr sz="16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5D2DF"/>
                    </a:solidFill>
                  </a:tcPr>
                </a:tc>
                <a:tc>
                  <a:txBody>
                    <a:bodyPr/>
                    <a:lstStyle/>
                    <a:p>
                      <a:pPr>
                        <a:lnSpc>
                          <a:spcPct val="100000"/>
                        </a:lnSpc>
                      </a:pPr>
                      <a:endParaRPr sz="16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5D2DF"/>
                    </a:solidFill>
                  </a:tcPr>
                </a:tc>
                <a:tc>
                  <a:txBody>
                    <a:bodyPr/>
                    <a:lstStyle/>
                    <a:p>
                      <a:pPr>
                        <a:lnSpc>
                          <a:spcPct val="100000"/>
                        </a:lnSpc>
                      </a:pPr>
                      <a:endParaRPr sz="1600" dirty="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5D2DF"/>
                    </a:solidFill>
                  </a:tcPr>
                </a:tc>
                <a:extLst>
                  <a:ext uri="{0D108BD9-81ED-4DB2-BD59-A6C34878D82A}">
                    <a16:rowId xmlns:a16="http://schemas.microsoft.com/office/drawing/2014/main" val="10001"/>
                  </a:ext>
                </a:extLst>
              </a:tr>
            </a:tbl>
          </a:graphicData>
        </a:graphic>
      </p:graphicFrame>
      <p:sp>
        <p:nvSpPr>
          <p:cNvPr id="6" name="object 5">
            <a:extLst>
              <a:ext uri="{FF2B5EF4-FFF2-40B4-BE49-F238E27FC236}">
                <a16:creationId xmlns:a16="http://schemas.microsoft.com/office/drawing/2014/main" id="{8CF2C072-9AFE-B880-3466-BE54A268B0A5}"/>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101</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79872" y="10922"/>
            <a:ext cx="1423670" cy="635635"/>
          </a:xfrm>
          <a:prstGeom prst="rect">
            <a:avLst/>
          </a:prstGeom>
        </p:spPr>
        <p:txBody>
          <a:bodyPr vert="horz" wrap="square" lIns="0" tIns="12700" rIns="0" bIns="0" rtlCol="0">
            <a:spAutoFit/>
          </a:bodyPr>
          <a:lstStyle/>
          <a:p>
            <a:pPr marL="12700">
              <a:lnSpc>
                <a:spcPct val="100000"/>
              </a:lnSpc>
              <a:spcBef>
                <a:spcPts val="100"/>
              </a:spcBef>
            </a:pPr>
            <a:r>
              <a:rPr sz="4000" spc="-10">
                <a:solidFill>
                  <a:srgbClr val="117624"/>
                </a:solidFill>
              </a:rPr>
              <a:t>Choice</a:t>
            </a:r>
            <a:endParaRPr sz="4000"/>
          </a:p>
        </p:txBody>
      </p:sp>
      <p:sp>
        <p:nvSpPr>
          <p:cNvPr id="3" name="object 3"/>
          <p:cNvSpPr txBox="1"/>
          <p:nvPr/>
        </p:nvSpPr>
        <p:spPr>
          <a:xfrm>
            <a:off x="2285998" y="2831030"/>
            <a:ext cx="7749540" cy="1874872"/>
          </a:xfrm>
          <a:prstGeom prst="rect">
            <a:avLst/>
          </a:prstGeom>
        </p:spPr>
        <p:txBody>
          <a:bodyPr vert="horz" wrap="square" lIns="0" tIns="139700" rIns="0" bIns="0" rtlCol="0">
            <a:spAutoFit/>
          </a:bodyPr>
          <a:lstStyle/>
          <a:p>
            <a:pPr marL="524510" indent="-511809">
              <a:lnSpc>
                <a:spcPct val="100000"/>
              </a:lnSpc>
              <a:spcBef>
                <a:spcPts val="1100"/>
              </a:spcBef>
              <a:buAutoNum type="arabicPeriod"/>
              <a:tabLst>
                <a:tab pos="524510" algn="l"/>
              </a:tabLst>
            </a:pP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Do</a:t>
            </a:r>
            <a:r>
              <a:rPr sz="32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nothing</a:t>
            </a:r>
            <a:endParaRPr sz="3200" dirty="0">
              <a:latin typeface="Open Sans" panose="020B0606030504020204" pitchFamily="34" charset="0"/>
              <a:ea typeface="Open Sans" panose="020B0606030504020204" pitchFamily="34" charset="0"/>
              <a:cs typeface="Open Sans" panose="020B0606030504020204" pitchFamily="34" charset="0"/>
            </a:endParaRPr>
          </a:p>
          <a:p>
            <a:pPr marL="524510" indent="-511809">
              <a:lnSpc>
                <a:spcPct val="100000"/>
              </a:lnSpc>
              <a:spcBef>
                <a:spcPts val="1000"/>
              </a:spcBef>
              <a:buAutoNum type="arabicPeriod"/>
              <a:tabLst>
                <a:tab pos="524510" algn="l"/>
              </a:tabLst>
            </a:pP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Do</a:t>
            </a:r>
            <a:r>
              <a:rPr sz="32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something</a:t>
            </a:r>
            <a:endParaRPr sz="3200" dirty="0">
              <a:latin typeface="Open Sans" panose="020B0606030504020204" pitchFamily="34" charset="0"/>
              <a:ea typeface="Open Sans" panose="020B0606030504020204" pitchFamily="34" charset="0"/>
              <a:cs typeface="Open Sans" panose="020B0606030504020204" pitchFamily="34" charset="0"/>
            </a:endParaRPr>
          </a:p>
          <a:p>
            <a:pPr marL="12700">
              <a:lnSpc>
                <a:spcPct val="100000"/>
              </a:lnSpc>
              <a:spcBef>
                <a:spcPts val="994"/>
              </a:spcBef>
            </a:pP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What</a:t>
            </a:r>
            <a:r>
              <a:rPr sz="32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are</a:t>
            </a:r>
            <a:r>
              <a:rPr sz="32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32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possible</a:t>
            </a:r>
            <a:r>
              <a:rPr sz="3200" spc="-1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“some-</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things”?</a:t>
            </a:r>
            <a:endParaRPr sz="3200"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4"/>
          <p:cNvSpPr txBox="1"/>
          <p:nvPr/>
        </p:nvSpPr>
        <p:spPr>
          <a:xfrm>
            <a:off x="1981200" y="1271016"/>
            <a:ext cx="8229600" cy="1018227"/>
          </a:xfrm>
          <a:prstGeom prst="rect">
            <a:avLst/>
          </a:prstGeom>
          <a:solidFill>
            <a:srgbClr val="CCC1DA"/>
          </a:solidFill>
        </p:spPr>
        <p:txBody>
          <a:bodyPr vert="horz" wrap="square" lIns="0" tIns="0" rIns="0" bIns="0" rtlCol="0">
            <a:spAutoFit/>
          </a:bodyPr>
          <a:lstStyle/>
          <a:p>
            <a:pPr marR="396240" algn="ctr">
              <a:lnSpc>
                <a:spcPts val="4115"/>
              </a:lnSpc>
            </a:pPr>
            <a:r>
              <a:rPr sz="320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Choice:</a:t>
            </a:r>
            <a:r>
              <a:rPr sz="3200" spc="-16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04040"/>
                </a:solidFill>
                <a:latin typeface="Open Sans" panose="020B0606030504020204" pitchFamily="34" charset="0"/>
                <a:ea typeface="Open Sans" panose="020B0606030504020204" pitchFamily="34" charset="0"/>
                <a:cs typeface="Open Sans" panose="020B0606030504020204" pitchFamily="34" charset="0"/>
              </a:rPr>
              <a:t>A</a:t>
            </a:r>
            <a:r>
              <a:rPr sz="3200" spc="-9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04040"/>
                </a:solidFill>
                <a:latin typeface="Open Sans" panose="020B0606030504020204" pitchFamily="34" charset="0"/>
                <a:ea typeface="Open Sans" panose="020B0606030504020204" pitchFamily="34" charset="0"/>
                <a:cs typeface="Open Sans" panose="020B0606030504020204" pitchFamily="34" charset="0"/>
              </a:rPr>
              <a:t>discrete,</a:t>
            </a:r>
            <a:r>
              <a:rPr sz="3200" spc="-15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04040"/>
                </a:solidFill>
                <a:latin typeface="Open Sans" panose="020B0606030504020204" pitchFamily="34" charset="0"/>
                <a:ea typeface="Open Sans" panose="020B0606030504020204" pitchFamily="34" charset="0"/>
                <a:cs typeface="Open Sans" panose="020B0606030504020204" pitchFamily="34" charset="0"/>
              </a:rPr>
              <a:t>but</a:t>
            </a:r>
            <a:r>
              <a:rPr sz="3200" spc="-13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04040"/>
                </a:solidFill>
                <a:latin typeface="Open Sans" panose="020B0606030504020204" pitchFamily="34" charset="0"/>
                <a:ea typeface="Open Sans" panose="020B0606030504020204" pitchFamily="34" charset="0"/>
                <a:cs typeface="Open Sans" panose="020B0606030504020204" pitchFamily="34" charset="0"/>
              </a:rPr>
              <a:t>not</a:t>
            </a:r>
            <a:r>
              <a:rPr sz="3200" spc="-11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necessarily</a:t>
            </a:r>
            <a:endParaRPr sz="3200" dirty="0">
              <a:latin typeface="Open Sans" panose="020B0606030504020204" pitchFamily="34" charset="0"/>
              <a:ea typeface="Open Sans" panose="020B0606030504020204" pitchFamily="34" charset="0"/>
              <a:cs typeface="Open Sans" panose="020B0606030504020204" pitchFamily="34" charset="0"/>
            </a:endParaRPr>
          </a:p>
          <a:p>
            <a:pPr marR="302895" algn="ctr">
              <a:lnSpc>
                <a:spcPct val="100000"/>
              </a:lnSpc>
            </a:pPr>
            <a:r>
              <a:rPr sz="3200" dirty="0">
                <a:solidFill>
                  <a:srgbClr val="404040"/>
                </a:solidFill>
                <a:latin typeface="Open Sans" panose="020B0606030504020204" pitchFamily="34" charset="0"/>
                <a:ea typeface="Open Sans" panose="020B0606030504020204" pitchFamily="34" charset="0"/>
                <a:cs typeface="Open Sans" panose="020B0606030504020204" pitchFamily="34" charset="0"/>
              </a:rPr>
              <a:t>mutually</a:t>
            </a:r>
            <a:r>
              <a:rPr sz="3200" spc="-180"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3200" spc="-25" dirty="0">
                <a:solidFill>
                  <a:srgbClr val="404040"/>
                </a:solidFill>
                <a:latin typeface="Open Sans" panose="020B0606030504020204" pitchFamily="34" charset="0"/>
                <a:ea typeface="Open Sans" panose="020B0606030504020204" pitchFamily="34" charset="0"/>
                <a:cs typeface="Open Sans" panose="020B0606030504020204" pitchFamily="34" charset="0"/>
              </a:rPr>
              <a:t>exclusive,</a:t>
            </a:r>
            <a:r>
              <a:rPr sz="3200" spc="-155" dirty="0">
                <a:solidFill>
                  <a:srgbClr val="404040"/>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alternative</a:t>
            </a:r>
            <a:endParaRPr sz="3200" dirty="0">
              <a:latin typeface="Open Sans" panose="020B0606030504020204" pitchFamily="34" charset="0"/>
              <a:ea typeface="Open Sans" panose="020B0606030504020204" pitchFamily="34" charset="0"/>
              <a:cs typeface="Open Sans" panose="020B0606030504020204" pitchFamily="34" charset="0"/>
            </a:endParaRPr>
          </a:p>
        </p:txBody>
      </p:sp>
      <p:sp>
        <p:nvSpPr>
          <p:cNvPr id="6" name="object 5">
            <a:extLst>
              <a:ext uri="{FF2B5EF4-FFF2-40B4-BE49-F238E27FC236}">
                <a16:creationId xmlns:a16="http://schemas.microsoft.com/office/drawing/2014/main" id="{387852BE-C6A7-2D9C-86AA-8C8DC4EF1BA4}"/>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102</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83080" y="0"/>
            <a:ext cx="11006023" cy="635635"/>
          </a:xfrm>
          <a:prstGeom prst="rect">
            <a:avLst/>
          </a:prstGeom>
        </p:spPr>
        <p:txBody>
          <a:bodyPr vert="horz" wrap="square" lIns="0" tIns="12700" rIns="0" bIns="0" rtlCol="0">
            <a:spAutoFit/>
          </a:bodyPr>
          <a:lstStyle/>
          <a:p>
            <a:pPr marL="4241165">
              <a:lnSpc>
                <a:spcPct val="100000"/>
              </a:lnSpc>
              <a:spcBef>
                <a:spcPts val="100"/>
              </a:spcBef>
            </a:pPr>
            <a:r>
              <a:rPr sz="4000" dirty="0">
                <a:solidFill>
                  <a:srgbClr val="117624"/>
                </a:solidFill>
                <a:latin typeface="Open Sans" panose="020B0606030504020204" pitchFamily="34" charset="0"/>
                <a:ea typeface="Open Sans" panose="020B0606030504020204" pitchFamily="34" charset="0"/>
                <a:cs typeface="Open Sans" panose="020B0606030504020204" pitchFamily="34" charset="0"/>
              </a:rPr>
              <a:t>Our</a:t>
            </a:r>
            <a:r>
              <a:rPr sz="4000" spc="-9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Choices</a:t>
            </a:r>
            <a:endParaRPr sz="40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3300982" y="821435"/>
            <a:ext cx="5570220" cy="228268"/>
          </a:xfrm>
          <a:prstGeom prst="rect">
            <a:avLst/>
          </a:prstGeom>
        </p:spPr>
        <p:txBody>
          <a:bodyPr vert="horz" wrap="square" lIns="0" tIns="12700" rIns="0" bIns="0" rtlCol="0">
            <a:spAutoFit/>
          </a:bodyPr>
          <a:lstStyle/>
          <a:p>
            <a:pPr marL="12700">
              <a:lnSpc>
                <a:spcPct val="100000"/>
              </a:lnSpc>
              <a:spcBef>
                <a:spcPts val="100"/>
              </a:spcBef>
            </a:pPr>
            <a:r>
              <a:rPr sz="1400" b="1" dirty="0">
                <a:solidFill>
                  <a:srgbClr val="00418D"/>
                </a:solidFill>
                <a:latin typeface="Open Sans" panose="020B0606030504020204" pitchFamily="34" charset="0"/>
                <a:ea typeface="Open Sans" panose="020B0606030504020204" pitchFamily="34" charset="0"/>
                <a:cs typeface="Open Sans" panose="020B0606030504020204" pitchFamily="34" charset="0"/>
              </a:rPr>
              <a:t>Choice:</a:t>
            </a:r>
            <a:r>
              <a:rPr sz="1400" b="1" spc="-70"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1400" b="1" dirty="0">
                <a:solidFill>
                  <a:srgbClr val="00418D"/>
                </a:solidFill>
                <a:latin typeface="Open Sans" panose="020B0606030504020204" pitchFamily="34" charset="0"/>
                <a:ea typeface="Open Sans" panose="020B0606030504020204" pitchFamily="34" charset="0"/>
                <a:cs typeface="Open Sans" panose="020B0606030504020204" pitchFamily="34" charset="0"/>
              </a:rPr>
              <a:t>a</a:t>
            </a:r>
            <a:r>
              <a:rPr sz="1400" b="1" spc="-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1400" b="1" spc="-20" dirty="0">
                <a:solidFill>
                  <a:srgbClr val="00418D"/>
                </a:solidFill>
                <a:latin typeface="Open Sans" panose="020B0606030504020204" pitchFamily="34" charset="0"/>
                <a:ea typeface="Open Sans" panose="020B0606030504020204" pitchFamily="34" charset="0"/>
                <a:cs typeface="Open Sans" panose="020B0606030504020204" pitchFamily="34" charset="0"/>
              </a:rPr>
              <a:t>discrete,</a:t>
            </a:r>
            <a:r>
              <a:rPr sz="1400" b="1" spc="-60"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1400" b="1" dirty="0">
                <a:solidFill>
                  <a:srgbClr val="00418D"/>
                </a:solidFill>
                <a:latin typeface="Open Sans" panose="020B0606030504020204" pitchFamily="34" charset="0"/>
                <a:ea typeface="Open Sans" panose="020B0606030504020204" pitchFamily="34" charset="0"/>
                <a:cs typeface="Open Sans" panose="020B0606030504020204" pitchFamily="34" charset="0"/>
              </a:rPr>
              <a:t>but</a:t>
            </a:r>
            <a:r>
              <a:rPr sz="1400" b="1" spc="-1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1400" b="1" dirty="0">
                <a:solidFill>
                  <a:srgbClr val="00418D"/>
                </a:solidFill>
                <a:latin typeface="Open Sans" panose="020B0606030504020204" pitchFamily="34" charset="0"/>
                <a:ea typeface="Open Sans" panose="020B0606030504020204" pitchFamily="34" charset="0"/>
                <a:cs typeface="Open Sans" panose="020B0606030504020204" pitchFamily="34" charset="0"/>
              </a:rPr>
              <a:t>not</a:t>
            </a:r>
            <a:r>
              <a:rPr sz="1400" b="1" spc="-2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1400" b="1" spc="-20" dirty="0">
                <a:solidFill>
                  <a:srgbClr val="00418D"/>
                </a:solidFill>
                <a:latin typeface="Open Sans" panose="020B0606030504020204" pitchFamily="34" charset="0"/>
                <a:ea typeface="Open Sans" panose="020B0606030504020204" pitchFamily="34" charset="0"/>
                <a:cs typeface="Open Sans" panose="020B0606030504020204" pitchFamily="34" charset="0"/>
              </a:rPr>
              <a:t>necessarily</a:t>
            </a:r>
            <a:r>
              <a:rPr sz="1400" b="1" spc="-6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1400" b="1" spc="-10" dirty="0">
                <a:solidFill>
                  <a:srgbClr val="00418D"/>
                </a:solidFill>
                <a:latin typeface="Open Sans" panose="020B0606030504020204" pitchFamily="34" charset="0"/>
                <a:ea typeface="Open Sans" panose="020B0606030504020204" pitchFamily="34" charset="0"/>
                <a:cs typeface="Open Sans" panose="020B0606030504020204" pitchFamily="34" charset="0"/>
              </a:rPr>
              <a:t>exclusive,</a:t>
            </a:r>
            <a:r>
              <a:rPr sz="1400" b="1" spc="-35" dirty="0">
                <a:solidFill>
                  <a:srgbClr val="00418D"/>
                </a:solidFill>
                <a:latin typeface="Open Sans" panose="020B0606030504020204" pitchFamily="34" charset="0"/>
                <a:ea typeface="Open Sans" panose="020B0606030504020204" pitchFamily="34" charset="0"/>
                <a:cs typeface="Open Sans" panose="020B0606030504020204" pitchFamily="34" charset="0"/>
              </a:rPr>
              <a:t> </a:t>
            </a:r>
            <a:r>
              <a:rPr sz="1400" b="1" spc="-10" dirty="0">
                <a:solidFill>
                  <a:srgbClr val="00418D"/>
                </a:solidFill>
                <a:latin typeface="Open Sans" panose="020B0606030504020204" pitchFamily="34" charset="0"/>
                <a:ea typeface="Open Sans" panose="020B0606030504020204" pitchFamily="34" charset="0"/>
                <a:cs typeface="Open Sans" panose="020B0606030504020204" pitchFamily="34" charset="0"/>
              </a:rPr>
              <a:t>alternative</a:t>
            </a:r>
            <a:endParaRPr sz="1400" dirty="0">
              <a:latin typeface="Open Sans" panose="020B0606030504020204" pitchFamily="34" charset="0"/>
              <a:ea typeface="Open Sans" panose="020B0606030504020204" pitchFamily="34" charset="0"/>
              <a:cs typeface="Open Sans" panose="020B0606030504020204" pitchFamily="34" charset="0"/>
            </a:endParaRPr>
          </a:p>
        </p:txBody>
      </p:sp>
      <p:graphicFrame>
        <p:nvGraphicFramePr>
          <p:cNvPr id="4" name="object 4"/>
          <p:cNvGraphicFramePr>
            <a:graphicFrameLocks noGrp="1"/>
          </p:cNvGraphicFramePr>
          <p:nvPr>
            <p:extLst>
              <p:ext uri="{D42A27DB-BD31-4B8C-83A1-F6EECF244321}">
                <p14:modId xmlns:p14="http://schemas.microsoft.com/office/powerpoint/2010/main" val="722624046"/>
              </p:ext>
            </p:extLst>
          </p:nvPr>
        </p:nvGraphicFramePr>
        <p:xfrm>
          <a:off x="1351151" y="1349133"/>
          <a:ext cx="9712959" cy="4531359"/>
        </p:xfrm>
        <a:graphic>
          <a:graphicData uri="http://schemas.openxmlformats.org/drawingml/2006/table">
            <a:tbl>
              <a:tblPr firstRow="1" bandRow="1">
                <a:tableStyleId>{2D5ABB26-0587-4C30-8999-92F81FD0307C}</a:tableStyleId>
              </a:tblPr>
              <a:tblGrid>
                <a:gridCol w="1214120">
                  <a:extLst>
                    <a:ext uri="{9D8B030D-6E8A-4147-A177-3AD203B41FA5}">
                      <a16:colId xmlns:a16="http://schemas.microsoft.com/office/drawing/2014/main" val="20000"/>
                    </a:ext>
                  </a:extLst>
                </a:gridCol>
                <a:gridCol w="1214120">
                  <a:extLst>
                    <a:ext uri="{9D8B030D-6E8A-4147-A177-3AD203B41FA5}">
                      <a16:colId xmlns:a16="http://schemas.microsoft.com/office/drawing/2014/main" val="20001"/>
                    </a:ext>
                  </a:extLst>
                </a:gridCol>
                <a:gridCol w="1214119">
                  <a:extLst>
                    <a:ext uri="{9D8B030D-6E8A-4147-A177-3AD203B41FA5}">
                      <a16:colId xmlns:a16="http://schemas.microsoft.com/office/drawing/2014/main" val="20002"/>
                    </a:ext>
                  </a:extLst>
                </a:gridCol>
                <a:gridCol w="1214120">
                  <a:extLst>
                    <a:ext uri="{9D8B030D-6E8A-4147-A177-3AD203B41FA5}">
                      <a16:colId xmlns:a16="http://schemas.microsoft.com/office/drawing/2014/main" val="20003"/>
                    </a:ext>
                  </a:extLst>
                </a:gridCol>
                <a:gridCol w="1214120">
                  <a:extLst>
                    <a:ext uri="{9D8B030D-6E8A-4147-A177-3AD203B41FA5}">
                      <a16:colId xmlns:a16="http://schemas.microsoft.com/office/drawing/2014/main" val="20004"/>
                    </a:ext>
                  </a:extLst>
                </a:gridCol>
                <a:gridCol w="1214120">
                  <a:extLst>
                    <a:ext uri="{9D8B030D-6E8A-4147-A177-3AD203B41FA5}">
                      <a16:colId xmlns:a16="http://schemas.microsoft.com/office/drawing/2014/main" val="20005"/>
                    </a:ext>
                  </a:extLst>
                </a:gridCol>
                <a:gridCol w="1214120">
                  <a:extLst>
                    <a:ext uri="{9D8B030D-6E8A-4147-A177-3AD203B41FA5}">
                      <a16:colId xmlns:a16="http://schemas.microsoft.com/office/drawing/2014/main" val="20006"/>
                    </a:ext>
                  </a:extLst>
                </a:gridCol>
                <a:gridCol w="1214120">
                  <a:extLst>
                    <a:ext uri="{9D8B030D-6E8A-4147-A177-3AD203B41FA5}">
                      <a16:colId xmlns:a16="http://schemas.microsoft.com/office/drawing/2014/main" val="20007"/>
                    </a:ext>
                  </a:extLst>
                </a:gridCol>
              </a:tblGrid>
              <a:tr h="883919">
                <a:tc gridSpan="2">
                  <a:txBody>
                    <a:bodyPr/>
                    <a:lstStyle/>
                    <a:p>
                      <a:pPr marL="730250">
                        <a:lnSpc>
                          <a:spcPct val="100000"/>
                        </a:lnSpc>
                        <a:spcBef>
                          <a:spcPts val="215"/>
                        </a:spcBef>
                      </a:pPr>
                      <a:r>
                        <a:rPr lang="en-US" sz="180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Choice</a:t>
                      </a:r>
                      <a:r>
                        <a:rPr sz="180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a:t>
                      </a:r>
                      <a:endParaRPr sz="1800" dirty="0">
                        <a:latin typeface="Open Sans" panose="020B0606030504020204" pitchFamily="34" charset="0"/>
                        <a:ea typeface="Open Sans" panose="020B0606030504020204" pitchFamily="34" charset="0"/>
                        <a:cs typeface="Open Sans" panose="020B0606030504020204" pitchFamily="34" charset="0"/>
                      </a:endParaRPr>
                    </a:p>
                  </a:txBody>
                  <a:tcPr marL="0" marR="0" marT="2730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CCC1DA"/>
                    </a:solidFill>
                  </a:tcPr>
                </a:tc>
                <a:tc hMerge="1">
                  <a:txBody>
                    <a:bodyPr/>
                    <a:lstStyle/>
                    <a:p>
                      <a:endParaRPr/>
                    </a:p>
                  </a:txBody>
                  <a:tcPr marL="0" marR="0" marT="0" marB="0"/>
                </a:tc>
                <a:tc gridSpan="2">
                  <a:txBody>
                    <a:bodyPr/>
                    <a:lstStyle/>
                    <a:p>
                      <a:pPr marL="730250">
                        <a:lnSpc>
                          <a:spcPct val="100000"/>
                        </a:lnSpc>
                        <a:spcBef>
                          <a:spcPts val="215"/>
                        </a:spcBef>
                      </a:pPr>
                      <a:r>
                        <a:rPr lang="en-US" sz="180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Choice</a:t>
                      </a:r>
                      <a:r>
                        <a:rPr sz="180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a:t>
                      </a:r>
                      <a:endParaRPr sz="1800" dirty="0">
                        <a:latin typeface="Open Sans" panose="020B0606030504020204" pitchFamily="34" charset="0"/>
                        <a:ea typeface="Open Sans" panose="020B0606030504020204" pitchFamily="34" charset="0"/>
                        <a:cs typeface="Open Sans" panose="020B0606030504020204" pitchFamily="34" charset="0"/>
                      </a:endParaRPr>
                    </a:p>
                  </a:txBody>
                  <a:tcPr marL="0" marR="0" marT="2730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CCC1DA"/>
                    </a:solidFill>
                  </a:tcPr>
                </a:tc>
                <a:tc hMerge="1">
                  <a:txBody>
                    <a:bodyPr/>
                    <a:lstStyle/>
                    <a:p>
                      <a:endParaRPr/>
                    </a:p>
                  </a:txBody>
                  <a:tcPr marL="0" marR="0" marT="0" marB="0"/>
                </a:tc>
                <a:tc gridSpan="2">
                  <a:txBody>
                    <a:bodyPr/>
                    <a:lstStyle/>
                    <a:p>
                      <a:pPr marL="731520">
                        <a:lnSpc>
                          <a:spcPct val="100000"/>
                        </a:lnSpc>
                        <a:spcBef>
                          <a:spcPts val="215"/>
                        </a:spcBef>
                      </a:pPr>
                      <a:r>
                        <a:rPr lang="en-US" sz="180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Choice</a:t>
                      </a:r>
                      <a:r>
                        <a:rPr sz="180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a:t>
                      </a:r>
                      <a:endParaRPr sz="1800" dirty="0">
                        <a:latin typeface="Open Sans" panose="020B0606030504020204" pitchFamily="34" charset="0"/>
                        <a:ea typeface="Open Sans" panose="020B0606030504020204" pitchFamily="34" charset="0"/>
                        <a:cs typeface="Open Sans" panose="020B0606030504020204" pitchFamily="34" charset="0"/>
                      </a:endParaRPr>
                    </a:p>
                  </a:txBody>
                  <a:tcPr marL="0" marR="0" marT="2730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CCC1DA"/>
                    </a:solidFill>
                  </a:tcPr>
                </a:tc>
                <a:tc hMerge="1">
                  <a:txBody>
                    <a:bodyPr/>
                    <a:lstStyle/>
                    <a:p>
                      <a:endParaRPr/>
                    </a:p>
                  </a:txBody>
                  <a:tcPr marL="0" marR="0" marT="0" marB="0"/>
                </a:tc>
                <a:tc gridSpan="2">
                  <a:txBody>
                    <a:bodyPr/>
                    <a:lstStyle/>
                    <a:p>
                      <a:pPr marL="731520">
                        <a:lnSpc>
                          <a:spcPct val="100000"/>
                        </a:lnSpc>
                        <a:spcBef>
                          <a:spcPts val="215"/>
                        </a:spcBef>
                      </a:pPr>
                      <a:r>
                        <a:rPr lang="en-US" sz="180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Choice</a:t>
                      </a:r>
                      <a:r>
                        <a:rPr sz="1800" spc="-10" dirty="0">
                          <a:solidFill>
                            <a:srgbClr val="404040"/>
                          </a:solidFill>
                          <a:latin typeface="Open Sans" panose="020B0606030504020204" pitchFamily="34" charset="0"/>
                          <a:ea typeface="Open Sans" panose="020B0606030504020204" pitchFamily="34" charset="0"/>
                          <a:cs typeface="Open Sans" panose="020B0606030504020204" pitchFamily="34" charset="0"/>
                        </a:rPr>
                        <a:t>:</a:t>
                      </a:r>
                      <a:endParaRPr sz="1800" dirty="0">
                        <a:latin typeface="Open Sans" panose="020B0606030504020204" pitchFamily="34" charset="0"/>
                        <a:ea typeface="Open Sans" panose="020B0606030504020204" pitchFamily="34" charset="0"/>
                        <a:cs typeface="Open Sans" panose="020B0606030504020204" pitchFamily="34" charset="0"/>
                      </a:endParaRPr>
                    </a:p>
                  </a:txBody>
                  <a:tcPr marL="0" marR="0" marT="2730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CCC1DA"/>
                    </a:solidFill>
                  </a:tcPr>
                </a:tc>
                <a:tc hMerge="1">
                  <a:txBody>
                    <a:bodyPr/>
                    <a:lstStyle/>
                    <a:p>
                      <a:endParaRPr/>
                    </a:p>
                  </a:txBody>
                  <a:tcPr marL="0" marR="0" marT="0" marB="0"/>
                </a:tc>
                <a:extLst>
                  <a:ext uri="{0D108BD9-81ED-4DB2-BD59-A6C34878D82A}">
                    <a16:rowId xmlns:a16="http://schemas.microsoft.com/office/drawing/2014/main" val="10000"/>
                  </a:ext>
                </a:extLst>
              </a:tr>
              <a:tr h="673100">
                <a:tc>
                  <a:txBody>
                    <a:bodyPr/>
                    <a:lstStyle/>
                    <a:p>
                      <a:pPr>
                        <a:lnSpc>
                          <a:spcPct val="100000"/>
                        </a:lnSpc>
                        <a:spcBef>
                          <a:spcPts val="875"/>
                        </a:spcBef>
                      </a:pPr>
                      <a:endParaRPr sz="1100">
                        <a:latin typeface="Open Sans" panose="020B0606030504020204" pitchFamily="34" charset="0"/>
                        <a:ea typeface="Open Sans" panose="020B0606030504020204" pitchFamily="34" charset="0"/>
                        <a:cs typeface="Open Sans" panose="020B0606030504020204" pitchFamily="34" charset="0"/>
                      </a:endParaRPr>
                    </a:p>
                    <a:p>
                      <a:pPr marL="198120">
                        <a:lnSpc>
                          <a:spcPct val="100000"/>
                        </a:lnSpc>
                      </a:pPr>
                      <a:r>
                        <a:rPr sz="1100" spc="-10">
                          <a:latin typeface="Open Sans" panose="020B0606030504020204" pitchFamily="34" charset="0"/>
                          <a:ea typeface="Open Sans" panose="020B0606030504020204" pitchFamily="34" charset="0"/>
                          <a:cs typeface="Open Sans" panose="020B0606030504020204" pitchFamily="34" charset="0"/>
                        </a:rPr>
                        <a:t>Advantages</a:t>
                      </a:r>
                      <a:endParaRPr sz="1100">
                        <a:latin typeface="Open Sans" panose="020B0606030504020204" pitchFamily="34" charset="0"/>
                        <a:ea typeface="Open Sans" panose="020B0606030504020204" pitchFamily="34" charset="0"/>
                        <a:cs typeface="Open Sans" panose="020B0606030504020204" pitchFamily="34" charset="0"/>
                      </a:endParaRPr>
                    </a:p>
                  </a:txBody>
                  <a:tcPr marL="0" marR="0" marT="111125" marB="0">
                    <a:lnL w="12700">
                      <a:solidFill>
                        <a:srgbClr val="FFFFFF"/>
                      </a:solidFill>
                      <a:prstDash val="solid"/>
                    </a:lnL>
                    <a:lnR w="12700">
                      <a:solidFill>
                        <a:srgbClr val="FFFFFF"/>
                      </a:solidFill>
                      <a:prstDash val="solid"/>
                    </a:lnR>
                    <a:lnT w="38100">
                      <a:solidFill>
                        <a:srgbClr val="FFFFFF"/>
                      </a:solidFill>
                      <a:prstDash val="solid"/>
                    </a:lnT>
                    <a:lnB w="12700">
                      <a:solidFill>
                        <a:srgbClr val="000000"/>
                      </a:solidFill>
                      <a:prstDash val="solid"/>
                    </a:lnB>
                    <a:solidFill>
                      <a:srgbClr val="E6DFEB"/>
                    </a:solidFill>
                  </a:tcPr>
                </a:tc>
                <a:tc>
                  <a:txBody>
                    <a:bodyPr/>
                    <a:lstStyle/>
                    <a:p>
                      <a:pPr>
                        <a:lnSpc>
                          <a:spcPct val="100000"/>
                        </a:lnSpc>
                        <a:spcBef>
                          <a:spcPts val="875"/>
                        </a:spcBef>
                      </a:pPr>
                      <a:endParaRPr sz="1100">
                        <a:latin typeface="Open Sans" panose="020B0606030504020204" pitchFamily="34" charset="0"/>
                        <a:ea typeface="Open Sans" panose="020B0606030504020204" pitchFamily="34" charset="0"/>
                        <a:cs typeface="Open Sans" panose="020B0606030504020204" pitchFamily="34" charset="0"/>
                      </a:endParaRPr>
                    </a:p>
                    <a:p>
                      <a:pPr marL="103505">
                        <a:lnSpc>
                          <a:spcPct val="100000"/>
                        </a:lnSpc>
                      </a:pPr>
                      <a:r>
                        <a:rPr sz="1100" spc="-10">
                          <a:latin typeface="Open Sans" panose="020B0606030504020204" pitchFamily="34" charset="0"/>
                          <a:ea typeface="Open Sans" panose="020B0606030504020204" pitchFamily="34" charset="0"/>
                          <a:cs typeface="Open Sans" panose="020B0606030504020204" pitchFamily="34" charset="0"/>
                        </a:rPr>
                        <a:t>Disadvantages</a:t>
                      </a:r>
                      <a:endParaRPr sz="1100">
                        <a:latin typeface="Open Sans" panose="020B0606030504020204" pitchFamily="34" charset="0"/>
                        <a:ea typeface="Open Sans" panose="020B0606030504020204" pitchFamily="34" charset="0"/>
                        <a:cs typeface="Open Sans" panose="020B0606030504020204" pitchFamily="34" charset="0"/>
                      </a:endParaRPr>
                    </a:p>
                  </a:txBody>
                  <a:tcPr marL="0" marR="0" marT="111125" marB="0">
                    <a:lnL w="12700">
                      <a:solidFill>
                        <a:srgbClr val="FFFFFF"/>
                      </a:solidFill>
                      <a:prstDash val="solid"/>
                    </a:lnL>
                    <a:lnR w="12700">
                      <a:solidFill>
                        <a:srgbClr val="FFFFFF"/>
                      </a:solidFill>
                      <a:prstDash val="solid"/>
                    </a:lnR>
                    <a:lnT w="38100">
                      <a:solidFill>
                        <a:srgbClr val="FFFFFF"/>
                      </a:solidFill>
                      <a:prstDash val="solid"/>
                    </a:lnT>
                    <a:lnB w="12700">
                      <a:solidFill>
                        <a:srgbClr val="000000"/>
                      </a:solidFill>
                      <a:prstDash val="solid"/>
                    </a:lnB>
                    <a:solidFill>
                      <a:srgbClr val="E6DFEB"/>
                    </a:solidFill>
                  </a:tcPr>
                </a:tc>
                <a:tc>
                  <a:txBody>
                    <a:bodyPr/>
                    <a:lstStyle/>
                    <a:p>
                      <a:pPr>
                        <a:lnSpc>
                          <a:spcPct val="100000"/>
                        </a:lnSpc>
                        <a:spcBef>
                          <a:spcPts val="875"/>
                        </a:spcBef>
                      </a:pPr>
                      <a:endParaRPr sz="1100">
                        <a:latin typeface="Open Sans" panose="020B0606030504020204" pitchFamily="34" charset="0"/>
                        <a:ea typeface="Open Sans" panose="020B0606030504020204" pitchFamily="34" charset="0"/>
                        <a:cs typeface="Open Sans" panose="020B0606030504020204" pitchFamily="34" charset="0"/>
                      </a:endParaRPr>
                    </a:p>
                    <a:p>
                      <a:pPr marL="197485">
                        <a:lnSpc>
                          <a:spcPct val="100000"/>
                        </a:lnSpc>
                      </a:pPr>
                      <a:r>
                        <a:rPr sz="1100" spc="-10">
                          <a:latin typeface="Open Sans" panose="020B0606030504020204" pitchFamily="34" charset="0"/>
                          <a:ea typeface="Open Sans" panose="020B0606030504020204" pitchFamily="34" charset="0"/>
                          <a:cs typeface="Open Sans" panose="020B0606030504020204" pitchFamily="34" charset="0"/>
                        </a:rPr>
                        <a:t>Advantages</a:t>
                      </a:r>
                      <a:endParaRPr sz="1100">
                        <a:latin typeface="Open Sans" panose="020B0606030504020204" pitchFamily="34" charset="0"/>
                        <a:ea typeface="Open Sans" panose="020B0606030504020204" pitchFamily="34" charset="0"/>
                        <a:cs typeface="Open Sans" panose="020B0606030504020204" pitchFamily="34" charset="0"/>
                      </a:endParaRPr>
                    </a:p>
                  </a:txBody>
                  <a:tcPr marL="0" marR="0" marT="111125" marB="0">
                    <a:lnL w="12700">
                      <a:solidFill>
                        <a:srgbClr val="FFFFFF"/>
                      </a:solidFill>
                      <a:prstDash val="solid"/>
                    </a:lnL>
                    <a:lnR w="12700">
                      <a:solidFill>
                        <a:srgbClr val="FFFFFF"/>
                      </a:solidFill>
                      <a:prstDash val="solid"/>
                    </a:lnR>
                    <a:lnT w="38100">
                      <a:solidFill>
                        <a:srgbClr val="FFFFFF"/>
                      </a:solidFill>
                      <a:prstDash val="solid"/>
                    </a:lnT>
                    <a:lnB w="12700">
                      <a:solidFill>
                        <a:srgbClr val="000000"/>
                      </a:solidFill>
                      <a:prstDash val="solid"/>
                    </a:lnB>
                    <a:solidFill>
                      <a:srgbClr val="E6DFEB"/>
                    </a:solidFill>
                  </a:tcPr>
                </a:tc>
                <a:tc>
                  <a:txBody>
                    <a:bodyPr/>
                    <a:lstStyle/>
                    <a:p>
                      <a:pPr>
                        <a:lnSpc>
                          <a:spcPct val="100000"/>
                        </a:lnSpc>
                        <a:spcBef>
                          <a:spcPts val="875"/>
                        </a:spcBef>
                      </a:pPr>
                      <a:endParaRPr sz="1100">
                        <a:latin typeface="Open Sans" panose="020B0606030504020204" pitchFamily="34" charset="0"/>
                        <a:ea typeface="Open Sans" panose="020B0606030504020204" pitchFamily="34" charset="0"/>
                        <a:cs typeface="Open Sans" panose="020B0606030504020204" pitchFamily="34" charset="0"/>
                      </a:endParaRPr>
                    </a:p>
                    <a:p>
                      <a:pPr marL="104775">
                        <a:lnSpc>
                          <a:spcPct val="100000"/>
                        </a:lnSpc>
                      </a:pPr>
                      <a:r>
                        <a:rPr sz="1100" spc="-10">
                          <a:latin typeface="Open Sans" panose="020B0606030504020204" pitchFamily="34" charset="0"/>
                          <a:ea typeface="Open Sans" panose="020B0606030504020204" pitchFamily="34" charset="0"/>
                          <a:cs typeface="Open Sans" panose="020B0606030504020204" pitchFamily="34" charset="0"/>
                        </a:rPr>
                        <a:t>Disadvantages</a:t>
                      </a:r>
                      <a:endParaRPr sz="1100">
                        <a:latin typeface="Open Sans" panose="020B0606030504020204" pitchFamily="34" charset="0"/>
                        <a:ea typeface="Open Sans" panose="020B0606030504020204" pitchFamily="34" charset="0"/>
                        <a:cs typeface="Open Sans" panose="020B0606030504020204" pitchFamily="34" charset="0"/>
                      </a:endParaRPr>
                    </a:p>
                  </a:txBody>
                  <a:tcPr marL="0" marR="0" marT="111125" marB="0">
                    <a:lnL w="12700">
                      <a:solidFill>
                        <a:srgbClr val="FFFFFF"/>
                      </a:solidFill>
                      <a:prstDash val="solid"/>
                    </a:lnL>
                    <a:lnR w="12700">
                      <a:solidFill>
                        <a:srgbClr val="FFFFFF"/>
                      </a:solidFill>
                      <a:prstDash val="solid"/>
                    </a:lnR>
                    <a:lnT w="38100">
                      <a:solidFill>
                        <a:srgbClr val="FFFFFF"/>
                      </a:solidFill>
                      <a:prstDash val="solid"/>
                    </a:lnT>
                    <a:lnB w="12700">
                      <a:solidFill>
                        <a:srgbClr val="000000"/>
                      </a:solidFill>
                      <a:prstDash val="solid"/>
                    </a:lnB>
                    <a:solidFill>
                      <a:srgbClr val="E6DFEB"/>
                    </a:solidFill>
                  </a:tcPr>
                </a:tc>
                <a:tc>
                  <a:txBody>
                    <a:bodyPr/>
                    <a:lstStyle/>
                    <a:p>
                      <a:pPr>
                        <a:lnSpc>
                          <a:spcPct val="100000"/>
                        </a:lnSpc>
                        <a:spcBef>
                          <a:spcPts val="875"/>
                        </a:spcBef>
                      </a:pPr>
                      <a:endParaRPr sz="1100">
                        <a:latin typeface="Open Sans" panose="020B0606030504020204" pitchFamily="34" charset="0"/>
                        <a:ea typeface="Open Sans" panose="020B0606030504020204" pitchFamily="34" charset="0"/>
                        <a:cs typeface="Open Sans" panose="020B0606030504020204" pitchFamily="34" charset="0"/>
                      </a:endParaRPr>
                    </a:p>
                    <a:p>
                      <a:pPr marL="200025">
                        <a:lnSpc>
                          <a:spcPct val="100000"/>
                        </a:lnSpc>
                      </a:pPr>
                      <a:r>
                        <a:rPr sz="1100" spc="-10">
                          <a:latin typeface="Open Sans" panose="020B0606030504020204" pitchFamily="34" charset="0"/>
                          <a:ea typeface="Open Sans" panose="020B0606030504020204" pitchFamily="34" charset="0"/>
                          <a:cs typeface="Open Sans" panose="020B0606030504020204" pitchFamily="34" charset="0"/>
                        </a:rPr>
                        <a:t>Advantages</a:t>
                      </a:r>
                      <a:endParaRPr sz="1100">
                        <a:latin typeface="Open Sans" panose="020B0606030504020204" pitchFamily="34" charset="0"/>
                        <a:ea typeface="Open Sans" panose="020B0606030504020204" pitchFamily="34" charset="0"/>
                        <a:cs typeface="Open Sans" panose="020B0606030504020204" pitchFamily="34" charset="0"/>
                      </a:endParaRPr>
                    </a:p>
                  </a:txBody>
                  <a:tcPr marL="0" marR="0" marT="111125" marB="0">
                    <a:lnL w="12700">
                      <a:solidFill>
                        <a:srgbClr val="FFFFFF"/>
                      </a:solidFill>
                      <a:prstDash val="solid"/>
                    </a:lnL>
                    <a:lnR w="12700">
                      <a:solidFill>
                        <a:srgbClr val="FFFFFF"/>
                      </a:solidFill>
                      <a:prstDash val="solid"/>
                    </a:lnR>
                    <a:lnT w="38100">
                      <a:solidFill>
                        <a:srgbClr val="FFFFFF"/>
                      </a:solidFill>
                      <a:prstDash val="solid"/>
                    </a:lnT>
                    <a:lnB w="12700">
                      <a:solidFill>
                        <a:srgbClr val="000000"/>
                      </a:solidFill>
                      <a:prstDash val="solid"/>
                    </a:lnB>
                    <a:solidFill>
                      <a:srgbClr val="E6DFEB"/>
                    </a:solidFill>
                  </a:tcPr>
                </a:tc>
                <a:tc>
                  <a:txBody>
                    <a:bodyPr/>
                    <a:lstStyle/>
                    <a:p>
                      <a:pPr>
                        <a:lnSpc>
                          <a:spcPct val="100000"/>
                        </a:lnSpc>
                        <a:spcBef>
                          <a:spcPts val="875"/>
                        </a:spcBef>
                      </a:pPr>
                      <a:endParaRPr sz="1100">
                        <a:latin typeface="Open Sans" panose="020B0606030504020204" pitchFamily="34" charset="0"/>
                        <a:ea typeface="Open Sans" panose="020B0606030504020204" pitchFamily="34" charset="0"/>
                        <a:cs typeface="Open Sans" panose="020B0606030504020204" pitchFamily="34" charset="0"/>
                      </a:endParaRPr>
                    </a:p>
                    <a:p>
                      <a:pPr marL="105410">
                        <a:lnSpc>
                          <a:spcPct val="100000"/>
                        </a:lnSpc>
                      </a:pPr>
                      <a:r>
                        <a:rPr sz="1100" spc="-10">
                          <a:latin typeface="Open Sans" panose="020B0606030504020204" pitchFamily="34" charset="0"/>
                          <a:ea typeface="Open Sans" panose="020B0606030504020204" pitchFamily="34" charset="0"/>
                          <a:cs typeface="Open Sans" panose="020B0606030504020204" pitchFamily="34" charset="0"/>
                        </a:rPr>
                        <a:t>Disadvantages</a:t>
                      </a:r>
                      <a:endParaRPr sz="1100">
                        <a:latin typeface="Open Sans" panose="020B0606030504020204" pitchFamily="34" charset="0"/>
                        <a:ea typeface="Open Sans" panose="020B0606030504020204" pitchFamily="34" charset="0"/>
                        <a:cs typeface="Open Sans" panose="020B0606030504020204" pitchFamily="34" charset="0"/>
                      </a:endParaRPr>
                    </a:p>
                  </a:txBody>
                  <a:tcPr marL="0" marR="0" marT="111125" marB="0">
                    <a:lnL w="12700">
                      <a:solidFill>
                        <a:srgbClr val="FFFFFF"/>
                      </a:solidFill>
                      <a:prstDash val="solid"/>
                    </a:lnL>
                    <a:lnR w="12700">
                      <a:solidFill>
                        <a:srgbClr val="FFFFFF"/>
                      </a:solidFill>
                      <a:prstDash val="solid"/>
                    </a:lnR>
                    <a:lnT w="38100">
                      <a:solidFill>
                        <a:srgbClr val="FFFFFF"/>
                      </a:solidFill>
                      <a:prstDash val="solid"/>
                    </a:lnT>
                    <a:lnB w="12700">
                      <a:solidFill>
                        <a:srgbClr val="000000"/>
                      </a:solidFill>
                      <a:prstDash val="solid"/>
                    </a:lnB>
                    <a:solidFill>
                      <a:srgbClr val="E6DFEB"/>
                    </a:solidFill>
                  </a:tcPr>
                </a:tc>
                <a:tc>
                  <a:txBody>
                    <a:bodyPr/>
                    <a:lstStyle/>
                    <a:p>
                      <a:pPr>
                        <a:lnSpc>
                          <a:spcPct val="100000"/>
                        </a:lnSpc>
                        <a:spcBef>
                          <a:spcPts val="875"/>
                        </a:spcBef>
                      </a:pPr>
                      <a:endParaRPr sz="1100">
                        <a:latin typeface="Open Sans" panose="020B0606030504020204" pitchFamily="34" charset="0"/>
                        <a:ea typeface="Open Sans" panose="020B0606030504020204" pitchFamily="34" charset="0"/>
                        <a:cs typeface="Open Sans" panose="020B0606030504020204" pitchFamily="34" charset="0"/>
                      </a:endParaRPr>
                    </a:p>
                    <a:p>
                      <a:pPr marL="200025">
                        <a:lnSpc>
                          <a:spcPct val="100000"/>
                        </a:lnSpc>
                      </a:pPr>
                      <a:r>
                        <a:rPr sz="1100" spc="-10">
                          <a:latin typeface="Open Sans" panose="020B0606030504020204" pitchFamily="34" charset="0"/>
                          <a:ea typeface="Open Sans" panose="020B0606030504020204" pitchFamily="34" charset="0"/>
                          <a:cs typeface="Open Sans" panose="020B0606030504020204" pitchFamily="34" charset="0"/>
                        </a:rPr>
                        <a:t>Advantages</a:t>
                      </a:r>
                      <a:endParaRPr sz="1100">
                        <a:latin typeface="Open Sans" panose="020B0606030504020204" pitchFamily="34" charset="0"/>
                        <a:ea typeface="Open Sans" panose="020B0606030504020204" pitchFamily="34" charset="0"/>
                        <a:cs typeface="Open Sans" panose="020B0606030504020204" pitchFamily="34" charset="0"/>
                      </a:endParaRPr>
                    </a:p>
                  </a:txBody>
                  <a:tcPr marL="0" marR="0" marT="111125" marB="0">
                    <a:lnL w="12700">
                      <a:solidFill>
                        <a:srgbClr val="FFFFFF"/>
                      </a:solidFill>
                      <a:prstDash val="solid"/>
                    </a:lnL>
                    <a:lnR w="12700">
                      <a:solidFill>
                        <a:srgbClr val="FFFFFF"/>
                      </a:solidFill>
                      <a:prstDash val="solid"/>
                    </a:lnR>
                    <a:lnT w="38100">
                      <a:solidFill>
                        <a:srgbClr val="FFFFFF"/>
                      </a:solidFill>
                      <a:prstDash val="solid"/>
                    </a:lnT>
                    <a:lnB w="12700">
                      <a:solidFill>
                        <a:srgbClr val="000000"/>
                      </a:solidFill>
                      <a:prstDash val="solid"/>
                    </a:lnB>
                    <a:solidFill>
                      <a:srgbClr val="E6DFEB"/>
                    </a:solidFill>
                  </a:tcPr>
                </a:tc>
                <a:tc>
                  <a:txBody>
                    <a:bodyPr/>
                    <a:lstStyle/>
                    <a:p>
                      <a:pPr>
                        <a:lnSpc>
                          <a:spcPct val="100000"/>
                        </a:lnSpc>
                        <a:spcBef>
                          <a:spcPts val="875"/>
                        </a:spcBef>
                      </a:pPr>
                      <a:endParaRPr sz="1100">
                        <a:latin typeface="Open Sans" panose="020B0606030504020204" pitchFamily="34" charset="0"/>
                        <a:ea typeface="Open Sans" panose="020B0606030504020204" pitchFamily="34" charset="0"/>
                        <a:cs typeface="Open Sans" panose="020B0606030504020204" pitchFamily="34" charset="0"/>
                      </a:endParaRPr>
                    </a:p>
                    <a:p>
                      <a:pPr marL="105410">
                        <a:lnSpc>
                          <a:spcPct val="100000"/>
                        </a:lnSpc>
                      </a:pPr>
                      <a:r>
                        <a:rPr sz="1100" spc="-10">
                          <a:latin typeface="Open Sans" panose="020B0606030504020204" pitchFamily="34" charset="0"/>
                          <a:ea typeface="Open Sans" panose="020B0606030504020204" pitchFamily="34" charset="0"/>
                          <a:cs typeface="Open Sans" panose="020B0606030504020204" pitchFamily="34" charset="0"/>
                        </a:rPr>
                        <a:t>Disadvantages</a:t>
                      </a:r>
                      <a:endParaRPr sz="1100">
                        <a:latin typeface="Open Sans" panose="020B0606030504020204" pitchFamily="34" charset="0"/>
                        <a:ea typeface="Open Sans" panose="020B0606030504020204" pitchFamily="34" charset="0"/>
                        <a:cs typeface="Open Sans" panose="020B0606030504020204" pitchFamily="34" charset="0"/>
                      </a:endParaRPr>
                    </a:p>
                  </a:txBody>
                  <a:tcPr marL="0" marR="0" marT="111125" marB="0">
                    <a:lnL w="12700">
                      <a:solidFill>
                        <a:srgbClr val="FFFFFF"/>
                      </a:solidFill>
                      <a:prstDash val="solid"/>
                    </a:lnL>
                    <a:lnR w="12700">
                      <a:solidFill>
                        <a:srgbClr val="FFFFFF"/>
                      </a:solidFill>
                      <a:prstDash val="solid"/>
                    </a:lnR>
                    <a:lnT w="38100">
                      <a:solidFill>
                        <a:srgbClr val="FFFFFF"/>
                      </a:solidFill>
                      <a:prstDash val="solid"/>
                    </a:lnT>
                    <a:lnB w="12700">
                      <a:solidFill>
                        <a:srgbClr val="000000"/>
                      </a:solidFill>
                      <a:prstDash val="solid"/>
                    </a:lnB>
                    <a:solidFill>
                      <a:srgbClr val="E6DFEB"/>
                    </a:solidFill>
                  </a:tcPr>
                </a:tc>
                <a:extLst>
                  <a:ext uri="{0D108BD9-81ED-4DB2-BD59-A6C34878D82A}">
                    <a16:rowId xmlns:a16="http://schemas.microsoft.com/office/drawing/2014/main" val="10001"/>
                  </a:ext>
                </a:extLst>
              </a:tr>
              <a:tr h="2974340">
                <a:tc>
                  <a:txBody>
                    <a:bodyPr/>
                    <a:lstStyle/>
                    <a:p>
                      <a:pPr>
                        <a:lnSpc>
                          <a:spcPct val="100000"/>
                        </a:lnSpc>
                      </a:pPr>
                      <a:endParaRPr sz="15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FFFFFF"/>
                      </a:solidFill>
                      <a:prstDash val="solid"/>
                    </a:lnL>
                    <a:lnR w="12700">
                      <a:solidFill>
                        <a:srgbClr val="FFFFFF"/>
                      </a:solidFill>
                      <a:prstDash val="solid"/>
                    </a:lnR>
                    <a:lnT w="12700">
                      <a:solidFill>
                        <a:srgbClr val="000000"/>
                      </a:solidFill>
                      <a:prstDash val="solid"/>
                    </a:lnT>
                    <a:lnB w="12700">
                      <a:solidFill>
                        <a:srgbClr val="FFFFFF"/>
                      </a:solidFill>
                      <a:prstDash val="solid"/>
                    </a:lnB>
                    <a:solidFill>
                      <a:srgbClr val="E6DFEB"/>
                    </a:solidFill>
                  </a:tcPr>
                </a:tc>
                <a:tc>
                  <a:txBody>
                    <a:bodyPr/>
                    <a:lstStyle/>
                    <a:p>
                      <a:pPr>
                        <a:lnSpc>
                          <a:spcPct val="100000"/>
                        </a:lnSpc>
                      </a:pPr>
                      <a:endParaRPr sz="15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FFFFFF"/>
                      </a:solidFill>
                      <a:prstDash val="solid"/>
                    </a:lnL>
                    <a:lnR w="12700">
                      <a:solidFill>
                        <a:srgbClr val="FFFFFF"/>
                      </a:solidFill>
                      <a:prstDash val="solid"/>
                    </a:lnR>
                    <a:lnT w="12700">
                      <a:solidFill>
                        <a:srgbClr val="000000"/>
                      </a:solidFill>
                      <a:prstDash val="solid"/>
                    </a:lnT>
                    <a:lnB w="12700">
                      <a:solidFill>
                        <a:srgbClr val="FFFFFF"/>
                      </a:solidFill>
                      <a:prstDash val="solid"/>
                    </a:lnB>
                    <a:solidFill>
                      <a:srgbClr val="E6DFEB"/>
                    </a:solidFill>
                  </a:tcPr>
                </a:tc>
                <a:tc>
                  <a:txBody>
                    <a:bodyPr/>
                    <a:lstStyle/>
                    <a:p>
                      <a:pPr>
                        <a:lnSpc>
                          <a:spcPct val="100000"/>
                        </a:lnSpc>
                      </a:pPr>
                      <a:endParaRPr sz="15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FFFFFF"/>
                      </a:solidFill>
                      <a:prstDash val="solid"/>
                    </a:lnL>
                    <a:lnR w="12700">
                      <a:solidFill>
                        <a:srgbClr val="FFFFFF"/>
                      </a:solidFill>
                      <a:prstDash val="solid"/>
                    </a:lnR>
                    <a:lnT w="12700">
                      <a:solidFill>
                        <a:srgbClr val="000000"/>
                      </a:solidFill>
                      <a:prstDash val="solid"/>
                    </a:lnT>
                    <a:lnB w="12700">
                      <a:solidFill>
                        <a:srgbClr val="FFFFFF"/>
                      </a:solidFill>
                      <a:prstDash val="solid"/>
                    </a:lnB>
                    <a:solidFill>
                      <a:srgbClr val="E6DFEB"/>
                    </a:solidFill>
                  </a:tcPr>
                </a:tc>
                <a:tc>
                  <a:txBody>
                    <a:bodyPr/>
                    <a:lstStyle/>
                    <a:p>
                      <a:pPr>
                        <a:lnSpc>
                          <a:spcPct val="100000"/>
                        </a:lnSpc>
                      </a:pPr>
                      <a:endParaRPr sz="15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FFFFFF"/>
                      </a:solidFill>
                      <a:prstDash val="solid"/>
                    </a:lnL>
                    <a:lnR w="12700">
                      <a:solidFill>
                        <a:srgbClr val="FFFFFF"/>
                      </a:solidFill>
                      <a:prstDash val="solid"/>
                    </a:lnR>
                    <a:lnT w="12700">
                      <a:solidFill>
                        <a:srgbClr val="000000"/>
                      </a:solidFill>
                      <a:prstDash val="solid"/>
                    </a:lnT>
                    <a:lnB w="12700">
                      <a:solidFill>
                        <a:srgbClr val="FFFFFF"/>
                      </a:solidFill>
                      <a:prstDash val="solid"/>
                    </a:lnB>
                    <a:solidFill>
                      <a:srgbClr val="E6DFEB"/>
                    </a:solidFill>
                  </a:tcPr>
                </a:tc>
                <a:tc>
                  <a:txBody>
                    <a:bodyPr/>
                    <a:lstStyle/>
                    <a:p>
                      <a:pPr>
                        <a:lnSpc>
                          <a:spcPct val="100000"/>
                        </a:lnSpc>
                      </a:pPr>
                      <a:endParaRPr sz="15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FFFFFF"/>
                      </a:solidFill>
                      <a:prstDash val="solid"/>
                    </a:lnL>
                    <a:lnR w="12700">
                      <a:solidFill>
                        <a:srgbClr val="FFFFFF"/>
                      </a:solidFill>
                      <a:prstDash val="solid"/>
                    </a:lnR>
                    <a:lnT w="12700">
                      <a:solidFill>
                        <a:srgbClr val="000000"/>
                      </a:solidFill>
                      <a:prstDash val="solid"/>
                    </a:lnT>
                    <a:lnB w="12700">
                      <a:solidFill>
                        <a:srgbClr val="FFFFFF"/>
                      </a:solidFill>
                      <a:prstDash val="solid"/>
                    </a:lnB>
                    <a:solidFill>
                      <a:srgbClr val="E6DFEB"/>
                    </a:solidFill>
                  </a:tcPr>
                </a:tc>
                <a:tc>
                  <a:txBody>
                    <a:bodyPr/>
                    <a:lstStyle/>
                    <a:p>
                      <a:pPr>
                        <a:lnSpc>
                          <a:spcPct val="100000"/>
                        </a:lnSpc>
                      </a:pPr>
                      <a:endParaRPr sz="15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FFFFFF"/>
                      </a:solidFill>
                      <a:prstDash val="solid"/>
                    </a:lnL>
                    <a:lnR w="12700">
                      <a:solidFill>
                        <a:srgbClr val="FFFFFF"/>
                      </a:solidFill>
                      <a:prstDash val="solid"/>
                    </a:lnR>
                    <a:lnT w="12700">
                      <a:solidFill>
                        <a:srgbClr val="000000"/>
                      </a:solidFill>
                      <a:prstDash val="solid"/>
                    </a:lnT>
                    <a:lnB w="12700">
                      <a:solidFill>
                        <a:srgbClr val="FFFFFF"/>
                      </a:solidFill>
                      <a:prstDash val="solid"/>
                    </a:lnB>
                    <a:solidFill>
                      <a:srgbClr val="E6DFEB"/>
                    </a:solidFill>
                  </a:tcPr>
                </a:tc>
                <a:tc>
                  <a:txBody>
                    <a:bodyPr/>
                    <a:lstStyle/>
                    <a:p>
                      <a:pPr>
                        <a:lnSpc>
                          <a:spcPct val="100000"/>
                        </a:lnSpc>
                      </a:pPr>
                      <a:endParaRPr sz="15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FFFFFF"/>
                      </a:solidFill>
                      <a:prstDash val="solid"/>
                    </a:lnL>
                    <a:lnR w="12700">
                      <a:solidFill>
                        <a:srgbClr val="FFFFFF"/>
                      </a:solidFill>
                      <a:prstDash val="solid"/>
                    </a:lnR>
                    <a:lnT w="12700">
                      <a:solidFill>
                        <a:srgbClr val="000000"/>
                      </a:solidFill>
                      <a:prstDash val="solid"/>
                    </a:lnT>
                    <a:lnB w="12700">
                      <a:solidFill>
                        <a:srgbClr val="FFFFFF"/>
                      </a:solidFill>
                      <a:prstDash val="solid"/>
                    </a:lnB>
                    <a:solidFill>
                      <a:srgbClr val="E6DFEB"/>
                    </a:solidFill>
                  </a:tcPr>
                </a:tc>
                <a:tc>
                  <a:txBody>
                    <a:bodyPr/>
                    <a:lstStyle/>
                    <a:p>
                      <a:pPr>
                        <a:lnSpc>
                          <a:spcPct val="100000"/>
                        </a:lnSpc>
                      </a:pPr>
                      <a:endParaRPr sz="1500" dirty="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FFFFFF"/>
                      </a:solidFill>
                      <a:prstDash val="solid"/>
                    </a:lnL>
                    <a:lnR w="12700">
                      <a:solidFill>
                        <a:srgbClr val="FFFFFF"/>
                      </a:solidFill>
                      <a:prstDash val="solid"/>
                    </a:lnR>
                    <a:lnT w="12700">
                      <a:solidFill>
                        <a:srgbClr val="000000"/>
                      </a:solidFill>
                      <a:prstDash val="solid"/>
                    </a:lnT>
                    <a:lnB w="12700">
                      <a:solidFill>
                        <a:srgbClr val="FFFFFF"/>
                      </a:solidFill>
                      <a:prstDash val="solid"/>
                    </a:lnB>
                    <a:solidFill>
                      <a:srgbClr val="E6DFEB"/>
                    </a:solidFill>
                  </a:tcPr>
                </a:tc>
                <a:extLst>
                  <a:ext uri="{0D108BD9-81ED-4DB2-BD59-A6C34878D82A}">
                    <a16:rowId xmlns:a16="http://schemas.microsoft.com/office/drawing/2014/main" val="10002"/>
                  </a:ext>
                </a:extLst>
              </a:tr>
            </a:tbl>
          </a:graphicData>
        </a:graphic>
      </p:graphicFrame>
      <p:sp>
        <p:nvSpPr>
          <p:cNvPr id="5" name="object 5"/>
          <p:cNvSpPr/>
          <p:nvPr/>
        </p:nvSpPr>
        <p:spPr>
          <a:xfrm>
            <a:off x="1511046" y="1921764"/>
            <a:ext cx="2225040" cy="0"/>
          </a:xfrm>
          <a:custGeom>
            <a:avLst/>
            <a:gdLst/>
            <a:ahLst/>
            <a:cxnLst/>
            <a:rect l="l" t="t" r="r" b="b"/>
            <a:pathLst>
              <a:path w="2225040">
                <a:moveTo>
                  <a:pt x="0" y="0"/>
                </a:moveTo>
                <a:lnTo>
                  <a:pt x="2225040" y="0"/>
                </a:lnTo>
              </a:path>
            </a:pathLst>
          </a:custGeom>
          <a:ln w="15316">
            <a:solidFill>
              <a:srgbClr val="3E3E3E"/>
            </a:solidFill>
          </a:ln>
        </p:spPr>
        <p:txBody>
          <a:bodyPr wrap="square" lIns="0" tIns="0" rIns="0" bIns="0" rtlCol="0"/>
          <a:lstStyle/>
          <a:p>
            <a:endParaRPr/>
          </a:p>
        </p:txBody>
      </p:sp>
      <p:sp>
        <p:nvSpPr>
          <p:cNvPr id="6" name="object 6"/>
          <p:cNvSpPr/>
          <p:nvPr/>
        </p:nvSpPr>
        <p:spPr>
          <a:xfrm>
            <a:off x="3940302" y="1921764"/>
            <a:ext cx="2225675" cy="0"/>
          </a:xfrm>
          <a:custGeom>
            <a:avLst/>
            <a:gdLst/>
            <a:ahLst/>
            <a:cxnLst/>
            <a:rect l="l" t="t" r="r" b="b"/>
            <a:pathLst>
              <a:path w="2225675">
                <a:moveTo>
                  <a:pt x="0" y="0"/>
                </a:moveTo>
                <a:lnTo>
                  <a:pt x="2225421" y="0"/>
                </a:lnTo>
              </a:path>
            </a:pathLst>
          </a:custGeom>
          <a:ln w="15316">
            <a:solidFill>
              <a:srgbClr val="3E3E3E"/>
            </a:solidFill>
          </a:ln>
        </p:spPr>
        <p:txBody>
          <a:bodyPr wrap="square" lIns="0" tIns="0" rIns="0" bIns="0" rtlCol="0"/>
          <a:lstStyle/>
          <a:p>
            <a:endParaRPr/>
          </a:p>
        </p:txBody>
      </p:sp>
      <p:sp>
        <p:nvSpPr>
          <p:cNvPr id="7" name="object 7"/>
          <p:cNvSpPr/>
          <p:nvPr/>
        </p:nvSpPr>
        <p:spPr>
          <a:xfrm>
            <a:off x="6339078" y="1921764"/>
            <a:ext cx="2286000" cy="0"/>
          </a:xfrm>
          <a:custGeom>
            <a:avLst/>
            <a:gdLst/>
            <a:ahLst/>
            <a:cxnLst/>
            <a:rect l="l" t="t" r="r" b="b"/>
            <a:pathLst>
              <a:path w="2286000">
                <a:moveTo>
                  <a:pt x="0" y="0"/>
                </a:moveTo>
                <a:lnTo>
                  <a:pt x="2286000" y="0"/>
                </a:lnTo>
              </a:path>
            </a:pathLst>
          </a:custGeom>
          <a:ln w="15316">
            <a:solidFill>
              <a:srgbClr val="3E3E3E"/>
            </a:solidFill>
          </a:ln>
        </p:spPr>
        <p:txBody>
          <a:bodyPr wrap="square" lIns="0" tIns="0" rIns="0" bIns="0" rtlCol="0"/>
          <a:lstStyle/>
          <a:p>
            <a:endParaRPr/>
          </a:p>
        </p:txBody>
      </p:sp>
      <p:sp>
        <p:nvSpPr>
          <p:cNvPr id="8" name="object 8"/>
          <p:cNvSpPr/>
          <p:nvPr/>
        </p:nvSpPr>
        <p:spPr>
          <a:xfrm>
            <a:off x="8798052" y="1921764"/>
            <a:ext cx="2225675" cy="0"/>
          </a:xfrm>
          <a:custGeom>
            <a:avLst/>
            <a:gdLst/>
            <a:ahLst/>
            <a:cxnLst/>
            <a:rect l="l" t="t" r="r" b="b"/>
            <a:pathLst>
              <a:path w="2225675">
                <a:moveTo>
                  <a:pt x="0" y="0"/>
                </a:moveTo>
                <a:lnTo>
                  <a:pt x="2225548" y="0"/>
                </a:lnTo>
              </a:path>
            </a:pathLst>
          </a:custGeom>
          <a:ln w="15316">
            <a:solidFill>
              <a:srgbClr val="3E3E3E"/>
            </a:solidFill>
          </a:ln>
        </p:spPr>
        <p:txBody>
          <a:bodyPr wrap="square" lIns="0" tIns="0" rIns="0" bIns="0" rtlCol="0"/>
          <a:lstStyle/>
          <a:p>
            <a:endParaRPr/>
          </a:p>
        </p:txBody>
      </p:sp>
      <p:sp>
        <p:nvSpPr>
          <p:cNvPr id="10" name="object 5">
            <a:extLst>
              <a:ext uri="{FF2B5EF4-FFF2-40B4-BE49-F238E27FC236}">
                <a16:creationId xmlns:a16="http://schemas.microsoft.com/office/drawing/2014/main" id="{3D782995-79F9-A9FE-83F1-CB515C99CA53}"/>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103</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92988" y="10922"/>
            <a:ext cx="11006023" cy="566822"/>
          </a:xfrm>
          <a:prstGeom prst="rect">
            <a:avLst/>
          </a:prstGeom>
        </p:spPr>
        <p:txBody>
          <a:bodyPr vert="horz" wrap="square" lIns="0" tIns="12700" rIns="0" bIns="0" rtlCol="0">
            <a:spAutoFit/>
          </a:bodyPr>
          <a:lstStyle/>
          <a:p>
            <a:pPr marL="2091055">
              <a:lnSpc>
                <a:spcPct val="100000"/>
              </a:lnSpc>
              <a:spcBef>
                <a:spcPts val="100"/>
              </a:spcBef>
            </a:pPr>
            <a:r>
              <a:rPr sz="3600"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Determining</a:t>
            </a:r>
            <a:r>
              <a:rPr sz="3600" spc="-114"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Areas</a:t>
            </a:r>
            <a:r>
              <a:rPr sz="3600" spc="-12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of</a:t>
            </a:r>
            <a:r>
              <a:rPr sz="3600" spc="-16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Consensus</a:t>
            </a:r>
            <a:endParaRPr sz="36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1295400" y="1066800"/>
            <a:ext cx="9808210" cy="2504853"/>
          </a:xfrm>
          <a:prstGeom prst="rect">
            <a:avLst/>
          </a:prstGeom>
        </p:spPr>
        <p:txBody>
          <a:bodyPr vert="horz" wrap="square" lIns="0" tIns="76835" rIns="0" bIns="0" rtlCol="0">
            <a:spAutoFit/>
          </a:bodyPr>
          <a:lstStyle/>
          <a:p>
            <a:pPr marL="469265" indent="-455930">
              <a:spcBef>
                <a:spcPts val="605"/>
              </a:spcBef>
              <a:buFont typeface="Wingdings"/>
              <a:buChar char=""/>
              <a:tabLst>
                <a:tab pos="469265" algn="l"/>
              </a:tabLst>
            </a:pPr>
            <a:r>
              <a:rPr lang="en-US"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Are</a:t>
            </a:r>
            <a:r>
              <a:rPr lang="en-US" sz="2800" spc="-1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lang="en-US"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there</a:t>
            </a:r>
            <a:r>
              <a:rPr lang="en-US" sz="28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lang="en-US"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any</a:t>
            </a:r>
            <a:r>
              <a:rPr lang="en-US" sz="28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lang="en-US"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choices</a:t>
            </a:r>
            <a:r>
              <a:rPr lang="en-US" sz="28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lang="en-US"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we</a:t>
            </a:r>
            <a:r>
              <a:rPr lang="en-US" sz="2800"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lang="en-US"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want</a:t>
            </a:r>
            <a:r>
              <a:rPr lang="en-US" sz="28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lang="en-US"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lang="en-US" sz="28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lang="en-US"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eliminate?</a:t>
            </a:r>
            <a:endParaRPr lang="en-US" sz="2800" dirty="0">
              <a:latin typeface="Open Sans" panose="020B0606030504020204" pitchFamily="34" charset="0"/>
              <a:ea typeface="Open Sans" panose="020B0606030504020204" pitchFamily="34" charset="0"/>
              <a:cs typeface="Open Sans" panose="020B0606030504020204" pitchFamily="34" charset="0"/>
            </a:endParaRPr>
          </a:p>
          <a:p>
            <a:pPr marL="469265" indent="-455930">
              <a:spcBef>
                <a:spcPts val="605"/>
              </a:spcBef>
              <a:buFont typeface="Wingdings"/>
              <a:buChar char=""/>
              <a:tabLst>
                <a:tab pos="469265" algn="l"/>
              </a:tabLst>
            </a:pPr>
            <a:r>
              <a:rPr lang="en-US"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What</a:t>
            </a:r>
            <a:r>
              <a:rPr lang="en-US" sz="28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lang="en-US"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choices</a:t>
            </a:r>
            <a:r>
              <a:rPr lang="en-US" sz="28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lang="en-US"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are</a:t>
            </a:r>
            <a:r>
              <a:rPr lang="en-US" sz="2800"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lang="en-US"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we</a:t>
            </a:r>
            <a:r>
              <a:rPr lang="en-US" sz="2800"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lang="en-US"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prepared</a:t>
            </a:r>
            <a:r>
              <a:rPr lang="en-US" sz="28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lang="en-US"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lang="en-US" sz="28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lang="en-US"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commit</a:t>
            </a:r>
            <a:r>
              <a:rPr lang="en-US" sz="28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lang="en-US"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lang="en-US" sz="2800"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lang="en-US" sz="28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now?</a:t>
            </a:r>
            <a:endParaRPr lang="en-US" sz="2800" dirty="0">
              <a:latin typeface="Open Sans" panose="020B0606030504020204" pitchFamily="34" charset="0"/>
              <a:ea typeface="Open Sans" panose="020B0606030504020204" pitchFamily="34" charset="0"/>
              <a:cs typeface="Open Sans" panose="020B0606030504020204" pitchFamily="34" charset="0"/>
            </a:endParaRPr>
          </a:p>
          <a:p>
            <a:pPr marL="469265" indent="-455930">
              <a:lnSpc>
                <a:spcPct val="100000"/>
              </a:lnSpc>
              <a:spcBef>
                <a:spcPts val="500"/>
              </a:spcBef>
              <a:buFont typeface="Wingdings"/>
              <a:buChar char=""/>
              <a:tabLst>
                <a:tab pos="469265" algn="l"/>
              </a:tabLst>
            </a:pP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Are</a:t>
            </a:r>
            <a:r>
              <a:rPr sz="2800" spc="-1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there</a:t>
            </a:r>
            <a:r>
              <a:rPr sz="28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any</a:t>
            </a:r>
            <a:r>
              <a:rPr sz="28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choices</a:t>
            </a:r>
            <a:r>
              <a:rPr sz="28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that</a:t>
            </a:r>
            <a:r>
              <a:rPr sz="28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can</a:t>
            </a:r>
            <a:r>
              <a:rPr sz="28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be</a:t>
            </a:r>
            <a:r>
              <a:rPr sz="28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combined</a:t>
            </a:r>
            <a:r>
              <a:rPr sz="28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with</a:t>
            </a:r>
            <a:r>
              <a:rPr sz="28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others?</a:t>
            </a:r>
            <a:endParaRPr sz="2800" dirty="0">
              <a:latin typeface="Open Sans" panose="020B0606030504020204" pitchFamily="34" charset="0"/>
              <a:ea typeface="Open Sans" panose="020B0606030504020204" pitchFamily="34" charset="0"/>
              <a:cs typeface="Open Sans" panose="020B0606030504020204" pitchFamily="34" charset="0"/>
            </a:endParaRPr>
          </a:p>
          <a:p>
            <a:pPr marL="469900" marR="934085" indent="-457834">
              <a:lnSpc>
                <a:spcPts val="3500"/>
              </a:lnSpc>
              <a:spcBef>
                <a:spcPts val="860"/>
              </a:spcBef>
              <a:buFont typeface="Wingdings"/>
              <a:buChar char=""/>
              <a:tabLst>
                <a:tab pos="469900" algn="l"/>
              </a:tabLst>
            </a:pP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Are</a:t>
            </a:r>
            <a:r>
              <a:rPr sz="28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there</a:t>
            </a:r>
            <a:r>
              <a:rPr sz="28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choices</a:t>
            </a:r>
            <a:r>
              <a:rPr sz="28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we</a:t>
            </a:r>
            <a:r>
              <a:rPr sz="2800" spc="-1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are</a:t>
            </a:r>
            <a:r>
              <a:rPr sz="28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still</a:t>
            </a:r>
            <a:r>
              <a:rPr sz="28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interested</a:t>
            </a:r>
            <a:r>
              <a:rPr sz="28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in</a:t>
            </a:r>
            <a:r>
              <a:rPr sz="28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but</a:t>
            </a:r>
            <a:r>
              <a:rPr sz="28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need more</a:t>
            </a:r>
            <a:r>
              <a:rPr sz="2800" spc="-1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information</a:t>
            </a:r>
            <a:r>
              <a:rPr sz="2800"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about</a:t>
            </a:r>
            <a:r>
              <a:rPr sz="28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before</a:t>
            </a:r>
            <a:r>
              <a:rPr sz="2800"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deciding?</a:t>
            </a:r>
            <a:endParaRPr sz="28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1DB21A22-DD57-1217-19BE-1B5197682D5A}"/>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104</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92988" y="10922"/>
            <a:ext cx="11006023" cy="566822"/>
          </a:xfrm>
          <a:prstGeom prst="rect">
            <a:avLst/>
          </a:prstGeom>
        </p:spPr>
        <p:txBody>
          <a:bodyPr vert="horz" wrap="square" lIns="0" tIns="12700" rIns="0" bIns="0" rtlCol="0">
            <a:spAutoFit/>
          </a:bodyPr>
          <a:lstStyle/>
          <a:p>
            <a:pPr marL="2825750">
              <a:lnSpc>
                <a:spcPct val="100000"/>
              </a:lnSpc>
              <a:spcBef>
                <a:spcPts val="100"/>
              </a:spcBef>
            </a:pPr>
            <a:r>
              <a:rPr sz="3600" spc="-25" dirty="0">
                <a:solidFill>
                  <a:srgbClr val="117624"/>
                </a:solidFill>
                <a:latin typeface="Open Sans" panose="020B0606030504020204" pitchFamily="34" charset="0"/>
                <a:ea typeface="Open Sans" panose="020B0606030504020204" pitchFamily="34" charset="0"/>
                <a:cs typeface="Open Sans" panose="020B0606030504020204" pitchFamily="34" charset="0"/>
              </a:rPr>
              <a:t>Deliberate</a:t>
            </a:r>
            <a:r>
              <a:rPr sz="3600" spc="-13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on</a:t>
            </a:r>
            <a:r>
              <a:rPr sz="3600" spc="-11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the</a:t>
            </a:r>
            <a:r>
              <a:rPr sz="3600" spc="-12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Motion</a:t>
            </a:r>
            <a:endParaRPr sz="36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592988" y="1518664"/>
            <a:ext cx="7027012" cy="3348994"/>
          </a:xfrm>
          <a:prstGeom prst="rect">
            <a:avLst/>
          </a:prstGeom>
        </p:spPr>
        <p:txBody>
          <a:bodyPr vert="horz" wrap="square" lIns="0" tIns="12065" rIns="0" bIns="0" rtlCol="0">
            <a:spAutoFit/>
          </a:bodyPr>
          <a:lstStyle/>
          <a:p>
            <a:pPr marL="468630" marR="5080" indent="-456565">
              <a:lnSpc>
                <a:spcPct val="100000"/>
              </a:lnSpc>
              <a:spcBef>
                <a:spcPts val="95"/>
              </a:spcBef>
              <a:buFont typeface="Wingdings"/>
              <a:buChar char=""/>
              <a:tabLst>
                <a:tab pos="468630" algn="l"/>
              </a:tabLst>
            </a:pPr>
            <a:r>
              <a:rPr lang="en-US"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Develop the motion as committee of the whole (or during a recess) </a:t>
            </a:r>
            <a:br>
              <a:rPr lang="en-US"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br>
            <a:endParaRPr lang="en-US" sz="2400" dirty="0">
              <a:solidFill>
                <a:srgbClr val="494949"/>
              </a:solidFill>
              <a:latin typeface="Open Sans" panose="020B0606030504020204" pitchFamily="34" charset="0"/>
              <a:ea typeface="Open Sans" panose="020B0606030504020204" pitchFamily="34" charset="0"/>
              <a:cs typeface="Open Sans" panose="020B0606030504020204" pitchFamily="34" charset="0"/>
            </a:endParaRPr>
          </a:p>
          <a:p>
            <a:pPr marL="468630" marR="5080" indent="-456565">
              <a:lnSpc>
                <a:spcPct val="100000"/>
              </a:lnSpc>
              <a:spcBef>
                <a:spcPts val="95"/>
              </a:spcBef>
              <a:buFont typeface="Wingdings"/>
              <a:buChar char=""/>
              <a:tabLst>
                <a:tab pos="468630" algn="l"/>
              </a:tabLst>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In</a:t>
            </a:r>
            <a:r>
              <a:rPr sz="24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parliamentary</a:t>
            </a:r>
            <a:r>
              <a:rPr sz="24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procedure, adjourn</a:t>
            </a:r>
            <a:r>
              <a:rPr sz="24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4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committee</a:t>
            </a:r>
            <a:r>
              <a:rPr sz="24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24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the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whole</a:t>
            </a:r>
            <a:r>
              <a:rPr sz="2400" spc="-1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4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return</a:t>
            </a:r>
            <a:r>
              <a:rPr sz="2400" spc="-1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24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board process.</a:t>
            </a:r>
            <a:br>
              <a:rPr lang="en-US"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br>
            <a:endParaRPr sz="2400" dirty="0">
              <a:latin typeface="Open Sans" panose="020B0606030504020204" pitchFamily="34" charset="0"/>
              <a:ea typeface="Open Sans" panose="020B0606030504020204" pitchFamily="34" charset="0"/>
              <a:cs typeface="Open Sans" panose="020B0606030504020204" pitchFamily="34" charset="0"/>
            </a:endParaRPr>
          </a:p>
          <a:p>
            <a:pPr marL="469900" marR="1452245" indent="-457200">
              <a:lnSpc>
                <a:spcPct val="100000"/>
              </a:lnSpc>
              <a:buFont typeface="Wingdings"/>
              <a:buChar char=""/>
              <a:tabLst>
                <a:tab pos="469900" algn="l"/>
              </a:tabLst>
            </a:pP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Return</a:t>
            </a:r>
            <a:r>
              <a:rPr sz="2400"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24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normal</a:t>
            </a:r>
            <a:r>
              <a:rPr lang="en-US"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deliberative</a:t>
            </a:r>
            <a:r>
              <a:rPr sz="24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process.</a:t>
            </a:r>
            <a:endParaRPr sz="2400" dirty="0">
              <a:latin typeface="Open Sans" panose="020B0606030504020204" pitchFamily="34" charset="0"/>
              <a:ea typeface="Open Sans" panose="020B0606030504020204" pitchFamily="34" charset="0"/>
              <a:cs typeface="Open Sans" panose="020B0606030504020204" pitchFamily="34" charset="0"/>
            </a:endParaRPr>
          </a:p>
        </p:txBody>
      </p:sp>
      <p:pic>
        <p:nvPicPr>
          <p:cNvPr id="4" name="object 4"/>
          <p:cNvPicPr/>
          <p:nvPr/>
        </p:nvPicPr>
        <p:blipFill>
          <a:blip r:embed="rId2" cstate="print">
            <a:extLst>
              <a:ext uri="{28A0092B-C50C-407E-A947-70E740481C1C}">
                <a14:useLocalDpi xmlns:a14="http://schemas.microsoft.com/office/drawing/2010/main"/>
              </a:ext>
            </a:extLst>
          </a:blip>
          <a:srcRect/>
          <a:stretch/>
        </p:blipFill>
        <p:spPr>
          <a:xfrm>
            <a:off x="7429108" y="1518665"/>
            <a:ext cx="4589363" cy="3348994"/>
          </a:xfrm>
          <a:prstGeom prst="rect">
            <a:avLst/>
          </a:prstGeom>
        </p:spPr>
      </p:pic>
      <p:sp>
        <p:nvSpPr>
          <p:cNvPr id="6" name="object 5">
            <a:extLst>
              <a:ext uri="{FF2B5EF4-FFF2-40B4-BE49-F238E27FC236}">
                <a16:creationId xmlns:a16="http://schemas.microsoft.com/office/drawing/2014/main" id="{AD19076B-1C22-CED2-3800-41A8B4A85F91}"/>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105</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92988" y="10922"/>
            <a:ext cx="11006023" cy="566822"/>
          </a:xfrm>
          <a:prstGeom prst="rect">
            <a:avLst/>
          </a:prstGeom>
        </p:spPr>
        <p:txBody>
          <a:bodyPr vert="horz" wrap="square" lIns="0" tIns="12700" rIns="0" bIns="0" rtlCol="0">
            <a:spAutoFit/>
          </a:bodyPr>
          <a:lstStyle/>
          <a:p>
            <a:pPr marL="2953385">
              <a:lnSpc>
                <a:spcPct val="100000"/>
              </a:lnSpc>
              <a:spcBef>
                <a:spcPts val="100"/>
              </a:spcBef>
            </a:pPr>
            <a:r>
              <a:rPr sz="3600" spc="-25" dirty="0">
                <a:solidFill>
                  <a:srgbClr val="117624"/>
                </a:solidFill>
                <a:latin typeface="Open Sans" panose="020B0606030504020204" pitchFamily="34" charset="0"/>
                <a:ea typeface="Open Sans" panose="020B0606030504020204" pitchFamily="34" charset="0"/>
                <a:cs typeface="Open Sans" panose="020B0606030504020204" pitchFamily="34" charset="0"/>
              </a:rPr>
              <a:t>Delegation</a:t>
            </a:r>
            <a:r>
              <a:rPr sz="3600" spc="-12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by</a:t>
            </a:r>
            <a:r>
              <a:rPr sz="3600" spc="-15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the</a:t>
            </a:r>
            <a:r>
              <a:rPr sz="3600" spc="-15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Board</a:t>
            </a:r>
            <a:endParaRPr sz="36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1040941" y="1479548"/>
            <a:ext cx="9947275" cy="2700739"/>
          </a:xfrm>
          <a:prstGeom prst="rect">
            <a:avLst/>
          </a:prstGeom>
        </p:spPr>
        <p:txBody>
          <a:bodyPr vert="horz" wrap="square" lIns="0" tIns="12700" rIns="0" bIns="0" rtlCol="0">
            <a:spAutoFit/>
          </a:bodyPr>
          <a:lstStyle/>
          <a:p>
            <a:pPr marL="12700">
              <a:lnSpc>
                <a:spcPct val="100000"/>
              </a:lnSpc>
              <a:spcBef>
                <a:spcPts val="100"/>
              </a:spcBef>
            </a:pPr>
            <a:r>
              <a:rPr sz="2400" b="1" dirty="0">
                <a:solidFill>
                  <a:srgbClr val="494949"/>
                </a:solidFill>
                <a:latin typeface="Open Sans" panose="020B0606030504020204" pitchFamily="34" charset="0"/>
                <a:ea typeface="Open Sans" panose="020B0606030504020204" pitchFamily="34" charset="0"/>
                <a:cs typeface="Open Sans" panose="020B0606030504020204" pitchFamily="34" charset="0"/>
              </a:rPr>
              <a:t>Rule</a:t>
            </a:r>
            <a:r>
              <a:rPr sz="2400" b="1"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b="1" dirty="0">
                <a:solidFill>
                  <a:srgbClr val="494949"/>
                </a:solidFill>
                <a:latin typeface="Open Sans" panose="020B0606030504020204" pitchFamily="34" charset="0"/>
                <a:ea typeface="Open Sans" panose="020B0606030504020204" pitchFamily="34" charset="0"/>
                <a:cs typeface="Open Sans" panose="020B0606030504020204" pitchFamily="34" charset="0"/>
              </a:rPr>
              <a:t>1</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t>
            </a:r>
            <a:r>
              <a:rPr sz="2400"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Only</a:t>
            </a:r>
            <a:r>
              <a:rPr sz="24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Do</a:t>
            </a:r>
            <a:r>
              <a:rPr sz="24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What</a:t>
            </a:r>
            <a:r>
              <a:rPr sz="24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Only</a:t>
            </a:r>
            <a:r>
              <a:rPr sz="2400"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You</a:t>
            </a:r>
            <a:r>
              <a:rPr sz="2400" spc="-2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Can</a:t>
            </a:r>
            <a:r>
              <a:rPr sz="2400"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Do</a:t>
            </a:r>
            <a:endParaRPr sz="2400"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pPr>
            <a:endParaRPr sz="2400"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380"/>
              </a:spcBef>
            </a:pPr>
            <a:endParaRPr sz="2400" dirty="0">
              <a:latin typeface="Open Sans" panose="020B0606030504020204" pitchFamily="34" charset="0"/>
              <a:ea typeface="Open Sans" panose="020B0606030504020204" pitchFamily="34" charset="0"/>
              <a:cs typeface="Open Sans" panose="020B0606030504020204" pitchFamily="34" charset="0"/>
            </a:endParaRPr>
          </a:p>
          <a:p>
            <a:pPr marL="12700">
              <a:lnSpc>
                <a:spcPct val="100000"/>
              </a:lnSpc>
            </a:pPr>
            <a:r>
              <a:rPr sz="2400" b="1" dirty="0">
                <a:solidFill>
                  <a:srgbClr val="494949"/>
                </a:solidFill>
                <a:latin typeface="Open Sans" panose="020B0606030504020204" pitchFamily="34" charset="0"/>
                <a:ea typeface="Open Sans" panose="020B0606030504020204" pitchFamily="34" charset="0"/>
                <a:cs typeface="Open Sans" panose="020B0606030504020204" pitchFamily="34" charset="0"/>
              </a:rPr>
              <a:t>Rule</a:t>
            </a:r>
            <a:r>
              <a:rPr sz="2400" b="1"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b="1" dirty="0">
                <a:solidFill>
                  <a:srgbClr val="494949"/>
                </a:solidFill>
                <a:latin typeface="Open Sans" panose="020B0606030504020204" pitchFamily="34" charset="0"/>
                <a:ea typeface="Open Sans" panose="020B0606030504020204" pitchFamily="34" charset="0"/>
                <a:cs typeface="Open Sans" panose="020B0606030504020204" pitchFamily="34" charset="0"/>
              </a:rPr>
              <a:t>2</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t>
            </a:r>
            <a:r>
              <a:rPr sz="2400"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Be</a:t>
            </a:r>
            <a:r>
              <a:rPr sz="24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Clear</a:t>
            </a:r>
            <a:r>
              <a:rPr sz="2400" spc="-2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About</a:t>
            </a:r>
            <a:r>
              <a:rPr sz="2400"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Expected</a:t>
            </a:r>
            <a:r>
              <a:rPr sz="24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Outcomes</a:t>
            </a:r>
            <a:endParaRPr sz="2400"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pPr>
            <a:endParaRPr sz="2400"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390"/>
              </a:spcBef>
            </a:pPr>
            <a:endParaRPr sz="2400" dirty="0">
              <a:latin typeface="Open Sans" panose="020B0606030504020204" pitchFamily="34" charset="0"/>
              <a:ea typeface="Open Sans" panose="020B0606030504020204" pitchFamily="34" charset="0"/>
              <a:cs typeface="Open Sans" panose="020B0606030504020204" pitchFamily="34" charset="0"/>
            </a:endParaRPr>
          </a:p>
          <a:p>
            <a:pPr marL="12700">
              <a:lnSpc>
                <a:spcPct val="100000"/>
              </a:lnSpc>
            </a:pPr>
            <a:r>
              <a:rPr sz="2400" b="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Rule</a:t>
            </a:r>
            <a:r>
              <a:rPr sz="2400" b="1"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b="1" dirty="0">
                <a:solidFill>
                  <a:srgbClr val="494949"/>
                </a:solidFill>
                <a:latin typeface="Open Sans" panose="020B0606030504020204" pitchFamily="34" charset="0"/>
                <a:ea typeface="Open Sans" panose="020B0606030504020204" pitchFamily="34" charset="0"/>
                <a:cs typeface="Open Sans" panose="020B0606030504020204" pitchFamily="34" charset="0"/>
              </a:rPr>
              <a:t>3</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t>
            </a:r>
            <a:r>
              <a:rPr sz="24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Understand</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How</a:t>
            </a:r>
            <a:r>
              <a:rPr sz="24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You</a:t>
            </a:r>
            <a:r>
              <a:rPr sz="2400" spc="-21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Will</a:t>
            </a:r>
            <a:r>
              <a:rPr sz="24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Monitor</a:t>
            </a:r>
            <a:r>
              <a:rPr sz="2400"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Progress</a:t>
            </a:r>
            <a:r>
              <a:rPr sz="24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Without</a:t>
            </a:r>
            <a:r>
              <a:rPr sz="24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Meddling</a:t>
            </a:r>
            <a:endParaRPr sz="2400" dirty="0">
              <a:latin typeface="Open Sans" panose="020B0606030504020204" pitchFamily="34" charset="0"/>
              <a:ea typeface="Open Sans" panose="020B0606030504020204" pitchFamily="34" charset="0"/>
              <a:cs typeface="Open Sans" panose="020B0606030504020204" pitchFamily="34" charset="0"/>
            </a:endParaRPr>
          </a:p>
        </p:txBody>
      </p:sp>
      <p:pic>
        <p:nvPicPr>
          <p:cNvPr id="4" name="object 4"/>
          <p:cNvPicPr/>
          <p:nvPr/>
        </p:nvPicPr>
        <p:blipFill>
          <a:blip r:embed="rId2" cstate="print">
            <a:extLst>
              <a:ext uri="{28A0092B-C50C-407E-A947-70E740481C1C}">
                <a14:useLocalDpi xmlns:a14="http://schemas.microsoft.com/office/drawing/2010/main"/>
              </a:ext>
            </a:extLst>
          </a:blip>
          <a:srcRect/>
          <a:stretch/>
        </p:blipFill>
        <p:spPr>
          <a:xfrm>
            <a:off x="8153400" y="828981"/>
            <a:ext cx="2641091" cy="2811484"/>
          </a:xfrm>
          <a:prstGeom prst="rect">
            <a:avLst/>
          </a:prstGeom>
        </p:spPr>
      </p:pic>
      <p:sp>
        <p:nvSpPr>
          <p:cNvPr id="6" name="object 5">
            <a:extLst>
              <a:ext uri="{FF2B5EF4-FFF2-40B4-BE49-F238E27FC236}">
                <a16:creationId xmlns:a16="http://schemas.microsoft.com/office/drawing/2014/main" id="{E8B94040-2ABF-DE27-7A7F-EB2CF2AF0F3A}"/>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106</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911095" y="783336"/>
            <a:ext cx="6112510" cy="2272665"/>
            <a:chOff x="1911095" y="783336"/>
            <a:chExt cx="6112510" cy="2272665"/>
          </a:xfrm>
        </p:grpSpPr>
        <p:pic>
          <p:nvPicPr>
            <p:cNvPr id="3" name="object 3"/>
            <p:cNvPicPr/>
            <p:nvPr/>
          </p:nvPicPr>
          <p:blipFill>
            <a:blip r:embed="rId2" cstate="print"/>
            <a:stretch>
              <a:fillRect/>
            </a:stretch>
          </p:blipFill>
          <p:spPr>
            <a:xfrm>
              <a:off x="1947671" y="821436"/>
              <a:ext cx="6056375" cy="2214371"/>
            </a:xfrm>
            <a:prstGeom prst="rect">
              <a:avLst/>
            </a:prstGeom>
          </p:spPr>
        </p:pic>
        <p:sp>
          <p:nvSpPr>
            <p:cNvPr id="4" name="object 4"/>
            <p:cNvSpPr/>
            <p:nvPr/>
          </p:nvSpPr>
          <p:spPr>
            <a:xfrm>
              <a:off x="1930145" y="802386"/>
              <a:ext cx="6074410" cy="2234565"/>
            </a:xfrm>
            <a:custGeom>
              <a:avLst/>
              <a:gdLst/>
              <a:ahLst/>
              <a:cxnLst/>
              <a:rect l="l" t="t" r="r" b="b"/>
              <a:pathLst>
                <a:path w="6074409" h="2234565">
                  <a:moveTo>
                    <a:pt x="0" y="2234565"/>
                  </a:moveTo>
                  <a:lnTo>
                    <a:pt x="6074283" y="2234565"/>
                  </a:lnTo>
                  <a:lnTo>
                    <a:pt x="6074283" y="0"/>
                  </a:lnTo>
                  <a:lnTo>
                    <a:pt x="0" y="0"/>
                  </a:lnTo>
                  <a:lnTo>
                    <a:pt x="0" y="2234565"/>
                  </a:lnTo>
                  <a:close/>
                </a:path>
              </a:pathLst>
            </a:custGeom>
            <a:ln w="38100">
              <a:solidFill>
                <a:srgbClr val="000000"/>
              </a:solidFill>
            </a:ln>
          </p:spPr>
          <p:txBody>
            <a:bodyPr wrap="square" lIns="0" tIns="0" rIns="0" bIns="0" rtlCol="0"/>
            <a:lstStyle/>
            <a:p>
              <a:endParaRPr/>
            </a:p>
          </p:txBody>
        </p:sp>
      </p:grpSp>
      <p:sp>
        <p:nvSpPr>
          <p:cNvPr id="5" name="object 5"/>
          <p:cNvSpPr txBox="1"/>
          <p:nvPr/>
        </p:nvSpPr>
        <p:spPr>
          <a:xfrm>
            <a:off x="1947797" y="3397629"/>
            <a:ext cx="7657465" cy="1250983"/>
          </a:xfrm>
          <a:prstGeom prst="rect">
            <a:avLst/>
          </a:prstGeom>
        </p:spPr>
        <p:txBody>
          <a:bodyPr vert="horz" wrap="square" lIns="0" tIns="12065" rIns="0" bIns="0" rtlCol="0">
            <a:spAutoFit/>
          </a:bodyPr>
          <a:lstStyle/>
          <a:p>
            <a:pPr marL="12700">
              <a:lnSpc>
                <a:spcPct val="100000"/>
              </a:lnSpc>
              <a:spcBef>
                <a:spcPts val="95"/>
              </a:spcBef>
            </a:pPr>
            <a:r>
              <a:rPr sz="1600" b="1" dirty="0">
                <a:solidFill>
                  <a:srgbClr val="117627"/>
                </a:solidFill>
                <a:latin typeface="Open Sans" panose="020B0606030504020204" pitchFamily="34" charset="0"/>
                <a:ea typeface="Open Sans" panose="020B0606030504020204" pitchFamily="34" charset="0"/>
                <a:cs typeface="Open Sans" panose="020B0606030504020204" pitchFamily="34" charset="0"/>
              </a:rPr>
              <a:t>NINE</a:t>
            </a:r>
            <a:r>
              <a:rPr sz="1600" b="1" spc="-50" dirty="0">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1600" b="1" spc="-20" dirty="0">
                <a:solidFill>
                  <a:srgbClr val="117627"/>
                </a:solidFill>
                <a:latin typeface="Open Sans" panose="020B0606030504020204" pitchFamily="34" charset="0"/>
                <a:ea typeface="Open Sans" panose="020B0606030504020204" pitchFamily="34" charset="0"/>
                <a:cs typeface="Open Sans" panose="020B0606030504020204" pitchFamily="34" charset="0"/>
              </a:rPr>
              <a:t>CHARACTERISTICS</a:t>
            </a:r>
            <a:r>
              <a:rPr sz="1600" b="1" spc="-10" dirty="0">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1600" b="1" dirty="0">
                <a:solidFill>
                  <a:srgbClr val="117627"/>
                </a:solidFill>
                <a:latin typeface="Open Sans" panose="020B0606030504020204" pitchFamily="34" charset="0"/>
                <a:ea typeface="Open Sans" panose="020B0606030504020204" pitchFamily="34" charset="0"/>
                <a:cs typeface="Open Sans" panose="020B0606030504020204" pitchFamily="34" charset="0"/>
              </a:rPr>
              <a:t>OF</a:t>
            </a:r>
            <a:r>
              <a:rPr sz="1600" b="1" spc="-10" dirty="0">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1600" b="1" dirty="0">
                <a:solidFill>
                  <a:srgbClr val="117627"/>
                </a:solidFill>
                <a:latin typeface="Open Sans" panose="020B0606030504020204" pitchFamily="34" charset="0"/>
                <a:ea typeface="Open Sans" panose="020B0606030504020204" pitchFamily="34" charset="0"/>
                <a:cs typeface="Open Sans" panose="020B0606030504020204" pitchFamily="34" charset="0"/>
              </a:rPr>
              <a:t>A</a:t>
            </a:r>
            <a:r>
              <a:rPr sz="1600" b="1" spc="20" dirty="0">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1600" b="1" dirty="0">
                <a:solidFill>
                  <a:srgbClr val="117627"/>
                </a:solidFill>
                <a:latin typeface="Open Sans" panose="020B0606030504020204" pitchFamily="34" charset="0"/>
                <a:ea typeface="Open Sans" panose="020B0606030504020204" pitchFamily="34" charset="0"/>
                <a:cs typeface="Open Sans" panose="020B0606030504020204" pitchFamily="34" charset="0"/>
              </a:rPr>
              <a:t>GOOD</a:t>
            </a:r>
            <a:r>
              <a:rPr sz="1600" b="1" spc="-35" dirty="0">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1600" b="1" dirty="0">
                <a:solidFill>
                  <a:srgbClr val="117627"/>
                </a:solidFill>
                <a:latin typeface="Open Sans" panose="020B0606030504020204" pitchFamily="34" charset="0"/>
                <a:ea typeface="Open Sans" panose="020B0606030504020204" pitchFamily="34" charset="0"/>
                <a:cs typeface="Open Sans" panose="020B0606030504020204" pitchFamily="34" charset="0"/>
              </a:rPr>
              <a:t>BOARD</a:t>
            </a:r>
            <a:r>
              <a:rPr sz="1600" b="1" spc="-30" dirty="0">
                <a:solidFill>
                  <a:srgbClr val="117627"/>
                </a:solidFill>
                <a:latin typeface="Open Sans" panose="020B0606030504020204" pitchFamily="34" charset="0"/>
                <a:ea typeface="Open Sans" panose="020B0606030504020204" pitchFamily="34" charset="0"/>
                <a:cs typeface="Open Sans" panose="020B0606030504020204" pitchFamily="34" charset="0"/>
              </a:rPr>
              <a:t> SELF-</a:t>
            </a:r>
            <a:r>
              <a:rPr sz="1600" b="1" spc="-80" dirty="0">
                <a:solidFill>
                  <a:srgbClr val="117627"/>
                </a:solidFill>
                <a:latin typeface="Open Sans" panose="020B0606030504020204" pitchFamily="34" charset="0"/>
                <a:ea typeface="Open Sans" panose="020B0606030504020204" pitchFamily="34" charset="0"/>
                <a:cs typeface="Open Sans" panose="020B0606030504020204" pitchFamily="34" charset="0"/>
              </a:rPr>
              <a:t>EVALUATION</a:t>
            </a:r>
            <a:r>
              <a:rPr sz="1600" b="1" spc="-140" dirty="0">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1600" b="1" spc="-10" dirty="0">
                <a:solidFill>
                  <a:srgbClr val="117627"/>
                </a:solidFill>
                <a:latin typeface="Open Sans" panose="020B0606030504020204" pitchFamily="34" charset="0"/>
                <a:ea typeface="Open Sans" panose="020B0606030504020204" pitchFamily="34" charset="0"/>
                <a:cs typeface="Open Sans" panose="020B0606030504020204" pitchFamily="34" charset="0"/>
              </a:rPr>
              <a:t>PROGRAM</a:t>
            </a:r>
            <a:endParaRPr sz="1600"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75"/>
              </a:spcBef>
            </a:pPr>
            <a:endParaRPr sz="1600" dirty="0">
              <a:latin typeface="Open Sans" panose="020B0606030504020204" pitchFamily="34" charset="0"/>
              <a:ea typeface="Open Sans" panose="020B0606030504020204" pitchFamily="34" charset="0"/>
              <a:cs typeface="Open Sans" panose="020B0606030504020204" pitchFamily="34" charset="0"/>
            </a:endParaRPr>
          </a:p>
          <a:p>
            <a:pPr marL="12700">
              <a:lnSpc>
                <a:spcPct val="100000"/>
              </a:lnSpc>
            </a:pPr>
            <a:r>
              <a:rPr sz="1400" dirty="0">
                <a:solidFill>
                  <a:srgbClr val="5F5F5F"/>
                </a:solidFill>
                <a:latin typeface="Open Sans" panose="020B0606030504020204" pitchFamily="34" charset="0"/>
                <a:ea typeface="Open Sans" panose="020B0606030504020204" pitchFamily="34" charset="0"/>
                <a:cs typeface="Open Sans" panose="020B0606030504020204" pitchFamily="34" charset="0"/>
              </a:rPr>
              <a:t>By</a:t>
            </a:r>
            <a:r>
              <a:rPr sz="1400" spc="-85" dirty="0">
                <a:solidFill>
                  <a:srgbClr val="5F5F5F"/>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5F5F5F"/>
                </a:solidFill>
                <a:latin typeface="Open Sans" panose="020B0606030504020204" pitchFamily="34" charset="0"/>
                <a:ea typeface="Open Sans" panose="020B0606030504020204" pitchFamily="34" charset="0"/>
                <a:cs typeface="Open Sans" panose="020B0606030504020204" pitchFamily="34" charset="0"/>
              </a:rPr>
              <a:t>Leigh</a:t>
            </a:r>
            <a:r>
              <a:rPr sz="1400" spc="-5" dirty="0">
                <a:solidFill>
                  <a:srgbClr val="5F5F5F"/>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5F5F5F"/>
                </a:solidFill>
                <a:latin typeface="Open Sans" panose="020B0606030504020204" pitchFamily="34" charset="0"/>
                <a:ea typeface="Open Sans" panose="020B0606030504020204" pitchFamily="34" charset="0"/>
                <a:cs typeface="Open Sans" panose="020B0606030504020204" pitchFamily="34" charset="0"/>
              </a:rPr>
              <a:t>Wintz,</a:t>
            </a:r>
            <a:r>
              <a:rPr sz="1400" spc="-25" dirty="0">
                <a:solidFill>
                  <a:srgbClr val="5F5F5F"/>
                </a:solidFill>
                <a:latin typeface="Open Sans" panose="020B0606030504020204" pitchFamily="34" charset="0"/>
                <a:ea typeface="Open Sans" panose="020B0606030504020204" pitchFamily="34" charset="0"/>
                <a:cs typeface="Open Sans" panose="020B0606030504020204" pitchFamily="34" charset="0"/>
              </a:rPr>
              <a:t> FASAE,</a:t>
            </a:r>
            <a:r>
              <a:rPr sz="1400" spc="-95" dirty="0">
                <a:solidFill>
                  <a:srgbClr val="5F5F5F"/>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5F5F5F"/>
                </a:solidFill>
                <a:latin typeface="Open Sans" panose="020B0606030504020204" pitchFamily="34" charset="0"/>
                <a:ea typeface="Open Sans" panose="020B0606030504020204" pitchFamily="34" charset="0"/>
                <a:cs typeface="Open Sans" panose="020B0606030504020204" pitchFamily="34" charset="0"/>
              </a:rPr>
              <a:t>CAE,</a:t>
            </a:r>
            <a:r>
              <a:rPr sz="1400" spc="-50" dirty="0">
                <a:solidFill>
                  <a:srgbClr val="5F5F5F"/>
                </a:solidFill>
                <a:latin typeface="Open Sans" panose="020B0606030504020204" pitchFamily="34" charset="0"/>
                <a:ea typeface="Open Sans" panose="020B0606030504020204" pitchFamily="34" charset="0"/>
                <a:cs typeface="Open Sans" panose="020B0606030504020204" pitchFamily="34" charset="0"/>
              </a:rPr>
              <a:t> </a:t>
            </a:r>
            <a:r>
              <a:rPr sz="1400" spc="-20" dirty="0">
                <a:solidFill>
                  <a:srgbClr val="5F5F5F"/>
                </a:solidFill>
                <a:latin typeface="Open Sans" panose="020B0606030504020204" pitchFamily="34" charset="0"/>
                <a:ea typeface="Open Sans" panose="020B0606030504020204" pitchFamily="34" charset="0"/>
                <a:cs typeface="Open Sans" panose="020B0606030504020204" pitchFamily="34" charset="0"/>
              </a:rPr>
              <a:t>Principal</a:t>
            </a:r>
            <a:r>
              <a:rPr sz="1400" spc="-40" dirty="0">
                <a:solidFill>
                  <a:srgbClr val="5F5F5F"/>
                </a:solidFill>
                <a:latin typeface="Open Sans" panose="020B0606030504020204" pitchFamily="34" charset="0"/>
                <a:ea typeface="Open Sans" panose="020B0606030504020204" pitchFamily="34" charset="0"/>
                <a:cs typeface="Open Sans" panose="020B0606030504020204" pitchFamily="34" charset="0"/>
              </a:rPr>
              <a:t> </a:t>
            </a:r>
            <a:r>
              <a:rPr sz="1400" spc="-20" dirty="0">
                <a:solidFill>
                  <a:srgbClr val="5F5F5F"/>
                </a:solidFill>
                <a:latin typeface="Open Sans" panose="020B0606030504020204" pitchFamily="34" charset="0"/>
                <a:ea typeface="Open Sans" panose="020B0606030504020204" pitchFamily="34" charset="0"/>
                <a:cs typeface="Open Sans" panose="020B0606030504020204" pitchFamily="34" charset="0"/>
              </a:rPr>
              <a:t>Consultant, </a:t>
            </a:r>
            <a:r>
              <a:rPr sz="1400" spc="-50" dirty="0">
                <a:solidFill>
                  <a:srgbClr val="5F5F5F"/>
                </a:solidFill>
                <a:latin typeface="Open Sans" panose="020B0606030504020204" pitchFamily="34" charset="0"/>
                <a:ea typeface="Open Sans" panose="020B0606030504020204" pitchFamily="34" charset="0"/>
                <a:cs typeface="Open Sans" panose="020B0606030504020204" pitchFamily="34" charset="0"/>
              </a:rPr>
              <a:t>Tecker</a:t>
            </a:r>
            <a:r>
              <a:rPr sz="1400" spc="-95" dirty="0">
                <a:solidFill>
                  <a:srgbClr val="5F5F5F"/>
                </a:solidFill>
                <a:latin typeface="Open Sans" panose="020B0606030504020204" pitchFamily="34" charset="0"/>
                <a:ea typeface="Open Sans" panose="020B0606030504020204" pitchFamily="34" charset="0"/>
                <a:cs typeface="Open Sans" panose="020B0606030504020204" pitchFamily="34" charset="0"/>
              </a:rPr>
              <a:t> </a:t>
            </a:r>
            <a:r>
              <a:rPr sz="1400" spc="-20" dirty="0">
                <a:solidFill>
                  <a:srgbClr val="5F5F5F"/>
                </a:solidFill>
                <a:latin typeface="Open Sans" panose="020B0606030504020204" pitchFamily="34" charset="0"/>
                <a:ea typeface="Open Sans" panose="020B0606030504020204" pitchFamily="34" charset="0"/>
                <a:cs typeface="Open Sans" panose="020B0606030504020204" pitchFamily="34" charset="0"/>
              </a:rPr>
              <a:t>International,</a:t>
            </a:r>
            <a:r>
              <a:rPr sz="1400" spc="-15" dirty="0">
                <a:solidFill>
                  <a:srgbClr val="5F5F5F"/>
                </a:solidFill>
                <a:latin typeface="Open Sans" panose="020B0606030504020204" pitchFamily="34" charset="0"/>
                <a:ea typeface="Open Sans" panose="020B0606030504020204" pitchFamily="34" charset="0"/>
                <a:cs typeface="Open Sans" panose="020B0606030504020204" pitchFamily="34" charset="0"/>
              </a:rPr>
              <a:t> </a:t>
            </a:r>
            <a:r>
              <a:rPr sz="1400" spc="-25" dirty="0">
                <a:solidFill>
                  <a:srgbClr val="5F5F5F"/>
                </a:solidFill>
                <a:latin typeface="Open Sans" panose="020B0606030504020204" pitchFamily="34" charset="0"/>
                <a:ea typeface="Open Sans" panose="020B0606030504020204" pitchFamily="34" charset="0"/>
                <a:cs typeface="Open Sans" panose="020B0606030504020204" pitchFamily="34" charset="0"/>
              </a:rPr>
              <a:t>LLC</a:t>
            </a:r>
            <a:endParaRPr sz="1400" dirty="0">
              <a:latin typeface="Open Sans" panose="020B0606030504020204" pitchFamily="34" charset="0"/>
              <a:ea typeface="Open Sans" panose="020B0606030504020204" pitchFamily="34" charset="0"/>
              <a:cs typeface="Open Sans" panose="020B0606030504020204" pitchFamily="34" charset="0"/>
            </a:endParaRPr>
          </a:p>
          <a:p>
            <a:pPr marL="12700">
              <a:spcBef>
                <a:spcPts val="85"/>
              </a:spcBef>
            </a:pPr>
            <a:r>
              <a:rPr lang="en-US" sz="1600" dirty="0">
                <a:latin typeface="Open Sans" panose="020B0606030504020204" pitchFamily="34" charset="0"/>
                <a:ea typeface="Open Sans" panose="020B0606030504020204" pitchFamily="34" charset="0"/>
                <a:cs typeface="Open Sans" panose="020B0606030504020204" pitchFamily="34" charset="0"/>
              </a:rPr>
              <a:t> </a:t>
            </a:r>
          </a:p>
          <a:p>
            <a:pPr marL="12700">
              <a:lnSpc>
                <a:spcPct val="100000"/>
              </a:lnSpc>
              <a:spcBef>
                <a:spcPts val="85"/>
              </a:spcBef>
            </a:pPr>
            <a:endParaRPr sz="1600" dirty="0">
              <a:latin typeface="Open Sans" panose="020B0606030504020204" pitchFamily="34" charset="0"/>
              <a:ea typeface="Open Sans" panose="020B0606030504020204" pitchFamily="34" charset="0"/>
              <a:cs typeface="Open Sans" panose="020B0606030504020204" pitchFamily="34" charset="0"/>
            </a:endParaRPr>
          </a:p>
        </p:txBody>
      </p:sp>
      <p:pic>
        <p:nvPicPr>
          <p:cNvPr id="6" name="object 6"/>
          <p:cNvPicPr/>
          <p:nvPr/>
        </p:nvPicPr>
        <p:blipFill>
          <a:blip r:embed="rId3" cstate="print"/>
          <a:stretch>
            <a:fillRect/>
          </a:stretch>
        </p:blipFill>
        <p:spPr>
          <a:xfrm>
            <a:off x="8330183" y="1033271"/>
            <a:ext cx="1790699" cy="1790699"/>
          </a:xfrm>
          <a:prstGeom prst="rect">
            <a:avLst/>
          </a:prstGeom>
        </p:spPr>
      </p:pic>
      <p:sp>
        <p:nvSpPr>
          <p:cNvPr id="8" name="object 5">
            <a:extLst>
              <a:ext uri="{FF2B5EF4-FFF2-40B4-BE49-F238E27FC236}">
                <a16:creationId xmlns:a16="http://schemas.microsoft.com/office/drawing/2014/main" id="{23F71383-9BC1-8ADC-BA18-F5F795FF3A9B}"/>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107</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4"/>
              </a:rPr>
              <a:t>www.tecker.com</a:t>
            </a:r>
            <a:endParaRPr sz="1200" dirty="0">
              <a:latin typeface="Calibri Light"/>
              <a:cs typeface="Calibri Light"/>
            </a:endParaRP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92988" y="10922"/>
            <a:ext cx="11006023" cy="566822"/>
          </a:xfrm>
          <a:prstGeom prst="rect">
            <a:avLst/>
          </a:prstGeom>
        </p:spPr>
        <p:txBody>
          <a:bodyPr vert="horz" wrap="square" lIns="0" tIns="12700" rIns="0" bIns="0" rtlCol="0">
            <a:spAutoFit/>
          </a:bodyPr>
          <a:lstStyle/>
          <a:p>
            <a:pPr marL="3265804">
              <a:lnSpc>
                <a:spcPct val="100000"/>
              </a:lnSpc>
              <a:spcBef>
                <a:spcPts val="100"/>
              </a:spcBef>
            </a:pP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Board</a:t>
            </a:r>
            <a:r>
              <a:rPr sz="3600" spc="-18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4"/>
                </a:solidFill>
                <a:latin typeface="Open Sans" panose="020B0606030504020204" pitchFamily="34" charset="0"/>
                <a:ea typeface="Open Sans" panose="020B0606030504020204" pitchFamily="34" charset="0"/>
                <a:cs typeface="Open Sans" panose="020B0606030504020204" pitchFamily="34" charset="0"/>
              </a:rPr>
              <a:t>Self</a:t>
            </a:r>
            <a:r>
              <a:rPr sz="3600" spc="-16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Evaluation</a:t>
            </a:r>
            <a:endParaRPr sz="36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989226" y="1281811"/>
            <a:ext cx="10033635" cy="4193456"/>
          </a:xfrm>
          <a:prstGeom prst="rect">
            <a:avLst/>
          </a:prstGeom>
        </p:spPr>
        <p:txBody>
          <a:bodyPr vert="horz" wrap="square" lIns="0" tIns="12700" rIns="0" bIns="0" rtlCol="0">
            <a:spAutoFit/>
          </a:bodyPr>
          <a:lstStyle/>
          <a:p>
            <a:pPr marL="13970" marR="5080" indent="-635">
              <a:lnSpc>
                <a:spcPct val="100000"/>
              </a:lnSpc>
              <a:spcBef>
                <a:spcPts val="100"/>
              </a:spcBef>
            </a:pP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0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association</a:t>
            </a:r>
            <a:r>
              <a:rPr sz="2000"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leadership</a:t>
            </a:r>
            <a:r>
              <a:rPr sz="2000"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experience</a:t>
            </a:r>
            <a:r>
              <a:rPr sz="20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is</a:t>
            </a:r>
            <a:r>
              <a:rPr sz="20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2000"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group</a:t>
            </a:r>
            <a:r>
              <a:rPr sz="20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experience</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0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20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group</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responsibility.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This</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group</a:t>
            </a:r>
            <a:r>
              <a:rPr sz="20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experience</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is</a:t>
            </a:r>
            <a:r>
              <a:rPr sz="20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most</a:t>
            </a:r>
            <a:r>
              <a:rPr sz="20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successful</a:t>
            </a:r>
            <a:r>
              <a:rPr sz="20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when</a:t>
            </a:r>
            <a:r>
              <a:rPr sz="20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expectations</a:t>
            </a:r>
            <a:r>
              <a:rPr sz="2000"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are</a:t>
            </a:r>
            <a:r>
              <a:rPr sz="20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clearly</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defined</a:t>
            </a:r>
            <a:r>
              <a:rPr sz="20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and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agreed</a:t>
            </a:r>
            <a:r>
              <a:rPr sz="2000"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2000"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by</a:t>
            </a:r>
            <a:r>
              <a:rPr sz="20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all</a:t>
            </a:r>
            <a:r>
              <a:rPr sz="2000"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parties.</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One</a:t>
            </a:r>
            <a:r>
              <a:rPr sz="20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way</a:t>
            </a:r>
            <a:r>
              <a:rPr sz="2000"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20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board</a:t>
            </a:r>
            <a:r>
              <a:rPr sz="20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can</a:t>
            </a:r>
            <a:r>
              <a:rPr sz="20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promote</a:t>
            </a:r>
            <a:r>
              <a:rPr sz="20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clarity</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2000"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purpose</a:t>
            </a:r>
            <a:r>
              <a:rPr sz="20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is</a:t>
            </a:r>
            <a:r>
              <a:rPr sz="20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by</a:t>
            </a:r>
            <a:r>
              <a:rPr sz="20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engaging</a:t>
            </a:r>
            <a:r>
              <a:rPr sz="2000"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in </a:t>
            </a:r>
            <a:r>
              <a:rPr sz="2000"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self-</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evaluation.</a:t>
            </a:r>
            <a:endParaRPr sz="2000" dirty="0">
              <a:latin typeface="Open Sans" panose="020B0606030504020204" pitchFamily="34" charset="0"/>
              <a:ea typeface="Open Sans" panose="020B0606030504020204" pitchFamily="34" charset="0"/>
              <a:cs typeface="Open Sans" panose="020B0606030504020204" pitchFamily="34" charset="0"/>
            </a:endParaRPr>
          </a:p>
          <a:p>
            <a:pPr marL="12700" marR="62230" indent="635">
              <a:lnSpc>
                <a:spcPct val="100000"/>
              </a:lnSpc>
              <a:spcBef>
                <a:spcPts val="1905"/>
              </a:spcBef>
            </a:pP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0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purpose</a:t>
            </a:r>
            <a:r>
              <a:rPr sz="20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2000"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this</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survey</a:t>
            </a:r>
            <a:r>
              <a:rPr sz="20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is</a:t>
            </a:r>
            <a:r>
              <a:rPr sz="20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2000"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focus</a:t>
            </a:r>
            <a:r>
              <a:rPr sz="20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on</a:t>
            </a:r>
            <a:r>
              <a:rPr sz="20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key</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responsibilities,</a:t>
            </a:r>
            <a:r>
              <a:rPr sz="2000"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relationships,</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0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outcomes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t>
            </a:r>
            <a:r>
              <a:rPr sz="20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0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2000"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foster</a:t>
            </a:r>
            <a:r>
              <a:rPr sz="2000"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an</a:t>
            </a:r>
            <a:r>
              <a:rPr sz="20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environment</a:t>
            </a:r>
            <a:r>
              <a:rPr sz="20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2000"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organizational</a:t>
            </a:r>
            <a:r>
              <a:rPr sz="20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excellence.</a:t>
            </a:r>
            <a:r>
              <a:rPr sz="2000"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Only</a:t>
            </a:r>
            <a:r>
              <a:rPr sz="2000"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2000"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commitment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on</a:t>
            </a:r>
            <a:r>
              <a:rPr sz="2000"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the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part</a:t>
            </a:r>
            <a:r>
              <a:rPr sz="20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board</a:t>
            </a:r>
            <a:r>
              <a:rPr sz="20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0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staff</a:t>
            </a:r>
            <a:r>
              <a:rPr sz="2000"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members</a:t>
            </a:r>
            <a:r>
              <a:rPr sz="20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2000"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strengthen</a:t>
            </a:r>
            <a:r>
              <a:rPr sz="2000"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0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capacity</a:t>
            </a:r>
            <a:r>
              <a:rPr sz="20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for</a:t>
            </a:r>
            <a:r>
              <a:rPr sz="20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group</a:t>
            </a:r>
            <a:r>
              <a:rPr sz="2000"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excellence</a:t>
            </a:r>
            <a:r>
              <a:rPr sz="2000"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can </a:t>
            </a:r>
            <a:r>
              <a:rPr sz="2000"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overcome</a:t>
            </a:r>
            <a:r>
              <a:rPr sz="20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0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complex</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challenges</a:t>
            </a:r>
            <a:r>
              <a:rPr sz="2000"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facing</a:t>
            </a:r>
            <a:r>
              <a:rPr sz="20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many</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associations</a:t>
            </a:r>
            <a:r>
              <a:rPr sz="20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today.</a:t>
            </a:r>
            <a:endParaRPr sz="2000" dirty="0">
              <a:latin typeface="Open Sans" panose="020B0606030504020204" pitchFamily="34" charset="0"/>
              <a:ea typeface="Open Sans" panose="020B0606030504020204" pitchFamily="34" charset="0"/>
              <a:cs typeface="Open Sans" panose="020B0606030504020204" pitchFamily="34" charset="0"/>
            </a:endParaRPr>
          </a:p>
          <a:p>
            <a:pPr marL="12700" marR="311150">
              <a:lnSpc>
                <a:spcPct val="100000"/>
              </a:lnSpc>
              <a:spcBef>
                <a:spcPts val="1900"/>
              </a:spcBef>
            </a:pP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Please</a:t>
            </a:r>
            <a:r>
              <a:rPr sz="20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take</a:t>
            </a:r>
            <a:r>
              <a:rPr sz="20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20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few</a:t>
            </a:r>
            <a:r>
              <a:rPr sz="20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moments</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read</a:t>
            </a:r>
            <a:r>
              <a:rPr sz="20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0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following</a:t>
            </a:r>
            <a:r>
              <a:rPr sz="20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statements.</a:t>
            </a:r>
            <a:r>
              <a:rPr sz="20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How</a:t>
            </a:r>
            <a:r>
              <a:rPr sz="20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accurately</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do</a:t>
            </a:r>
            <a:r>
              <a:rPr sz="2000"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they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describe</a:t>
            </a:r>
            <a:r>
              <a:rPr sz="20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your</a:t>
            </a:r>
            <a:r>
              <a:rPr sz="20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board?</a:t>
            </a:r>
            <a:r>
              <a:rPr sz="20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Answer</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on</a:t>
            </a:r>
            <a:r>
              <a:rPr sz="20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20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scale</a:t>
            </a:r>
            <a:r>
              <a:rPr sz="20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20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one</a:t>
            </a:r>
            <a:r>
              <a:rPr sz="20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20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six,</a:t>
            </a:r>
            <a:r>
              <a:rPr sz="20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with</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one</a:t>
            </a:r>
            <a:r>
              <a:rPr sz="20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being</a:t>
            </a:r>
            <a:r>
              <a:rPr sz="20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“not</a:t>
            </a:r>
            <a:r>
              <a:rPr sz="20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at</a:t>
            </a:r>
            <a:r>
              <a:rPr sz="20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all</a:t>
            </a:r>
            <a:r>
              <a:rPr sz="2000"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like</a:t>
            </a:r>
            <a:r>
              <a:rPr sz="2000"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us”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six</a:t>
            </a:r>
            <a:r>
              <a:rPr sz="20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being</a:t>
            </a:r>
            <a:r>
              <a:rPr sz="20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“very</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much</a:t>
            </a:r>
            <a:r>
              <a:rPr sz="20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dirty="0">
                <a:solidFill>
                  <a:srgbClr val="494949"/>
                </a:solidFill>
                <a:latin typeface="Open Sans" panose="020B0606030504020204" pitchFamily="34" charset="0"/>
                <a:ea typeface="Open Sans" panose="020B0606030504020204" pitchFamily="34" charset="0"/>
                <a:cs typeface="Open Sans" panose="020B0606030504020204" pitchFamily="34" charset="0"/>
              </a:rPr>
              <a:t>like</a:t>
            </a:r>
            <a:r>
              <a:rPr sz="20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0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us.”</a:t>
            </a:r>
            <a:endParaRPr sz="20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6761C41A-9546-140E-430F-5F0F3C3857B5}"/>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108</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2214245">
              <a:lnSpc>
                <a:spcPct val="100000"/>
              </a:lnSpc>
              <a:spcBef>
                <a:spcPts val="100"/>
              </a:spcBef>
            </a:pPr>
            <a:r>
              <a:rPr sz="4000" spc="-20">
                <a:solidFill>
                  <a:srgbClr val="117624"/>
                </a:solidFill>
              </a:rPr>
              <a:t>Oversight</a:t>
            </a:r>
            <a:r>
              <a:rPr sz="4000" spc="-200">
                <a:solidFill>
                  <a:srgbClr val="117624"/>
                </a:solidFill>
              </a:rPr>
              <a:t> </a:t>
            </a:r>
            <a:r>
              <a:rPr sz="4000">
                <a:solidFill>
                  <a:srgbClr val="117624"/>
                </a:solidFill>
              </a:rPr>
              <a:t>and</a:t>
            </a:r>
            <a:r>
              <a:rPr sz="4000" spc="-195">
                <a:solidFill>
                  <a:srgbClr val="117624"/>
                </a:solidFill>
              </a:rPr>
              <a:t> </a:t>
            </a:r>
            <a:r>
              <a:rPr sz="4000" spc="-10">
                <a:solidFill>
                  <a:srgbClr val="117624"/>
                </a:solidFill>
              </a:rPr>
              <a:t>Direction</a:t>
            </a:r>
            <a:r>
              <a:rPr sz="4000" spc="-170">
                <a:solidFill>
                  <a:srgbClr val="117624"/>
                </a:solidFill>
              </a:rPr>
              <a:t> </a:t>
            </a:r>
            <a:r>
              <a:rPr sz="4000" spc="-10">
                <a:solidFill>
                  <a:srgbClr val="117624"/>
                </a:solidFill>
              </a:rPr>
              <a:t>Setting</a:t>
            </a:r>
            <a:endParaRPr sz="4000"/>
          </a:p>
        </p:txBody>
      </p:sp>
      <p:graphicFrame>
        <p:nvGraphicFramePr>
          <p:cNvPr id="3" name="object 3"/>
          <p:cNvGraphicFramePr>
            <a:graphicFrameLocks noGrp="1"/>
          </p:cNvGraphicFramePr>
          <p:nvPr>
            <p:extLst>
              <p:ext uri="{D42A27DB-BD31-4B8C-83A1-F6EECF244321}">
                <p14:modId xmlns:p14="http://schemas.microsoft.com/office/powerpoint/2010/main" val="99753608"/>
              </p:ext>
            </p:extLst>
          </p:nvPr>
        </p:nvGraphicFramePr>
        <p:xfrm>
          <a:off x="1582547" y="932432"/>
          <a:ext cx="8998584" cy="4572000"/>
        </p:xfrm>
        <a:graphic>
          <a:graphicData uri="http://schemas.openxmlformats.org/drawingml/2006/table">
            <a:tbl>
              <a:tblPr firstRow="1" bandRow="1">
                <a:tableStyleId>{2D5ABB26-0587-4C30-8999-92F81FD0307C}</a:tableStyleId>
              </a:tblPr>
              <a:tblGrid>
                <a:gridCol w="667385">
                  <a:extLst>
                    <a:ext uri="{9D8B030D-6E8A-4147-A177-3AD203B41FA5}">
                      <a16:colId xmlns:a16="http://schemas.microsoft.com/office/drawing/2014/main" val="20000"/>
                    </a:ext>
                  </a:extLst>
                </a:gridCol>
                <a:gridCol w="603250">
                  <a:extLst>
                    <a:ext uri="{9D8B030D-6E8A-4147-A177-3AD203B41FA5}">
                      <a16:colId xmlns:a16="http://schemas.microsoft.com/office/drawing/2014/main" val="20001"/>
                    </a:ext>
                  </a:extLst>
                </a:gridCol>
                <a:gridCol w="551815">
                  <a:extLst>
                    <a:ext uri="{9D8B030D-6E8A-4147-A177-3AD203B41FA5}">
                      <a16:colId xmlns:a16="http://schemas.microsoft.com/office/drawing/2014/main" val="20002"/>
                    </a:ext>
                  </a:extLst>
                </a:gridCol>
                <a:gridCol w="538480">
                  <a:extLst>
                    <a:ext uri="{9D8B030D-6E8A-4147-A177-3AD203B41FA5}">
                      <a16:colId xmlns:a16="http://schemas.microsoft.com/office/drawing/2014/main" val="20003"/>
                    </a:ext>
                  </a:extLst>
                </a:gridCol>
                <a:gridCol w="500380">
                  <a:extLst>
                    <a:ext uri="{9D8B030D-6E8A-4147-A177-3AD203B41FA5}">
                      <a16:colId xmlns:a16="http://schemas.microsoft.com/office/drawing/2014/main" val="20004"/>
                    </a:ext>
                  </a:extLst>
                </a:gridCol>
                <a:gridCol w="563879">
                  <a:extLst>
                    <a:ext uri="{9D8B030D-6E8A-4147-A177-3AD203B41FA5}">
                      <a16:colId xmlns:a16="http://schemas.microsoft.com/office/drawing/2014/main" val="20005"/>
                    </a:ext>
                  </a:extLst>
                </a:gridCol>
                <a:gridCol w="5573395">
                  <a:extLst>
                    <a:ext uri="{9D8B030D-6E8A-4147-A177-3AD203B41FA5}">
                      <a16:colId xmlns:a16="http://schemas.microsoft.com/office/drawing/2014/main" val="20006"/>
                    </a:ext>
                  </a:extLst>
                </a:gridCol>
              </a:tblGrid>
              <a:tr h="466725">
                <a:tc gridSpan="6">
                  <a:txBody>
                    <a:bodyPr/>
                    <a:lstStyle/>
                    <a:p>
                      <a:pPr marL="93345" algn="ctr">
                        <a:lnSpc>
                          <a:spcPts val="1664"/>
                        </a:lnSpc>
                        <a:spcBef>
                          <a:spcPts val="130"/>
                        </a:spcBef>
                        <a:tabLst>
                          <a:tab pos="2337435" algn="l"/>
                        </a:tabLst>
                      </a:pPr>
                      <a:r>
                        <a:rPr sz="1200" spc="-20" dirty="0">
                          <a:latin typeface="Open Sans" panose="020B0606030504020204" pitchFamily="34" charset="0"/>
                          <a:ea typeface="Open Sans" panose="020B0606030504020204" pitchFamily="34" charset="0"/>
                          <a:cs typeface="Open Sans" panose="020B0606030504020204" pitchFamily="34" charset="0"/>
                        </a:rPr>
                        <a:t>Very</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much</a:t>
                      </a:r>
                      <a:r>
                        <a:rPr sz="1200" dirty="0">
                          <a:latin typeface="Open Sans" panose="020B0606030504020204" pitchFamily="34" charset="0"/>
                          <a:ea typeface="Open Sans" panose="020B0606030504020204" pitchFamily="34" charset="0"/>
                          <a:cs typeface="Open Sans" panose="020B0606030504020204" pitchFamily="34" charset="0"/>
                        </a:rPr>
                        <a:t>	Not</a:t>
                      </a:r>
                      <a:r>
                        <a:rPr sz="1200" spc="-7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at</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spc="-25" dirty="0">
                          <a:latin typeface="Open Sans" panose="020B0606030504020204" pitchFamily="34" charset="0"/>
                          <a:ea typeface="Open Sans" panose="020B0606030504020204" pitchFamily="34" charset="0"/>
                          <a:cs typeface="Open Sans" panose="020B0606030504020204" pitchFamily="34" charset="0"/>
                        </a:rPr>
                        <a:t>all</a:t>
                      </a:r>
                      <a:endParaRPr sz="1200" dirty="0">
                        <a:latin typeface="Open Sans" panose="020B0606030504020204" pitchFamily="34" charset="0"/>
                        <a:ea typeface="Open Sans" panose="020B0606030504020204" pitchFamily="34" charset="0"/>
                        <a:cs typeface="Open Sans" panose="020B0606030504020204" pitchFamily="34" charset="0"/>
                      </a:endParaRPr>
                    </a:p>
                    <a:p>
                      <a:pPr marL="89535" algn="ctr">
                        <a:lnSpc>
                          <a:spcPts val="1664"/>
                        </a:lnSpc>
                        <a:tabLst>
                          <a:tab pos="2345690" algn="l"/>
                        </a:tabLst>
                      </a:pPr>
                      <a:r>
                        <a:rPr sz="1200" spc="-25" dirty="0">
                          <a:latin typeface="Open Sans" panose="020B0606030504020204" pitchFamily="34" charset="0"/>
                          <a:ea typeface="Open Sans" panose="020B0606030504020204" pitchFamily="34" charset="0"/>
                          <a:cs typeface="Open Sans" panose="020B0606030504020204" pitchFamily="34" charset="0"/>
                        </a:rPr>
                        <a:t>like</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spc="-25" dirty="0">
                          <a:latin typeface="Open Sans" panose="020B0606030504020204" pitchFamily="34" charset="0"/>
                          <a:ea typeface="Open Sans" panose="020B0606030504020204" pitchFamily="34" charset="0"/>
                          <a:cs typeface="Open Sans" panose="020B0606030504020204" pitchFamily="34" charset="0"/>
                        </a:rPr>
                        <a:t>us</a:t>
                      </a:r>
                      <a:r>
                        <a:rPr sz="1200" dirty="0">
                          <a:latin typeface="Open Sans" panose="020B0606030504020204" pitchFamily="34" charset="0"/>
                          <a:ea typeface="Open Sans" panose="020B0606030504020204" pitchFamily="34" charset="0"/>
                          <a:cs typeface="Open Sans" panose="020B0606030504020204" pitchFamily="34" charset="0"/>
                        </a:rPr>
                        <a:t>	</a:t>
                      </a:r>
                      <a:r>
                        <a:rPr sz="1200" spc="-30" dirty="0">
                          <a:latin typeface="Open Sans" panose="020B0606030504020204" pitchFamily="34" charset="0"/>
                          <a:ea typeface="Open Sans" panose="020B0606030504020204" pitchFamily="34" charset="0"/>
                          <a:cs typeface="Open Sans" panose="020B0606030504020204" pitchFamily="34" charset="0"/>
                        </a:rPr>
                        <a:t>like</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spc="-25" dirty="0">
                          <a:latin typeface="Open Sans" panose="020B0606030504020204" pitchFamily="34" charset="0"/>
                          <a:ea typeface="Open Sans" panose="020B0606030504020204" pitchFamily="34" charset="0"/>
                          <a:cs typeface="Open Sans" panose="020B0606030504020204" pitchFamily="34" charset="0"/>
                        </a:rPr>
                        <a:t>us</a:t>
                      </a:r>
                      <a:endParaRPr sz="1200" dirty="0">
                        <a:latin typeface="Open Sans" panose="020B0606030504020204" pitchFamily="34" charset="0"/>
                        <a:ea typeface="Open Sans" panose="020B0606030504020204" pitchFamily="34" charset="0"/>
                        <a:cs typeface="Open Sans" panose="020B0606030504020204" pitchFamily="34" charset="0"/>
                      </a:endParaRPr>
                    </a:p>
                  </a:txBody>
                  <a:tcPr marL="0" marR="0" marT="16510" marB="0">
                    <a:lnL w="12700">
                      <a:solidFill>
                        <a:srgbClr val="80619F"/>
                      </a:solidFill>
                      <a:prstDash val="solid"/>
                    </a:lnL>
                    <a:lnR w="12700">
                      <a:solidFill>
                        <a:srgbClr val="80619F"/>
                      </a:solidFill>
                      <a:prstDash val="solid"/>
                    </a:lnR>
                    <a:lnT w="12700">
                      <a:solidFill>
                        <a:srgbClr val="80619F"/>
                      </a:solidFill>
                      <a:prstDash val="solid"/>
                    </a:lnT>
                    <a:lnB w="28575">
                      <a:solidFill>
                        <a:srgbClr val="80619F"/>
                      </a:solidFill>
                      <a:prstDash val="solid"/>
                    </a:lnB>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a:txBody>
                    <a:bodyPr/>
                    <a:lstStyle/>
                    <a:p>
                      <a:pPr marL="3810" algn="ctr">
                        <a:lnSpc>
                          <a:spcPct val="100000"/>
                        </a:lnSpc>
                        <a:spcBef>
                          <a:spcPts val="680"/>
                        </a:spcBef>
                      </a:pPr>
                      <a:r>
                        <a:rPr sz="1600" spc="-10">
                          <a:latin typeface="Open Sans" panose="020B0606030504020204" pitchFamily="34" charset="0"/>
                          <a:ea typeface="Open Sans" panose="020B0606030504020204" pitchFamily="34" charset="0"/>
                          <a:cs typeface="Open Sans" panose="020B0606030504020204" pitchFamily="34" charset="0"/>
                        </a:rPr>
                        <a:t>Attribute</a:t>
                      </a:r>
                      <a:endParaRPr sz="1600">
                        <a:latin typeface="Open Sans" panose="020B0606030504020204" pitchFamily="34" charset="0"/>
                        <a:ea typeface="Open Sans" panose="020B0606030504020204" pitchFamily="34" charset="0"/>
                        <a:cs typeface="Open Sans" panose="020B0606030504020204" pitchFamily="34" charset="0"/>
                      </a:endParaRPr>
                    </a:p>
                  </a:txBody>
                  <a:tcPr marL="0" marR="0" marT="86360" marB="0">
                    <a:lnL w="12700">
                      <a:solidFill>
                        <a:srgbClr val="80619F"/>
                      </a:solidFill>
                      <a:prstDash val="solid"/>
                    </a:lnL>
                    <a:lnR w="12700">
                      <a:solidFill>
                        <a:srgbClr val="80619F"/>
                      </a:solidFill>
                      <a:prstDash val="solid"/>
                    </a:lnR>
                    <a:lnT w="12700">
                      <a:solidFill>
                        <a:srgbClr val="80619F"/>
                      </a:solidFill>
                      <a:prstDash val="solid"/>
                    </a:lnT>
                    <a:lnB w="28575">
                      <a:solidFill>
                        <a:srgbClr val="80619F"/>
                      </a:solidFill>
                      <a:prstDash val="solid"/>
                    </a:lnB>
                  </a:tcPr>
                </a:tc>
                <a:extLst>
                  <a:ext uri="{0D108BD9-81ED-4DB2-BD59-A6C34878D82A}">
                    <a16:rowId xmlns:a16="http://schemas.microsoft.com/office/drawing/2014/main" val="10000"/>
                  </a:ext>
                </a:extLst>
              </a:tr>
              <a:tr h="775335">
                <a:tc>
                  <a:txBody>
                    <a:bodyPr/>
                    <a:lstStyle/>
                    <a:p>
                      <a:pPr>
                        <a:lnSpc>
                          <a:spcPct val="100000"/>
                        </a:lnSpc>
                        <a:spcBef>
                          <a:spcPts val="360"/>
                        </a:spcBef>
                      </a:pPr>
                      <a:endParaRPr sz="1200">
                        <a:latin typeface="Open Sans" panose="020B0606030504020204" pitchFamily="34" charset="0"/>
                        <a:ea typeface="Open Sans" panose="020B0606030504020204" pitchFamily="34" charset="0"/>
                        <a:cs typeface="Open Sans" panose="020B0606030504020204" pitchFamily="34" charset="0"/>
                      </a:endParaRPr>
                    </a:p>
                    <a:p>
                      <a:pPr marL="4445"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6</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B="0">
                    <a:lnL w="12700">
                      <a:solidFill>
                        <a:srgbClr val="80619F"/>
                      </a:solidFill>
                      <a:prstDash val="solid"/>
                    </a:lnL>
                    <a:lnR w="12700">
                      <a:solidFill>
                        <a:srgbClr val="80619F"/>
                      </a:solidFill>
                      <a:prstDash val="solid"/>
                    </a:lnR>
                    <a:lnT w="28575">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spcBef>
                          <a:spcPts val="360"/>
                        </a:spcBef>
                      </a:pPr>
                      <a:endParaRPr sz="1200">
                        <a:latin typeface="Open Sans" panose="020B0606030504020204" pitchFamily="34" charset="0"/>
                        <a:ea typeface="Open Sans" panose="020B0606030504020204" pitchFamily="34" charset="0"/>
                        <a:cs typeface="Open Sans" panose="020B0606030504020204" pitchFamily="34" charset="0"/>
                      </a:endParaRPr>
                    </a:p>
                    <a:p>
                      <a:pPr marR="208279" algn="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5</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B="0">
                    <a:lnL w="12700">
                      <a:solidFill>
                        <a:srgbClr val="80619F"/>
                      </a:solidFill>
                      <a:prstDash val="solid"/>
                    </a:lnL>
                    <a:lnR w="12700">
                      <a:solidFill>
                        <a:srgbClr val="80619F"/>
                      </a:solidFill>
                      <a:prstDash val="solid"/>
                    </a:lnR>
                    <a:lnT w="28575">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spcBef>
                          <a:spcPts val="360"/>
                        </a:spcBef>
                      </a:pPr>
                      <a:endParaRPr sz="1200">
                        <a:latin typeface="Open Sans" panose="020B0606030504020204" pitchFamily="34" charset="0"/>
                        <a:ea typeface="Open Sans" panose="020B0606030504020204" pitchFamily="34" charset="0"/>
                        <a:cs typeface="Open Sans" panose="020B0606030504020204" pitchFamily="34" charset="0"/>
                      </a:endParaRPr>
                    </a:p>
                    <a:p>
                      <a:pPr marL="3810"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4</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B="0">
                    <a:lnL w="12700">
                      <a:solidFill>
                        <a:srgbClr val="80619F"/>
                      </a:solidFill>
                      <a:prstDash val="solid"/>
                    </a:lnL>
                    <a:lnR w="12700">
                      <a:solidFill>
                        <a:srgbClr val="80619F"/>
                      </a:solidFill>
                      <a:prstDash val="solid"/>
                    </a:lnR>
                    <a:lnT w="28575">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spcBef>
                          <a:spcPts val="360"/>
                        </a:spcBef>
                      </a:pPr>
                      <a:endParaRPr sz="1200">
                        <a:latin typeface="Open Sans" panose="020B0606030504020204" pitchFamily="34" charset="0"/>
                        <a:ea typeface="Open Sans" panose="020B0606030504020204" pitchFamily="34" charset="0"/>
                        <a:cs typeface="Open Sans" panose="020B0606030504020204" pitchFamily="34" charset="0"/>
                      </a:endParaRPr>
                    </a:p>
                    <a:p>
                      <a:pPr marL="5080"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3</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B="0">
                    <a:lnL w="12700">
                      <a:solidFill>
                        <a:srgbClr val="80619F"/>
                      </a:solidFill>
                      <a:prstDash val="solid"/>
                    </a:lnL>
                    <a:lnR w="12700">
                      <a:solidFill>
                        <a:srgbClr val="80619F"/>
                      </a:solidFill>
                      <a:prstDash val="solid"/>
                    </a:lnR>
                    <a:lnT w="28575">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spcBef>
                          <a:spcPts val="360"/>
                        </a:spcBef>
                      </a:pPr>
                      <a:endParaRPr sz="1200">
                        <a:latin typeface="Open Sans" panose="020B0606030504020204" pitchFamily="34" charset="0"/>
                        <a:ea typeface="Open Sans" panose="020B0606030504020204" pitchFamily="34" charset="0"/>
                        <a:cs typeface="Open Sans" panose="020B0606030504020204" pitchFamily="34" charset="0"/>
                      </a:endParaRPr>
                    </a:p>
                    <a:p>
                      <a:pPr marL="73660"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2</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B="0">
                    <a:lnL w="12700">
                      <a:solidFill>
                        <a:srgbClr val="80619F"/>
                      </a:solidFill>
                      <a:prstDash val="solid"/>
                    </a:lnL>
                    <a:lnR w="12700">
                      <a:solidFill>
                        <a:srgbClr val="80619F"/>
                      </a:solidFill>
                      <a:prstDash val="solid"/>
                    </a:lnR>
                    <a:lnT w="28575">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spcBef>
                          <a:spcPts val="360"/>
                        </a:spcBef>
                      </a:pPr>
                      <a:endParaRPr sz="1200">
                        <a:latin typeface="Open Sans" panose="020B0606030504020204" pitchFamily="34" charset="0"/>
                        <a:ea typeface="Open Sans" panose="020B0606030504020204" pitchFamily="34" charset="0"/>
                        <a:cs typeface="Open Sans" panose="020B0606030504020204" pitchFamily="34" charset="0"/>
                      </a:endParaRPr>
                    </a:p>
                    <a:p>
                      <a:pPr marR="34925"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1</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B="0">
                    <a:lnL w="12700">
                      <a:solidFill>
                        <a:srgbClr val="80619F"/>
                      </a:solidFill>
                      <a:prstDash val="solid"/>
                    </a:lnL>
                    <a:lnR w="12700">
                      <a:solidFill>
                        <a:srgbClr val="80619F"/>
                      </a:solidFill>
                      <a:prstDash val="solid"/>
                    </a:lnR>
                    <a:lnT w="28575">
                      <a:solidFill>
                        <a:srgbClr val="80619F"/>
                      </a:solidFill>
                      <a:prstDash val="solid"/>
                    </a:lnT>
                    <a:lnB w="12700">
                      <a:solidFill>
                        <a:srgbClr val="80619F"/>
                      </a:solidFill>
                      <a:prstDash val="solid"/>
                    </a:lnB>
                    <a:solidFill>
                      <a:srgbClr val="80619F">
                        <a:alpha val="19999"/>
                      </a:srgbClr>
                    </a:solidFill>
                  </a:tcPr>
                </a:tc>
                <a:tc>
                  <a:txBody>
                    <a:bodyPr/>
                    <a:lstStyle/>
                    <a:p>
                      <a:pPr marL="92075" marR="389255">
                        <a:lnSpc>
                          <a:spcPct val="100000"/>
                        </a:lnSpc>
                        <a:spcBef>
                          <a:spcPts val="135"/>
                        </a:spcBef>
                      </a:pPr>
                      <a:r>
                        <a:rPr sz="1200" spc="-10" dirty="0">
                          <a:latin typeface="Open Sans" panose="020B0606030504020204" pitchFamily="34" charset="0"/>
                          <a:ea typeface="Open Sans" panose="020B0606030504020204" pitchFamily="34" charset="0"/>
                          <a:cs typeface="Open Sans" panose="020B0606030504020204" pitchFamily="34" charset="0"/>
                        </a:rPr>
                        <a:t>We</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participate</a:t>
                      </a:r>
                      <a:r>
                        <a:rPr sz="1200" spc="-3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in</a:t>
                      </a:r>
                      <a:r>
                        <a:rPr sz="1200" spc="-30"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board</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meetings</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where</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majority</a:t>
                      </a:r>
                      <a:r>
                        <a:rPr sz="1200" spc="-5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of</a:t>
                      </a:r>
                      <a:r>
                        <a:rPr sz="1200" spc="-50" dirty="0">
                          <a:latin typeface="Open Sans" panose="020B0606030504020204" pitchFamily="34" charset="0"/>
                          <a:ea typeface="Open Sans" panose="020B0606030504020204" pitchFamily="34" charset="0"/>
                          <a:cs typeface="Open Sans" panose="020B0606030504020204" pitchFamily="34" charset="0"/>
                        </a:rPr>
                        <a:t> </a:t>
                      </a:r>
                      <a:r>
                        <a:rPr sz="1200" spc="-25" dirty="0">
                          <a:latin typeface="Open Sans" panose="020B0606030504020204" pitchFamily="34" charset="0"/>
                          <a:ea typeface="Open Sans" panose="020B0606030504020204" pitchFamily="34" charset="0"/>
                          <a:cs typeface="Open Sans" panose="020B0606030504020204" pitchFamily="34" charset="0"/>
                        </a:rPr>
                        <a:t>the</a:t>
                      </a:r>
                      <a:r>
                        <a:rPr sz="1200" spc="-6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agenda </a:t>
                      </a:r>
                      <a:r>
                        <a:rPr sz="1200" spc="-25" dirty="0">
                          <a:latin typeface="Open Sans" panose="020B0606030504020204" pitchFamily="34" charset="0"/>
                          <a:ea typeface="Open Sans" panose="020B0606030504020204" pitchFamily="34" charset="0"/>
                          <a:cs typeface="Open Sans" panose="020B0606030504020204" pitchFamily="34" charset="0"/>
                        </a:rPr>
                        <a:t>and </a:t>
                      </a:r>
                      <a:r>
                        <a:rPr sz="1200" spc="-20" dirty="0">
                          <a:latin typeface="Open Sans" panose="020B0606030504020204" pitchFamily="34" charset="0"/>
                          <a:ea typeface="Open Sans" panose="020B0606030504020204" pitchFamily="34" charset="0"/>
                          <a:cs typeface="Open Sans" panose="020B0606030504020204" pitchFamily="34" charset="0"/>
                        </a:rPr>
                        <a:t>board</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time</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is</a:t>
                      </a:r>
                      <a:r>
                        <a:rPr sz="1200" spc="-30"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focused</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on</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issues</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of</a:t>
                      </a:r>
                      <a:r>
                        <a:rPr sz="1200" spc="-50"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direction</a:t>
                      </a:r>
                      <a:r>
                        <a:rPr sz="1200" spc="-50"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setting,</a:t>
                      </a:r>
                      <a:r>
                        <a:rPr sz="1200" spc="-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policy</a:t>
                      </a:r>
                      <a:r>
                        <a:rPr sz="1200" spc="-5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strategy.</a:t>
                      </a:r>
                      <a:endParaRPr sz="1200" dirty="0">
                        <a:latin typeface="Open Sans" panose="020B0606030504020204" pitchFamily="34" charset="0"/>
                        <a:ea typeface="Open Sans" panose="020B0606030504020204" pitchFamily="34" charset="0"/>
                        <a:cs typeface="Open Sans" panose="020B0606030504020204" pitchFamily="34" charset="0"/>
                      </a:endParaRPr>
                    </a:p>
                  </a:txBody>
                  <a:tcPr marL="0" marR="0" marT="17145" marB="0" anchor="ctr">
                    <a:lnL w="12700">
                      <a:solidFill>
                        <a:srgbClr val="80619F"/>
                      </a:solidFill>
                      <a:prstDash val="solid"/>
                    </a:lnL>
                    <a:lnR w="12700">
                      <a:solidFill>
                        <a:srgbClr val="80619F"/>
                      </a:solidFill>
                      <a:prstDash val="solid"/>
                    </a:lnR>
                    <a:lnT w="28575">
                      <a:solidFill>
                        <a:srgbClr val="80619F"/>
                      </a:solidFill>
                      <a:prstDash val="solid"/>
                    </a:lnT>
                    <a:lnB w="12700">
                      <a:solidFill>
                        <a:srgbClr val="80619F"/>
                      </a:solidFill>
                      <a:prstDash val="solid"/>
                    </a:lnB>
                    <a:solidFill>
                      <a:srgbClr val="80619F">
                        <a:alpha val="19999"/>
                      </a:srgbClr>
                    </a:solidFill>
                  </a:tcPr>
                </a:tc>
                <a:extLst>
                  <a:ext uri="{0D108BD9-81ED-4DB2-BD59-A6C34878D82A}">
                    <a16:rowId xmlns:a16="http://schemas.microsoft.com/office/drawing/2014/main" val="10001"/>
                  </a:ext>
                </a:extLst>
              </a:tr>
              <a:tr h="775970">
                <a:tc>
                  <a:txBody>
                    <a:bodyPr/>
                    <a:lstStyle/>
                    <a:p>
                      <a:pPr>
                        <a:lnSpc>
                          <a:spcPct val="100000"/>
                        </a:lnSpc>
                        <a:spcBef>
                          <a:spcPts val="360"/>
                        </a:spcBef>
                      </a:pPr>
                      <a:endParaRPr sz="1200">
                        <a:latin typeface="Open Sans" panose="020B0606030504020204" pitchFamily="34" charset="0"/>
                        <a:ea typeface="Open Sans" panose="020B0606030504020204" pitchFamily="34" charset="0"/>
                        <a:cs typeface="Open Sans" panose="020B0606030504020204" pitchFamily="34" charset="0"/>
                      </a:endParaRPr>
                    </a:p>
                    <a:p>
                      <a:pPr marL="3175"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6</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spcBef>
                          <a:spcPts val="360"/>
                        </a:spcBef>
                      </a:pPr>
                      <a:endParaRPr sz="1200">
                        <a:latin typeface="Open Sans" panose="020B0606030504020204" pitchFamily="34" charset="0"/>
                        <a:ea typeface="Open Sans" panose="020B0606030504020204" pitchFamily="34" charset="0"/>
                        <a:cs typeface="Open Sans" panose="020B0606030504020204" pitchFamily="34" charset="0"/>
                      </a:endParaRPr>
                    </a:p>
                    <a:p>
                      <a:pPr marR="208915" algn="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5</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spcBef>
                          <a:spcPts val="360"/>
                        </a:spcBef>
                      </a:pPr>
                      <a:endParaRPr sz="1200">
                        <a:latin typeface="Open Sans" panose="020B0606030504020204" pitchFamily="34" charset="0"/>
                        <a:ea typeface="Open Sans" panose="020B0606030504020204" pitchFamily="34" charset="0"/>
                        <a:cs typeface="Open Sans" panose="020B0606030504020204" pitchFamily="34" charset="0"/>
                      </a:endParaRPr>
                    </a:p>
                    <a:p>
                      <a:pPr marL="3175"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4</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spcBef>
                          <a:spcPts val="360"/>
                        </a:spcBef>
                      </a:pPr>
                      <a:endParaRPr sz="1200">
                        <a:latin typeface="Open Sans" panose="020B0606030504020204" pitchFamily="34" charset="0"/>
                        <a:ea typeface="Open Sans" panose="020B0606030504020204" pitchFamily="34" charset="0"/>
                        <a:cs typeface="Open Sans" panose="020B0606030504020204" pitchFamily="34" charset="0"/>
                      </a:endParaRPr>
                    </a:p>
                    <a:p>
                      <a:pPr marL="4445"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3</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spcBef>
                          <a:spcPts val="360"/>
                        </a:spcBef>
                      </a:pPr>
                      <a:endParaRPr sz="1200">
                        <a:latin typeface="Open Sans" panose="020B0606030504020204" pitchFamily="34" charset="0"/>
                        <a:ea typeface="Open Sans" panose="020B0606030504020204" pitchFamily="34" charset="0"/>
                        <a:cs typeface="Open Sans" panose="020B0606030504020204" pitchFamily="34" charset="0"/>
                      </a:endParaRPr>
                    </a:p>
                    <a:p>
                      <a:pPr marL="73025"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2</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spcBef>
                          <a:spcPts val="360"/>
                        </a:spcBef>
                      </a:pPr>
                      <a:endParaRPr sz="1200">
                        <a:latin typeface="Open Sans" panose="020B0606030504020204" pitchFamily="34" charset="0"/>
                        <a:ea typeface="Open Sans" panose="020B0606030504020204" pitchFamily="34" charset="0"/>
                        <a:cs typeface="Open Sans" panose="020B0606030504020204" pitchFamily="34" charset="0"/>
                      </a:endParaRPr>
                    </a:p>
                    <a:p>
                      <a:pPr marR="35560"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1</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marL="92075" marR="514350" indent="-635">
                        <a:lnSpc>
                          <a:spcPct val="100000"/>
                        </a:lnSpc>
                        <a:spcBef>
                          <a:spcPts val="135"/>
                        </a:spcBef>
                      </a:pPr>
                      <a:r>
                        <a:rPr sz="1200" spc="-20">
                          <a:latin typeface="Open Sans" panose="020B0606030504020204" pitchFamily="34" charset="0"/>
                          <a:ea typeface="Open Sans" panose="020B0606030504020204" pitchFamily="34" charset="0"/>
                          <a:cs typeface="Open Sans" panose="020B0606030504020204" pitchFamily="34" charset="0"/>
                        </a:rPr>
                        <a:t>We</a:t>
                      </a:r>
                      <a:r>
                        <a:rPr sz="1200" spc="-60">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maintain</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sound</a:t>
                      </a:r>
                      <a:r>
                        <a:rPr sz="1200" spc="-2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fiscal</a:t>
                      </a:r>
                      <a:r>
                        <a:rPr sz="1200" spc="-4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policy</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40">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practices</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5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realistically</a:t>
                      </a:r>
                      <a:r>
                        <a:rPr sz="1200" spc="1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face</a:t>
                      </a:r>
                      <a:r>
                        <a:rPr sz="1200" spc="-8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the </a:t>
                      </a:r>
                      <a:r>
                        <a:rPr sz="1200">
                          <a:latin typeface="Open Sans" panose="020B0606030504020204" pitchFamily="34" charset="0"/>
                          <a:ea typeface="Open Sans" panose="020B0606030504020204" pitchFamily="34" charset="0"/>
                          <a:cs typeface="Open Sans" panose="020B0606030504020204" pitchFamily="34" charset="0"/>
                        </a:rPr>
                        <a:t>financial</a:t>
                      </a:r>
                      <a:r>
                        <a:rPr sz="1200" spc="-20">
                          <a:latin typeface="Open Sans" panose="020B0606030504020204" pitchFamily="34" charset="0"/>
                          <a:ea typeface="Open Sans" panose="020B0606030504020204" pitchFamily="34" charset="0"/>
                          <a:cs typeface="Open Sans" panose="020B0606030504020204" pitchFamily="34" charset="0"/>
                        </a:rPr>
                        <a:t> ability</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30">
                          <a:latin typeface="Open Sans" panose="020B0606030504020204" pitchFamily="34" charset="0"/>
                          <a:ea typeface="Open Sans" panose="020B0606030504020204" pitchFamily="34" charset="0"/>
                          <a:cs typeface="Open Sans" panose="020B0606030504020204" pitchFamily="34" charset="0"/>
                        </a:rPr>
                        <a:t> organization</a:t>
                      </a:r>
                      <a:r>
                        <a:rPr sz="1200" spc="-6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support</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its</a:t>
                      </a:r>
                      <a:r>
                        <a:rPr sz="1200" spc="-20">
                          <a:latin typeface="Open Sans" panose="020B0606030504020204" pitchFamily="34" charset="0"/>
                          <a:ea typeface="Open Sans" panose="020B0606030504020204" pitchFamily="34" charset="0"/>
                          <a:cs typeface="Open Sans" panose="020B0606030504020204" pitchFamily="34" charset="0"/>
                        </a:rPr>
                        <a:t> </a:t>
                      </a:r>
                      <a:r>
                        <a:rPr sz="1200" spc="-30">
                          <a:latin typeface="Open Sans" panose="020B0606030504020204" pitchFamily="34" charset="0"/>
                          <a:ea typeface="Open Sans" panose="020B0606030504020204" pitchFamily="34" charset="0"/>
                          <a:cs typeface="Open Sans" panose="020B0606030504020204" pitchFamily="34" charset="0"/>
                        </a:rPr>
                        <a:t>program</a:t>
                      </a:r>
                      <a:r>
                        <a:rPr sz="1200" spc="-7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a:t>
                      </a:r>
                      <a:r>
                        <a:rPr sz="1200" spc="-6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work.</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17145"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extLst>
                  <a:ext uri="{0D108BD9-81ED-4DB2-BD59-A6C34878D82A}">
                    <a16:rowId xmlns:a16="http://schemas.microsoft.com/office/drawing/2014/main" val="10002"/>
                  </a:ext>
                </a:extLst>
              </a:tr>
              <a:tr h="1002030">
                <a:tc>
                  <a:txBody>
                    <a:bodyPr/>
                    <a:lstStyle/>
                    <a:p>
                      <a:pPr>
                        <a:lnSpc>
                          <a:spcPct val="100000"/>
                        </a:lnSpc>
                        <a:spcBef>
                          <a:spcPts val="1205"/>
                        </a:spcBef>
                      </a:pPr>
                      <a:endParaRPr sz="1200">
                        <a:latin typeface="Open Sans" panose="020B0606030504020204" pitchFamily="34" charset="0"/>
                        <a:ea typeface="Open Sans" panose="020B0606030504020204" pitchFamily="34" charset="0"/>
                        <a:cs typeface="Open Sans" panose="020B0606030504020204" pitchFamily="34" charset="0"/>
                      </a:endParaRPr>
                    </a:p>
                    <a:p>
                      <a:pPr marL="5080"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6</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153035"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spcBef>
                          <a:spcPts val="1205"/>
                        </a:spcBef>
                      </a:pPr>
                      <a:endParaRPr sz="1200">
                        <a:latin typeface="Open Sans" panose="020B0606030504020204" pitchFamily="34" charset="0"/>
                        <a:ea typeface="Open Sans" panose="020B0606030504020204" pitchFamily="34" charset="0"/>
                        <a:cs typeface="Open Sans" panose="020B0606030504020204" pitchFamily="34" charset="0"/>
                      </a:endParaRPr>
                    </a:p>
                    <a:p>
                      <a:pPr marR="208279" algn="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5</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153035"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spcBef>
                          <a:spcPts val="1205"/>
                        </a:spcBef>
                      </a:pPr>
                      <a:endParaRPr sz="1200">
                        <a:latin typeface="Open Sans" panose="020B0606030504020204" pitchFamily="34" charset="0"/>
                        <a:ea typeface="Open Sans" panose="020B0606030504020204" pitchFamily="34" charset="0"/>
                        <a:cs typeface="Open Sans" panose="020B0606030504020204" pitchFamily="34" charset="0"/>
                      </a:endParaRPr>
                    </a:p>
                    <a:p>
                      <a:pPr marL="4445"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4</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153035"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spcBef>
                          <a:spcPts val="1205"/>
                        </a:spcBef>
                      </a:pPr>
                      <a:endParaRPr sz="1200">
                        <a:latin typeface="Open Sans" panose="020B0606030504020204" pitchFamily="34" charset="0"/>
                        <a:ea typeface="Open Sans" panose="020B0606030504020204" pitchFamily="34" charset="0"/>
                        <a:cs typeface="Open Sans" panose="020B0606030504020204" pitchFamily="34" charset="0"/>
                      </a:endParaRPr>
                    </a:p>
                    <a:p>
                      <a:pPr marL="5715"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3</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153035"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spcBef>
                          <a:spcPts val="1205"/>
                        </a:spcBef>
                      </a:pPr>
                      <a:endParaRPr sz="1200">
                        <a:latin typeface="Open Sans" panose="020B0606030504020204" pitchFamily="34" charset="0"/>
                        <a:ea typeface="Open Sans" panose="020B0606030504020204" pitchFamily="34" charset="0"/>
                        <a:cs typeface="Open Sans" panose="020B0606030504020204" pitchFamily="34" charset="0"/>
                      </a:endParaRPr>
                    </a:p>
                    <a:p>
                      <a:pPr marL="74295"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2</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153035"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spcBef>
                          <a:spcPts val="1205"/>
                        </a:spcBef>
                      </a:pPr>
                      <a:endParaRPr sz="1200">
                        <a:latin typeface="Open Sans" panose="020B0606030504020204" pitchFamily="34" charset="0"/>
                        <a:ea typeface="Open Sans" panose="020B0606030504020204" pitchFamily="34" charset="0"/>
                        <a:cs typeface="Open Sans" panose="020B0606030504020204" pitchFamily="34" charset="0"/>
                      </a:endParaRPr>
                    </a:p>
                    <a:p>
                      <a:pPr marR="34290"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1</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153035"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marL="92075" marR="236220">
                        <a:lnSpc>
                          <a:spcPct val="100000"/>
                        </a:lnSpc>
                        <a:spcBef>
                          <a:spcPts val="135"/>
                        </a:spcBef>
                      </a:pPr>
                      <a:r>
                        <a:rPr sz="1200" spc="-20">
                          <a:latin typeface="Open Sans" panose="020B0606030504020204" pitchFamily="34" charset="0"/>
                          <a:ea typeface="Open Sans" panose="020B0606030504020204" pitchFamily="34" charset="0"/>
                          <a:cs typeface="Open Sans" panose="020B0606030504020204" pitchFamily="34" charset="0"/>
                        </a:rPr>
                        <a:t>We</a:t>
                      </a:r>
                      <a:r>
                        <a:rPr sz="1200" spc="-6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are</a:t>
                      </a:r>
                      <a:r>
                        <a:rPr sz="1200" spc="-65">
                          <a:latin typeface="Open Sans" panose="020B0606030504020204" pitchFamily="34" charset="0"/>
                          <a:ea typeface="Open Sans" panose="020B0606030504020204" pitchFamily="34" charset="0"/>
                          <a:cs typeface="Open Sans" panose="020B0606030504020204" pitchFamily="34" charset="0"/>
                        </a:rPr>
                        <a:t> </a:t>
                      </a:r>
                      <a:r>
                        <a:rPr sz="1200" spc="-30">
                          <a:latin typeface="Open Sans" panose="020B0606030504020204" pitchFamily="34" charset="0"/>
                          <a:ea typeface="Open Sans" panose="020B0606030504020204" pitchFamily="34" charset="0"/>
                          <a:cs typeface="Open Sans" panose="020B0606030504020204" pitchFamily="34" charset="0"/>
                        </a:rPr>
                        <a:t>committed</a:t>
                      </a:r>
                      <a:r>
                        <a:rPr sz="1200" spc="-10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15">
                          <a:latin typeface="Open Sans" panose="020B0606030504020204" pitchFamily="34" charset="0"/>
                          <a:ea typeface="Open Sans" panose="020B0606030504020204" pitchFamily="34" charset="0"/>
                          <a:cs typeface="Open Sans" panose="020B0606030504020204" pitchFamily="34" charset="0"/>
                        </a:rPr>
                        <a:t> </a:t>
                      </a:r>
                      <a:r>
                        <a:rPr sz="1200" spc="-35">
                          <a:latin typeface="Open Sans" panose="020B0606030504020204" pitchFamily="34" charset="0"/>
                          <a:ea typeface="Open Sans" panose="020B0606030504020204" pitchFamily="34" charset="0"/>
                          <a:cs typeface="Open Sans" panose="020B0606030504020204" pitchFamily="34" charset="0"/>
                        </a:rPr>
                        <a:t>strategically</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planning</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for</a:t>
                      </a:r>
                      <a:r>
                        <a:rPr sz="1200" spc="-6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10">
                          <a:latin typeface="Open Sans" panose="020B0606030504020204" pitchFamily="34" charset="0"/>
                          <a:ea typeface="Open Sans" panose="020B0606030504020204" pitchFamily="34" charset="0"/>
                          <a:cs typeface="Open Sans" panose="020B0606030504020204" pitchFamily="34" charset="0"/>
                        </a:rPr>
                        <a:t> </a:t>
                      </a:r>
                      <a:r>
                        <a:rPr sz="1200" spc="-40">
                          <a:latin typeface="Open Sans" panose="020B0606030504020204" pitchFamily="34" charset="0"/>
                          <a:ea typeface="Open Sans" panose="020B0606030504020204" pitchFamily="34" charset="0"/>
                          <a:cs typeface="Open Sans" panose="020B0606030504020204" pitchFamily="34" charset="0"/>
                        </a:rPr>
                        <a:t>long-</a:t>
                      </a:r>
                      <a:r>
                        <a:rPr sz="1200">
                          <a:latin typeface="Open Sans" panose="020B0606030504020204" pitchFamily="34" charset="0"/>
                          <a:ea typeface="Open Sans" panose="020B0606030504020204" pitchFamily="34" charset="0"/>
                          <a:cs typeface="Open Sans" panose="020B0606030504020204" pitchFamily="34" charset="0"/>
                        </a:rPr>
                        <a:t>term</a:t>
                      </a:r>
                      <a:r>
                        <a:rPr sz="1200" spc="-4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future </a:t>
                      </a:r>
                      <a:r>
                        <a:rPr sz="1200">
                          <a:latin typeface="Open Sans" panose="020B0606030504020204" pitchFamily="34" charset="0"/>
                          <a:ea typeface="Open Sans" panose="020B0606030504020204" pitchFamily="34" charset="0"/>
                          <a:cs typeface="Open Sans" panose="020B0606030504020204" pitchFamily="34" charset="0"/>
                        </a:rPr>
                        <a:t>of</a:t>
                      </a:r>
                      <a:r>
                        <a:rPr sz="1200" spc="-5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the </a:t>
                      </a:r>
                      <a:r>
                        <a:rPr sz="1200" spc="-30">
                          <a:latin typeface="Open Sans" panose="020B0606030504020204" pitchFamily="34" charset="0"/>
                          <a:ea typeface="Open Sans" panose="020B0606030504020204" pitchFamily="34" charset="0"/>
                          <a:cs typeface="Open Sans" panose="020B0606030504020204" pitchFamily="34" charset="0"/>
                        </a:rPr>
                        <a:t>organization,</a:t>
                      </a:r>
                      <a:r>
                        <a:rPr sz="1200" spc="-50">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consider</a:t>
                      </a:r>
                      <a:r>
                        <a:rPr sz="1200" spc="-5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this</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regular</a:t>
                      </a:r>
                      <a:r>
                        <a:rPr sz="1200" spc="-1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activity</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a:t>
                      </a:r>
                      <a:r>
                        <a:rPr sz="1200" spc="-5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2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board,</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30">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weigh</a:t>
                      </a:r>
                      <a:r>
                        <a:rPr sz="1200" spc="-55">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all </a:t>
                      </a:r>
                      <a:r>
                        <a:rPr sz="1200" spc="-10">
                          <a:latin typeface="Open Sans" panose="020B0606030504020204" pitchFamily="34" charset="0"/>
                          <a:ea typeface="Open Sans" panose="020B0606030504020204" pitchFamily="34" charset="0"/>
                          <a:cs typeface="Open Sans" panose="020B0606030504020204" pitchFamily="34" charset="0"/>
                        </a:rPr>
                        <a:t>decisions</a:t>
                      </a:r>
                      <a:r>
                        <a:rPr sz="1200" spc="-5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in</a:t>
                      </a:r>
                      <a:r>
                        <a:rPr sz="1200" spc="-50">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terms</a:t>
                      </a:r>
                      <a:r>
                        <a:rPr sz="1200" spc="-6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a:t>
                      </a:r>
                      <a:r>
                        <a:rPr sz="1200" spc="-6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what</a:t>
                      </a:r>
                      <a:r>
                        <a:rPr sz="1200" spc="-6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is</a:t>
                      </a:r>
                      <a:r>
                        <a:rPr sz="1200" spc="-40">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best</a:t>
                      </a:r>
                      <a:r>
                        <a:rPr sz="1200" spc="-5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for</a:t>
                      </a:r>
                      <a:r>
                        <a:rPr sz="1200" spc="-5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those</a:t>
                      </a:r>
                      <a:r>
                        <a:rPr sz="1200" spc="-6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served</a:t>
                      </a:r>
                      <a:r>
                        <a:rPr sz="1200" spc="4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by</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4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organization.</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17145"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extLst>
                  <a:ext uri="{0D108BD9-81ED-4DB2-BD59-A6C34878D82A}">
                    <a16:rowId xmlns:a16="http://schemas.microsoft.com/office/drawing/2014/main" val="10003"/>
                  </a:ext>
                </a:extLst>
              </a:tr>
              <a:tr h="775970">
                <a:tc>
                  <a:txBody>
                    <a:bodyPr/>
                    <a:lstStyle/>
                    <a:p>
                      <a:pPr>
                        <a:lnSpc>
                          <a:spcPct val="100000"/>
                        </a:lnSpc>
                        <a:spcBef>
                          <a:spcPts val="360"/>
                        </a:spcBef>
                      </a:pPr>
                      <a:endParaRPr sz="1200">
                        <a:latin typeface="Open Sans" panose="020B0606030504020204" pitchFamily="34" charset="0"/>
                        <a:ea typeface="Open Sans" panose="020B0606030504020204" pitchFamily="34" charset="0"/>
                        <a:cs typeface="Open Sans" panose="020B0606030504020204" pitchFamily="34" charset="0"/>
                      </a:endParaRPr>
                    </a:p>
                    <a:p>
                      <a:pPr marL="3810" algn="ctr">
                        <a:lnSpc>
                          <a:spcPct val="100000"/>
                        </a:lnSpc>
                        <a:spcBef>
                          <a:spcPts val="5"/>
                        </a:spcBef>
                      </a:pPr>
                      <a:r>
                        <a:rPr sz="1200" spc="-50">
                          <a:latin typeface="Open Sans" panose="020B0606030504020204" pitchFamily="34" charset="0"/>
                          <a:ea typeface="Open Sans" panose="020B0606030504020204" pitchFamily="34" charset="0"/>
                          <a:cs typeface="Open Sans" panose="020B0606030504020204" pitchFamily="34" charset="0"/>
                        </a:rPr>
                        <a:t>6</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spcBef>
                          <a:spcPts val="360"/>
                        </a:spcBef>
                      </a:pPr>
                      <a:endParaRPr sz="1200">
                        <a:latin typeface="Open Sans" panose="020B0606030504020204" pitchFamily="34" charset="0"/>
                        <a:ea typeface="Open Sans" panose="020B0606030504020204" pitchFamily="34" charset="0"/>
                        <a:cs typeface="Open Sans" panose="020B0606030504020204" pitchFamily="34" charset="0"/>
                      </a:endParaRPr>
                    </a:p>
                    <a:p>
                      <a:pPr marR="208279" algn="r">
                        <a:lnSpc>
                          <a:spcPct val="100000"/>
                        </a:lnSpc>
                        <a:spcBef>
                          <a:spcPts val="5"/>
                        </a:spcBef>
                      </a:pPr>
                      <a:r>
                        <a:rPr sz="1200" spc="-50">
                          <a:latin typeface="Open Sans" panose="020B0606030504020204" pitchFamily="34" charset="0"/>
                          <a:ea typeface="Open Sans" panose="020B0606030504020204" pitchFamily="34" charset="0"/>
                          <a:cs typeface="Open Sans" panose="020B0606030504020204" pitchFamily="34" charset="0"/>
                        </a:rPr>
                        <a:t>5</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spcBef>
                          <a:spcPts val="360"/>
                        </a:spcBef>
                      </a:pPr>
                      <a:endParaRPr sz="1200">
                        <a:latin typeface="Open Sans" panose="020B0606030504020204" pitchFamily="34" charset="0"/>
                        <a:ea typeface="Open Sans" panose="020B0606030504020204" pitchFamily="34" charset="0"/>
                        <a:cs typeface="Open Sans" panose="020B0606030504020204" pitchFamily="34" charset="0"/>
                      </a:endParaRPr>
                    </a:p>
                    <a:p>
                      <a:pPr marL="3175" algn="ctr">
                        <a:lnSpc>
                          <a:spcPct val="100000"/>
                        </a:lnSpc>
                        <a:spcBef>
                          <a:spcPts val="5"/>
                        </a:spcBef>
                      </a:pPr>
                      <a:r>
                        <a:rPr sz="1200" spc="-50">
                          <a:latin typeface="Open Sans" panose="020B0606030504020204" pitchFamily="34" charset="0"/>
                          <a:ea typeface="Open Sans" panose="020B0606030504020204" pitchFamily="34" charset="0"/>
                          <a:cs typeface="Open Sans" panose="020B0606030504020204" pitchFamily="34" charset="0"/>
                        </a:rPr>
                        <a:t>4</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spcBef>
                          <a:spcPts val="360"/>
                        </a:spcBef>
                      </a:pPr>
                      <a:endParaRPr sz="1200">
                        <a:latin typeface="Open Sans" panose="020B0606030504020204" pitchFamily="34" charset="0"/>
                        <a:ea typeface="Open Sans" panose="020B0606030504020204" pitchFamily="34" charset="0"/>
                        <a:cs typeface="Open Sans" panose="020B0606030504020204" pitchFamily="34" charset="0"/>
                      </a:endParaRPr>
                    </a:p>
                    <a:p>
                      <a:pPr marL="4445" algn="ctr">
                        <a:lnSpc>
                          <a:spcPct val="100000"/>
                        </a:lnSpc>
                        <a:spcBef>
                          <a:spcPts val="5"/>
                        </a:spcBef>
                      </a:pPr>
                      <a:r>
                        <a:rPr sz="1200" spc="-50">
                          <a:latin typeface="Open Sans" panose="020B0606030504020204" pitchFamily="34" charset="0"/>
                          <a:ea typeface="Open Sans" panose="020B0606030504020204" pitchFamily="34" charset="0"/>
                          <a:cs typeface="Open Sans" panose="020B0606030504020204" pitchFamily="34" charset="0"/>
                        </a:rPr>
                        <a:t>3</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spcBef>
                          <a:spcPts val="360"/>
                        </a:spcBef>
                      </a:pPr>
                      <a:endParaRPr sz="1200">
                        <a:latin typeface="Open Sans" panose="020B0606030504020204" pitchFamily="34" charset="0"/>
                        <a:ea typeface="Open Sans" panose="020B0606030504020204" pitchFamily="34" charset="0"/>
                        <a:cs typeface="Open Sans" panose="020B0606030504020204" pitchFamily="34" charset="0"/>
                      </a:endParaRPr>
                    </a:p>
                    <a:p>
                      <a:pPr marL="73025" algn="ctr">
                        <a:lnSpc>
                          <a:spcPct val="100000"/>
                        </a:lnSpc>
                        <a:spcBef>
                          <a:spcPts val="5"/>
                        </a:spcBef>
                      </a:pPr>
                      <a:r>
                        <a:rPr sz="1200" spc="-50">
                          <a:latin typeface="Open Sans" panose="020B0606030504020204" pitchFamily="34" charset="0"/>
                          <a:ea typeface="Open Sans" panose="020B0606030504020204" pitchFamily="34" charset="0"/>
                          <a:cs typeface="Open Sans" panose="020B0606030504020204" pitchFamily="34" charset="0"/>
                        </a:rPr>
                        <a:t>2</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spcBef>
                          <a:spcPts val="360"/>
                        </a:spcBef>
                      </a:pPr>
                      <a:endParaRPr sz="1200">
                        <a:latin typeface="Open Sans" panose="020B0606030504020204" pitchFamily="34" charset="0"/>
                        <a:ea typeface="Open Sans" panose="020B0606030504020204" pitchFamily="34" charset="0"/>
                        <a:cs typeface="Open Sans" panose="020B0606030504020204" pitchFamily="34" charset="0"/>
                      </a:endParaRPr>
                    </a:p>
                    <a:p>
                      <a:pPr marR="35560" algn="ctr">
                        <a:lnSpc>
                          <a:spcPct val="100000"/>
                        </a:lnSpc>
                        <a:spcBef>
                          <a:spcPts val="5"/>
                        </a:spcBef>
                      </a:pPr>
                      <a:r>
                        <a:rPr sz="1200" spc="-50">
                          <a:latin typeface="Open Sans" panose="020B0606030504020204" pitchFamily="34" charset="0"/>
                          <a:ea typeface="Open Sans" panose="020B0606030504020204" pitchFamily="34" charset="0"/>
                          <a:cs typeface="Open Sans" panose="020B0606030504020204" pitchFamily="34" charset="0"/>
                        </a:rPr>
                        <a:t>1</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marL="91440" marR="172720">
                        <a:lnSpc>
                          <a:spcPct val="100000"/>
                        </a:lnSpc>
                        <a:spcBef>
                          <a:spcPts val="145"/>
                        </a:spcBef>
                      </a:pPr>
                      <a:r>
                        <a:rPr sz="1200" spc="-30">
                          <a:latin typeface="Open Sans" panose="020B0606030504020204" pitchFamily="34" charset="0"/>
                          <a:ea typeface="Open Sans" panose="020B0606030504020204" pitchFamily="34" charset="0"/>
                          <a:cs typeface="Open Sans" panose="020B0606030504020204" pitchFamily="34" charset="0"/>
                        </a:rPr>
                        <a:t>We</a:t>
                      </a:r>
                      <a:r>
                        <a:rPr sz="1200" spc="-65">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work</a:t>
                      </a:r>
                      <a:r>
                        <a:rPr sz="1200" spc="-8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60">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foster</a:t>
                      </a:r>
                      <a:r>
                        <a:rPr sz="1200" spc="-45">
                          <a:latin typeface="Open Sans" panose="020B0606030504020204" pitchFamily="34" charset="0"/>
                          <a:ea typeface="Open Sans" panose="020B0606030504020204" pitchFamily="34" charset="0"/>
                          <a:cs typeface="Open Sans" panose="020B0606030504020204" pitchFamily="34" charset="0"/>
                        </a:rPr>
                        <a:t> </a:t>
                      </a:r>
                      <a:r>
                        <a:rPr sz="1200" spc="-30">
                          <a:latin typeface="Open Sans" panose="020B0606030504020204" pitchFamily="34" charset="0"/>
                          <a:ea typeface="Open Sans" panose="020B0606030504020204" pitchFamily="34" charset="0"/>
                          <a:cs typeface="Open Sans" panose="020B0606030504020204" pitchFamily="34" charset="0"/>
                        </a:rPr>
                        <a:t>growth</a:t>
                      </a:r>
                      <a:r>
                        <a:rPr sz="1200" spc="-8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in</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30">
                          <a:latin typeface="Open Sans" panose="020B0606030504020204" pitchFamily="34" charset="0"/>
                          <a:ea typeface="Open Sans" panose="020B0606030504020204" pitchFamily="34" charset="0"/>
                          <a:cs typeface="Open Sans" panose="020B0606030504020204" pitchFamily="34" charset="0"/>
                        </a:rPr>
                        <a:t> organization</a:t>
                      </a:r>
                      <a:r>
                        <a:rPr sz="1200" spc="-5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based</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on</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ability</a:t>
                      </a:r>
                      <a:r>
                        <a:rPr sz="1200" spc="-5">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to </a:t>
                      </a:r>
                      <a:r>
                        <a:rPr sz="1200" spc="-20">
                          <a:latin typeface="Open Sans" panose="020B0606030504020204" pitchFamily="34" charset="0"/>
                          <a:ea typeface="Open Sans" panose="020B0606030504020204" pitchFamily="34" charset="0"/>
                          <a:cs typeface="Open Sans" panose="020B0606030504020204" pitchFamily="34" charset="0"/>
                        </a:rPr>
                        <a:t>understand</a:t>
                      </a:r>
                      <a:r>
                        <a:rPr sz="1200" spc="-4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how</a:t>
                      </a:r>
                      <a:r>
                        <a:rPr sz="1200" spc="-5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20">
                          <a:latin typeface="Open Sans" panose="020B0606030504020204" pitchFamily="34" charset="0"/>
                          <a:ea typeface="Open Sans" panose="020B0606030504020204" pitchFamily="34" charset="0"/>
                          <a:cs typeface="Open Sans" panose="020B0606030504020204" pitchFamily="34" charset="0"/>
                        </a:rPr>
                        <a:t> decision(s)</a:t>
                      </a:r>
                      <a:r>
                        <a:rPr sz="1200" spc="-10">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interrelate</a:t>
                      </a:r>
                      <a:r>
                        <a:rPr sz="1200" spc="-5">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with</a:t>
                      </a:r>
                      <a:r>
                        <a:rPr sz="1200" spc="-5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other</a:t>
                      </a:r>
                      <a:r>
                        <a:rPr sz="1200" spc="-3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Boards,</a:t>
                      </a:r>
                      <a:r>
                        <a:rPr sz="1200" spc="-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committees, </a:t>
                      </a:r>
                      <a:r>
                        <a:rPr sz="1200">
                          <a:latin typeface="Open Sans" panose="020B0606030504020204" pitchFamily="34" charset="0"/>
                          <a:ea typeface="Open Sans" panose="020B0606030504020204" pitchFamily="34" charset="0"/>
                          <a:cs typeface="Open Sans" panose="020B0606030504020204" pitchFamily="34" charset="0"/>
                        </a:rPr>
                        <a:t>and</a:t>
                      </a:r>
                      <a:r>
                        <a:rPr sz="1200" spc="-1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external</a:t>
                      </a:r>
                      <a:r>
                        <a:rPr sz="1200" spc="-1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organizations.</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18415"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extLst>
                  <a:ext uri="{0D108BD9-81ED-4DB2-BD59-A6C34878D82A}">
                    <a16:rowId xmlns:a16="http://schemas.microsoft.com/office/drawing/2014/main" val="10004"/>
                  </a:ext>
                </a:extLst>
              </a:tr>
              <a:tr h="775970">
                <a:tc>
                  <a:txBody>
                    <a:bodyPr/>
                    <a:lstStyle/>
                    <a:p>
                      <a:pPr>
                        <a:lnSpc>
                          <a:spcPct val="100000"/>
                        </a:lnSpc>
                        <a:spcBef>
                          <a:spcPts val="375"/>
                        </a:spcBef>
                      </a:pPr>
                      <a:endParaRPr sz="1200">
                        <a:latin typeface="Open Sans" panose="020B0606030504020204" pitchFamily="34" charset="0"/>
                        <a:ea typeface="Open Sans" panose="020B0606030504020204" pitchFamily="34" charset="0"/>
                        <a:cs typeface="Open Sans" panose="020B0606030504020204" pitchFamily="34" charset="0"/>
                      </a:endParaRPr>
                    </a:p>
                    <a:p>
                      <a:pPr marL="3810"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6</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47625"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spcBef>
                          <a:spcPts val="375"/>
                        </a:spcBef>
                      </a:pPr>
                      <a:endParaRPr sz="1200">
                        <a:latin typeface="Open Sans" panose="020B0606030504020204" pitchFamily="34" charset="0"/>
                        <a:ea typeface="Open Sans" panose="020B0606030504020204" pitchFamily="34" charset="0"/>
                        <a:cs typeface="Open Sans" panose="020B0606030504020204" pitchFamily="34" charset="0"/>
                      </a:endParaRPr>
                    </a:p>
                    <a:p>
                      <a:pPr marR="208279" algn="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5</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47625"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spcBef>
                          <a:spcPts val="375"/>
                        </a:spcBef>
                      </a:pPr>
                      <a:endParaRPr sz="1200">
                        <a:latin typeface="Open Sans" panose="020B0606030504020204" pitchFamily="34" charset="0"/>
                        <a:ea typeface="Open Sans" panose="020B0606030504020204" pitchFamily="34" charset="0"/>
                        <a:cs typeface="Open Sans" panose="020B0606030504020204" pitchFamily="34" charset="0"/>
                      </a:endParaRPr>
                    </a:p>
                    <a:p>
                      <a:pPr marL="3175"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4</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47625"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spcBef>
                          <a:spcPts val="375"/>
                        </a:spcBef>
                      </a:pPr>
                      <a:endParaRPr sz="1200">
                        <a:latin typeface="Open Sans" panose="020B0606030504020204" pitchFamily="34" charset="0"/>
                        <a:ea typeface="Open Sans" panose="020B0606030504020204" pitchFamily="34" charset="0"/>
                        <a:cs typeface="Open Sans" panose="020B0606030504020204" pitchFamily="34" charset="0"/>
                      </a:endParaRPr>
                    </a:p>
                    <a:p>
                      <a:pPr marL="4445"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3</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47625"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spcBef>
                          <a:spcPts val="375"/>
                        </a:spcBef>
                      </a:pPr>
                      <a:endParaRPr sz="1200">
                        <a:latin typeface="Open Sans" panose="020B0606030504020204" pitchFamily="34" charset="0"/>
                        <a:ea typeface="Open Sans" panose="020B0606030504020204" pitchFamily="34" charset="0"/>
                        <a:cs typeface="Open Sans" panose="020B0606030504020204" pitchFamily="34" charset="0"/>
                      </a:endParaRPr>
                    </a:p>
                    <a:p>
                      <a:pPr marL="73025"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2</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47625"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spcBef>
                          <a:spcPts val="375"/>
                        </a:spcBef>
                      </a:pPr>
                      <a:endParaRPr sz="1200">
                        <a:latin typeface="Open Sans" panose="020B0606030504020204" pitchFamily="34" charset="0"/>
                        <a:ea typeface="Open Sans" panose="020B0606030504020204" pitchFamily="34" charset="0"/>
                        <a:cs typeface="Open Sans" panose="020B0606030504020204" pitchFamily="34" charset="0"/>
                      </a:endParaRPr>
                    </a:p>
                    <a:p>
                      <a:pPr marR="35560"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1</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47625"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marL="91440" marR="512445">
                        <a:lnSpc>
                          <a:spcPct val="100000"/>
                        </a:lnSpc>
                        <a:spcBef>
                          <a:spcPts val="150"/>
                        </a:spcBef>
                      </a:pPr>
                      <a:r>
                        <a:rPr sz="1200" spc="-20" dirty="0">
                          <a:latin typeface="Open Sans" panose="020B0606030504020204" pitchFamily="34" charset="0"/>
                          <a:ea typeface="Open Sans" panose="020B0606030504020204" pitchFamily="34" charset="0"/>
                          <a:cs typeface="Open Sans" panose="020B0606030504020204" pitchFamily="34" charset="0"/>
                        </a:rPr>
                        <a:t>We</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spc="-30" dirty="0">
                          <a:latin typeface="Open Sans" panose="020B0606030504020204" pitchFamily="34" charset="0"/>
                          <a:ea typeface="Open Sans" panose="020B0606030504020204" pitchFamily="34" charset="0"/>
                          <a:cs typeface="Open Sans" panose="020B0606030504020204" pitchFamily="34" charset="0"/>
                        </a:rPr>
                        <a:t>take</a:t>
                      </a:r>
                      <a:r>
                        <a:rPr sz="1200" spc="-6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into</a:t>
                      </a:r>
                      <a:r>
                        <a:rPr sz="1200" spc="-30"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consideration</a:t>
                      </a:r>
                      <a:r>
                        <a:rPr sz="1200" spc="-5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spc="-35" dirty="0">
                          <a:latin typeface="Open Sans" panose="020B0606030504020204" pitchFamily="34" charset="0"/>
                          <a:ea typeface="Open Sans" panose="020B0606030504020204" pitchFamily="34" charset="0"/>
                          <a:cs typeface="Open Sans" panose="020B0606030504020204" pitchFamily="34" charset="0"/>
                        </a:rPr>
                        <a:t>immediate</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30" dirty="0">
                          <a:latin typeface="Open Sans" panose="020B0606030504020204" pitchFamily="34" charset="0"/>
                          <a:ea typeface="Open Sans" panose="020B0606030504020204" pitchFamily="34" charset="0"/>
                          <a:cs typeface="Open Sans" panose="020B0606030504020204" pitchFamily="34" charset="0"/>
                        </a:rPr>
                        <a:t> </a:t>
                      </a:r>
                      <a:r>
                        <a:rPr sz="1200" spc="-40" dirty="0">
                          <a:latin typeface="Open Sans" panose="020B0606030504020204" pitchFamily="34" charset="0"/>
                          <a:ea typeface="Open Sans" panose="020B0606030504020204" pitchFamily="34" charset="0"/>
                          <a:cs typeface="Open Sans" panose="020B0606030504020204" pitchFamily="34" charset="0"/>
                        </a:rPr>
                        <a:t>long-</a:t>
                      </a:r>
                      <a:r>
                        <a:rPr sz="1200" dirty="0">
                          <a:latin typeface="Open Sans" panose="020B0606030504020204" pitchFamily="34" charset="0"/>
                          <a:ea typeface="Open Sans" panose="020B0606030504020204" pitchFamily="34" charset="0"/>
                          <a:cs typeface="Open Sans" panose="020B0606030504020204" pitchFamily="34" charset="0"/>
                        </a:rPr>
                        <a:t>term</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issues</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spc="-25" dirty="0">
                          <a:latin typeface="Open Sans" panose="020B0606030504020204" pitchFamily="34" charset="0"/>
                          <a:ea typeface="Open Sans" panose="020B0606030504020204" pitchFamily="34" charset="0"/>
                          <a:cs typeface="Open Sans" panose="020B0606030504020204" pitchFamily="34" charset="0"/>
                        </a:rPr>
                        <a:t>and </a:t>
                      </a:r>
                      <a:r>
                        <a:rPr sz="1200" spc="-20" dirty="0">
                          <a:latin typeface="Open Sans" panose="020B0606030504020204" pitchFamily="34" charset="0"/>
                          <a:ea typeface="Open Sans" panose="020B0606030504020204" pitchFamily="34" charset="0"/>
                          <a:cs typeface="Open Sans" panose="020B0606030504020204" pitchFamily="34" charset="0"/>
                        </a:rPr>
                        <a:t>ramifications</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associated</a:t>
                      </a:r>
                      <a:r>
                        <a:rPr sz="1200" spc="-3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with</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the</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decisions</a:t>
                      </a:r>
                      <a:r>
                        <a:rPr sz="1200" spc="-3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and</a:t>
                      </a:r>
                      <a:r>
                        <a:rPr sz="1200" spc="-10"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actions</a:t>
                      </a:r>
                      <a:r>
                        <a:rPr sz="1200" spc="-30" dirty="0">
                          <a:latin typeface="Open Sans" panose="020B0606030504020204" pitchFamily="34" charset="0"/>
                          <a:ea typeface="Open Sans" panose="020B0606030504020204" pitchFamily="34" charset="0"/>
                          <a:cs typeface="Open Sans" panose="020B0606030504020204" pitchFamily="34" charset="0"/>
                        </a:rPr>
                        <a:t> </a:t>
                      </a:r>
                      <a:r>
                        <a:rPr sz="1200" spc="-25" dirty="0">
                          <a:latin typeface="Open Sans" panose="020B0606030504020204" pitchFamily="34" charset="0"/>
                          <a:ea typeface="Open Sans" panose="020B0606030504020204" pitchFamily="34" charset="0"/>
                          <a:cs typeface="Open Sans" panose="020B0606030504020204" pitchFamily="34" charset="0"/>
                        </a:rPr>
                        <a:t>that</a:t>
                      </a:r>
                      <a:r>
                        <a:rPr sz="1200" spc="-4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are</a:t>
                      </a:r>
                      <a:r>
                        <a:rPr sz="1200" spc="-20"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taken.</a:t>
                      </a:r>
                      <a:endParaRPr sz="1200" dirty="0">
                        <a:latin typeface="Open Sans" panose="020B0606030504020204" pitchFamily="34" charset="0"/>
                        <a:ea typeface="Open Sans" panose="020B0606030504020204" pitchFamily="34" charset="0"/>
                        <a:cs typeface="Open Sans" panose="020B0606030504020204" pitchFamily="34" charset="0"/>
                      </a:endParaRPr>
                    </a:p>
                  </a:txBody>
                  <a:tcPr marL="0" marR="0" marT="1905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extLst>
                  <a:ext uri="{0D108BD9-81ED-4DB2-BD59-A6C34878D82A}">
                    <a16:rowId xmlns:a16="http://schemas.microsoft.com/office/drawing/2014/main" val="10005"/>
                  </a:ext>
                </a:extLst>
              </a:tr>
            </a:tbl>
          </a:graphicData>
        </a:graphic>
      </p:graphicFrame>
      <p:sp>
        <p:nvSpPr>
          <p:cNvPr id="4" name="object 4"/>
          <p:cNvSpPr/>
          <p:nvPr/>
        </p:nvSpPr>
        <p:spPr>
          <a:xfrm>
            <a:off x="2900174" y="1117091"/>
            <a:ext cx="879475" cy="117475"/>
          </a:xfrm>
          <a:custGeom>
            <a:avLst/>
            <a:gdLst/>
            <a:ahLst/>
            <a:cxnLst/>
            <a:rect l="l" t="t" r="r" b="b"/>
            <a:pathLst>
              <a:path w="879475" h="117475">
                <a:moveTo>
                  <a:pt x="778141" y="0"/>
                </a:moveTo>
                <a:lnTo>
                  <a:pt x="770394" y="2032"/>
                </a:lnTo>
                <a:lnTo>
                  <a:pt x="763155" y="13957"/>
                </a:lnTo>
                <a:lnTo>
                  <a:pt x="765187" y="21818"/>
                </a:lnTo>
                <a:lnTo>
                  <a:pt x="771410" y="25247"/>
                </a:lnTo>
                <a:lnTo>
                  <a:pt x="807097" y="45923"/>
                </a:lnTo>
                <a:lnTo>
                  <a:pt x="71996" y="45923"/>
                </a:lnTo>
                <a:lnTo>
                  <a:pt x="107683" y="25247"/>
                </a:lnTo>
                <a:lnTo>
                  <a:pt x="113906" y="21818"/>
                </a:lnTo>
                <a:lnTo>
                  <a:pt x="115938" y="13957"/>
                </a:lnTo>
                <a:lnTo>
                  <a:pt x="108826" y="2032"/>
                </a:lnTo>
                <a:lnTo>
                  <a:pt x="100952" y="0"/>
                </a:lnTo>
                <a:lnTo>
                  <a:pt x="0" y="58483"/>
                </a:lnTo>
                <a:lnTo>
                  <a:pt x="100952" y="116967"/>
                </a:lnTo>
                <a:lnTo>
                  <a:pt x="108826" y="114935"/>
                </a:lnTo>
                <a:lnTo>
                  <a:pt x="115938" y="103009"/>
                </a:lnTo>
                <a:lnTo>
                  <a:pt x="113906" y="95148"/>
                </a:lnTo>
                <a:lnTo>
                  <a:pt x="107683" y="91719"/>
                </a:lnTo>
                <a:lnTo>
                  <a:pt x="71996" y="71043"/>
                </a:lnTo>
                <a:lnTo>
                  <a:pt x="807097" y="71043"/>
                </a:lnTo>
                <a:lnTo>
                  <a:pt x="771410" y="91719"/>
                </a:lnTo>
                <a:lnTo>
                  <a:pt x="765187" y="95148"/>
                </a:lnTo>
                <a:lnTo>
                  <a:pt x="763155" y="103009"/>
                </a:lnTo>
                <a:lnTo>
                  <a:pt x="770394" y="114935"/>
                </a:lnTo>
                <a:lnTo>
                  <a:pt x="778141" y="116967"/>
                </a:lnTo>
                <a:lnTo>
                  <a:pt x="879221" y="58483"/>
                </a:lnTo>
                <a:lnTo>
                  <a:pt x="778141" y="0"/>
                </a:lnTo>
                <a:close/>
              </a:path>
            </a:pathLst>
          </a:custGeom>
          <a:solidFill>
            <a:srgbClr val="0A521B"/>
          </a:solidFill>
        </p:spPr>
        <p:txBody>
          <a:bodyPr wrap="square" lIns="0" tIns="0" rIns="0" bIns="0" rtlCol="0"/>
          <a:lstStyle/>
          <a:p>
            <a:endParaRPr/>
          </a:p>
        </p:txBody>
      </p:sp>
      <p:sp>
        <p:nvSpPr>
          <p:cNvPr id="6" name="object 5">
            <a:extLst>
              <a:ext uri="{FF2B5EF4-FFF2-40B4-BE49-F238E27FC236}">
                <a16:creationId xmlns:a16="http://schemas.microsoft.com/office/drawing/2014/main" id="{F8D2CDDB-E396-BBFD-2928-A399BD0594A1}"/>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109</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1736089">
              <a:lnSpc>
                <a:spcPct val="100000"/>
              </a:lnSpc>
              <a:spcBef>
                <a:spcPts val="100"/>
              </a:spcBef>
            </a:pPr>
            <a:r>
              <a:rPr sz="4000" spc="-25">
                <a:solidFill>
                  <a:srgbClr val="117624"/>
                </a:solidFill>
              </a:rPr>
              <a:t>Relationship</a:t>
            </a:r>
            <a:r>
              <a:rPr sz="4000" spc="-125">
                <a:solidFill>
                  <a:srgbClr val="117624"/>
                </a:solidFill>
              </a:rPr>
              <a:t> </a:t>
            </a:r>
            <a:r>
              <a:rPr sz="4000">
                <a:solidFill>
                  <a:srgbClr val="117624"/>
                </a:solidFill>
              </a:rPr>
              <a:t>with</a:t>
            </a:r>
            <a:r>
              <a:rPr sz="4000" spc="-160">
                <a:solidFill>
                  <a:srgbClr val="117624"/>
                </a:solidFill>
              </a:rPr>
              <a:t> </a:t>
            </a:r>
            <a:r>
              <a:rPr sz="4000">
                <a:solidFill>
                  <a:srgbClr val="117624"/>
                </a:solidFill>
              </a:rPr>
              <a:t>Chief</a:t>
            </a:r>
            <a:r>
              <a:rPr sz="4000" spc="-160">
                <a:solidFill>
                  <a:srgbClr val="117624"/>
                </a:solidFill>
              </a:rPr>
              <a:t> </a:t>
            </a:r>
            <a:r>
              <a:rPr sz="4000">
                <a:solidFill>
                  <a:srgbClr val="117624"/>
                </a:solidFill>
              </a:rPr>
              <a:t>Staff</a:t>
            </a:r>
            <a:r>
              <a:rPr sz="4000" spc="-160">
                <a:solidFill>
                  <a:srgbClr val="117624"/>
                </a:solidFill>
              </a:rPr>
              <a:t> </a:t>
            </a:r>
            <a:r>
              <a:rPr sz="4000" spc="-10">
                <a:solidFill>
                  <a:srgbClr val="117624"/>
                </a:solidFill>
              </a:rPr>
              <a:t>Officer</a:t>
            </a:r>
            <a:endParaRPr sz="4000"/>
          </a:p>
        </p:txBody>
      </p:sp>
      <p:graphicFrame>
        <p:nvGraphicFramePr>
          <p:cNvPr id="3" name="object 3"/>
          <p:cNvGraphicFramePr>
            <a:graphicFrameLocks noGrp="1"/>
          </p:cNvGraphicFramePr>
          <p:nvPr>
            <p:extLst>
              <p:ext uri="{D42A27DB-BD31-4B8C-83A1-F6EECF244321}">
                <p14:modId xmlns:p14="http://schemas.microsoft.com/office/powerpoint/2010/main" val="418812412"/>
              </p:ext>
            </p:extLst>
          </p:nvPr>
        </p:nvGraphicFramePr>
        <p:xfrm>
          <a:off x="1468247" y="1120775"/>
          <a:ext cx="9241153" cy="4138930"/>
        </p:xfrm>
        <a:graphic>
          <a:graphicData uri="http://schemas.openxmlformats.org/drawingml/2006/table">
            <a:tbl>
              <a:tblPr firstRow="1" bandRow="1">
                <a:tableStyleId>{2D5ABB26-0587-4C30-8999-92F81FD0307C}</a:tableStyleId>
              </a:tblPr>
              <a:tblGrid>
                <a:gridCol w="684530">
                  <a:extLst>
                    <a:ext uri="{9D8B030D-6E8A-4147-A177-3AD203B41FA5}">
                      <a16:colId xmlns:a16="http://schemas.microsoft.com/office/drawing/2014/main" val="20000"/>
                    </a:ext>
                  </a:extLst>
                </a:gridCol>
                <a:gridCol w="619125">
                  <a:extLst>
                    <a:ext uri="{9D8B030D-6E8A-4147-A177-3AD203B41FA5}">
                      <a16:colId xmlns:a16="http://schemas.microsoft.com/office/drawing/2014/main" val="20001"/>
                    </a:ext>
                  </a:extLst>
                </a:gridCol>
                <a:gridCol w="566419">
                  <a:extLst>
                    <a:ext uri="{9D8B030D-6E8A-4147-A177-3AD203B41FA5}">
                      <a16:colId xmlns:a16="http://schemas.microsoft.com/office/drawing/2014/main" val="20002"/>
                    </a:ext>
                  </a:extLst>
                </a:gridCol>
                <a:gridCol w="553085">
                  <a:extLst>
                    <a:ext uri="{9D8B030D-6E8A-4147-A177-3AD203B41FA5}">
                      <a16:colId xmlns:a16="http://schemas.microsoft.com/office/drawing/2014/main" val="20003"/>
                    </a:ext>
                  </a:extLst>
                </a:gridCol>
                <a:gridCol w="513714">
                  <a:extLst>
                    <a:ext uri="{9D8B030D-6E8A-4147-A177-3AD203B41FA5}">
                      <a16:colId xmlns:a16="http://schemas.microsoft.com/office/drawing/2014/main" val="20004"/>
                    </a:ext>
                  </a:extLst>
                </a:gridCol>
                <a:gridCol w="579120">
                  <a:extLst>
                    <a:ext uri="{9D8B030D-6E8A-4147-A177-3AD203B41FA5}">
                      <a16:colId xmlns:a16="http://schemas.microsoft.com/office/drawing/2014/main" val="20005"/>
                    </a:ext>
                  </a:extLst>
                </a:gridCol>
                <a:gridCol w="5725160">
                  <a:extLst>
                    <a:ext uri="{9D8B030D-6E8A-4147-A177-3AD203B41FA5}">
                      <a16:colId xmlns:a16="http://schemas.microsoft.com/office/drawing/2014/main" val="20006"/>
                    </a:ext>
                  </a:extLst>
                </a:gridCol>
              </a:tblGrid>
              <a:tr h="598170">
                <a:tc gridSpan="6">
                  <a:txBody>
                    <a:bodyPr/>
                    <a:lstStyle/>
                    <a:p>
                      <a:pPr marL="91440">
                        <a:lnSpc>
                          <a:spcPct val="100000"/>
                        </a:lnSpc>
                        <a:spcBef>
                          <a:spcPts val="650"/>
                        </a:spcBef>
                        <a:tabLst>
                          <a:tab pos="2336800" algn="l"/>
                        </a:tabLst>
                      </a:pPr>
                      <a:r>
                        <a:rPr sz="1200" spc="-20">
                          <a:latin typeface="Open Sans" panose="020B0606030504020204" pitchFamily="34" charset="0"/>
                          <a:ea typeface="Open Sans" panose="020B0606030504020204" pitchFamily="34" charset="0"/>
                          <a:cs typeface="Open Sans" panose="020B0606030504020204" pitchFamily="34" charset="0"/>
                        </a:rPr>
                        <a:t>Very</a:t>
                      </a:r>
                      <a:r>
                        <a:rPr sz="1200" spc="-60">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much</a:t>
                      </a:r>
                      <a:r>
                        <a:rPr sz="1200">
                          <a:latin typeface="Open Sans" panose="020B0606030504020204" pitchFamily="34" charset="0"/>
                          <a:ea typeface="Open Sans" panose="020B0606030504020204" pitchFamily="34" charset="0"/>
                          <a:cs typeface="Open Sans" panose="020B0606030504020204" pitchFamily="34" charset="0"/>
                        </a:rPr>
                        <a:t>	Not</a:t>
                      </a:r>
                      <a:r>
                        <a:rPr sz="1200" spc="-7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at</a:t>
                      </a:r>
                      <a:r>
                        <a:rPr sz="1200" spc="-2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all</a:t>
                      </a:r>
                      <a:endParaRPr sz="1200">
                        <a:latin typeface="Open Sans" panose="020B0606030504020204" pitchFamily="34" charset="0"/>
                        <a:ea typeface="Open Sans" panose="020B0606030504020204" pitchFamily="34" charset="0"/>
                        <a:cs typeface="Open Sans" panose="020B0606030504020204" pitchFamily="34" charset="0"/>
                      </a:endParaRPr>
                    </a:p>
                    <a:p>
                      <a:pPr marL="91440">
                        <a:lnSpc>
                          <a:spcPct val="100000"/>
                        </a:lnSpc>
                        <a:tabLst>
                          <a:tab pos="2348865" algn="l"/>
                        </a:tabLst>
                      </a:pPr>
                      <a:r>
                        <a:rPr sz="1200" spc="-25">
                          <a:latin typeface="Open Sans" panose="020B0606030504020204" pitchFamily="34" charset="0"/>
                          <a:ea typeface="Open Sans" panose="020B0606030504020204" pitchFamily="34" charset="0"/>
                          <a:cs typeface="Open Sans" panose="020B0606030504020204" pitchFamily="34" charset="0"/>
                        </a:rPr>
                        <a:t>like</a:t>
                      </a:r>
                      <a:r>
                        <a:rPr sz="1200" spc="-55">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us</a:t>
                      </a:r>
                      <a:r>
                        <a:rPr sz="1200">
                          <a:latin typeface="Open Sans" panose="020B0606030504020204" pitchFamily="34" charset="0"/>
                          <a:ea typeface="Open Sans" panose="020B0606030504020204" pitchFamily="34" charset="0"/>
                          <a:cs typeface="Open Sans" panose="020B0606030504020204" pitchFamily="34" charset="0"/>
                        </a:rPr>
                        <a:t>	</a:t>
                      </a:r>
                      <a:r>
                        <a:rPr sz="1200" spc="-30">
                          <a:latin typeface="Open Sans" panose="020B0606030504020204" pitchFamily="34" charset="0"/>
                          <a:ea typeface="Open Sans" panose="020B0606030504020204" pitchFamily="34" charset="0"/>
                          <a:cs typeface="Open Sans" panose="020B0606030504020204" pitchFamily="34" charset="0"/>
                        </a:rPr>
                        <a:t>like</a:t>
                      </a:r>
                      <a:r>
                        <a:rPr sz="1200" spc="-4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us</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82550" marB="0">
                    <a:lnL w="12700">
                      <a:solidFill>
                        <a:srgbClr val="80619F"/>
                      </a:solidFill>
                      <a:prstDash val="solid"/>
                    </a:lnL>
                    <a:lnR w="12700">
                      <a:solidFill>
                        <a:srgbClr val="80619F"/>
                      </a:solidFill>
                      <a:prstDash val="solid"/>
                    </a:lnR>
                    <a:lnT w="12700">
                      <a:solidFill>
                        <a:srgbClr val="80619F"/>
                      </a:solidFill>
                      <a:prstDash val="solid"/>
                    </a:lnT>
                    <a:lnB w="28575">
                      <a:solidFill>
                        <a:srgbClr val="80619F"/>
                      </a:solidFill>
                      <a:prstDash val="solid"/>
                    </a:lnB>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a:txBody>
                    <a:bodyPr/>
                    <a:lstStyle/>
                    <a:p>
                      <a:pPr marL="2540" marR="3175" algn="ctr">
                        <a:lnSpc>
                          <a:spcPct val="100000"/>
                        </a:lnSpc>
                        <a:spcBef>
                          <a:spcPts val="1200"/>
                        </a:spcBef>
                      </a:pPr>
                      <a:r>
                        <a:rPr sz="1600" spc="-10" dirty="0">
                          <a:latin typeface="Open Sans" panose="020B0606030504020204" pitchFamily="34" charset="0"/>
                          <a:ea typeface="Open Sans" panose="020B0606030504020204" pitchFamily="34" charset="0"/>
                          <a:cs typeface="Open Sans" panose="020B0606030504020204" pitchFamily="34" charset="0"/>
                        </a:rPr>
                        <a:t>Attribute</a:t>
                      </a:r>
                      <a:endParaRPr sz="1600" dirty="0">
                        <a:latin typeface="Open Sans" panose="020B0606030504020204" pitchFamily="34" charset="0"/>
                        <a:ea typeface="Open Sans" panose="020B0606030504020204" pitchFamily="34" charset="0"/>
                        <a:cs typeface="Open Sans" panose="020B0606030504020204" pitchFamily="34" charset="0"/>
                      </a:endParaRPr>
                    </a:p>
                  </a:txBody>
                  <a:tcPr marL="0" marR="0" marT="152400" marB="0">
                    <a:lnL w="12700">
                      <a:solidFill>
                        <a:srgbClr val="80619F"/>
                      </a:solidFill>
                      <a:prstDash val="solid"/>
                    </a:lnL>
                    <a:lnR w="12700">
                      <a:solidFill>
                        <a:srgbClr val="80619F"/>
                      </a:solidFill>
                      <a:prstDash val="solid"/>
                    </a:lnR>
                    <a:lnT w="12700">
                      <a:solidFill>
                        <a:srgbClr val="80619F"/>
                      </a:solidFill>
                      <a:prstDash val="solid"/>
                    </a:lnT>
                    <a:lnB w="28575">
                      <a:solidFill>
                        <a:srgbClr val="80619F"/>
                      </a:solidFill>
                      <a:prstDash val="solid"/>
                    </a:lnB>
                  </a:tcPr>
                </a:tc>
                <a:extLst>
                  <a:ext uri="{0D108BD9-81ED-4DB2-BD59-A6C34878D82A}">
                    <a16:rowId xmlns:a16="http://schemas.microsoft.com/office/drawing/2014/main" val="10000"/>
                  </a:ext>
                </a:extLst>
              </a:tr>
              <a:tr h="1090295">
                <a:tc>
                  <a:txBody>
                    <a:bodyPr/>
                    <a:lstStyle/>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14"/>
                        </a:spcBef>
                      </a:pPr>
                      <a:endParaRPr sz="1200">
                        <a:latin typeface="Open Sans" panose="020B0606030504020204" pitchFamily="34" charset="0"/>
                        <a:ea typeface="Open Sans" panose="020B0606030504020204" pitchFamily="34" charset="0"/>
                        <a:cs typeface="Open Sans" panose="020B0606030504020204" pitchFamily="34" charset="0"/>
                      </a:endParaRPr>
                    </a:p>
                    <a:p>
                      <a:pPr marL="5715"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6</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80619F"/>
                      </a:solidFill>
                      <a:prstDash val="solid"/>
                    </a:lnL>
                    <a:lnR w="12700">
                      <a:solidFill>
                        <a:srgbClr val="80619F"/>
                      </a:solidFill>
                      <a:prstDash val="solid"/>
                    </a:lnR>
                    <a:lnT w="28575">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14"/>
                        </a:spcBef>
                      </a:pPr>
                      <a:endParaRPr sz="1200">
                        <a:latin typeface="Open Sans" panose="020B0606030504020204" pitchFamily="34" charset="0"/>
                        <a:ea typeface="Open Sans" panose="020B0606030504020204" pitchFamily="34" charset="0"/>
                        <a:cs typeface="Open Sans" panose="020B0606030504020204" pitchFamily="34" charset="0"/>
                      </a:endParaRPr>
                    </a:p>
                    <a:p>
                      <a:pPr marL="93980"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5</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80619F"/>
                      </a:solidFill>
                      <a:prstDash val="solid"/>
                    </a:lnL>
                    <a:lnR w="12700">
                      <a:solidFill>
                        <a:srgbClr val="80619F"/>
                      </a:solidFill>
                      <a:prstDash val="solid"/>
                    </a:lnR>
                    <a:lnT w="28575">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14"/>
                        </a:spcBef>
                      </a:pPr>
                      <a:endParaRPr sz="1200">
                        <a:latin typeface="Open Sans" panose="020B0606030504020204" pitchFamily="34" charset="0"/>
                        <a:ea typeface="Open Sans" panose="020B0606030504020204" pitchFamily="34" charset="0"/>
                        <a:cs typeface="Open Sans" panose="020B0606030504020204" pitchFamily="34" charset="0"/>
                      </a:endParaRPr>
                    </a:p>
                    <a:p>
                      <a:pPr marL="5080"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4</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80619F"/>
                      </a:solidFill>
                      <a:prstDash val="solid"/>
                    </a:lnL>
                    <a:lnR w="12700">
                      <a:solidFill>
                        <a:srgbClr val="80619F"/>
                      </a:solidFill>
                      <a:prstDash val="solid"/>
                    </a:lnR>
                    <a:lnT w="28575">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14"/>
                        </a:spcBef>
                      </a:pPr>
                      <a:endParaRPr sz="1200">
                        <a:latin typeface="Open Sans" panose="020B0606030504020204" pitchFamily="34" charset="0"/>
                        <a:ea typeface="Open Sans" panose="020B0606030504020204" pitchFamily="34" charset="0"/>
                        <a:cs typeface="Open Sans" panose="020B0606030504020204" pitchFamily="34" charset="0"/>
                      </a:endParaRPr>
                    </a:p>
                    <a:p>
                      <a:pPr marL="7620"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3</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80619F"/>
                      </a:solidFill>
                      <a:prstDash val="solid"/>
                    </a:lnL>
                    <a:lnR w="12700">
                      <a:solidFill>
                        <a:srgbClr val="80619F"/>
                      </a:solidFill>
                      <a:prstDash val="solid"/>
                    </a:lnR>
                    <a:lnT w="28575">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14"/>
                        </a:spcBef>
                      </a:pPr>
                      <a:endParaRPr sz="1200">
                        <a:latin typeface="Open Sans" panose="020B0606030504020204" pitchFamily="34" charset="0"/>
                        <a:ea typeface="Open Sans" panose="020B0606030504020204" pitchFamily="34" charset="0"/>
                        <a:cs typeface="Open Sans" panose="020B0606030504020204" pitchFamily="34" charset="0"/>
                      </a:endParaRPr>
                    </a:p>
                    <a:p>
                      <a:pPr marR="149860" algn="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2</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80619F"/>
                      </a:solidFill>
                      <a:prstDash val="solid"/>
                    </a:lnL>
                    <a:lnR w="12700">
                      <a:solidFill>
                        <a:srgbClr val="80619F"/>
                      </a:solidFill>
                      <a:prstDash val="solid"/>
                    </a:lnR>
                    <a:lnT w="28575">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14"/>
                        </a:spcBef>
                      </a:pPr>
                      <a:endParaRPr sz="1200">
                        <a:latin typeface="Open Sans" panose="020B0606030504020204" pitchFamily="34" charset="0"/>
                        <a:ea typeface="Open Sans" panose="020B0606030504020204" pitchFamily="34" charset="0"/>
                        <a:cs typeface="Open Sans" panose="020B0606030504020204" pitchFamily="34" charset="0"/>
                      </a:endParaRPr>
                    </a:p>
                    <a:p>
                      <a:pPr marR="48260"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1</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80619F"/>
                      </a:solidFill>
                      <a:prstDash val="solid"/>
                    </a:lnL>
                    <a:lnR w="12700">
                      <a:solidFill>
                        <a:srgbClr val="80619F"/>
                      </a:solidFill>
                      <a:prstDash val="solid"/>
                    </a:lnR>
                    <a:lnT w="28575">
                      <a:solidFill>
                        <a:srgbClr val="80619F"/>
                      </a:solidFill>
                      <a:prstDash val="solid"/>
                    </a:lnT>
                    <a:lnB w="12700">
                      <a:solidFill>
                        <a:srgbClr val="80619F"/>
                      </a:solidFill>
                      <a:prstDash val="solid"/>
                    </a:lnB>
                    <a:solidFill>
                      <a:srgbClr val="80619F">
                        <a:alpha val="19999"/>
                      </a:srgbClr>
                    </a:solidFill>
                  </a:tcPr>
                </a:tc>
                <a:tc>
                  <a:txBody>
                    <a:bodyPr/>
                    <a:lstStyle/>
                    <a:p>
                      <a:pPr marL="92075" marR="624840">
                        <a:lnSpc>
                          <a:spcPct val="100000"/>
                        </a:lnSpc>
                        <a:spcBef>
                          <a:spcPts val="910"/>
                        </a:spcBef>
                      </a:pPr>
                      <a:r>
                        <a:rPr sz="1200" spc="-20">
                          <a:latin typeface="Open Sans" panose="020B0606030504020204" pitchFamily="34" charset="0"/>
                          <a:ea typeface="Open Sans" panose="020B0606030504020204" pitchFamily="34" charset="0"/>
                          <a:cs typeface="Open Sans" panose="020B0606030504020204" pitchFamily="34" charset="0"/>
                        </a:rPr>
                        <a:t>We</a:t>
                      </a:r>
                      <a:r>
                        <a:rPr sz="1200" spc="-6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have</a:t>
                      </a:r>
                      <a:r>
                        <a:rPr sz="1200" spc="-5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clarified</a:t>
                      </a:r>
                      <a:r>
                        <a:rPr sz="1200" spc="-6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(in</a:t>
                      </a:r>
                      <a:r>
                        <a:rPr sz="1200" spc="-2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writing, </a:t>
                      </a:r>
                      <a:r>
                        <a:rPr sz="1200">
                          <a:latin typeface="Open Sans" panose="020B0606030504020204" pitchFamily="34" charset="0"/>
                          <a:ea typeface="Open Sans" panose="020B0606030504020204" pitchFamily="34" charset="0"/>
                          <a:cs typeface="Open Sans" panose="020B0606030504020204" pitchFamily="34" charset="0"/>
                        </a:rPr>
                        <a:t>if</a:t>
                      </a:r>
                      <a:r>
                        <a:rPr sz="1200" spc="-30">
                          <a:latin typeface="Open Sans" panose="020B0606030504020204" pitchFamily="34" charset="0"/>
                          <a:ea typeface="Open Sans" panose="020B0606030504020204" pitchFamily="34" charset="0"/>
                          <a:cs typeface="Open Sans" panose="020B0606030504020204" pitchFamily="34" charset="0"/>
                        </a:rPr>
                        <a:t> </a:t>
                      </a:r>
                      <a:r>
                        <a:rPr sz="1200" spc="-35">
                          <a:latin typeface="Open Sans" panose="020B0606030504020204" pitchFamily="34" charset="0"/>
                          <a:ea typeface="Open Sans" panose="020B0606030504020204" pitchFamily="34" charset="0"/>
                          <a:cs typeface="Open Sans" panose="020B0606030504020204" pitchFamily="34" charset="0"/>
                        </a:rPr>
                        <a:t>appropriate)</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mutually</a:t>
                      </a:r>
                      <a:r>
                        <a:rPr sz="1200" spc="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agreed upon definition</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a:t>
                      </a:r>
                      <a:r>
                        <a:rPr sz="1200" spc="-5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what</a:t>
                      </a:r>
                      <a:r>
                        <a:rPr sz="1200" spc="-50">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success</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will</a:t>
                      </a:r>
                      <a:r>
                        <a:rPr sz="1200" spc="-2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look</a:t>
                      </a:r>
                      <a:r>
                        <a:rPr sz="1200" spc="-5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like</a:t>
                      </a:r>
                      <a:r>
                        <a:rPr sz="1200" spc="-10">
                          <a:latin typeface="Open Sans" panose="020B0606030504020204" pitchFamily="34" charset="0"/>
                          <a:ea typeface="Open Sans" panose="020B0606030504020204" pitchFamily="34" charset="0"/>
                          <a:cs typeface="Open Sans" panose="020B0606030504020204" pitchFamily="34" charset="0"/>
                        </a:rPr>
                        <a:t> for</a:t>
                      </a:r>
                      <a:r>
                        <a:rPr sz="1200" spc="-7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30">
                          <a:latin typeface="Open Sans" panose="020B0606030504020204" pitchFamily="34" charset="0"/>
                          <a:ea typeface="Open Sans" panose="020B0606030504020204" pitchFamily="34" charset="0"/>
                          <a:cs typeface="Open Sans" panose="020B0606030504020204" pitchFamily="34" charset="0"/>
                        </a:rPr>
                        <a:t> </a:t>
                      </a:r>
                      <a:r>
                        <a:rPr sz="1200" spc="-35">
                          <a:latin typeface="Open Sans" panose="020B0606030504020204" pitchFamily="34" charset="0"/>
                          <a:ea typeface="Open Sans" panose="020B0606030504020204" pitchFamily="34" charset="0"/>
                          <a:cs typeface="Open Sans" panose="020B0606030504020204" pitchFamily="34" charset="0"/>
                        </a:rPr>
                        <a:t>organization</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for</a:t>
                      </a:r>
                      <a:r>
                        <a:rPr sz="1200" spc="-6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the </a:t>
                      </a:r>
                      <a:r>
                        <a:rPr sz="1200" spc="-20">
                          <a:latin typeface="Open Sans" panose="020B0606030504020204" pitchFamily="34" charset="0"/>
                          <a:ea typeface="Open Sans" panose="020B0606030504020204" pitchFamily="34" charset="0"/>
                          <a:cs typeface="Open Sans" panose="020B0606030504020204" pitchFamily="34" charset="0"/>
                        </a:rPr>
                        <a:t>performance</a:t>
                      </a:r>
                      <a:r>
                        <a:rPr sz="1200" spc="-6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CSO,</a:t>
                      </a:r>
                      <a:r>
                        <a:rPr sz="1200" spc="-4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we</a:t>
                      </a:r>
                      <a:r>
                        <a:rPr sz="1200" spc="-6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have</a:t>
                      </a:r>
                      <a:r>
                        <a:rPr sz="1200" spc="-25">
                          <a:latin typeface="Open Sans" panose="020B0606030504020204" pitchFamily="34" charset="0"/>
                          <a:ea typeface="Open Sans" panose="020B0606030504020204" pitchFamily="34" charset="0"/>
                          <a:cs typeface="Open Sans" panose="020B0606030504020204" pitchFamily="34" charset="0"/>
                        </a:rPr>
                        <a:t> </a:t>
                      </a:r>
                      <a:r>
                        <a:rPr sz="1200" spc="-30">
                          <a:latin typeface="Open Sans" panose="020B0606030504020204" pitchFamily="34" charset="0"/>
                          <a:ea typeface="Open Sans" panose="020B0606030504020204" pitchFamily="34" charset="0"/>
                          <a:cs typeface="Open Sans" panose="020B0606030504020204" pitchFamily="34" charset="0"/>
                        </a:rPr>
                        <a:t>provided</a:t>
                      </a:r>
                      <a:r>
                        <a:rPr sz="1200" spc="-65">
                          <a:latin typeface="Open Sans" panose="020B0606030504020204" pitchFamily="34" charset="0"/>
                          <a:ea typeface="Open Sans" panose="020B0606030504020204" pitchFamily="34" charset="0"/>
                          <a:cs typeface="Open Sans" panose="020B0606030504020204" pitchFamily="34" charset="0"/>
                        </a:rPr>
                        <a:t> </a:t>
                      </a:r>
                      <a:r>
                        <a:rPr sz="1200" spc="-30">
                          <a:latin typeface="Open Sans" panose="020B0606030504020204" pitchFamily="34" charset="0"/>
                          <a:ea typeface="Open Sans" panose="020B0606030504020204" pitchFamily="34" charset="0"/>
                          <a:cs typeface="Open Sans" panose="020B0606030504020204" pitchFamily="34" charset="0"/>
                        </a:rPr>
                        <a:t>the</a:t>
                      </a:r>
                      <a:r>
                        <a:rPr sz="1200" spc="-7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resources</a:t>
                      </a:r>
                      <a:r>
                        <a:rPr sz="1200" spc="-5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and </a:t>
                      </a:r>
                      <a:r>
                        <a:rPr sz="1200" spc="-10">
                          <a:latin typeface="Open Sans" panose="020B0606030504020204" pitchFamily="34" charset="0"/>
                          <a:ea typeface="Open Sans" panose="020B0606030504020204" pitchFamily="34" charset="0"/>
                          <a:cs typeface="Open Sans" panose="020B0606030504020204" pitchFamily="34" charset="0"/>
                        </a:rPr>
                        <a:t>authority</a:t>
                      </a:r>
                      <a:r>
                        <a:rPr sz="1200" spc="-20">
                          <a:latin typeface="Open Sans" panose="020B0606030504020204" pitchFamily="34" charset="0"/>
                          <a:ea typeface="Open Sans" panose="020B0606030504020204" pitchFamily="34" charset="0"/>
                          <a:cs typeface="Open Sans" panose="020B0606030504020204" pitchFamily="34" charset="0"/>
                        </a:rPr>
                        <a:t> necessary</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5">
                          <a:latin typeface="Open Sans" panose="020B0606030504020204" pitchFamily="34" charset="0"/>
                          <a:ea typeface="Open Sans" panose="020B0606030504020204" pitchFamily="34" charset="0"/>
                          <a:cs typeface="Open Sans" panose="020B0606030504020204" pitchFamily="34" charset="0"/>
                        </a:rPr>
                        <a:t> </a:t>
                      </a:r>
                      <a:r>
                        <a:rPr sz="1200" spc="-30">
                          <a:latin typeface="Open Sans" panose="020B0606030504020204" pitchFamily="34" charset="0"/>
                          <a:ea typeface="Open Sans" panose="020B0606030504020204" pitchFamily="34" charset="0"/>
                          <a:cs typeface="Open Sans" panose="020B0606030504020204" pitchFamily="34" charset="0"/>
                        </a:rPr>
                        <a:t>achieve</a:t>
                      </a:r>
                      <a:r>
                        <a:rPr sz="1200" spc="-4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expectations.</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115570" marB="0" anchor="ctr">
                    <a:lnL w="12700">
                      <a:solidFill>
                        <a:srgbClr val="80619F"/>
                      </a:solidFill>
                      <a:prstDash val="solid"/>
                    </a:lnL>
                    <a:lnR w="12700">
                      <a:solidFill>
                        <a:srgbClr val="80619F"/>
                      </a:solidFill>
                      <a:prstDash val="solid"/>
                    </a:lnR>
                    <a:lnT w="28575">
                      <a:solidFill>
                        <a:srgbClr val="80619F"/>
                      </a:solidFill>
                      <a:prstDash val="solid"/>
                    </a:lnT>
                    <a:lnB w="12700">
                      <a:solidFill>
                        <a:srgbClr val="80619F"/>
                      </a:solidFill>
                      <a:prstDash val="solid"/>
                    </a:lnB>
                    <a:solidFill>
                      <a:srgbClr val="80619F">
                        <a:alpha val="19999"/>
                      </a:srgbClr>
                    </a:solidFill>
                  </a:tcPr>
                </a:tc>
                <a:extLst>
                  <a:ext uri="{0D108BD9-81ED-4DB2-BD59-A6C34878D82A}">
                    <a16:rowId xmlns:a16="http://schemas.microsoft.com/office/drawing/2014/main" val="10001"/>
                  </a:ext>
                </a:extLst>
              </a:tr>
              <a:tr h="1008380">
                <a:tc>
                  <a:txBody>
                    <a:bodyPr/>
                    <a:lstStyle/>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220"/>
                        </a:spcBef>
                      </a:pPr>
                      <a:endParaRPr sz="1200">
                        <a:latin typeface="Open Sans" panose="020B0606030504020204" pitchFamily="34" charset="0"/>
                        <a:ea typeface="Open Sans" panose="020B0606030504020204" pitchFamily="34" charset="0"/>
                        <a:cs typeface="Open Sans" panose="020B0606030504020204" pitchFamily="34" charset="0"/>
                      </a:endParaRPr>
                    </a:p>
                    <a:p>
                      <a:pPr marL="5715"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6</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220"/>
                        </a:spcBef>
                      </a:pPr>
                      <a:endParaRPr sz="1200">
                        <a:latin typeface="Open Sans" panose="020B0606030504020204" pitchFamily="34" charset="0"/>
                        <a:ea typeface="Open Sans" panose="020B0606030504020204" pitchFamily="34" charset="0"/>
                        <a:cs typeface="Open Sans" panose="020B0606030504020204" pitchFamily="34" charset="0"/>
                      </a:endParaRPr>
                    </a:p>
                    <a:p>
                      <a:pPr marL="93980"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5</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220"/>
                        </a:spcBef>
                      </a:pPr>
                      <a:endParaRPr sz="1200">
                        <a:latin typeface="Open Sans" panose="020B0606030504020204" pitchFamily="34" charset="0"/>
                        <a:ea typeface="Open Sans" panose="020B0606030504020204" pitchFamily="34" charset="0"/>
                        <a:cs typeface="Open Sans" panose="020B0606030504020204" pitchFamily="34" charset="0"/>
                      </a:endParaRPr>
                    </a:p>
                    <a:p>
                      <a:pPr marL="5080"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4</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220"/>
                        </a:spcBef>
                      </a:pPr>
                      <a:endParaRPr sz="1200">
                        <a:latin typeface="Open Sans" panose="020B0606030504020204" pitchFamily="34" charset="0"/>
                        <a:ea typeface="Open Sans" panose="020B0606030504020204" pitchFamily="34" charset="0"/>
                        <a:cs typeface="Open Sans" panose="020B0606030504020204" pitchFamily="34" charset="0"/>
                      </a:endParaRPr>
                    </a:p>
                    <a:p>
                      <a:pPr marL="7620"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3</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220"/>
                        </a:spcBef>
                      </a:pPr>
                      <a:endParaRPr sz="1200">
                        <a:latin typeface="Open Sans" panose="020B0606030504020204" pitchFamily="34" charset="0"/>
                        <a:ea typeface="Open Sans" panose="020B0606030504020204" pitchFamily="34" charset="0"/>
                        <a:cs typeface="Open Sans" panose="020B0606030504020204" pitchFamily="34" charset="0"/>
                      </a:endParaRPr>
                    </a:p>
                    <a:p>
                      <a:pPr marR="149860" algn="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2</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220"/>
                        </a:spcBef>
                      </a:pPr>
                      <a:endParaRPr sz="1200">
                        <a:latin typeface="Open Sans" panose="020B0606030504020204" pitchFamily="34" charset="0"/>
                        <a:ea typeface="Open Sans" panose="020B0606030504020204" pitchFamily="34" charset="0"/>
                        <a:cs typeface="Open Sans" panose="020B0606030504020204" pitchFamily="34" charset="0"/>
                      </a:endParaRPr>
                    </a:p>
                    <a:p>
                      <a:pPr marR="48260"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1</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marL="92075" algn="just">
                        <a:lnSpc>
                          <a:spcPct val="100000"/>
                        </a:lnSpc>
                        <a:spcBef>
                          <a:spcPts val="585"/>
                        </a:spcBef>
                      </a:pPr>
                      <a:r>
                        <a:rPr sz="1200">
                          <a:latin typeface="Open Sans" panose="020B0606030504020204" pitchFamily="34" charset="0"/>
                          <a:ea typeface="Open Sans" panose="020B0606030504020204" pitchFamily="34" charset="0"/>
                          <a:cs typeface="Open Sans" panose="020B0606030504020204" pitchFamily="34" charset="0"/>
                        </a:rPr>
                        <a:t>We</a:t>
                      </a:r>
                      <a:r>
                        <a:rPr sz="1200" spc="-4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have</a:t>
                      </a:r>
                      <a:r>
                        <a:rPr sz="1200" spc="-35">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provided</a:t>
                      </a:r>
                      <a:r>
                        <a:rPr sz="1200" spc="-5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CSO</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with</a:t>
                      </a:r>
                      <a:r>
                        <a:rPr sz="1200" spc="-3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clear</a:t>
                      </a:r>
                      <a:r>
                        <a:rPr sz="1200" spc="-3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statement</a:t>
                      </a:r>
                      <a:r>
                        <a:rPr sz="1200" spc="-5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of</a:t>
                      </a:r>
                      <a:r>
                        <a:rPr sz="1200" spc="-3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the</a:t>
                      </a:r>
                      <a:r>
                        <a:rPr sz="1200" spc="-5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personal</a:t>
                      </a:r>
                      <a:r>
                        <a:rPr sz="1200" spc="-3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qualities</a:t>
                      </a:r>
                      <a:r>
                        <a:rPr sz="1200" spc="-45">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and </a:t>
                      </a:r>
                      <a:r>
                        <a:rPr sz="1200" spc="-10">
                          <a:latin typeface="Open Sans" panose="020B0606030504020204" pitchFamily="34" charset="0"/>
                          <a:ea typeface="Open Sans" panose="020B0606030504020204" pitchFamily="34" charset="0"/>
                          <a:cs typeface="Open Sans" panose="020B0606030504020204" pitchFamily="34" charset="0"/>
                        </a:rPr>
                        <a:t>performance</a:t>
                      </a:r>
                      <a:r>
                        <a:rPr sz="1200" spc="-15">
                          <a:latin typeface="Open Sans" panose="020B0606030504020204" pitchFamily="34" charset="0"/>
                          <a:ea typeface="Open Sans" panose="020B0606030504020204" pitchFamily="34" charset="0"/>
                          <a:cs typeface="Open Sans" panose="020B0606030504020204" pitchFamily="34" charset="0"/>
                        </a:rPr>
                        <a:t> </a:t>
                      </a:r>
                      <a:r>
                        <a:rPr sz="1200" spc="-30">
                          <a:latin typeface="Open Sans" panose="020B0606030504020204" pitchFamily="34" charset="0"/>
                          <a:ea typeface="Open Sans" panose="020B0606030504020204" pitchFamily="34" charset="0"/>
                          <a:cs typeface="Open Sans" panose="020B0606030504020204" pitchFamily="34" charset="0"/>
                        </a:rPr>
                        <a:t>expectations </a:t>
                      </a:r>
                      <a:r>
                        <a:rPr sz="1200" spc="-10">
                          <a:latin typeface="Open Sans" panose="020B0606030504020204" pitchFamily="34" charset="0"/>
                          <a:ea typeface="Open Sans" panose="020B0606030504020204" pitchFamily="34" charset="0"/>
                          <a:cs typeface="Open Sans" panose="020B0606030504020204" pitchFamily="34" charset="0"/>
                        </a:rPr>
                        <a:t>against</a:t>
                      </a:r>
                      <a:r>
                        <a:rPr sz="1200" spc="-2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which</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he/she</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will</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be</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measured</a:t>
                      </a:r>
                      <a:r>
                        <a:rPr sz="1200" spc="-1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periodically; </a:t>
                      </a:r>
                      <a:r>
                        <a:rPr sz="1200">
                          <a:latin typeface="Open Sans" panose="020B0606030504020204" pitchFamily="34" charset="0"/>
                          <a:ea typeface="Open Sans" panose="020B0606030504020204" pitchFamily="34" charset="0"/>
                          <a:cs typeface="Open Sans" panose="020B0606030504020204" pitchFamily="34" charset="0"/>
                        </a:rPr>
                        <a:t>and</a:t>
                      </a:r>
                      <a:r>
                        <a:rPr sz="1200" spc="-1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we</a:t>
                      </a:r>
                      <a:r>
                        <a:rPr sz="1200" spc="-1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have</a:t>
                      </a:r>
                      <a:r>
                        <a:rPr sz="1200" spc="-2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agreed</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to</a:t>
                      </a:r>
                      <a:r>
                        <a:rPr sz="1200" spc="-1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a:t>
                      </a:r>
                      <a:r>
                        <a:rPr sz="1200" spc="-10">
                          <a:latin typeface="Open Sans" panose="020B0606030504020204" pitchFamily="34" charset="0"/>
                          <a:ea typeface="Open Sans" panose="020B0606030504020204" pitchFamily="34" charset="0"/>
                          <a:cs typeface="Open Sans" panose="020B0606030504020204" pitchFamily="34" charset="0"/>
                        </a:rPr>
                        <a:t> </a:t>
                      </a:r>
                      <a:r>
                        <a:rPr sz="1200" spc="-30">
                          <a:latin typeface="Open Sans" panose="020B0606030504020204" pitchFamily="34" charset="0"/>
                          <a:ea typeface="Open Sans" panose="020B0606030504020204" pitchFamily="34" charset="0"/>
                          <a:cs typeface="Open Sans" panose="020B0606030504020204" pitchFamily="34" charset="0"/>
                        </a:rPr>
                        <a:t>formative </a:t>
                      </a:r>
                      <a:r>
                        <a:rPr sz="1200" spc="-10">
                          <a:latin typeface="Open Sans" panose="020B0606030504020204" pitchFamily="34" charset="0"/>
                          <a:ea typeface="Open Sans" panose="020B0606030504020204" pitchFamily="34" charset="0"/>
                          <a:cs typeface="Open Sans" panose="020B0606030504020204" pitchFamily="34" charset="0"/>
                        </a:rPr>
                        <a:t>process</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for</a:t>
                      </a:r>
                      <a:r>
                        <a:rPr sz="1200" spc="-10">
                          <a:latin typeface="Open Sans" panose="020B0606030504020204" pitchFamily="34" charset="0"/>
                          <a:ea typeface="Open Sans" panose="020B0606030504020204" pitchFamily="34" charset="0"/>
                          <a:cs typeface="Open Sans" panose="020B0606030504020204" pitchFamily="34" charset="0"/>
                        </a:rPr>
                        <a:t> providing</a:t>
                      </a:r>
                      <a:r>
                        <a:rPr sz="1200" spc="-20">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feedback</a:t>
                      </a:r>
                      <a:r>
                        <a:rPr sz="1200" spc="-2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plans</a:t>
                      </a:r>
                      <a:r>
                        <a:rPr sz="1200" spc="-1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are </a:t>
                      </a:r>
                      <a:r>
                        <a:rPr sz="1200" spc="-10">
                          <a:latin typeface="Open Sans" panose="020B0606030504020204" pitchFamily="34" charset="0"/>
                          <a:ea typeface="Open Sans" panose="020B0606030504020204" pitchFamily="34" charset="0"/>
                          <a:cs typeface="Open Sans" panose="020B0606030504020204" pitchFamily="34" charset="0"/>
                        </a:rPr>
                        <a:t>being</a:t>
                      </a:r>
                      <a:r>
                        <a:rPr sz="1200" spc="-6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executed.</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74295"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extLst>
                  <a:ext uri="{0D108BD9-81ED-4DB2-BD59-A6C34878D82A}">
                    <a16:rowId xmlns:a16="http://schemas.microsoft.com/office/drawing/2014/main" val="10002"/>
                  </a:ext>
                </a:extLst>
              </a:tr>
              <a:tr h="596900">
                <a:tc>
                  <a:txBody>
                    <a:bodyPr/>
                    <a:lstStyle/>
                    <a:p>
                      <a:pPr>
                        <a:lnSpc>
                          <a:spcPct val="100000"/>
                        </a:lnSpc>
                        <a:spcBef>
                          <a:spcPts val="370"/>
                        </a:spcBef>
                      </a:pPr>
                      <a:endParaRPr sz="1200">
                        <a:latin typeface="Open Sans" panose="020B0606030504020204" pitchFamily="34" charset="0"/>
                        <a:ea typeface="Open Sans" panose="020B0606030504020204" pitchFamily="34" charset="0"/>
                        <a:cs typeface="Open Sans" panose="020B0606030504020204" pitchFamily="34" charset="0"/>
                      </a:endParaRPr>
                    </a:p>
                    <a:p>
                      <a:pPr marL="5715"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6</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4699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spcBef>
                          <a:spcPts val="370"/>
                        </a:spcBef>
                      </a:pPr>
                      <a:endParaRPr sz="1200">
                        <a:latin typeface="Open Sans" panose="020B0606030504020204" pitchFamily="34" charset="0"/>
                        <a:ea typeface="Open Sans" panose="020B0606030504020204" pitchFamily="34" charset="0"/>
                        <a:cs typeface="Open Sans" panose="020B0606030504020204" pitchFamily="34" charset="0"/>
                      </a:endParaRPr>
                    </a:p>
                    <a:p>
                      <a:pPr marL="93980"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5</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4699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spcBef>
                          <a:spcPts val="370"/>
                        </a:spcBef>
                      </a:pPr>
                      <a:endParaRPr sz="1200">
                        <a:latin typeface="Open Sans" panose="020B0606030504020204" pitchFamily="34" charset="0"/>
                        <a:ea typeface="Open Sans" panose="020B0606030504020204" pitchFamily="34" charset="0"/>
                        <a:cs typeface="Open Sans" panose="020B0606030504020204" pitchFamily="34" charset="0"/>
                      </a:endParaRPr>
                    </a:p>
                    <a:p>
                      <a:pPr marL="6350"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4</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4699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spcBef>
                          <a:spcPts val="370"/>
                        </a:spcBef>
                      </a:pPr>
                      <a:endParaRPr sz="1200">
                        <a:latin typeface="Open Sans" panose="020B0606030504020204" pitchFamily="34" charset="0"/>
                        <a:ea typeface="Open Sans" panose="020B0606030504020204" pitchFamily="34" charset="0"/>
                        <a:cs typeface="Open Sans" panose="020B0606030504020204" pitchFamily="34" charset="0"/>
                      </a:endParaRPr>
                    </a:p>
                    <a:p>
                      <a:pPr marL="7620"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3</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4699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spcBef>
                          <a:spcPts val="370"/>
                        </a:spcBef>
                      </a:pPr>
                      <a:endParaRPr sz="1200">
                        <a:latin typeface="Open Sans" panose="020B0606030504020204" pitchFamily="34" charset="0"/>
                        <a:ea typeface="Open Sans" panose="020B0606030504020204" pitchFamily="34" charset="0"/>
                        <a:cs typeface="Open Sans" panose="020B0606030504020204" pitchFamily="34" charset="0"/>
                      </a:endParaRPr>
                    </a:p>
                    <a:p>
                      <a:pPr marR="149860" algn="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2</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4699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spcBef>
                          <a:spcPts val="370"/>
                        </a:spcBef>
                      </a:pPr>
                      <a:endParaRPr sz="1200">
                        <a:latin typeface="Open Sans" panose="020B0606030504020204" pitchFamily="34" charset="0"/>
                        <a:ea typeface="Open Sans" panose="020B0606030504020204" pitchFamily="34" charset="0"/>
                        <a:cs typeface="Open Sans" panose="020B0606030504020204" pitchFamily="34" charset="0"/>
                      </a:endParaRPr>
                    </a:p>
                    <a:p>
                      <a:pPr marR="48260"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1</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4699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marL="92075" marR="1052830">
                        <a:lnSpc>
                          <a:spcPct val="100000"/>
                        </a:lnSpc>
                        <a:spcBef>
                          <a:spcPts val="650"/>
                        </a:spcBef>
                      </a:pPr>
                      <a:r>
                        <a:rPr sz="1200">
                          <a:latin typeface="Open Sans" panose="020B0606030504020204" pitchFamily="34" charset="0"/>
                          <a:ea typeface="Open Sans" panose="020B0606030504020204" pitchFamily="34" charset="0"/>
                          <a:cs typeface="Open Sans" panose="020B0606030504020204" pitchFamily="34" charset="0"/>
                        </a:rPr>
                        <a:t>We </a:t>
                      </a:r>
                      <a:r>
                        <a:rPr sz="1200" spc="-35">
                          <a:latin typeface="Open Sans" panose="020B0606030504020204" pitchFamily="34" charset="0"/>
                          <a:ea typeface="Open Sans" panose="020B0606030504020204" pitchFamily="34" charset="0"/>
                          <a:cs typeface="Open Sans" panose="020B0606030504020204" pitchFamily="34" charset="0"/>
                        </a:rPr>
                        <a:t>provide </a:t>
                      </a:r>
                      <a:r>
                        <a:rPr sz="1200" spc="-20">
                          <a:latin typeface="Open Sans" panose="020B0606030504020204" pitchFamily="34" charset="0"/>
                          <a:ea typeface="Open Sans" panose="020B0606030504020204" pitchFamily="34" charset="0"/>
                          <a:cs typeface="Open Sans" panose="020B0606030504020204" pitchFamily="34" charset="0"/>
                        </a:rPr>
                        <a:t>opportunities,</a:t>
                      </a:r>
                      <a:r>
                        <a:rPr sz="1200" spc="20">
                          <a:latin typeface="Open Sans" panose="020B0606030504020204" pitchFamily="34" charset="0"/>
                          <a:ea typeface="Open Sans" panose="020B0606030504020204" pitchFamily="34" charset="0"/>
                          <a:cs typeface="Open Sans" panose="020B0606030504020204" pitchFamily="34" charset="0"/>
                        </a:rPr>
                        <a:t> </a:t>
                      </a:r>
                      <a:r>
                        <a:rPr sz="1200" spc="-30">
                          <a:latin typeface="Open Sans" panose="020B0606030504020204" pitchFamily="34" charset="0"/>
                          <a:ea typeface="Open Sans" panose="020B0606030504020204" pitchFamily="34" charset="0"/>
                          <a:cs typeface="Open Sans" panose="020B0606030504020204" pitchFamily="34" charset="0"/>
                        </a:rPr>
                        <a:t>encouragement </a:t>
                      </a:r>
                      <a:r>
                        <a:rPr sz="1200">
                          <a:latin typeface="Open Sans" panose="020B0606030504020204" pitchFamily="34" charset="0"/>
                          <a:ea typeface="Open Sans" panose="020B0606030504020204" pitchFamily="34" charset="0"/>
                          <a:cs typeface="Open Sans" panose="020B0606030504020204" pitchFamily="34" charset="0"/>
                        </a:rPr>
                        <a:t>and</a:t>
                      </a:r>
                      <a:r>
                        <a:rPr sz="1200" spc="5">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resources</a:t>
                      </a:r>
                      <a:r>
                        <a:rPr sz="1200" spc="-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for</a:t>
                      </a:r>
                      <a:r>
                        <a:rPr sz="1200" spc="-25">
                          <a:latin typeface="Open Sans" panose="020B0606030504020204" pitchFamily="34" charset="0"/>
                          <a:ea typeface="Open Sans" panose="020B0606030504020204" pitchFamily="34" charset="0"/>
                          <a:cs typeface="Open Sans" panose="020B0606030504020204" pitchFamily="34" charset="0"/>
                        </a:rPr>
                        <a:t> the </a:t>
                      </a:r>
                      <a:r>
                        <a:rPr sz="1200" spc="-30">
                          <a:latin typeface="Open Sans" panose="020B0606030504020204" pitchFamily="34" charset="0"/>
                          <a:ea typeface="Open Sans" panose="020B0606030504020204" pitchFamily="34" charset="0"/>
                          <a:cs typeface="Open Sans" panose="020B0606030504020204" pitchFamily="34" charset="0"/>
                        </a:rPr>
                        <a:t>professional</a:t>
                      </a:r>
                      <a:r>
                        <a:rPr sz="1200" spc="-50">
                          <a:latin typeface="Open Sans" panose="020B0606030504020204" pitchFamily="34" charset="0"/>
                          <a:ea typeface="Open Sans" panose="020B0606030504020204" pitchFamily="34" charset="0"/>
                          <a:cs typeface="Open Sans" panose="020B0606030504020204" pitchFamily="34" charset="0"/>
                        </a:rPr>
                        <a:t> </a:t>
                      </a:r>
                      <a:r>
                        <a:rPr sz="1200" spc="-30">
                          <a:latin typeface="Open Sans" panose="020B0606030504020204" pitchFamily="34" charset="0"/>
                          <a:ea typeface="Open Sans" panose="020B0606030504020204" pitchFamily="34" charset="0"/>
                          <a:cs typeface="Open Sans" panose="020B0606030504020204" pitchFamily="34" charset="0"/>
                        </a:rPr>
                        <a:t>growth</a:t>
                      </a:r>
                      <a:r>
                        <a:rPr sz="1200" spc="-8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4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development</a:t>
                      </a:r>
                      <a:r>
                        <a:rPr sz="1200">
                          <a:latin typeface="Open Sans" panose="020B0606030504020204" pitchFamily="34" charset="0"/>
                          <a:ea typeface="Open Sans" panose="020B0606030504020204" pitchFamily="34" charset="0"/>
                          <a:cs typeface="Open Sans" panose="020B0606030504020204" pitchFamily="34" charset="0"/>
                        </a:rPr>
                        <a:t> of</a:t>
                      </a:r>
                      <a:r>
                        <a:rPr sz="1200" spc="-8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the</a:t>
                      </a:r>
                      <a:r>
                        <a:rPr sz="1200" spc="-3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CSO</a:t>
                      </a:r>
                      <a:r>
                        <a:rPr sz="1200" spc="-50">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and</a:t>
                      </a:r>
                      <a:r>
                        <a:rPr sz="1200" spc="-25">
                          <a:latin typeface="Open Sans" panose="020B0606030504020204" pitchFamily="34" charset="0"/>
                          <a:ea typeface="Open Sans" panose="020B0606030504020204" pitchFamily="34" charset="0"/>
                          <a:cs typeface="Open Sans" panose="020B0606030504020204" pitchFamily="34" charset="0"/>
                        </a:rPr>
                        <a:t> </a:t>
                      </a:r>
                      <a:r>
                        <a:rPr sz="1200" spc="-10">
                          <a:latin typeface="Open Sans" panose="020B0606030504020204" pitchFamily="34" charset="0"/>
                          <a:ea typeface="Open Sans" panose="020B0606030504020204" pitchFamily="34" charset="0"/>
                          <a:cs typeface="Open Sans" panose="020B0606030504020204" pitchFamily="34" charset="0"/>
                        </a:rPr>
                        <a:t>staff.</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8255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extLst>
                  <a:ext uri="{0D108BD9-81ED-4DB2-BD59-A6C34878D82A}">
                    <a16:rowId xmlns:a16="http://schemas.microsoft.com/office/drawing/2014/main" val="10003"/>
                  </a:ext>
                </a:extLst>
              </a:tr>
              <a:tr h="845185">
                <a:tc>
                  <a:txBody>
                    <a:bodyPr/>
                    <a:lstStyle/>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250"/>
                        </a:spcBef>
                      </a:pPr>
                      <a:endParaRPr sz="1200">
                        <a:latin typeface="Open Sans" panose="020B0606030504020204" pitchFamily="34" charset="0"/>
                        <a:ea typeface="Open Sans" panose="020B0606030504020204" pitchFamily="34" charset="0"/>
                        <a:cs typeface="Open Sans" panose="020B0606030504020204" pitchFamily="34" charset="0"/>
                      </a:endParaRPr>
                    </a:p>
                    <a:p>
                      <a:pPr marL="5080"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6</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250"/>
                        </a:spcBef>
                      </a:pPr>
                      <a:endParaRPr sz="1200">
                        <a:latin typeface="Open Sans" panose="020B0606030504020204" pitchFamily="34" charset="0"/>
                        <a:ea typeface="Open Sans" panose="020B0606030504020204" pitchFamily="34" charset="0"/>
                        <a:cs typeface="Open Sans" panose="020B0606030504020204" pitchFamily="34" charset="0"/>
                      </a:endParaRPr>
                    </a:p>
                    <a:p>
                      <a:pPr marL="93345"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5</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250"/>
                        </a:spcBef>
                      </a:pPr>
                      <a:endParaRPr sz="1200">
                        <a:latin typeface="Open Sans" panose="020B0606030504020204" pitchFamily="34" charset="0"/>
                        <a:ea typeface="Open Sans" panose="020B0606030504020204" pitchFamily="34" charset="0"/>
                        <a:cs typeface="Open Sans" panose="020B0606030504020204" pitchFamily="34" charset="0"/>
                      </a:endParaRPr>
                    </a:p>
                    <a:p>
                      <a:pPr marL="4445"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4</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250"/>
                        </a:spcBef>
                      </a:pPr>
                      <a:endParaRPr sz="1200">
                        <a:latin typeface="Open Sans" panose="020B0606030504020204" pitchFamily="34" charset="0"/>
                        <a:ea typeface="Open Sans" panose="020B0606030504020204" pitchFamily="34" charset="0"/>
                        <a:cs typeface="Open Sans" panose="020B0606030504020204" pitchFamily="34" charset="0"/>
                      </a:endParaRPr>
                    </a:p>
                    <a:p>
                      <a:pPr marL="6985"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3</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250"/>
                        </a:spcBef>
                      </a:pPr>
                      <a:endParaRPr sz="1200">
                        <a:latin typeface="Open Sans" panose="020B0606030504020204" pitchFamily="34" charset="0"/>
                        <a:ea typeface="Open Sans" panose="020B0606030504020204" pitchFamily="34" charset="0"/>
                        <a:cs typeface="Open Sans" panose="020B0606030504020204" pitchFamily="34" charset="0"/>
                      </a:endParaRPr>
                    </a:p>
                    <a:p>
                      <a:pPr marR="149860" algn="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2</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pPr>
                      <a:endParaRPr sz="12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250"/>
                        </a:spcBef>
                      </a:pPr>
                      <a:endParaRPr sz="1200">
                        <a:latin typeface="Open Sans" panose="020B0606030504020204" pitchFamily="34" charset="0"/>
                        <a:ea typeface="Open Sans" panose="020B0606030504020204" pitchFamily="34" charset="0"/>
                        <a:cs typeface="Open Sans" panose="020B0606030504020204" pitchFamily="34" charset="0"/>
                      </a:endParaRPr>
                    </a:p>
                    <a:p>
                      <a:pPr marR="48895" algn="ctr">
                        <a:lnSpc>
                          <a:spcPct val="100000"/>
                        </a:lnSpc>
                      </a:pPr>
                      <a:r>
                        <a:rPr sz="1200" spc="-50">
                          <a:latin typeface="Open Sans" panose="020B0606030504020204" pitchFamily="34" charset="0"/>
                          <a:ea typeface="Open Sans" panose="020B0606030504020204" pitchFamily="34" charset="0"/>
                          <a:cs typeface="Open Sans" panose="020B0606030504020204" pitchFamily="34" charset="0"/>
                        </a:rPr>
                        <a:t>1</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0" marB="0">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marR="3175">
                        <a:lnSpc>
                          <a:spcPct val="100000"/>
                        </a:lnSpc>
                        <a:spcBef>
                          <a:spcPts val="85"/>
                        </a:spcBef>
                      </a:pPr>
                      <a:endParaRPr sz="1200" dirty="0">
                        <a:latin typeface="Open Sans" panose="020B0606030504020204" pitchFamily="34" charset="0"/>
                        <a:ea typeface="Open Sans" panose="020B0606030504020204" pitchFamily="34" charset="0"/>
                        <a:cs typeface="Open Sans" panose="020B0606030504020204" pitchFamily="34" charset="0"/>
                      </a:endParaRPr>
                    </a:p>
                    <a:p>
                      <a:pPr marL="91440" marR="215265">
                        <a:lnSpc>
                          <a:spcPct val="100000"/>
                        </a:lnSpc>
                      </a:pPr>
                      <a:r>
                        <a:rPr sz="1200" dirty="0">
                          <a:latin typeface="Open Sans" panose="020B0606030504020204" pitchFamily="34" charset="0"/>
                          <a:ea typeface="Open Sans" panose="020B0606030504020204" pitchFamily="34" charset="0"/>
                          <a:cs typeface="Open Sans" panose="020B0606030504020204" pitchFamily="34" charset="0"/>
                        </a:rPr>
                        <a:t>We</a:t>
                      </a:r>
                      <a:r>
                        <a:rPr sz="1200" spc="9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discuss</a:t>
                      </a:r>
                      <a:r>
                        <a:rPr sz="1200" spc="110"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immediately,</a:t>
                      </a:r>
                      <a:r>
                        <a:rPr sz="1200" spc="8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rather</a:t>
                      </a:r>
                      <a:r>
                        <a:rPr sz="1200" spc="10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than</a:t>
                      </a:r>
                      <a:r>
                        <a:rPr sz="1200" spc="11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allow</a:t>
                      </a:r>
                      <a:r>
                        <a:rPr sz="1200" spc="10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to</a:t>
                      </a:r>
                      <a:r>
                        <a:rPr sz="1200" spc="10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fester</a:t>
                      </a:r>
                      <a:r>
                        <a:rPr sz="1200" spc="9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or</a:t>
                      </a:r>
                      <a:r>
                        <a:rPr sz="1200" spc="8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deteriorate,</a:t>
                      </a:r>
                      <a:r>
                        <a:rPr sz="1200" spc="9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those items</a:t>
                      </a:r>
                      <a:r>
                        <a:rPr sz="1200" spc="-6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that</a:t>
                      </a:r>
                      <a:r>
                        <a:rPr sz="1200" spc="-30"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are</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spc="-35" dirty="0">
                          <a:latin typeface="Open Sans" panose="020B0606030504020204" pitchFamily="34" charset="0"/>
                          <a:ea typeface="Open Sans" panose="020B0606030504020204" pitchFamily="34" charset="0"/>
                          <a:cs typeface="Open Sans" panose="020B0606030504020204" pitchFamily="34" charset="0"/>
                        </a:rPr>
                        <a:t>controversial</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to</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either</a:t>
                      </a:r>
                      <a:r>
                        <a:rPr sz="1200" spc="-25" dirty="0">
                          <a:latin typeface="Open Sans" panose="020B0606030504020204" pitchFamily="34" charset="0"/>
                          <a:ea typeface="Open Sans" panose="020B0606030504020204" pitchFamily="34" charset="0"/>
                          <a:cs typeface="Open Sans" panose="020B0606030504020204" pitchFamily="34" charset="0"/>
                        </a:rPr>
                        <a:t> </a:t>
                      </a:r>
                      <a:r>
                        <a:rPr sz="1200" spc="-10" dirty="0">
                          <a:latin typeface="Open Sans" panose="020B0606030504020204" pitchFamily="34" charset="0"/>
                          <a:ea typeface="Open Sans" panose="020B0606030504020204" pitchFamily="34" charset="0"/>
                          <a:cs typeface="Open Sans" panose="020B0606030504020204" pitchFamily="34" charset="0"/>
                        </a:rPr>
                        <a:t>board</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members</a:t>
                      </a:r>
                      <a:r>
                        <a:rPr sz="1200" spc="-55" dirty="0">
                          <a:latin typeface="Open Sans" panose="020B0606030504020204" pitchFamily="34" charset="0"/>
                          <a:ea typeface="Open Sans" panose="020B0606030504020204" pitchFamily="34" charset="0"/>
                          <a:cs typeface="Open Sans" panose="020B0606030504020204" pitchFamily="34" charset="0"/>
                        </a:rPr>
                        <a:t> </a:t>
                      </a:r>
                      <a:r>
                        <a:rPr sz="1200" dirty="0">
                          <a:latin typeface="Open Sans" panose="020B0606030504020204" pitchFamily="34" charset="0"/>
                          <a:ea typeface="Open Sans" panose="020B0606030504020204" pitchFamily="34" charset="0"/>
                          <a:cs typeface="Open Sans" panose="020B0606030504020204" pitchFamily="34" charset="0"/>
                        </a:rPr>
                        <a:t>or</a:t>
                      </a:r>
                      <a:r>
                        <a:rPr sz="1200" spc="-45" dirty="0">
                          <a:latin typeface="Open Sans" panose="020B0606030504020204" pitchFamily="34" charset="0"/>
                          <a:ea typeface="Open Sans" panose="020B0606030504020204" pitchFamily="34" charset="0"/>
                          <a:cs typeface="Open Sans" panose="020B0606030504020204" pitchFamily="34" charset="0"/>
                        </a:rPr>
                        <a:t> </a:t>
                      </a:r>
                      <a:r>
                        <a:rPr sz="1200" spc="-30" dirty="0">
                          <a:latin typeface="Open Sans" panose="020B0606030504020204" pitchFamily="34" charset="0"/>
                          <a:ea typeface="Open Sans" panose="020B0606030504020204" pitchFamily="34" charset="0"/>
                          <a:cs typeface="Open Sans" panose="020B0606030504020204" pitchFamily="34" charset="0"/>
                        </a:rPr>
                        <a:t>the</a:t>
                      </a:r>
                      <a:r>
                        <a:rPr sz="1200" spc="-80" dirty="0">
                          <a:latin typeface="Open Sans" panose="020B0606030504020204" pitchFamily="34" charset="0"/>
                          <a:ea typeface="Open Sans" panose="020B0606030504020204" pitchFamily="34" charset="0"/>
                          <a:cs typeface="Open Sans" panose="020B0606030504020204" pitchFamily="34" charset="0"/>
                        </a:rPr>
                        <a:t> </a:t>
                      </a:r>
                      <a:r>
                        <a:rPr sz="1200" spc="-20" dirty="0">
                          <a:latin typeface="Open Sans" panose="020B0606030504020204" pitchFamily="34" charset="0"/>
                          <a:ea typeface="Open Sans" panose="020B0606030504020204" pitchFamily="34" charset="0"/>
                          <a:cs typeface="Open Sans" panose="020B0606030504020204" pitchFamily="34" charset="0"/>
                        </a:rPr>
                        <a:t>CSO.</a:t>
                      </a:r>
                      <a:endParaRPr sz="1200" dirty="0">
                        <a:latin typeface="Open Sans" panose="020B0606030504020204" pitchFamily="34" charset="0"/>
                        <a:ea typeface="Open Sans" panose="020B0606030504020204" pitchFamily="34" charset="0"/>
                        <a:cs typeface="Open Sans" panose="020B0606030504020204" pitchFamily="34" charset="0"/>
                      </a:endParaRPr>
                    </a:p>
                  </a:txBody>
                  <a:tcPr marL="0" marR="0" marT="10795"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extLst>
                  <a:ext uri="{0D108BD9-81ED-4DB2-BD59-A6C34878D82A}">
                    <a16:rowId xmlns:a16="http://schemas.microsoft.com/office/drawing/2014/main" val="10004"/>
                  </a:ext>
                </a:extLst>
              </a:tr>
            </a:tbl>
          </a:graphicData>
        </a:graphic>
      </p:graphicFrame>
      <p:sp>
        <p:nvSpPr>
          <p:cNvPr id="4" name="object 4"/>
          <p:cNvSpPr/>
          <p:nvPr/>
        </p:nvSpPr>
        <p:spPr>
          <a:xfrm>
            <a:off x="2566418" y="1394460"/>
            <a:ext cx="879475" cy="117475"/>
          </a:xfrm>
          <a:custGeom>
            <a:avLst/>
            <a:gdLst/>
            <a:ahLst/>
            <a:cxnLst/>
            <a:rect l="l" t="t" r="r" b="b"/>
            <a:pathLst>
              <a:path w="879475" h="117475">
                <a:moveTo>
                  <a:pt x="778141" y="0"/>
                </a:moveTo>
                <a:lnTo>
                  <a:pt x="770394" y="2032"/>
                </a:lnTo>
                <a:lnTo>
                  <a:pt x="763155" y="13957"/>
                </a:lnTo>
                <a:lnTo>
                  <a:pt x="765187" y="21818"/>
                </a:lnTo>
                <a:lnTo>
                  <a:pt x="771410" y="25247"/>
                </a:lnTo>
                <a:lnTo>
                  <a:pt x="807097" y="45923"/>
                </a:lnTo>
                <a:lnTo>
                  <a:pt x="71996" y="45923"/>
                </a:lnTo>
                <a:lnTo>
                  <a:pt x="107683" y="25247"/>
                </a:lnTo>
                <a:lnTo>
                  <a:pt x="113906" y="21818"/>
                </a:lnTo>
                <a:lnTo>
                  <a:pt x="115938" y="13957"/>
                </a:lnTo>
                <a:lnTo>
                  <a:pt x="108826" y="2032"/>
                </a:lnTo>
                <a:lnTo>
                  <a:pt x="100952" y="0"/>
                </a:lnTo>
                <a:lnTo>
                  <a:pt x="0" y="58483"/>
                </a:lnTo>
                <a:lnTo>
                  <a:pt x="100952" y="116967"/>
                </a:lnTo>
                <a:lnTo>
                  <a:pt x="108826" y="114935"/>
                </a:lnTo>
                <a:lnTo>
                  <a:pt x="115938" y="103009"/>
                </a:lnTo>
                <a:lnTo>
                  <a:pt x="113906" y="95148"/>
                </a:lnTo>
                <a:lnTo>
                  <a:pt x="107683" y="91719"/>
                </a:lnTo>
                <a:lnTo>
                  <a:pt x="71996" y="71043"/>
                </a:lnTo>
                <a:lnTo>
                  <a:pt x="807097" y="71043"/>
                </a:lnTo>
                <a:lnTo>
                  <a:pt x="771410" y="91719"/>
                </a:lnTo>
                <a:lnTo>
                  <a:pt x="765187" y="95148"/>
                </a:lnTo>
                <a:lnTo>
                  <a:pt x="763155" y="103009"/>
                </a:lnTo>
                <a:lnTo>
                  <a:pt x="770394" y="114935"/>
                </a:lnTo>
                <a:lnTo>
                  <a:pt x="778141" y="116967"/>
                </a:lnTo>
                <a:lnTo>
                  <a:pt x="879221" y="58483"/>
                </a:lnTo>
                <a:lnTo>
                  <a:pt x="778141" y="0"/>
                </a:lnTo>
                <a:close/>
              </a:path>
            </a:pathLst>
          </a:custGeom>
          <a:solidFill>
            <a:srgbClr val="0A521B"/>
          </a:solidFill>
        </p:spPr>
        <p:txBody>
          <a:bodyPr wrap="square" lIns="0" tIns="0" rIns="0" bIns="0" rtlCol="0"/>
          <a:lstStyle/>
          <a:p>
            <a:endParaRPr/>
          </a:p>
        </p:txBody>
      </p:sp>
      <p:sp>
        <p:nvSpPr>
          <p:cNvPr id="6" name="object 5">
            <a:extLst>
              <a:ext uri="{FF2B5EF4-FFF2-40B4-BE49-F238E27FC236}">
                <a16:creationId xmlns:a16="http://schemas.microsoft.com/office/drawing/2014/main" id="{C15F1E31-E176-4ECE-1765-631A00CDE50E}"/>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110</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4017645">
              <a:lnSpc>
                <a:spcPct val="100000"/>
              </a:lnSpc>
              <a:spcBef>
                <a:spcPts val="100"/>
              </a:spcBef>
            </a:pPr>
            <a:r>
              <a:rPr sz="4000" spc="-30" dirty="0">
                <a:solidFill>
                  <a:srgbClr val="117624"/>
                </a:solidFill>
                <a:latin typeface="Open Sans" panose="020B0606030504020204" pitchFamily="34" charset="0"/>
                <a:ea typeface="Open Sans" panose="020B0606030504020204" pitchFamily="34" charset="0"/>
                <a:cs typeface="Open Sans" panose="020B0606030504020204" pitchFamily="34" charset="0"/>
              </a:rPr>
              <a:t>Interpretation</a:t>
            </a:r>
            <a:endParaRPr sz="4000" dirty="0">
              <a:latin typeface="Open Sans" panose="020B0606030504020204" pitchFamily="34" charset="0"/>
              <a:ea typeface="Open Sans" panose="020B0606030504020204" pitchFamily="34" charset="0"/>
              <a:cs typeface="Open Sans" panose="020B0606030504020204" pitchFamily="34" charset="0"/>
            </a:endParaRPr>
          </a:p>
        </p:txBody>
      </p:sp>
      <p:graphicFrame>
        <p:nvGraphicFramePr>
          <p:cNvPr id="3" name="object 3"/>
          <p:cNvGraphicFramePr>
            <a:graphicFrameLocks noGrp="1"/>
          </p:cNvGraphicFramePr>
          <p:nvPr>
            <p:extLst>
              <p:ext uri="{D42A27DB-BD31-4B8C-83A1-F6EECF244321}">
                <p14:modId xmlns:p14="http://schemas.microsoft.com/office/powerpoint/2010/main" val="1869958488"/>
              </p:ext>
            </p:extLst>
          </p:nvPr>
        </p:nvGraphicFramePr>
        <p:xfrm>
          <a:off x="1342896" y="770001"/>
          <a:ext cx="9260203" cy="4642484"/>
        </p:xfrm>
        <a:graphic>
          <a:graphicData uri="http://schemas.openxmlformats.org/drawingml/2006/table">
            <a:tbl>
              <a:tblPr firstRow="1" bandRow="1">
                <a:tableStyleId>{2D5ABB26-0587-4C30-8999-92F81FD0307C}</a:tableStyleId>
              </a:tblPr>
              <a:tblGrid>
                <a:gridCol w="687070">
                  <a:extLst>
                    <a:ext uri="{9D8B030D-6E8A-4147-A177-3AD203B41FA5}">
                      <a16:colId xmlns:a16="http://schemas.microsoft.com/office/drawing/2014/main" val="20000"/>
                    </a:ext>
                  </a:extLst>
                </a:gridCol>
                <a:gridCol w="620395">
                  <a:extLst>
                    <a:ext uri="{9D8B030D-6E8A-4147-A177-3AD203B41FA5}">
                      <a16:colId xmlns:a16="http://schemas.microsoft.com/office/drawing/2014/main" val="20001"/>
                    </a:ext>
                  </a:extLst>
                </a:gridCol>
                <a:gridCol w="462279">
                  <a:extLst>
                    <a:ext uri="{9D8B030D-6E8A-4147-A177-3AD203B41FA5}">
                      <a16:colId xmlns:a16="http://schemas.microsoft.com/office/drawing/2014/main" val="20002"/>
                    </a:ext>
                  </a:extLst>
                </a:gridCol>
                <a:gridCol w="555625">
                  <a:extLst>
                    <a:ext uri="{9D8B030D-6E8A-4147-A177-3AD203B41FA5}">
                      <a16:colId xmlns:a16="http://schemas.microsoft.com/office/drawing/2014/main" val="20003"/>
                    </a:ext>
                  </a:extLst>
                </a:gridCol>
                <a:gridCol w="531494">
                  <a:extLst>
                    <a:ext uri="{9D8B030D-6E8A-4147-A177-3AD203B41FA5}">
                      <a16:colId xmlns:a16="http://schemas.microsoft.com/office/drawing/2014/main" val="20004"/>
                    </a:ext>
                  </a:extLst>
                </a:gridCol>
                <a:gridCol w="668020">
                  <a:extLst>
                    <a:ext uri="{9D8B030D-6E8A-4147-A177-3AD203B41FA5}">
                      <a16:colId xmlns:a16="http://schemas.microsoft.com/office/drawing/2014/main" val="20005"/>
                    </a:ext>
                  </a:extLst>
                </a:gridCol>
                <a:gridCol w="5735320">
                  <a:extLst>
                    <a:ext uri="{9D8B030D-6E8A-4147-A177-3AD203B41FA5}">
                      <a16:colId xmlns:a16="http://schemas.microsoft.com/office/drawing/2014/main" val="20006"/>
                    </a:ext>
                  </a:extLst>
                </a:gridCol>
              </a:tblGrid>
              <a:tr h="570230">
                <a:tc gridSpan="6">
                  <a:txBody>
                    <a:bodyPr/>
                    <a:lstStyle/>
                    <a:p>
                      <a:pPr marL="90805">
                        <a:lnSpc>
                          <a:spcPct val="100000"/>
                        </a:lnSpc>
                        <a:spcBef>
                          <a:spcPts val="540"/>
                        </a:spcBef>
                        <a:tabLst>
                          <a:tab pos="2336165" algn="l"/>
                        </a:tabLst>
                      </a:pPr>
                      <a:r>
                        <a:rPr sz="1200" spc="-20">
                          <a:latin typeface="Open Sans" panose="020B0606030504020204" pitchFamily="34" charset="0"/>
                          <a:ea typeface="Open Sans" panose="020B0606030504020204" pitchFamily="34" charset="0"/>
                          <a:cs typeface="Open Sans" panose="020B0606030504020204" pitchFamily="34" charset="0"/>
                        </a:rPr>
                        <a:t>Very</a:t>
                      </a:r>
                      <a:r>
                        <a:rPr sz="1200" spc="-50">
                          <a:latin typeface="Open Sans" panose="020B0606030504020204" pitchFamily="34" charset="0"/>
                          <a:ea typeface="Open Sans" panose="020B0606030504020204" pitchFamily="34" charset="0"/>
                          <a:cs typeface="Open Sans" panose="020B0606030504020204" pitchFamily="34" charset="0"/>
                        </a:rPr>
                        <a:t> </a:t>
                      </a:r>
                      <a:r>
                        <a:rPr sz="1200" spc="-20">
                          <a:latin typeface="Open Sans" panose="020B0606030504020204" pitchFamily="34" charset="0"/>
                          <a:ea typeface="Open Sans" panose="020B0606030504020204" pitchFamily="34" charset="0"/>
                          <a:cs typeface="Open Sans" panose="020B0606030504020204" pitchFamily="34" charset="0"/>
                        </a:rPr>
                        <a:t>much</a:t>
                      </a:r>
                      <a:r>
                        <a:rPr sz="1200">
                          <a:latin typeface="Open Sans" panose="020B0606030504020204" pitchFamily="34" charset="0"/>
                          <a:ea typeface="Open Sans" panose="020B0606030504020204" pitchFamily="34" charset="0"/>
                          <a:cs typeface="Open Sans" panose="020B0606030504020204" pitchFamily="34" charset="0"/>
                        </a:rPr>
                        <a:t>	Not</a:t>
                      </a:r>
                      <a:r>
                        <a:rPr sz="1200" spc="-75">
                          <a:latin typeface="Open Sans" panose="020B0606030504020204" pitchFamily="34" charset="0"/>
                          <a:ea typeface="Open Sans" panose="020B0606030504020204" pitchFamily="34" charset="0"/>
                          <a:cs typeface="Open Sans" panose="020B0606030504020204" pitchFamily="34" charset="0"/>
                        </a:rPr>
                        <a:t> </a:t>
                      </a:r>
                      <a:r>
                        <a:rPr sz="1200">
                          <a:latin typeface="Open Sans" panose="020B0606030504020204" pitchFamily="34" charset="0"/>
                          <a:ea typeface="Open Sans" panose="020B0606030504020204" pitchFamily="34" charset="0"/>
                          <a:cs typeface="Open Sans" panose="020B0606030504020204" pitchFamily="34" charset="0"/>
                        </a:rPr>
                        <a:t>at</a:t>
                      </a:r>
                      <a:r>
                        <a:rPr sz="1200" spc="-2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all</a:t>
                      </a:r>
                      <a:endParaRPr sz="1200">
                        <a:latin typeface="Open Sans" panose="020B0606030504020204" pitchFamily="34" charset="0"/>
                        <a:ea typeface="Open Sans" panose="020B0606030504020204" pitchFamily="34" charset="0"/>
                        <a:cs typeface="Open Sans" panose="020B0606030504020204" pitchFamily="34" charset="0"/>
                      </a:endParaRPr>
                    </a:p>
                    <a:p>
                      <a:pPr marL="90805">
                        <a:lnSpc>
                          <a:spcPct val="100000"/>
                        </a:lnSpc>
                        <a:tabLst>
                          <a:tab pos="2348865" algn="l"/>
                        </a:tabLst>
                      </a:pPr>
                      <a:r>
                        <a:rPr sz="1200" spc="-25">
                          <a:latin typeface="Open Sans" panose="020B0606030504020204" pitchFamily="34" charset="0"/>
                          <a:ea typeface="Open Sans" panose="020B0606030504020204" pitchFamily="34" charset="0"/>
                          <a:cs typeface="Open Sans" panose="020B0606030504020204" pitchFamily="34" charset="0"/>
                        </a:rPr>
                        <a:t>like</a:t>
                      </a:r>
                      <a:r>
                        <a:rPr sz="1200" spc="-55">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us</a:t>
                      </a:r>
                      <a:r>
                        <a:rPr sz="1200">
                          <a:latin typeface="Open Sans" panose="020B0606030504020204" pitchFamily="34" charset="0"/>
                          <a:ea typeface="Open Sans" panose="020B0606030504020204" pitchFamily="34" charset="0"/>
                          <a:cs typeface="Open Sans" panose="020B0606030504020204" pitchFamily="34" charset="0"/>
                        </a:rPr>
                        <a:t>	</a:t>
                      </a:r>
                      <a:r>
                        <a:rPr sz="1200" spc="-30">
                          <a:latin typeface="Open Sans" panose="020B0606030504020204" pitchFamily="34" charset="0"/>
                          <a:ea typeface="Open Sans" panose="020B0606030504020204" pitchFamily="34" charset="0"/>
                          <a:cs typeface="Open Sans" panose="020B0606030504020204" pitchFamily="34" charset="0"/>
                        </a:rPr>
                        <a:t>like</a:t>
                      </a:r>
                      <a:r>
                        <a:rPr sz="1200" spc="-40">
                          <a:latin typeface="Open Sans" panose="020B0606030504020204" pitchFamily="34" charset="0"/>
                          <a:ea typeface="Open Sans" panose="020B0606030504020204" pitchFamily="34" charset="0"/>
                          <a:cs typeface="Open Sans" panose="020B0606030504020204" pitchFamily="34" charset="0"/>
                        </a:rPr>
                        <a:t> </a:t>
                      </a:r>
                      <a:r>
                        <a:rPr sz="1200" spc="-25">
                          <a:latin typeface="Open Sans" panose="020B0606030504020204" pitchFamily="34" charset="0"/>
                          <a:ea typeface="Open Sans" panose="020B0606030504020204" pitchFamily="34" charset="0"/>
                          <a:cs typeface="Open Sans" panose="020B0606030504020204" pitchFamily="34" charset="0"/>
                        </a:rPr>
                        <a:t>us</a:t>
                      </a:r>
                      <a:endParaRPr sz="1200">
                        <a:latin typeface="Open Sans" panose="020B0606030504020204" pitchFamily="34" charset="0"/>
                        <a:ea typeface="Open Sans" panose="020B0606030504020204" pitchFamily="34" charset="0"/>
                        <a:cs typeface="Open Sans" panose="020B0606030504020204" pitchFamily="34" charset="0"/>
                      </a:endParaRPr>
                    </a:p>
                  </a:txBody>
                  <a:tcPr marL="0" marR="0" marT="68580" marB="0" anchor="ctr">
                    <a:lnL w="12700">
                      <a:solidFill>
                        <a:srgbClr val="80619F"/>
                      </a:solidFill>
                      <a:prstDash val="solid"/>
                    </a:lnL>
                    <a:lnR w="12700">
                      <a:solidFill>
                        <a:srgbClr val="80619F"/>
                      </a:solidFill>
                      <a:prstDash val="solid"/>
                    </a:lnR>
                    <a:lnT w="12700">
                      <a:solidFill>
                        <a:srgbClr val="80619F"/>
                      </a:solidFill>
                      <a:prstDash val="solid"/>
                    </a:lnT>
                    <a:lnB w="28575">
                      <a:solidFill>
                        <a:srgbClr val="80619F"/>
                      </a:solidFill>
                      <a:prstDash val="solid"/>
                    </a:lnB>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a:txBody>
                    <a:bodyPr/>
                    <a:lstStyle/>
                    <a:p>
                      <a:pPr marL="4445" algn="ctr">
                        <a:lnSpc>
                          <a:spcPct val="100000"/>
                        </a:lnSpc>
                        <a:spcBef>
                          <a:spcPts val="1090"/>
                        </a:spcBef>
                      </a:pPr>
                      <a:r>
                        <a:rPr sz="1600" spc="-10">
                          <a:latin typeface="Open Sans" panose="020B0606030504020204" pitchFamily="34" charset="0"/>
                          <a:ea typeface="Open Sans" panose="020B0606030504020204" pitchFamily="34" charset="0"/>
                          <a:cs typeface="Open Sans" panose="020B0606030504020204" pitchFamily="34" charset="0"/>
                        </a:rPr>
                        <a:t>Implication</a:t>
                      </a:r>
                      <a:endParaRPr sz="1600">
                        <a:latin typeface="Open Sans" panose="020B0606030504020204" pitchFamily="34" charset="0"/>
                        <a:ea typeface="Open Sans" panose="020B0606030504020204" pitchFamily="34" charset="0"/>
                        <a:cs typeface="Open Sans" panose="020B0606030504020204" pitchFamily="34" charset="0"/>
                      </a:endParaRPr>
                    </a:p>
                  </a:txBody>
                  <a:tcPr marL="0" marR="0" marT="138430" marB="0" anchor="ctr">
                    <a:lnL w="12700">
                      <a:solidFill>
                        <a:srgbClr val="80619F"/>
                      </a:solidFill>
                      <a:prstDash val="solid"/>
                    </a:lnL>
                    <a:lnR w="12700">
                      <a:solidFill>
                        <a:srgbClr val="80619F"/>
                      </a:solidFill>
                      <a:prstDash val="solid"/>
                    </a:lnR>
                    <a:lnT w="12700">
                      <a:solidFill>
                        <a:srgbClr val="80619F"/>
                      </a:solidFill>
                      <a:prstDash val="solid"/>
                    </a:lnT>
                    <a:lnB w="28575">
                      <a:solidFill>
                        <a:srgbClr val="80619F"/>
                      </a:solidFill>
                      <a:prstDash val="solid"/>
                    </a:lnB>
                  </a:tcPr>
                </a:tc>
                <a:extLst>
                  <a:ext uri="{0D108BD9-81ED-4DB2-BD59-A6C34878D82A}">
                    <a16:rowId xmlns:a16="http://schemas.microsoft.com/office/drawing/2014/main" val="10000"/>
                  </a:ext>
                </a:extLst>
              </a:tr>
              <a:tr h="407670">
                <a:tc>
                  <a:txBody>
                    <a:bodyPr/>
                    <a:lstStyle/>
                    <a:p>
                      <a:pPr algn="ctr">
                        <a:lnSpc>
                          <a:spcPct val="100000"/>
                        </a:lnSpc>
                        <a:spcBef>
                          <a:spcPts val="670"/>
                        </a:spcBef>
                      </a:pPr>
                      <a:r>
                        <a:rPr sz="1400" spc="-20">
                          <a:latin typeface="Open Sans" panose="020B0606030504020204" pitchFamily="34" charset="0"/>
                          <a:ea typeface="Open Sans" panose="020B0606030504020204" pitchFamily="34" charset="0"/>
                          <a:cs typeface="Open Sans" panose="020B0606030504020204" pitchFamily="34" charset="0"/>
                        </a:rPr>
                        <a:t>xxxx</a:t>
                      </a: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85090" marB="0" anchor="ctr">
                    <a:lnL w="12700">
                      <a:solidFill>
                        <a:srgbClr val="80619F"/>
                      </a:solidFill>
                      <a:prstDash val="solid"/>
                    </a:lnL>
                    <a:lnR w="12700">
                      <a:solidFill>
                        <a:srgbClr val="80619F"/>
                      </a:solidFill>
                      <a:prstDash val="solid"/>
                    </a:lnR>
                    <a:lnT w="28575">
                      <a:solidFill>
                        <a:srgbClr val="80619F"/>
                      </a:solidFill>
                      <a:prstDash val="solid"/>
                    </a:lnT>
                    <a:lnB w="12700">
                      <a:solidFill>
                        <a:srgbClr val="80619F"/>
                      </a:solidFill>
                      <a:prstDash val="solid"/>
                    </a:lnB>
                    <a:solidFill>
                      <a:srgbClr val="80619F">
                        <a:alpha val="19999"/>
                      </a:srgbClr>
                    </a:solidFill>
                  </a:tcPr>
                </a:tc>
                <a:tc>
                  <a:txBody>
                    <a:bodyPr/>
                    <a:lstStyle/>
                    <a:p>
                      <a:pPr algn="ctr">
                        <a:lnSpc>
                          <a:spcPct val="100000"/>
                        </a:lnSpc>
                        <a:spcBef>
                          <a:spcPts val="670"/>
                        </a:spcBef>
                      </a:pPr>
                      <a:r>
                        <a:rPr sz="1400" spc="-20">
                          <a:latin typeface="Open Sans" panose="020B0606030504020204" pitchFamily="34" charset="0"/>
                          <a:ea typeface="Open Sans" panose="020B0606030504020204" pitchFamily="34" charset="0"/>
                          <a:cs typeface="Open Sans" panose="020B0606030504020204" pitchFamily="34" charset="0"/>
                        </a:rPr>
                        <a:t>xxxx</a:t>
                      </a: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85090" marB="0" anchor="ctr">
                    <a:lnL w="12700">
                      <a:solidFill>
                        <a:srgbClr val="80619F"/>
                      </a:solidFill>
                      <a:prstDash val="solid"/>
                    </a:lnL>
                    <a:lnR w="12700">
                      <a:solidFill>
                        <a:srgbClr val="80619F"/>
                      </a:solidFill>
                      <a:prstDash val="solid"/>
                    </a:lnR>
                    <a:lnT w="28575">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28575">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28575">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28575">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28575">
                      <a:solidFill>
                        <a:srgbClr val="80619F"/>
                      </a:solidFill>
                      <a:prstDash val="solid"/>
                    </a:lnT>
                    <a:lnB w="12700">
                      <a:solidFill>
                        <a:srgbClr val="80619F"/>
                      </a:solidFill>
                      <a:prstDash val="solid"/>
                    </a:lnB>
                    <a:solidFill>
                      <a:srgbClr val="80619F">
                        <a:alpha val="19999"/>
                      </a:srgbClr>
                    </a:solidFill>
                  </a:tcPr>
                </a:tc>
                <a:tc>
                  <a:txBody>
                    <a:bodyPr/>
                    <a:lstStyle/>
                    <a:p>
                      <a:pPr marL="92075">
                        <a:lnSpc>
                          <a:spcPct val="100000"/>
                        </a:lnSpc>
                        <a:spcBef>
                          <a:spcPts val="600"/>
                        </a:spcBef>
                      </a:pPr>
                      <a:r>
                        <a:rPr sz="1400">
                          <a:latin typeface="Open Sans" panose="020B0606030504020204" pitchFamily="34" charset="0"/>
                          <a:ea typeface="Open Sans" panose="020B0606030504020204" pitchFamily="34" charset="0"/>
                          <a:cs typeface="Open Sans" panose="020B0606030504020204" pitchFamily="34" charset="0"/>
                        </a:rPr>
                        <a:t>Consensus:</a:t>
                      </a:r>
                      <a:r>
                        <a:rPr sz="1400" spc="254">
                          <a:latin typeface="Open Sans" panose="020B0606030504020204" pitchFamily="34" charset="0"/>
                          <a:ea typeface="Open Sans" panose="020B0606030504020204" pitchFamily="34" charset="0"/>
                          <a:cs typeface="Open Sans" panose="020B0606030504020204" pitchFamily="34" charset="0"/>
                        </a:rPr>
                        <a:t> </a:t>
                      </a:r>
                      <a:r>
                        <a:rPr sz="1400">
                          <a:latin typeface="Open Sans" panose="020B0606030504020204" pitchFamily="34" charset="0"/>
                          <a:ea typeface="Open Sans" panose="020B0606030504020204" pitchFamily="34" charset="0"/>
                          <a:cs typeface="Open Sans" panose="020B0606030504020204" pitchFamily="34" charset="0"/>
                        </a:rPr>
                        <a:t>A</a:t>
                      </a:r>
                      <a:r>
                        <a:rPr sz="1400" spc="-80">
                          <a:latin typeface="Open Sans" panose="020B0606030504020204" pitchFamily="34" charset="0"/>
                          <a:ea typeface="Open Sans" panose="020B0606030504020204" pitchFamily="34" charset="0"/>
                          <a:cs typeface="Open Sans" panose="020B0606030504020204" pitchFamily="34" charset="0"/>
                        </a:rPr>
                        <a:t> </a:t>
                      </a:r>
                      <a:r>
                        <a:rPr sz="1400" spc="-30">
                          <a:latin typeface="Open Sans" panose="020B0606030504020204" pitchFamily="34" charset="0"/>
                          <a:ea typeface="Open Sans" panose="020B0606030504020204" pitchFamily="34" charset="0"/>
                          <a:cs typeface="Open Sans" panose="020B0606030504020204" pitchFamily="34" charset="0"/>
                        </a:rPr>
                        <a:t>strength</a:t>
                      </a:r>
                      <a:r>
                        <a:rPr sz="1400" spc="-95">
                          <a:latin typeface="Open Sans" panose="020B0606030504020204" pitchFamily="34" charset="0"/>
                          <a:ea typeface="Open Sans" panose="020B0606030504020204" pitchFamily="34" charset="0"/>
                          <a:cs typeface="Open Sans" panose="020B0606030504020204" pitchFamily="34" charset="0"/>
                        </a:rPr>
                        <a:t> </a:t>
                      </a:r>
                      <a:r>
                        <a:rPr sz="1400">
                          <a:latin typeface="Open Sans" panose="020B0606030504020204" pitchFamily="34" charset="0"/>
                          <a:ea typeface="Open Sans" panose="020B0606030504020204" pitchFamily="34" charset="0"/>
                          <a:cs typeface="Open Sans" panose="020B0606030504020204" pitchFamily="34" charset="0"/>
                        </a:rPr>
                        <a:t>to</a:t>
                      </a:r>
                      <a:r>
                        <a:rPr sz="1400" spc="-50">
                          <a:latin typeface="Open Sans" panose="020B0606030504020204" pitchFamily="34" charset="0"/>
                          <a:ea typeface="Open Sans" panose="020B0606030504020204" pitchFamily="34" charset="0"/>
                          <a:cs typeface="Open Sans" panose="020B0606030504020204" pitchFamily="34" charset="0"/>
                        </a:rPr>
                        <a:t> </a:t>
                      </a:r>
                      <a:r>
                        <a:rPr sz="1400">
                          <a:latin typeface="Open Sans" panose="020B0606030504020204" pitchFamily="34" charset="0"/>
                          <a:ea typeface="Open Sans" panose="020B0606030504020204" pitchFamily="34" charset="0"/>
                          <a:cs typeface="Open Sans" panose="020B0606030504020204" pitchFamily="34" charset="0"/>
                        </a:rPr>
                        <a:t>be</a:t>
                      </a:r>
                      <a:r>
                        <a:rPr sz="1400" spc="-50">
                          <a:latin typeface="Open Sans" panose="020B0606030504020204" pitchFamily="34" charset="0"/>
                          <a:ea typeface="Open Sans" panose="020B0606030504020204" pitchFamily="34" charset="0"/>
                          <a:cs typeface="Open Sans" panose="020B0606030504020204" pitchFamily="34" charset="0"/>
                        </a:rPr>
                        <a:t> </a:t>
                      </a:r>
                      <a:r>
                        <a:rPr sz="1400" spc="-20">
                          <a:latin typeface="Open Sans" panose="020B0606030504020204" pitchFamily="34" charset="0"/>
                          <a:ea typeface="Open Sans" panose="020B0606030504020204" pitchFamily="34" charset="0"/>
                          <a:cs typeface="Open Sans" panose="020B0606030504020204" pitchFamily="34" charset="0"/>
                        </a:rPr>
                        <a:t>recognized</a:t>
                      </a:r>
                      <a:r>
                        <a:rPr sz="1400" spc="-15">
                          <a:latin typeface="Open Sans" panose="020B0606030504020204" pitchFamily="34" charset="0"/>
                          <a:ea typeface="Open Sans" panose="020B0606030504020204" pitchFamily="34" charset="0"/>
                          <a:cs typeface="Open Sans" panose="020B0606030504020204" pitchFamily="34" charset="0"/>
                        </a:rPr>
                        <a:t> </a:t>
                      </a:r>
                      <a:r>
                        <a:rPr sz="1400">
                          <a:latin typeface="Open Sans" panose="020B0606030504020204" pitchFamily="34" charset="0"/>
                          <a:ea typeface="Open Sans" panose="020B0606030504020204" pitchFamily="34" charset="0"/>
                          <a:cs typeface="Open Sans" panose="020B0606030504020204" pitchFamily="34" charset="0"/>
                        </a:rPr>
                        <a:t>and</a:t>
                      </a:r>
                      <a:r>
                        <a:rPr sz="1400" spc="-85">
                          <a:latin typeface="Open Sans" panose="020B0606030504020204" pitchFamily="34" charset="0"/>
                          <a:ea typeface="Open Sans" panose="020B0606030504020204" pitchFamily="34" charset="0"/>
                          <a:cs typeface="Open Sans" panose="020B0606030504020204" pitchFamily="34" charset="0"/>
                        </a:rPr>
                        <a:t> </a:t>
                      </a:r>
                      <a:r>
                        <a:rPr sz="1400" spc="-10">
                          <a:latin typeface="Open Sans" panose="020B0606030504020204" pitchFamily="34" charset="0"/>
                          <a:ea typeface="Open Sans" panose="020B0606030504020204" pitchFamily="34" charset="0"/>
                          <a:cs typeface="Open Sans" panose="020B0606030504020204" pitchFamily="34" charset="0"/>
                        </a:rPr>
                        <a:t>nurtured</a:t>
                      </a: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76200" marB="0" anchor="ctr">
                    <a:lnL w="12700">
                      <a:solidFill>
                        <a:srgbClr val="80619F"/>
                      </a:solidFill>
                      <a:prstDash val="solid"/>
                    </a:lnL>
                    <a:lnR w="12700">
                      <a:solidFill>
                        <a:srgbClr val="80619F"/>
                      </a:solidFill>
                      <a:prstDash val="solid"/>
                    </a:lnR>
                    <a:lnT w="28575">
                      <a:solidFill>
                        <a:srgbClr val="80619F"/>
                      </a:solidFill>
                      <a:prstDash val="solid"/>
                    </a:lnT>
                    <a:lnB w="12700">
                      <a:solidFill>
                        <a:srgbClr val="80619F"/>
                      </a:solidFill>
                      <a:prstDash val="solid"/>
                    </a:lnB>
                    <a:solidFill>
                      <a:srgbClr val="80619F">
                        <a:alpha val="19999"/>
                      </a:srgbClr>
                    </a:solidFill>
                  </a:tcPr>
                </a:tc>
                <a:extLst>
                  <a:ext uri="{0D108BD9-81ED-4DB2-BD59-A6C34878D82A}">
                    <a16:rowId xmlns:a16="http://schemas.microsoft.com/office/drawing/2014/main" val="10001"/>
                  </a:ext>
                </a:extLst>
              </a:tr>
              <a:tr h="407034">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marL="1270" algn="ctr">
                        <a:lnSpc>
                          <a:spcPct val="100000"/>
                        </a:lnSpc>
                        <a:spcBef>
                          <a:spcPts val="675"/>
                        </a:spcBef>
                      </a:pPr>
                      <a:r>
                        <a:rPr sz="1400" spc="-25" dirty="0">
                          <a:latin typeface="Open Sans" panose="020B0606030504020204" pitchFamily="34" charset="0"/>
                          <a:ea typeface="Open Sans" panose="020B0606030504020204" pitchFamily="34" charset="0"/>
                          <a:cs typeface="Open Sans" panose="020B0606030504020204" pitchFamily="34" charset="0"/>
                        </a:rPr>
                        <a:t>xxx</a:t>
                      </a:r>
                      <a:endParaRPr sz="1400" dirty="0">
                        <a:latin typeface="Open Sans" panose="020B0606030504020204" pitchFamily="34" charset="0"/>
                        <a:ea typeface="Open Sans" panose="020B0606030504020204" pitchFamily="34" charset="0"/>
                        <a:cs typeface="Open Sans" panose="020B0606030504020204" pitchFamily="34" charset="0"/>
                      </a:endParaRPr>
                    </a:p>
                  </a:txBody>
                  <a:tcPr marL="0" marR="0" marT="85725"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marL="1270" algn="ctr">
                        <a:lnSpc>
                          <a:spcPct val="100000"/>
                        </a:lnSpc>
                        <a:spcBef>
                          <a:spcPts val="675"/>
                        </a:spcBef>
                      </a:pPr>
                      <a:r>
                        <a:rPr sz="1400" spc="-20">
                          <a:latin typeface="Open Sans" panose="020B0606030504020204" pitchFamily="34" charset="0"/>
                          <a:ea typeface="Open Sans" panose="020B0606030504020204" pitchFamily="34" charset="0"/>
                          <a:cs typeface="Open Sans" panose="020B0606030504020204" pitchFamily="34" charset="0"/>
                        </a:rPr>
                        <a:t>xxxx</a:t>
                      </a: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85725"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marL="92075">
                        <a:lnSpc>
                          <a:spcPct val="100000"/>
                        </a:lnSpc>
                        <a:spcBef>
                          <a:spcPts val="605"/>
                        </a:spcBef>
                      </a:pPr>
                      <a:r>
                        <a:rPr sz="1400" dirty="0">
                          <a:latin typeface="Open Sans" panose="020B0606030504020204" pitchFamily="34" charset="0"/>
                          <a:ea typeface="Open Sans" panose="020B0606030504020204" pitchFamily="34" charset="0"/>
                          <a:cs typeface="Open Sans" panose="020B0606030504020204" pitchFamily="34" charset="0"/>
                        </a:rPr>
                        <a:t>Consensus:</a:t>
                      </a:r>
                      <a:r>
                        <a:rPr sz="1400" spc="229"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A</a:t>
                      </a:r>
                      <a:r>
                        <a:rPr sz="1400" spc="-55" dirty="0">
                          <a:latin typeface="Open Sans" panose="020B0606030504020204" pitchFamily="34" charset="0"/>
                          <a:ea typeface="Open Sans" panose="020B0606030504020204" pitchFamily="34" charset="0"/>
                          <a:cs typeface="Open Sans" panose="020B0606030504020204" pitchFamily="34" charset="0"/>
                        </a:rPr>
                        <a:t> </a:t>
                      </a:r>
                      <a:r>
                        <a:rPr sz="1400" spc="-20" dirty="0">
                          <a:latin typeface="Open Sans" panose="020B0606030504020204" pitchFamily="34" charset="0"/>
                          <a:ea typeface="Open Sans" panose="020B0606030504020204" pitchFamily="34" charset="0"/>
                          <a:cs typeface="Open Sans" panose="020B0606030504020204" pitchFamily="34" charset="0"/>
                        </a:rPr>
                        <a:t>weakness</a:t>
                      </a:r>
                      <a:r>
                        <a:rPr sz="1400" spc="-45"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to</a:t>
                      </a:r>
                      <a:r>
                        <a:rPr sz="1400" spc="-60"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be</a:t>
                      </a:r>
                      <a:r>
                        <a:rPr sz="1400" spc="-45" dirty="0">
                          <a:latin typeface="Open Sans" panose="020B0606030504020204" pitchFamily="34" charset="0"/>
                          <a:ea typeface="Open Sans" panose="020B0606030504020204" pitchFamily="34" charset="0"/>
                          <a:cs typeface="Open Sans" panose="020B0606030504020204" pitchFamily="34" charset="0"/>
                        </a:rPr>
                        <a:t> </a:t>
                      </a:r>
                      <a:r>
                        <a:rPr sz="1400" spc="-20" dirty="0">
                          <a:latin typeface="Open Sans" panose="020B0606030504020204" pitchFamily="34" charset="0"/>
                          <a:ea typeface="Open Sans" panose="020B0606030504020204" pitchFamily="34" charset="0"/>
                          <a:cs typeface="Open Sans" panose="020B0606030504020204" pitchFamily="34" charset="0"/>
                        </a:rPr>
                        <a:t>examined</a:t>
                      </a:r>
                      <a:r>
                        <a:rPr sz="1400" spc="-70"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and</a:t>
                      </a:r>
                      <a:r>
                        <a:rPr sz="1400" spc="-80" dirty="0">
                          <a:latin typeface="Open Sans" panose="020B0606030504020204" pitchFamily="34" charset="0"/>
                          <a:ea typeface="Open Sans" panose="020B0606030504020204" pitchFamily="34" charset="0"/>
                          <a:cs typeface="Open Sans" panose="020B0606030504020204" pitchFamily="34" charset="0"/>
                        </a:rPr>
                        <a:t> </a:t>
                      </a:r>
                      <a:r>
                        <a:rPr sz="1400" spc="-10" dirty="0">
                          <a:latin typeface="Open Sans" panose="020B0606030504020204" pitchFamily="34" charset="0"/>
                          <a:ea typeface="Open Sans" panose="020B0606030504020204" pitchFamily="34" charset="0"/>
                          <a:cs typeface="Open Sans" panose="020B0606030504020204" pitchFamily="34" charset="0"/>
                        </a:rPr>
                        <a:t>corrected</a:t>
                      </a:r>
                      <a:endParaRPr sz="1400" dirty="0">
                        <a:latin typeface="Open Sans" panose="020B0606030504020204" pitchFamily="34" charset="0"/>
                        <a:ea typeface="Open Sans" panose="020B0606030504020204" pitchFamily="34" charset="0"/>
                        <a:cs typeface="Open Sans" panose="020B0606030504020204" pitchFamily="34" charset="0"/>
                      </a:endParaRPr>
                    </a:p>
                  </a:txBody>
                  <a:tcPr marL="0" marR="0" marT="76835"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extLst>
                  <a:ext uri="{0D108BD9-81ED-4DB2-BD59-A6C34878D82A}">
                    <a16:rowId xmlns:a16="http://schemas.microsoft.com/office/drawing/2014/main" val="10002"/>
                  </a:ext>
                </a:extLst>
              </a:tr>
              <a:tr h="1175385">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560"/>
                        </a:spcBef>
                      </a:pPr>
                      <a:endParaRPr sz="1400">
                        <a:latin typeface="Open Sans" panose="020B0606030504020204" pitchFamily="34" charset="0"/>
                        <a:ea typeface="Open Sans" panose="020B0606030504020204" pitchFamily="34" charset="0"/>
                        <a:cs typeface="Open Sans" panose="020B0606030504020204" pitchFamily="34" charset="0"/>
                      </a:endParaRPr>
                    </a:p>
                    <a:p>
                      <a:pPr marL="51435" algn="ctr">
                        <a:lnSpc>
                          <a:spcPct val="100000"/>
                        </a:lnSpc>
                      </a:pPr>
                      <a:r>
                        <a:rPr sz="1400" spc="-50">
                          <a:latin typeface="Open Sans" panose="020B0606030504020204" pitchFamily="34" charset="0"/>
                          <a:ea typeface="Open Sans" panose="020B0606030504020204" pitchFamily="34" charset="0"/>
                          <a:cs typeface="Open Sans" panose="020B0606030504020204" pitchFamily="34" charset="0"/>
                        </a:rPr>
                        <a:t>x</a:t>
                      </a: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560"/>
                        </a:spcBef>
                      </a:pPr>
                      <a:endParaRPr sz="1400">
                        <a:latin typeface="Open Sans" panose="020B0606030504020204" pitchFamily="34" charset="0"/>
                        <a:ea typeface="Open Sans" panose="020B0606030504020204" pitchFamily="34" charset="0"/>
                        <a:cs typeface="Open Sans" panose="020B0606030504020204" pitchFamily="34" charset="0"/>
                      </a:endParaRPr>
                    </a:p>
                    <a:p>
                      <a:pPr algn="ctr">
                        <a:lnSpc>
                          <a:spcPct val="100000"/>
                        </a:lnSpc>
                      </a:pPr>
                      <a:r>
                        <a:rPr sz="1400" spc="-25">
                          <a:latin typeface="Open Sans" panose="020B0606030504020204" pitchFamily="34" charset="0"/>
                          <a:ea typeface="Open Sans" panose="020B0606030504020204" pitchFamily="34" charset="0"/>
                          <a:cs typeface="Open Sans" panose="020B0606030504020204" pitchFamily="34" charset="0"/>
                        </a:rPr>
                        <a:t>xx</a:t>
                      </a: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560"/>
                        </a:spcBef>
                      </a:pPr>
                      <a:endParaRPr sz="1400">
                        <a:latin typeface="Open Sans" panose="020B0606030504020204" pitchFamily="34" charset="0"/>
                        <a:ea typeface="Open Sans" panose="020B0606030504020204" pitchFamily="34" charset="0"/>
                        <a:cs typeface="Open Sans" panose="020B0606030504020204" pitchFamily="34" charset="0"/>
                      </a:endParaRPr>
                    </a:p>
                    <a:p>
                      <a:pPr marL="5080" algn="ctr">
                        <a:lnSpc>
                          <a:spcPct val="100000"/>
                        </a:lnSpc>
                      </a:pPr>
                      <a:r>
                        <a:rPr sz="1400" spc="-50">
                          <a:latin typeface="Open Sans" panose="020B0606030504020204" pitchFamily="34" charset="0"/>
                          <a:ea typeface="Open Sans" panose="020B0606030504020204" pitchFamily="34" charset="0"/>
                          <a:cs typeface="Open Sans" panose="020B0606030504020204" pitchFamily="34" charset="0"/>
                        </a:rPr>
                        <a:t>x</a:t>
                      </a: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560"/>
                        </a:spcBef>
                      </a:pPr>
                      <a:endParaRPr sz="1400">
                        <a:latin typeface="Open Sans" panose="020B0606030504020204" pitchFamily="34" charset="0"/>
                        <a:ea typeface="Open Sans" panose="020B0606030504020204" pitchFamily="34" charset="0"/>
                        <a:cs typeface="Open Sans" panose="020B0606030504020204" pitchFamily="34" charset="0"/>
                      </a:endParaRPr>
                    </a:p>
                    <a:p>
                      <a:pPr marL="4445" algn="ctr">
                        <a:lnSpc>
                          <a:spcPct val="100000"/>
                        </a:lnSpc>
                      </a:pPr>
                      <a:r>
                        <a:rPr sz="1400" spc="-50">
                          <a:latin typeface="Open Sans" panose="020B0606030504020204" pitchFamily="34" charset="0"/>
                          <a:ea typeface="Open Sans" panose="020B0606030504020204" pitchFamily="34" charset="0"/>
                          <a:cs typeface="Open Sans" panose="020B0606030504020204" pitchFamily="34" charset="0"/>
                        </a:rPr>
                        <a:t>x</a:t>
                      </a: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560"/>
                        </a:spcBef>
                      </a:pPr>
                      <a:endParaRPr sz="1400">
                        <a:latin typeface="Open Sans" panose="020B0606030504020204" pitchFamily="34" charset="0"/>
                        <a:ea typeface="Open Sans" panose="020B0606030504020204" pitchFamily="34" charset="0"/>
                        <a:cs typeface="Open Sans" panose="020B0606030504020204" pitchFamily="34" charset="0"/>
                      </a:endParaRPr>
                    </a:p>
                    <a:p>
                      <a:pPr algn="ctr">
                        <a:lnSpc>
                          <a:spcPct val="100000"/>
                        </a:lnSpc>
                      </a:pPr>
                      <a:r>
                        <a:rPr sz="1400" spc="-25">
                          <a:latin typeface="Open Sans" panose="020B0606030504020204" pitchFamily="34" charset="0"/>
                          <a:ea typeface="Open Sans" panose="020B0606030504020204" pitchFamily="34" charset="0"/>
                          <a:cs typeface="Open Sans" panose="020B0606030504020204" pitchFamily="34" charset="0"/>
                        </a:rPr>
                        <a:t>xx</a:t>
                      </a: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560"/>
                        </a:spcBef>
                      </a:pPr>
                      <a:endParaRPr sz="1400">
                        <a:latin typeface="Open Sans" panose="020B0606030504020204" pitchFamily="34" charset="0"/>
                        <a:ea typeface="Open Sans" panose="020B0606030504020204" pitchFamily="34" charset="0"/>
                        <a:cs typeface="Open Sans" panose="020B0606030504020204" pitchFamily="34" charset="0"/>
                      </a:endParaRPr>
                    </a:p>
                    <a:p>
                      <a:pPr marL="3810" algn="ctr">
                        <a:lnSpc>
                          <a:spcPct val="100000"/>
                        </a:lnSpc>
                      </a:pPr>
                      <a:r>
                        <a:rPr sz="1400" spc="-50">
                          <a:latin typeface="Open Sans" panose="020B0606030504020204" pitchFamily="34" charset="0"/>
                          <a:ea typeface="Open Sans" panose="020B0606030504020204" pitchFamily="34" charset="0"/>
                          <a:cs typeface="Open Sans" panose="020B0606030504020204" pitchFamily="34" charset="0"/>
                        </a:rPr>
                        <a:t>x</a:t>
                      </a: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marL="91440" marR="544830">
                        <a:lnSpc>
                          <a:spcPct val="100000"/>
                        </a:lnSpc>
                        <a:spcBef>
                          <a:spcPts val="1705"/>
                        </a:spcBef>
                      </a:pPr>
                      <a:r>
                        <a:rPr sz="1400" spc="-30" dirty="0">
                          <a:latin typeface="Open Sans" panose="020B0606030504020204" pitchFamily="34" charset="0"/>
                          <a:ea typeface="Open Sans" panose="020B0606030504020204" pitchFamily="34" charset="0"/>
                          <a:cs typeface="Open Sans" panose="020B0606030504020204" pitchFamily="34" charset="0"/>
                        </a:rPr>
                        <a:t>Distributed</a:t>
                      </a:r>
                      <a:r>
                        <a:rPr sz="1400" spc="-85"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response:</a:t>
                      </a:r>
                      <a:r>
                        <a:rPr sz="1400" spc="415"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A</a:t>
                      </a:r>
                      <a:r>
                        <a:rPr sz="1400" spc="-15"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bad</a:t>
                      </a:r>
                      <a:r>
                        <a:rPr sz="1400" spc="-25"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item</a:t>
                      </a:r>
                      <a:r>
                        <a:rPr sz="1400" spc="-25"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a:t>
                      </a:r>
                      <a:r>
                        <a:rPr sz="1400" spc="-45" dirty="0">
                          <a:latin typeface="Open Sans" panose="020B0606030504020204" pitchFamily="34" charset="0"/>
                          <a:ea typeface="Open Sans" panose="020B0606030504020204" pitchFamily="34" charset="0"/>
                          <a:cs typeface="Open Sans" panose="020B0606030504020204" pitchFamily="34" charset="0"/>
                        </a:rPr>
                        <a:t> </a:t>
                      </a:r>
                      <a:r>
                        <a:rPr sz="1400" spc="-30" dirty="0">
                          <a:latin typeface="Open Sans" panose="020B0606030504020204" pitchFamily="34" charset="0"/>
                          <a:ea typeface="Open Sans" panose="020B0606030504020204" pitchFamily="34" charset="0"/>
                          <a:cs typeface="Open Sans" panose="020B0606030504020204" pitchFamily="34" charset="0"/>
                        </a:rPr>
                        <a:t>Different</a:t>
                      </a:r>
                      <a:r>
                        <a:rPr sz="1400" spc="-10" dirty="0">
                          <a:latin typeface="Open Sans" panose="020B0606030504020204" pitchFamily="34" charset="0"/>
                          <a:ea typeface="Open Sans" panose="020B0606030504020204" pitchFamily="34" charset="0"/>
                          <a:cs typeface="Open Sans" panose="020B0606030504020204" pitchFamily="34" charset="0"/>
                        </a:rPr>
                        <a:t> </a:t>
                      </a:r>
                      <a:r>
                        <a:rPr sz="1400" spc="-35" dirty="0">
                          <a:latin typeface="Open Sans" panose="020B0606030504020204" pitchFamily="34" charset="0"/>
                          <a:ea typeface="Open Sans" panose="020B0606030504020204" pitchFamily="34" charset="0"/>
                          <a:cs typeface="Open Sans" panose="020B0606030504020204" pitchFamily="34" charset="0"/>
                        </a:rPr>
                        <a:t>understandings</a:t>
                      </a:r>
                      <a:r>
                        <a:rPr sz="1400" spc="-90" dirty="0">
                          <a:latin typeface="Open Sans" panose="020B0606030504020204" pitchFamily="34" charset="0"/>
                          <a:ea typeface="Open Sans" panose="020B0606030504020204" pitchFamily="34" charset="0"/>
                          <a:cs typeface="Open Sans" panose="020B0606030504020204" pitchFamily="34" charset="0"/>
                        </a:rPr>
                        <a:t> </a:t>
                      </a:r>
                      <a:r>
                        <a:rPr sz="1400" spc="-50" dirty="0">
                          <a:latin typeface="Open Sans" panose="020B0606030504020204" pitchFamily="34" charset="0"/>
                          <a:ea typeface="Open Sans" panose="020B0606030504020204" pitchFamily="34" charset="0"/>
                          <a:cs typeface="Open Sans" panose="020B0606030504020204" pitchFamily="34" charset="0"/>
                        </a:rPr>
                        <a:t>/ </a:t>
                      </a:r>
                      <a:r>
                        <a:rPr sz="1400" spc="-25" dirty="0">
                          <a:latin typeface="Open Sans" panose="020B0606030504020204" pitchFamily="34" charset="0"/>
                          <a:ea typeface="Open Sans" panose="020B0606030504020204" pitchFamily="34" charset="0"/>
                          <a:cs typeface="Open Sans" panose="020B0606030504020204" pitchFamily="34" charset="0"/>
                        </a:rPr>
                        <a:t>Different</a:t>
                      </a:r>
                      <a:r>
                        <a:rPr sz="1400" spc="-70" dirty="0">
                          <a:latin typeface="Open Sans" panose="020B0606030504020204" pitchFamily="34" charset="0"/>
                          <a:ea typeface="Open Sans" panose="020B0606030504020204" pitchFamily="34" charset="0"/>
                          <a:cs typeface="Open Sans" panose="020B0606030504020204" pitchFamily="34" charset="0"/>
                        </a:rPr>
                        <a:t> </a:t>
                      </a:r>
                      <a:r>
                        <a:rPr sz="1400" spc="-25" dirty="0">
                          <a:latin typeface="Open Sans" panose="020B0606030504020204" pitchFamily="34" charset="0"/>
                          <a:ea typeface="Open Sans" panose="020B0606030504020204" pitchFamily="34" charset="0"/>
                          <a:cs typeface="Open Sans" panose="020B0606030504020204" pitchFamily="34" charset="0"/>
                        </a:rPr>
                        <a:t>experiences</a:t>
                      </a:r>
                      <a:r>
                        <a:rPr sz="1400" spc="-55"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as</a:t>
                      </a:r>
                      <a:r>
                        <a:rPr sz="1400" spc="-40"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a</a:t>
                      </a:r>
                      <a:r>
                        <a:rPr sz="1400" spc="-60"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member</a:t>
                      </a:r>
                      <a:r>
                        <a:rPr sz="1400" spc="-10"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of</a:t>
                      </a:r>
                      <a:r>
                        <a:rPr sz="1400" spc="-60"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the</a:t>
                      </a:r>
                      <a:r>
                        <a:rPr sz="1400" spc="-65"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board.</a:t>
                      </a:r>
                      <a:r>
                        <a:rPr sz="1400" spc="-55"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A</a:t>
                      </a:r>
                      <a:r>
                        <a:rPr sz="1400" spc="-70" dirty="0">
                          <a:latin typeface="Open Sans" panose="020B0606030504020204" pitchFamily="34" charset="0"/>
                          <a:ea typeface="Open Sans" panose="020B0606030504020204" pitchFamily="34" charset="0"/>
                          <a:cs typeface="Open Sans" panose="020B0606030504020204" pitchFamily="34" charset="0"/>
                        </a:rPr>
                        <a:t> </a:t>
                      </a:r>
                      <a:r>
                        <a:rPr sz="1400" spc="-10" dirty="0">
                          <a:latin typeface="Open Sans" panose="020B0606030504020204" pitchFamily="34" charset="0"/>
                          <a:ea typeface="Open Sans" panose="020B0606030504020204" pitchFamily="34" charset="0"/>
                          <a:cs typeface="Open Sans" panose="020B0606030504020204" pitchFamily="34" charset="0"/>
                        </a:rPr>
                        <a:t>response</a:t>
                      </a:r>
                      <a:r>
                        <a:rPr sz="1400" spc="-25" dirty="0">
                          <a:latin typeface="Open Sans" panose="020B0606030504020204" pitchFamily="34" charset="0"/>
                          <a:ea typeface="Open Sans" panose="020B0606030504020204" pitchFamily="34" charset="0"/>
                          <a:cs typeface="Open Sans" panose="020B0606030504020204" pitchFamily="34" charset="0"/>
                        </a:rPr>
                        <a:t> to </a:t>
                      </a:r>
                      <a:r>
                        <a:rPr sz="1400" dirty="0">
                          <a:latin typeface="Open Sans" panose="020B0606030504020204" pitchFamily="34" charset="0"/>
                          <a:ea typeface="Open Sans" panose="020B0606030504020204" pitchFamily="34" charset="0"/>
                          <a:cs typeface="Open Sans" panose="020B0606030504020204" pitchFamily="34" charset="0"/>
                        </a:rPr>
                        <a:t>be</a:t>
                      </a:r>
                      <a:r>
                        <a:rPr sz="1400" spc="-50" dirty="0">
                          <a:latin typeface="Open Sans" panose="020B0606030504020204" pitchFamily="34" charset="0"/>
                          <a:ea typeface="Open Sans" panose="020B0606030504020204" pitchFamily="34" charset="0"/>
                          <a:cs typeface="Open Sans" panose="020B0606030504020204" pitchFamily="34" charset="0"/>
                        </a:rPr>
                        <a:t> </a:t>
                      </a:r>
                      <a:r>
                        <a:rPr sz="1400" spc="-10" dirty="0">
                          <a:latin typeface="Open Sans" panose="020B0606030504020204" pitchFamily="34" charset="0"/>
                          <a:ea typeface="Open Sans" panose="020B0606030504020204" pitchFamily="34" charset="0"/>
                          <a:cs typeface="Open Sans" panose="020B0606030504020204" pitchFamily="34" charset="0"/>
                        </a:rPr>
                        <a:t>diagnosed</a:t>
                      </a:r>
                      <a:r>
                        <a:rPr sz="1400" spc="-70" dirty="0">
                          <a:latin typeface="Open Sans" panose="020B0606030504020204" pitchFamily="34" charset="0"/>
                          <a:ea typeface="Open Sans" panose="020B0606030504020204" pitchFamily="34" charset="0"/>
                          <a:cs typeface="Open Sans" panose="020B0606030504020204" pitchFamily="34" charset="0"/>
                        </a:rPr>
                        <a:t> </a:t>
                      </a:r>
                      <a:r>
                        <a:rPr sz="1400" spc="-10" dirty="0">
                          <a:latin typeface="Open Sans" panose="020B0606030504020204" pitchFamily="34" charset="0"/>
                          <a:ea typeface="Open Sans" panose="020B0606030504020204" pitchFamily="34" charset="0"/>
                          <a:cs typeface="Open Sans" panose="020B0606030504020204" pitchFamily="34" charset="0"/>
                        </a:rPr>
                        <a:t>and</a:t>
                      </a:r>
                      <a:r>
                        <a:rPr sz="1400" spc="-80" dirty="0">
                          <a:latin typeface="Open Sans" panose="020B0606030504020204" pitchFamily="34" charset="0"/>
                          <a:ea typeface="Open Sans" panose="020B0606030504020204" pitchFamily="34" charset="0"/>
                          <a:cs typeface="Open Sans" panose="020B0606030504020204" pitchFamily="34" charset="0"/>
                        </a:rPr>
                        <a:t> </a:t>
                      </a:r>
                      <a:r>
                        <a:rPr sz="1400" spc="-10" dirty="0">
                          <a:latin typeface="Open Sans" panose="020B0606030504020204" pitchFamily="34" charset="0"/>
                          <a:ea typeface="Open Sans" panose="020B0606030504020204" pitchFamily="34" charset="0"/>
                          <a:cs typeface="Open Sans" panose="020B0606030504020204" pitchFamily="34" charset="0"/>
                        </a:rPr>
                        <a:t>cause</a:t>
                      </a:r>
                      <a:r>
                        <a:rPr sz="1400" spc="-35" dirty="0">
                          <a:latin typeface="Open Sans" panose="020B0606030504020204" pitchFamily="34" charset="0"/>
                          <a:ea typeface="Open Sans" panose="020B0606030504020204" pitchFamily="34" charset="0"/>
                          <a:cs typeface="Open Sans" panose="020B0606030504020204" pitchFamily="34" charset="0"/>
                        </a:rPr>
                        <a:t> </a:t>
                      </a:r>
                      <a:r>
                        <a:rPr sz="1400" spc="-10" dirty="0">
                          <a:latin typeface="Open Sans" panose="020B0606030504020204" pitchFamily="34" charset="0"/>
                          <a:ea typeface="Open Sans" panose="020B0606030504020204" pitchFamily="34" charset="0"/>
                          <a:cs typeface="Open Sans" panose="020B0606030504020204" pitchFamily="34" charset="0"/>
                        </a:rPr>
                        <a:t>corrected.</a:t>
                      </a:r>
                      <a:endParaRPr sz="1400" dirty="0">
                        <a:latin typeface="Open Sans" panose="020B0606030504020204" pitchFamily="34" charset="0"/>
                        <a:ea typeface="Open Sans" panose="020B0606030504020204" pitchFamily="34" charset="0"/>
                        <a:cs typeface="Open Sans" panose="020B0606030504020204" pitchFamily="34" charset="0"/>
                      </a:endParaRPr>
                    </a:p>
                  </a:txBody>
                  <a:tcPr marL="0" marR="0" marT="216535"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extLst>
                  <a:ext uri="{0D108BD9-81ED-4DB2-BD59-A6C34878D82A}">
                    <a16:rowId xmlns:a16="http://schemas.microsoft.com/office/drawing/2014/main" val="10003"/>
                  </a:ext>
                </a:extLst>
              </a:tr>
              <a:tr h="1175385">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560"/>
                        </a:spcBef>
                      </a:pPr>
                      <a:endParaRPr sz="1400">
                        <a:latin typeface="Open Sans" panose="020B0606030504020204" pitchFamily="34" charset="0"/>
                        <a:ea typeface="Open Sans" panose="020B0606030504020204" pitchFamily="34" charset="0"/>
                        <a:cs typeface="Open Sans" panose="020B0606030504020204" pitchFamily="34" charset="0"/>
                      </a:endParaRPr>
                    </a:p>
                    <a:p>
                      <a:pPr algn="ctr">
                        <a:lnSpc>
                          <a:spcPct val="100000"/>
                        </a:lnSpc>
                      </a:pPr>
                      <a:r>
                        <a:rPr sz="1400" spc="-20">
                          <a:latin typeface="Open Sans" panose="020B0606030504020204" pitchFamily="34" charset="0"/>
                          <a:ea typeface="Open Sans" panose="020B0606030504020204" pitchFamily="34" charset="0"/>
                          <a:cs typeface="Open Sans" panose="020B0606030504020204" pitchFamily="34" charset="0"/>
                        </a:rPr>
                        <a:t>xxxx</a:t>
                      </a: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1560"/>
                        </a:spcBef>
                      </a:pPr>
                      <a:endParaRPr sz="1400">
                        <a:latin typeface="Open Sans" panose="020B0606030504020204" pitchFamily="34" charset="0"/>
                        <a:ea typeface="Open Sans" panose="020B0606030504020204" pitchFamily="34" charset="0"/>
                        <a:cs typeface="Open Sans" panose="020B0606030504020204" pitchFamily="34" charset="0"/>
                      </a:endParaRPr>
                    </a:p>
                    <a:p>
                      <a:pPr algn="ctr">
                        <a:lnSpc>
                          <a:spcPct val="100000"/>
                        </a:lnSpc>
                      </a:pPr>
                      <a:r>
                        <a:rPr sz="1400" spc="-20">
                          <a:latin typeface="Open Sans" panose="020B0606030504020204" pitchFamily="34" charset="0"/>
                          <a:ea typeface="Open Sans" panose="020B0606030504020204" pitchFamily="34" charset="0"/>
                          <a:cs typeface="Open Sans" panose="020B0606030504020204" pitchFamily="34" charset="0"/>
                        </a:rPr>
                        <a:t>xxxx</a:t>
                      </a: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tc>
                  <a:txBody>
                    <a:bodyPr/>
                    <a:lstStyle/>
                    <a:p>
                      <a:pPr marL="90805" marR="301625">
                        <a:lnSpc>
                          <a:spcPct val="100000"/>
                        </a:lnSpc>
                        <a:spcBef>
                          <a:spcPts val="750"/>
                        </a:spcBef>
                      </a:pPr>
                      <a:r>
                        <a:rPr sz="1400" spc="-35">
                          <a:latin typeface="Open Sans" panose="020B0606030504020204" pitchFamily="34" charset="0"/>
                          <a:ea typeface="Open Sans" panose="020B0606030504020204" pitchFamily="34" charset="0"/>
                          <a:cs typeface="Open Sans" panose="020B0606030504020204" pitchFamily="34" charset="0"/>
                        </a:rPr>
                        <a:t>Bifurcated</a:t>
                      </a:r>
                      <a:r>
                        <a:rPr sz="1400" spc="-55">
                          <a:latin typeface="Open Sans" panose="020B0606030504020204" pitchFamily="34" charset="0"/>
                          <a:ea typeface="Open Sans" panose="020B0606030504020204" pitchFamily="34" charset="0"/>
                          <a:cs typeface="Open Sans" panose="020B0606030504020204" pitchFamily="34" charset="0"/>
                        </a:rPr>
                        <a:t> </a:t>
                      </a:r>
                      <a:r>
                        <a:rPr sz="1400" spc="-10">
                          <a:latin typeface="Open Sans" panose="020B0606030504020204" pitchFamily="34" charset="0"/>
                          <a:ea typeface="Open Sans" panose="020B0606030504020204" pitchFamily="34" charset="0"/>
                          <a:cs typeface="Open Sans" panose="020B0606030504020204" pitchFamily="34" charset="0"/>
                        </a:rPr>
                        <a:t>response:</a:t>
                      </a:r>
                      <a:r>
                        <a:rPr sz="1400" spc="50">
                          <a:latin typeface="Open Sans" panose="020B0606030504020204" pitchFamily="34" charset="0"/>
                          <a:ea typeface="Open Sans" panose="020B0606030504020204" pitchFamily="34" charset="0"/>
                          <a:cs typeface="Open Sans" panose="020B0606030504020204" pitchFamily="34" charset="0"/>
                        </a:rPr>
                        <a:t> </a:t>
                      </a:r>
                      <a:r>
                        <a:rPr sz="1400">
                          <a:latin typeface="Open Sans" panose="020B0606030504020204" pitchFamily="34" charset="0"/>
                          <a:ea typeface="Open Sans" panose="020B0606030504020204" pitchFamily="34" charset="0"/>
                          <a:cs typeface="Open Sans" panose="020B0606030504020204" pitchFamily="34" charset="0"/>
                        </a:rPr>
                        <a:t>Widely</a:t>
                      </a:r>
                      <a:r>
                        <a:rPr sz="1400" spc="-10">
                          <a:latin typeface="Open Sans" panose="020B0606030504020204" pitchFamily="34" charset="0"/>
                          <a:ea typeface="Open Sans" panose="020B0606030504020204" pitchFamily="34" charset="0"/>
                          <a:cs typeface="Open Sans" panose="020B0606030504020204" pitchFamily="34" charset="0"/>
                        </a:rPr>
                        <a:t> </a:t>
                      </a:r>
                      <a:r>
                        <a:rPr sz="1400" spc="-20">
                          <a:latin typeface="Open Sans" panose="020B0606030504020204" pitchFamily="34" charset="0"/>
                          <a:ea typeface="Open Sans" panose="020B0606030504020204" pitchFamily="34" charset="0"/>
                          <a:cs typeface="Open Sans" panose="020B0606030504020204" pitchFamily="34" charset="0"/>
                        </a:rPr>
                        <a:t>divergent</a:t>
                      </a:r>
                      <a:r>
                        <a:rPr sz="1400" spc="-15">
                          <a:latin typeface="Open Sans" panose="020B0606030504020204" pitchFamily="34" charset="0"/>
                          <a:ea typeface="Open Sans" panose="020B0606030504020204" pitchFamily="34" charset="0"/>
                          <a:cs typeface="Open Sans" panose="020B0606030504020204" pitchFamily="34" charset="0"/>
                        </a:rPr>
                        <a:t> </a:t>
                      </a:r>
                      <a:r>
                        <a:rPr sz="1400" spc="-35">
                          <a:latin typeface="Open Sans" panose="020B0606030504020204" pitchFamily="34" charset="0"/>
                          <a:ea typeface="Open Sans" panose="020B0606030504020204" pitchFamily="34" charset="0"/>
                          <a:cs typeface="Open Sans" panose="020B0606030504020204" pitchFamily="34" charset="0"/>
                        </a:rPr>
                        <a:t>understandings</a:t>
                      </a:r>
                      <a:r>
                        <a:rPr sz="1400" spc="-85">
                          <a:latin typeface="Open Sans" panose="020B0606030504020204" pitchFamily="34" charset="0"/>
                          <a:ea typeface="Open Sans" panose="020B0606030504020204" pitchFamily="34" charset="0"/>
                          <a:cs typeface="Open Sans" panose="020B0606030504020204" pitchFamily="34" charset="0"/>
                        </a:rPr>
                        <a:t> </a:t>
                      </a:r>
                      <a:r>
                        <a:rPr sz="1400">
                          <a:latin typeface="Open Sans" panose="020B0606030504020204" pitchFamily="34" charset="0"/>
                          <a:ea typeface="Open Sans" panose="020B0606030504020204" pitchFamily="34" charset="0"/>
                          <a:cs typeface="Open Sans" panose="020B0606030504020204" pitchFamily="34" charset="0"/>
                        </a:rPr>
                        <a:t>/</a:t>
                      </a:r>
                      <a:r>
                        <a:rPr sz="1400" spc="-25">
                          <a:latin typeface="Open Sans" panose="020B0606030504020204" pitchFamily="34" charset="0"/>
                          <a:ea typeface="Open Sans" panose="020B0606030504020204" pitchFamily="34" charset="0"/>
                          <a:cs typeface="Open Sans" panose="020B0606030504020204" pitchFamily="34" charset="0"/>
                        </a:rPr>
                        <a:t> </a:t>
                      </a:r>
                      <a:r>
                        <a:rPr sz="1400" spc="-50">
                          <a:latin typeface="Open Sans" panose="020B0606030504020204" pitchFamily="34" charset="0"/>
                          <a:ea typeface="Open Sans" panose="020B0606030504020204" pitchFamily="34" charset="0"/>
                          <a:cs typeface="Open Sans" panose="020B0606030504020204" pitchFamily="34" charset="0"/>
                        </a:rPr>
                        <a:t>A </a:t>
                      </a:r>
                      <a:r>
                        <a:rPr sz="1400" spc="-25">
                          <a:latin typeface="Open Sans" panose="020B0606030504020204" pitchFamily="34" charset="0"/>
                          <a:ea typeface="Open Sans" panose="020B0606030504020204" pitchFamily="34" charset="0"/>
                          <a:cs typeface="Open Sans" panose="020B0606030504020204" pitchFamily="34" charset="0"/>
                        </a:rPr>
                        <a:t>secondary,</a:t>
                      </a:r>
                      <a:r>
                        <a:rPr sz="1400" spc="-5">
                          <a:latin typeface="Open Sans" panose="020B0606030504020204" pitchFamily="34" charset="0"/>
                          <a:ea typeface="Open Sans" panose="020B0606030504020204" pitchFamily="34" charset="0"/>
                          <a:cs typeface="Open Sans" panose="020B0606030504020204" pitchFamily="34" charset="0"/>
                        </a:rPr>
                        <a:t> </a:t>
                      </a:r>
                      <a:r>
                        <a:rPr sz="1400" spc="-20">
                          <a:latin typeface="Open Sans" panose="020B0606030504020204" pitchFamily="34" charset="0"/>
                          <a:ea typeface="Open Sans" panose="020B0606030504020204" pitchFamily="34" charset="0"/>
                          <a:cs typeface="Open Sans" panose="020B0606030504020204" pitchFamily="34" charset="0"/>
                        </a:rPr>
                        <a:t>symbolic,</a:t>
                      </a:r>
                      <a:r>
                        <a:rPr sz="1400" spc="-45">
                          <a:latin typeface="Open Sans" panose="020B0606030504020204" pitchFamily="34" charset="0"/>
                          <a:ea typeface="Open Sans" panose="020B0606030504020204" pitchFamily="34" charset="0"/>
                          <a:cs typeface="Open Sans" panose="020B0606030504020204" pitchFamily="34" charset="0"/>
                        </a:rPr>
                        <a:t> </a:t>
                      </a:r>
                      <a:r>
                        <a:rPr sz="1400">
                          <a:latin typeface="Open Sans" panose="020B0606030504020204" pitchFamily="34" charset="0"/>
                          <a:ea typeface="Open Sans" panose="020B0606030504020204" pitchFamily="34" charset="0"/>
                          <a:cs typeface="Open Sans" panose="020B0606030504020204" pitchFamily="34" charset="0"/>
                        </a:rPr>
                        <a:t>or</a:t>
                      </a:r>
                      <a:r>
                        <a:rPr sz="1400" spc="5">
                          <a:latin typeface="Open Sans" panose="020B0606030504020204" pitchFamily="34" charset="0"/>
                          <a:ea typeface="Open Sans" panose="020B0606030504020204" pitchFamily="34" charset="0"/>
                          <a:cs typeface="Open Sans" panose="020B0606030504020204" pitchFamily="34" charset="0"/>
                        </a:rPr>
                        <a:t> </a:t>
                      </a:r>
                      <a:r>
                        <a:rPr sz="1400" spc="-40">
                          <a:latin typeface="Open Sans" panose="020B0606030504020204" pitchFamily="34" charset="0"/>
                          <a:ea typeface="Open Sans" panose="020B0606030504020204" pitchFamily="34" charset="0"/>
                          <a:cs typeface="Open Sans" panose="020B0606030504020204" pitchFamily="34" charset="0"/>
                        </a:rPr>
                        <a:t>symptomatic</a:t>
                      </a:r>
                      <a:r>
                        <a:rPr sz="1400" spc="-50">
                          <a:latin typeface="Open Sans" panose="020B0606030504020204" pitchFamily="34" charset="0"/>
                          <a:ea typeface="Open Sans" panose="020B0606030504020204" pitchFamily="34" charset="0"/>
                          <a:cs typeface="Open Sans" panose="020B0606030504020204" pitchFamily="34" charset="0"/>
                        </a:rPr>
                        <a:t> </a:t>
                      </a:r>
                      <a:r>
                        <a:rPr sz="1400" spc="-20">
                          <a:latin typeface="Open Sans" panose="020B0606030504020204" pitchFamily="34" charset="0"/>
                          <a:ea typeface="Open Sans" panose="020B0606030504020204" pitchFamily="34" charset="0"/>
                          <a:cs typeface="Open Sans" panose="020B0606030504020204" pitchFamily="34" charset="0"/>
                        </a:rPr>
                        <a:t>item</a:t>
                      </a:r>
                      <a:r>
                        <a:rPr sz="1400" spc="-40">
                          <a:latin typeface="Open Sans" panose="020B0606030504020204" pitchFamily="34" charset="0"/>
                          <a:ea typeface="Open Sans" panose="020B0606030504020204" pitchFamily="34" charset="0"/>
                          <a:cs typeface="Open Sans" panose="020B0606030504020204" pitchFamily="34" charset="0"/>
                        </a:rPr>
                        <a:t> </a:t>
                      </a:r>
                      <a:r>
                        <a:rPr sz="1400" spc="-20">
                          <a:latin typeface="Open Sans" panose="020B0606030504020204" pitchFamily="34" charset="0"/>
                          <a:ea typeface="Open Sans" panose="020B0606030504020204" pitchFamily="34" charset="0"/>
                          <a:cs typeface="Open Sans" panose="020B0606030504020204" pitchFamily="34" charset="0"/>
                        </a:rPr>
                        <a:t>reflecting</a:t>
                      </a:r>
                      <a:r>
                        <a:rPr sz="1400" spc="-15">
                          <a:latin typeface="Open Sans" panose="020B0606030504020204" pitchFamily="34" charset="0"/>
                          <a:ea typeface="Open Sans" panose="020B0606030504020204" pitchFamily="34" charset="0"/>
                          <a:cs typeface="Open Sans" panose="020B0606030504020204" pitchFamily="34" charset="0"/>
                        </a:rPr>
                        <a:t> </a:t>
                      </a:r>
                      <a:r>
                        <a:rPr sz="1400">
                          <a:latin typeface="Open Sans" panose="020B0606030504020204" pitchFamily="34" charset="0"/>
                          <a:ea typeface="Open Sans" panose="020B0606030504020204" pitchFamily="34" charset="0"/>
                          <a:cs typeface="Open Sans" panose="020B0606030504020204" pitchFamily="34" charset="0"/>
                        </a:rPr>
                        <a:t>a</a:t>
                      </a:r>
                      <a:r>
                        <a:rPr sz="1400" spc="-80">
                          <a:latin typeface="Open Sans" panose="020B0606030504020204" pitchFamily="34" charset="0"/>
                          <a:ea typeface="Open Sans" panose="020B0606030504020204" pitchFamily="34" charset="0"/>
                          <a:cs typeface="Open Sans" panose="020B0606030504020204" pitchFamily="34" charset="0"/>
                        </a:rPr>
                        <a:t> </a:t>
                      </a:r>
                      <a:r>
                        <a:rPr sz="1400" spc="-10">
                          <a:latin typeface="Open Sans" panose="020B0606030504020204" pitchFamily="34" charset="0"/>
                          <a:ea typeface="Open Sans" panose="020B0606030504020204" pitchFamily="34" charset="0"/>
                          <a:cs typeface="Open Sans" panose="020B0606030504020204" pitchFamily="34" charset="0"/>
                        </a:rPr>
                        <a:t>values </a:t>
                      </a:r>
                      <a:r>
                        <a:rPr sz="1400" spc="-20">
                          <a:latin typeface="Open Sans" panose="020B0606030504020204" pitchFamily="34" charset="0"/>
                          <a:ea typeface="Open Sans" panose="020B0606030504020204" pitchFamily="34" charset="0"/>
                          <a:cs typeface="Open Sans" panose="020B0606030504020204" pitchFamily="34" charset="0"/>
                        </a:rPr>
                        <a:t>dispute.</a:t>
                      </a:r>
                      <a:r>
                        <a:rPr sz="1400" spc="-95">
                          <a:latin typeface="Open Sans" panose="020B0606030504020204" pitchFamily="34" charset="0"/>
                          <a:ea typeface="Open Sans" panose="020B0606030504020204" pitchFamily="34" charset="0"/>
                          <a:cs typeface="Open Sans" panose="020B0606030504020204" pitchFamily="34" charset="0"/>
                        </a:rPr>
                        <a:t> </a:t>
                      </a:r>
                      <a:r>
                        <a:rPr sz="1400">
                          <a:latin typeface="Open Sans" panose="020B0606030504020204" pitchFamily="34" charset="0"/>
                          <a:ea typeface="Open Sans" panose="020B0606030504020204" pitchFamily="34" charset="0"/>
                          <a:cs typeface="Open Sans" panose="020B0606030504020204" pitchFamily="34" charset="0"/>
                        </a:rPr>
                        <a:t>A</a:t>
                      </a:r>
                      <a:r>
                        <a:rPr sz="1400" spc="-100">
                          <a:latin typeface="Open Sans" panose="020B0606030504020204" pitchFamily="34" charset="0"/>
                          <a:ea typeface="Open Sans" panose="020B0606030504020204" pitchFamily="34" charset="0"/>
                          <a:cs typeface="Open Sans" panose="020B0606030504020204" pitchFamily="34" charset="0"/>
                        </a:rPr>
                        <a:t> </a:t>
                      </a:r>
                      <a:r>
                        <a:rPr sz="1400">
                          <a:latin typeface="Open Sans" panose="020B0606030504020204" pitchFamily="34" charset="0"/>
                          <a:ea typeface="Open Sans" panose="020B0606030504020204" pitchFamily="34" charset="0"/>
                          <a:cs typeface="Open Sans" panose="020B0606030504020204" pitchFamily="34" charset="0"/>
                        </a:rPr>
                        <a:t>response</a:t>
                      </a:r>
                      <a:r>
                        <a:rPr sz="1400" spc="-30">
                          <a:latin typeface="Open Sans" panose="020B0606030504020204" pitchFamily="34" charset="0"/>
                          <a:ea typeface="Open Sans" panose="020B0606030504020204" pitchFamily="34" charset="0"/>
                          <a:cs typeface="Open Sans" panose="020B0606030504020204" pitchFamily="34" charset="0"/>
                        </a:rPr>
                        <a:t> </a:t>
                      </a:r>
                      <a:r>
                        <a:rPr sz="1400">
                          <a:latin typeface="Open Sans" panose="020B0606030504020204" pitchFamily="34" charset="0"/>
                          <a:ea typeface="Open Sans" panose="020B0606030504020204" pitchFamily="34" charset="0"/>
                          <a:cs typeface="Open Sans" panose="020B0606030504020204" pitchFamily="34" charset="0"/>
                        </a:rPr>
                        <a:t>to</a:t>
                      </a:r>
                      <a:r>
                        <a:rPr sz="1400" spc="-60">
                          <a:latin typeface="Open Sans" panose="020B0606030504020204" pitchFamily="34" charset="0"/>
                          <a:ea typeface="Open Sans" panose="020B0606030504020204" pitchFamily="34" charset="0"/>
                          <a:cs typeface="Open Sans" panose="020B0606030504020204" pitchFamily="34" charset="0"/>
                        </a:rPr>
                        <a:t> </a:t>
                      </a:r>
                      <a:r>
                        <a:rPr sz="1400">
                          <a:latin typeface="Open Sans" panose="020B0606030504020204" pitchFamily="34" charset="0"/>
                          <a:ea typeface="Open Sans" panose="020B0606030504020204" pitchFamily="34" charset="0"/>
                          <a:cs typeface="Open Sans" panose="020B0606030504020204" pitchFamily="34" charset="0"/>
                        </a:rPr>
                        <a:t>be</a:t>
                      </a:r>
                      <a:r>
                        <a:rPr sz="1400" spc="-60">
                          <a:latin typeface="Open Sans" panose="020B0606030504020204" pitchFamily="34" charset="0"/>
                          <a:ea typeface="Open Sans" panose="020B0606030504020204" pitchFamily="34" charset="0"/>
                          <a:cs typeface="Open Sans" panose="020B0606030504020204" pitchFamily="34" charset="0"/>
                        </a:rPr>
                        <a:t> </a:t>
                      </a:r>
                      <a:r>
                        <a:rPr sz="1400" spc="-10">
                          <a:latin typeface="Open Sans" panose="020B0606030504020204" pitchFamily="34" charset="0"/>
                          <a:ea typeface="Open Sans" panose="020B0606030504020204" pitchFamily="34" charset="0"/>
                          <a:cs typeface="Open Sans" panose="020B0606030504020204" pitchFamily="34" charset="0"/>
                        </a:rPr>
                        <a:t>diagnosed</a:t>
                      </a:r>
                      <a:r>
                        <a:rPr sz="1400" spc="-80">
                          <a:latin typeface="Open Sans" panose="020B0606030504020204" pitchFamily="34" charset="0"/>
                          <a:ea typeface="Open Sans" panose="020B0606030504020204" pitchFamily="34" charset="0"/>
                          <a:cs typeface="Open Sans" panose="020B0606030504020204" pitchFamily="34" charset="0"/>
                        </a:rPr>
                        <a:t> </a:t>
                      </a:r>
                      <a:r>
                        <a:rPr sz="1400">
                          <a:latin typeface="Open Sans" panose="020B0606030504020204" pitchFamily="34" charset="0"/>
                          <a:ea typeface="Open Sans" panose="020B0606030504020204" pitchFamily="34" charset="0"/>
                          <a:cs typeface="Open Sans" panose="020B0606030504020204" pitchFamily="34" charset="0"/>
                        </a:rPr>
                        <a:t>and</a:t>
                      </a:r>
                      <a:r>
                        <a:rPr sz="1400" spc="-90">
                          <a:latin typeface="Open Sans" panose="020B0606030504020204" pitchFamily="34" charset="0"/>
                          <a:ea typeface="Open Sans" panose="020B0606030504020204" pitchFamily="34" charset="0"/>
                          <a:cs typeface="Open Sans" panose="020B0606030504020204" pitchFamily="34" charset="0"/>
                        </a:rPr>
                        <a:t> </a:t>
                      </a:r>
                      <a:r>
                        <a:rPr sz="1400">
                          <a:latin typeface="Open Sans" panose="020B0606030504020204" pitchFamily="34" charset="0"/>
                          <a:ea typeface="Open Sans" panose="020B0606030504020204" pitchFamily="34" charset="0"/>
                          <a:cs typeface="Open Sans" panose="020B0606030504020204" pitchFamily="34" charset="0"/>
                        </a:rPr>
                        <a:t>the</a:t>
                      </a:r>
                      <a:r>
                        <a:rPr sz="1400" spc="-60">
                          <a:latin typeface="Open Sans" panose="020B0606030504020204" pitchFamily="34" charset="0"/>
                          <a:ea typeface="Open Sans" panose="020B0606030504020204" pitchFamily="34" charset="0"/>
                          <a:cs typeface="Open Sans" panose="020B0606030504020204" pitchFamily="34" charset="0"/>
                        </a:rPr>
                        <a:t> </a:t>
                      </a:r>
                      <a:r>
                        <a:rPr sz="1400" spc="-10">
                          <a:latin typeface="Open Sans" panose="020B0606030504020204" pitchFamily="34" charset="0"/>
                          <a:ea typeface="Open Sans" panose="020B0606030504020204" pitchFamily="34" charset="0"/>
                          <a:cs typeface="Open Sans" panose="020B0606030504020204" pitchFamily="34" charset="0"/>
                        </a:rPr>
                        <a:t>root</a:t>
                      </a:r>
                      <a:r>
                        <a:rPr sz="1400" spc="-35">
                          <a:latin typeface="Open Sans" panose="020B0606030504020204" pitchFamily="34" charset="0"/>
                          <a:ea typeface="Open Sans" panose="020B0606030504020204" pitchFamily="34" charset="0"/>
                          <a:cs typeface="Open Sans" panose="020B0606030504020204" pitchFamily="34" charset="0"/>
                        </a:rPr>
                        <a:t> </a:t>
                      </a:r>
                      <a:r>
                        <a:rPr sz="1400" spc="-20">
                          <a:latin typeface="Open Sans" panose="020B0606030504020204" pitchFamily="34" charset="0"/>
                          <a:ea typeface="Open Sans" panose="020B0606030504020204" pitchFamily="34" charset="0"/>
                          <a:cs typeface="Open Sans" panose="020B0606030504020204" pitchFamily="34" charset="0"/>
                        </a:rPr>
                        <a:t>cause</a:t>
                      </a:r>
                      <a:r>
                        <a:rPr sz="1400" spc="-95">
                          <a:latin typeface="Open Sans" panose="020B0606030504020204" pitchFamily="34" charset="0"/>
                          <a:ea typeface="Open Sans" panose="020B0606030504020204" pitchFamily="34" charset="0"/>
                          <a:cs typeface="Open Sans" panose="020B0606030504020204" pitchFamily="34" charset="0"/>
                        </a:rPr>
                        <a:t> </a:t>
                      </a:r>
                      <a:r>
                        <a:rPr sz="1400" spc="-10">
                          <a:latin typeface="Open Sans" panose="020B0606030504020204" pitchFamily="34" charset="0"/>
                          <a:ea typeface="Open Sans" panose="020B0606030504020204" pitchFamily="34" charset="0"/>
                          <a:cs typeface="Open Sans" panose="020B0606030504020204" pitchFamily="34" charset="0"/>
                        </a:rPr>
                        <a:t>examined </a:t>
                      </a:r>
                      <a:r>
                        <a:rPr sz="1400">
                          <a:latin typeface="Open Sans" panose="020B0606030504020204" pitchFamily="34" charset="0"/>
                          <a:ea typeface="Open Sans" panose="020B0606030504020204" pitchFamily="34" charset="0"/>
                          <a:cs typeface="Open Sans" panose="020B0606030504020204" pitchFamily="34" charset="0"/>
                        </a:rPr>
                        <a:t>and</a:t>
                      </a:r>
                      <a:r>
                        <a:rPr sz="1400" spc="-80">
                          <a:latin typeface="Open Sans" panose="020B0606030504020204" pitchFamily="34" charset="0"/>
                          <a:ea typeface="Open Sans" panose="020B0606030504020204" pitchFamily="34" charset="0"/>
                          <a:cs typeface="Open Sans" panose="020B0606030504020204" pitchFamily="34" charset="0"/>
                        </a:rPr>
                        <a:t> </a:t>
                      </a:r>
                      <a:r>
                        <a:rPr sz="1400" spc="-10">
                          <a:latin typeface="Open Sans" panose="020B0606030504020204" pitchFamily="34" charset="0"/>
                          <a:ea typeface="Open Sans" panose="020B0606030504020204" pitchFamily="34" charset="0"/>
                          <a:cs typeface="Open Sans" panose="020B0606030504020204" pitchFamily="34" charset="0"/>
                        </a:rPr>
                        <a:t>resolved.</a:t>
                      </a: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9525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tcPr>
                </a:tc>
                <a:extLst>
                  <a:ext uri="{0D108BD9-81ED-4DB2-BD59-A6C34878D82A}">
                    <a16:rowId xmlns:a16="http://schemas.microsoft.com/office/drawing/2014/main" val="10004"/>
                  </a:ext>
                </a:extLst>
              </a:tr>
              <a:tr h="906780">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60"/>
                        </a:spcBef>
                      </a:pPr>
                      <a:endParaRPr sz="1400">
                        <a:latin typeface="Open Sans" panose="020B0606030504020204" pitchFamily="34" charset="0"/>
                        <a:ea typeface="Open Sans" panose="020B0606030504020204" pitchFamily="34" charset="0"/>
                        <a:cs typeface="Open Sans" panose="020B0606030504020204" pitchFamily="34" charset="0"/>
                      </a:endParaRPr>
                    </a:p>
                    <a:p>
                      <a:pPr algn="ctr">
                        <a:lnSpc>
                          <a:spcPct val="100000"/>
                        </a:lnSpc>
                      </a:pPr>
                      <a:r>
                        <a:rPr sz="1400" spc="-20">
                          <a:latin typeface="Open Sans" panose="020B0606030504020204" pitchFamily="34" charset="0"/>
                          <a:ea typeface="Open Sans" panose="020B0606030504020204" pitchFamily="34" charset="0"/>
                          <a:cs typeface="Open Sans" panose="020B0606030504020204" pitchFamily="34" charset="0"/>
                        </a:rPr>
                        <a:t>xxxx</a:t>
                      </a: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60"/>
                        </a:spcBef>
                      </a:pPr>
                      <a:endParaRPr sz="1400">
                        <a:latin typeface="Open Sans" panose="020B0606030504020204" pitchFamily="34" charset="0"/>
                        <a:ea typeface="Open Sans" panose="020B0606030504020204" pitchFamily="34" charset="0"/>
                        <a:cs typeface="Open Sans" panose="020B0606030504020204" pitchFamily="34" charset="0"/>
                      </a:endParaRPr>
                    </a:p>
                    <a:p>
                      <a:pPr algn="ctr">
                        <a:lnSpc>
                          <a:spcPct val="100000"/>
                        </a:lnSpc>
                      </a:pPr>
                      <a:r>
                        <a:rPr sz="1400" spc="-25">
                          <a:latin typeface="Open Sans" panose="020B0606030504020204" pitchFamily="34" charset="0"/>
                          <a:ea typeface="Open Sans" panose="020B0606030504020204" pitchFamily="34" charset="0"/>
                          <a:cs typeface="Open Sans" panose="020B0606030504020204" pitchFamily="34" charset="0"/>
                        </a:rPr>
                        <a:t>xxx</a:t>
                      </a: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a:lnSpc>
                          <a:spcPct val="100000"/>
                        </a:lnSpc>
                      </a:pPr>
                      <a:endParaRPr sz="140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60"/>
                        </a:spcBef>
                      </a:pPr>
                      <a:endParaRPr sz="1400">
                        <a:latin typeface="Open Sans" panose="020B0606030504020204" pitchFamily="34" charset="0"/>
                        <a:ea typeface="Open Sans" panose="020B0606030504020204" pitchFamily="34" charset="0"/>
                        <a:cs typeface="Open Sans" panose="020B0606030504020204" pitchFamily="34" charset="0"/>
                      </a:endParaRPr>
                    </a:p>
                    <a:p>
                      <a:pPr marL="1270" algn="ctr">
                        <a:lnSpc>
                          <a:spcPct val="100000"/>
                        </a:lnSpc>
                      </a:pPr>
                      <a:r>
                        <a:rPr sz="1400" spc="-50">
                          <a:latin typeface="Open Sans" panose="020B0606030504020204" pitchFamily="34" charset="0"/>
                          <a:ea typeface="Open Sans" panose="020B0606030504020204" pitchFamily="34" charset="0"/>
                          <a:cs typeface="Open Sans" panose="020B0606030504020204" pitchFamily="34" charset="0"/>
                        </a:rPr>
                        <a:t>x</a:t>
                      </a:r>
                      <a:endParaRPr sz="14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tc>
                  <a:txBody>
                    <a:bodyPr/>
                    <a:lstStyle/>
                    <a:p>
                      <a:pPr marL="90805" marR="186690" algn="just">
                        <a:lnSpc>
                          <a:spcPct val="100000"/>
                        </a:lnSpc>
                        <a:spcBef>
                          <a:spcPts val="655"/>
                        </a:spcBef>
                      </a:pPr>
                      <a:r>
                        <a:rPr sz="1400" dirty="0">
                          <a:latin typeface="Open Sans" panose="020B0606030504020204" pitchFamily="34" charset="0"/>
                          <a:ea typeface="Open Sans" panose="020B0606030504020204" pitchFamily="34" charset="0"/>
                          <a:cs typeface="Open Sans" panose="020B0606030504020204" pitchFamily="34" charset="0"/>
                        </a:rPr>
                        <a:t>An</a:t>
                      </a:r>
                      <a:r>
                        <a:rPr sz="1400" spc="285"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outlying</a:t>
                      </a:r>
                      <a:r>
                        <a:rPr sz="1400" spc="280"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response:</a:t>
                      </a:r>
                      <a:r>
                        <a:rPr sz="1400" spc="280"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Different</a:t>
                      </a:r>
                      <a:r>
                        <a:rPr sz="1400" spc="285"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understanding</a:t>
                      </a:r>
                      <a:r>
                        <a:rPr sz="1400" spc="285"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a:t>
                      </a:r>
                      <a:r>
                        <a:rPr sz="1400" spc="280" dirty="0">
                          <a:latin typeface="Open Sans" panose="020B0606030504020204" pitchFamily="34" charset="0"/>
                          <a:ea typeface="Open Sans" panose="020B0606030504020204" pitchFamily="34" charset="0"/>
                          <a:cs typeface="Open Sans" panose="020B0606030504020204" pitchFamily="34" charset="0"/>
                        </a:rPr>
                        <a:t>  </a:t>
                      </a:r>
                      <a:r>
                        <a:rPr sz="1400" spc="-10" dirty="0">
                          <a:latin typeface="Open Sans" panose="020B0606030504020204" pitchFamily="34" charset="0"/>
                          <a:ea typeface="Open Sans" panose="020B0606030504020204" pitchFamily="34" charset="0"/>
                          <a:cs typeface="Open Sans" panose="020B0606030504020204" pitchFamily="34" charset="0"/>
                        </a:rPr>
                        <a:t>different </a:t>
                      </a:r>
                      <a:r>
                        <a:rPr sz="1400" dirty="0">
                          <a:latin typeface="Open Sans" panose="020B0606030504020204" pitchFamily="34" charset="0"/>
                          <a:ea typeface="Open Sans" panose="020B0606030504020204" pitchFamily="34" charset="0"/>
                          <a:cs typeface="Open Sans" panose="020B0606030504020204" pitchFamily="34" charset="0"/>
                        </a:rPr>
                        <a:t>experience</a:t>
                      </a:r>
                      <a:r>
                        <a:rPr sz="1400" spc="245"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elsewhere.</a:t>
                      </a:r>
                      <a:r>
                        <a:rPr sz="1400" spc="250"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A</a:t>
                      </a:r>
                      <a:r>
                        <a:rPr sz="1400" spc="245"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response</a:t>
                      </a:r>
                      <a:r>
                        <a:rPr sz="1400" spc="245"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to</a:t>
                      </a:r>
                      <a:r>
                        <a:rPr sz="1400" spc="250"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be</a:t>
                      </a:r>
                      <a:r>
                        <a:rPr sz="1400" spc="245"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understood</a:t>
                      </a:r>
                      <a:r>
                        <a:rPr sz="1400" spc="250" dirty="0">
                          <a:latin typeface="Open Sans" panose="020B0606030504020204" pitchFamily="34" charset="0"/>
                          <a:ea typeface="Open Sans" panose="020B0606030504020204" pitchFamily="34" charset="0"/>
                          <a:cs typeface="Open Sans" panose="020B0606030504020204" pitchFamily="34" charset="0"/>
                        </a:rPr>
                        <a:t>  </a:t>
                      </a:r>
                      <a:r>
                        <a:rPr sz="1400" spc="-25" dirty="0">
                          <a:latin typeface="Open Sans" panose="020B0606030504020204" pitchFamily="34" charset="0"/>
                          <a:ea typeface="Open Sans" panose="020B0606030504020204" pitchFamily="34" charset="0"/>
                          <a:cs typeface="Open Sans" panose="020B0606030504020204" pitchFamily="34" charset="0"/>
                        </a:rPr>
                        <a:t>and </a:t>
                      </a:r>
                      <a:r>
                        <a:rPr sz="1400" spc="-20" dirty="0">
                          <a:latin typeface="Open Sans" panose="020B0606030504020204" pitchFamily="34" charset="0"/>
                          <a:ea typeface="Open Sans" panose="020B0606030504020204" pitchFamily="34" charset="0"/>
                          <a:cs typeface="Open Sans" panose="020B0606030504020204" pitchFamily="34" charset="0"/>
                        </a:rPr>
                        <a:t>considered</a:t>
                      </a:r>
                      <a:r>
                        <a:rPr sz="1400" spc="-30" dirty="0">
                          <a:latin typeface="Open Sans" panose="020B0606030504020204" pitchFamily="34" charset="0"/>
                          <a:ea typeface="Open Sans" panose="020B0606030504020204" pitchFamily="34" charset="0"/>
                          <a:cs typeface="Open Sans" panose="020B0606030504020204" pitchFamily="34" charset="0"/>
                        </a:rPr>
                        <a:t> </a:t>
                      </a:r>
                      <a:r>
                        <a:rPr sz="1400" spc="-10" dirty="0">
                          <a:latin typeface="Open Sans" panose="020B0606030504020204" pitchFamily="34" charset="0"/>
                          <a:ea typeface="Open Sans" panose="020B0606030504020204" pitchFamily="34" charset="0"/>
                          <a:cs typeface="Open Sans" panose="020B0606030504020204" pitchFamily="34" charset="0"/>
                        </a:rPr>
                        <a:t>for</a:t>
                      </a:r>
                      <a:r>
                        <a:rPr sz="1400" spc="-25" dirty="0">
                          <a:latin typeface="Open Sans" panose="020B0606030504020204" pitchFamily="34" charset="0"/>
                          <a:ea typeface="Open Sans" panose="020B0606030504020204" pitchFamily="34" charset="0"/>
                          <a:cs typeface="Open Sans" panose="020B0606030504020204" pitchFamily="34" charset="0"/>
                        </a:rPr>
                        <a:t> </a:t>
                      </a:r>
                      <a:r>
                        <a:rPr sz="1400" spc="-30" dirty="0">
                          <a:latin typeface="Open Sans" panose="020B0606030504020204" pitchFamily="34" charset="0"/>
                          <a:ea typeface="Open Sans" panose="020B0606030504020204" pitchFamily="34" charset="0"/>
                          <a:cs typeface="Open Sans" panose="020B0606030504020204" pitchFamily="34" charset="0"/>
                        </a:rPr>
                        <a:t>potential</a:t>
                      </a:r>
                      <a:r>
                        <a:rPr sz="1400" spc="-105" dirty="0">
                          <a:latin typeface="Open Sans" panose="020B0606030504020204" pitchFamily="34" charset="0"/>
                          <a:ea typeface="Open Sans" panose="020B0606030504020204" pitchFamily="34" charset="0"/>
                          <a:cs typeface="Open Sans" panose="020B0606030504020204" pitchFamily="34" charset="0"/>
                        </a:rPr>
                        <a:t> </a:t>
                      </a:r>
                      <a:r>
                        <a:rPr sz="1400" dirty="0">
                          <a:latin typeface="Open Sans" panose="020B0606030504020204" pitchFamily="34" charset="0"/>
                          <a:ea typeface="Open Sans" panose="020B0606030504020204" pitchFamily="34" charset="0"/>
                          <a:cs typeface="Open Sans" panose="020B0606030504020204" pitchFamily="34" charset="0"/>
                        </a:rPr>
                        <a:t>to</a:t>
                      </a:r>
                      <a:r>
                        <a:rPr sz="1400" spc="-15" dirty="0">
                          <a:latin typeface="Open Sans" panose="020B0606030504020204" pitchFamily="34" charset="0"/>
                          <a:ea typeface="Open Sans" panose="020B0606030504020204" pitchFamily="34" charset="0"/>
                          <a:cs typeface="Open Sans" panose="020B0606030504020204" pitchFamily="34" charset="0"/>
                        </a:rPr>
                        <a:t> </a:t>
                      </a:r>
                      <a:r>
                        <a:rPr sz="1400" spc="-30" dirty="0">
                          <a:latin typeface="Open Sans" panose="020B0606030504020204" pitchFamily="34" charset="0"/>
                          <a:ea typeface="Open Sans" panose="020B0606030504020204" pitchFamily="34" charset="0"/>
                          <a:cs typeface="Open Sans" panose="020B0606030504020204" pitchFamily="34" charset="0"/>
                        </a:rPr>
                        <a:t>improve</a:t>
                      </a:r>
                      <a:r>
                        <a:rPr sz="1400" spc="-50" dirty="0">
                          <a:latin typeface="Open Sans" panose="020B0606030504020204" pitchFamily="34" charset="0"/>
                          <a:ea typeface="Open Sans" panose="020B0606030504020204" pitchFamily="34" charset="0"/>
                          <a:cs typeface="Open Sans" panose="020B0606030504020204" pitchFamily="34" charset="0"/>
                        </a:rPr>
                        <a:t> </a:t>
                      </a:r>
                      <a:r>
                        <a:rPr sz="1400" spc="-10" dirty="0">
                          <a:latin typeface="Open Sans" panose="020B0606030504020204" pitchFamily="34" charset="0"/>
                          <a:ea typeface="Open Sans" panose="020B0606030504020204" pitchFamily="34" charset="0"/>
                          <a:cs typeface="Open Sans" panose="020B0606030504020204" pitchFamily="34" charset="0"/>
                        </a:rPr>
                        <a:t>process.</a:t>
                      </a:r>
                      <a:endParaRPr sz="1400" dirty="0">
                        <a:latin typeface="Open Sans" panose="020B0606030504020204" pitchFamily="34" charset="0"/>
                        <a:ea typeface="Open Sans" panose="020B0606030504020204" pitchFamily="34" charset="0"/>
                        <a:cs typeface="Open Sans" panose="020B0606030504020204" pitchFamily="34" charset="0"/>
                      </a:endParaRPr>
                    </a:p>
                  </a:txBody>
                  <a:tcPr marL="0" marR="0" marT="83185" marB="0" anchor="ctr">
                    <a:lnL w="12700">
                      <a:solidFill>
                        <a:srgbClr val="80619F"/>
                      </a:solidFill>
                      <a:prstDash val="solid"/>
                    </a:lnL>
                    <a:lnR w="12700">
                      <a:solidFill>
                        <a:srgbClr val="80619F"/>
                      </a:solidFill>
                      <a:prstDash val="solid"/>
                    </a:lnR>
                    <a:lnT w="12700">
                      <a:solidFill>
                        <a:srgbClr val="80619F"/>
                      </a:solidFill>
                      <a:prstDash val="solid"/>
                    </a:lnT>
                    <a:lnB w="12700">
                      <a:solidFill>
                        <a:srgbClr val="80619F"/>
                      </a:solidFill>
                      <a:prstDash val="solid"/>
                    </a:lnB>
                    <a:solidFill>
                      <a:srgbClr val="80619F">
                        <a:alpha val="19999"/>
                      </a:srgbClr>
                    </a:solidFill>
                  </a:tcPr>
                </a:tc>
                <a:extLst>
                  <a:ext uri="{0D108BD9-81ED-4DB2-BD59-A6C34878D82A}">
                    <a16:rowId xmlns:a16="http://schemas.microsoft.com/office/drawing/2014/main" val="10005"/>
                  </a:ext>
                </a:extLst>
              </a:tr>
            </a:tbl>
          </a:graphicData>
        </a:graphic>
      </p:graphicFrame>
      <p:sp>
        <p:nvSpPr>
          <p:cNvPr id="4" name="object 4"/>
          <p:cNvSpPr/>
          <p:nvPr/>
        </p:nvSpPr>
        <p:spPr>
          <a:xfrm>
            <a:off x="2414018" y="1043939"/>
            <a:ext cx="879475" cy="118745"/>
          </a:xfrm>
          <a:custGeom>
            <a:avLst/>
            <a:gdLst/>
            <a:ahLst/>
            <a:cxnLst/>
            <a:rect l="l" t="t" r="r" b="b"/>
            <a:pathLst>
              <a:path w="879475" h="118744">
                <a:moveTo>
                  <a:pt x="778141" y="0"/>
                </a:moveTo>
                <a:lnTo>
                  <a:pt x="770394" y="2032"/>
                </a:lnTo>
                <a:lnTo>
                  <a:pt x="763155" y="14236"/>
                </a:lnTo>
                <a:lnTo>
                  <a:pt x="765187" y="22123"/>
                </a:lnTo>
                <a:lnTo>
                  <a:pt x="771410" y="25552"/>
                </a:lnTo>
                <a:lnTo>
                  <a:pt x="807097" y="46532"/>
                </a:lnTo>
                <a:lnTo>
                  <a:pt x="71996" y="46532"/>
                </a:lnTo>
                <a:lnTo>
                  <a:pt x="107683" y="25552"/>
                </a:lnTo>
                <a:lnTo>
                  <a:pt x="113906" y="22123"/>
                </a:lnTo>
                <a:lnTo>
                  <a:pt x="115938" y="14236"/>
                </a:lnTo>
                <a:lnTo>
                  <a:pt x="108826" y="2032"/>
                </a:lnTo>
                <a:lnTo>
                  <a:pt x="100952" y="0"/>
                </a:lnTo>
                <a:lnTo>
                  <a:pt x="0" y="59372"/>
                </a:lnTo>
                <a:lnTo>
                  <a:pt x="100952" y="118745"/>
                </a:lnTo>
                <a:lnTo>
                  <a:pt x="108826" y="116713"/>
                </a:lnTo>
                <a:lnTo>
                  <a:pt x="115938" y="104508"/>
                </a:lnTo>
                <a:lnTo>
                  <a:pt x="113906" y="96621"/>
                </a:lnTo>
                <a:lnTo>
                  <a:pt x="107683" y="93192"/>
                </a:lnTo>
                <a:lnTo>
                  <a:pt x="71996" y="72212"/>
                </a:lnTo>
                <a:lnTo>
                  <a:pt x="807097" y="72212"/>
                </a:lnTo>
                <a:lnTo>
                  <a:pt x="771410" y="93192"/>
                </a:lnTo>
                <a:lnTo>
                  <a:pt x="765187" y="96621"/>
                </a:lnTo>
                <a:lnTo>
                  <a:pt x="763155" y="104508"/>
                </a:lnTo>
                <a:lnTo>
                  <a:pt x="770394" y="116713"/>
                </a:lnTo>
                <a:lnTo>
                  <a:pt x="778141" y="118745"/>
                </a:lnTo>
                <a:lnTo>
                  <a:pt x="879221" y="59372"/>
                </a:lnTo>
                <a:lnTo>
                  <a:pt x="778141" y="0"/>
                </a:lnTo>
                <a:close/>
              </a:path>
            </a:pathLst>
          </a:custGeom>
          <a:solidFill>
            <a:srgbClr val="0A521B"/>
          </a:solidFill>
        </p:spPr>
        <p:txBody>
          <a:bodyPr wrap="square" lIns="0" tIns="0" rIns="0" bIns="0" rtlCol="0"/>
          <a:lstStyle/>
          <a:p>
            <a:endParaRPr/>
          </a:p>
        </p:txBody>
      </p:sp>
      <p:sp>
        <p:nvSpPr>
          <p:cNvPr id="5" name="object 5"/>
          <p:cNvSpPr txBox="1"/>
          <p:nvPr/>
        </p:nvSpPr>
        <p:spPr>
          <a:xfrm>
            <a:off x="2668014" y="5664325"/>
            <a:ext cx="6146800" cy="228268"/>
          </a:xfrm>
          <a:prstGeom prst="rect">
            <a:avLst/>
          </a:prstGeom>
        </p:spPr>
        <p:txBody>
          <a:bodyPr vert="horz" wrap="square" lIns="0" tIns="12700" rIns="0" bIns="0" rtlCol="0">
            <a:spAutoFit/>
          </a:bodyPr>
          <a:lstStyle/>
          <a:p>
            <a:pPr marL="12700">
              <a:lnSpc>
                <a:spcPct val="100000"/>
              </a:lnSpc>
              <a:spcBef>
                <a:spcPts val="100"/>
              </a:spcBef>
            </a:pPr>
            <a:r>
              <a:rPr sz="1400" i="1" spc="-10" dirty="0">
                <a:latin typeface="Open Sans" panose="020B0606030504020204" pitchFamily="34" charset="0"/>
                <a:ea typeface="Open Sans" panose="020B0606030504020204" pitchFamily="34" charset="0"/>
                <a:cs typeface="Open Sans" panose="020B0606030504020204" pitchFamily="34" charset="0"/>
              </a:rPr>
              <a:t>Note:</a:t>
            </a:r>
            <a:r>
              <a:rPr sz="1400" i="1" spc="-60" dirty="0">
                <a:latin typeface="Open Sans" panose="020B0606030504020204" pitchFamily="34" charset="0"/>
                <a:ea typeface="Open Sans" panose="020B0606030504020204" pitchFamily="34" charset="0"/>
                <a:cs typeface="Open Sans" panose="020B0606030504020204" pitchFamily="34" charset="0"/>
              </a:rPr>
              <a:t> </a:t>
            </a:r>
            <a:r>
              <a:rPr sz="1400" i="1" spc="-10" dirty="0">
                <a:latin typeface="Open Sans" panose="020B0606030504020204" pitchFamily="34" charset="0"/>
                <a:ea typeface="Open Sans" panose="020B0606030504020204" pitchFamily="34" charset="0"/>
                <a:cs typeface="Open Sans" panose="020B0606030504020204" pitchFamily="34" charset="0"/>
              </a:rPr>
              <a:t>Means,</a:t>
            </a:r>
            <a:r>
              <a:rPr sz="1400" i="1" spc="-70" dirty="0">
                <a:latin typeface="Open Sans" panose="020B0606030504020204" pitchFamily="34" charset="0"/>
                <a:ea typeface="Open Sans" panose="020B0606030504020204" pitchFamily="34" charset="0"/>
                <a:cs typeface="Open Sans" panose="020B0606030504020204" pitchFamily="34" charset="0"/>
              </a:rPr>
              <a:t> </a:t>
            </a:r>
            <a:r>
              <a:rPr sz="1400" i="1" spc="-20" dirty="0">
                <a:latin typeface="Open Sans" panose="020B0606030504020204" pitchFamily="34" charset="0"/>
                <a:ea typeface="Open Sans" panose="020B0606030504020204" pitchFamily="34" charset="0"/>
                <a:cs typeface="Open Sans" panose="020B0606030504020204" pitchFamily="34" charset="0"/>
              </a:rPr>
              <a:t>medians</a:t>
            </a:r>
            <a:r>
              <a:rPr sz="1400" i="1" spc="-25" dirty="0">
                <a:latin typeface="Open Sans" panose="020B0606030504020204" pitchFamily="34" charset="0"/>
                <a:ea typeface="Open Sans" panose="020B0606030504020204" pitchFamily="34" charset="0"/>
                <a:cs typeface="Open Sans" panose="020B0606030504020204" pitchFamily="34" charset="0"/>
              </a:rPr>
              <a:t> </a:t>
            </a:r>
            <a:r>
              <a:rPr sz="1400" i="1" spc="-10" dirty="0">
                <a:latin typeface="Open Sans" panose="020B0606030504020204" pitchFamily="34" charset="0"/>
                <a:ea typeface="Open Sans" panose="020B0606030504020204" pitchFamily="34" charset="0"/>
                <a:cs typeface="Open Sans" panose="020B0606030504020204" pitchFamily="34" charset="0"/>
              </a:rPr>
              <a:t>and</a:t>
            </a:r>
            <a:r>
              <a:rPr sz="1400" i="1" spc="-55" dirty="0">
                <a:latin typeface="Open Sans" panose="020B0606030504020204" pitchFamily="34" charset="0"/>
                <a:ea typeface="Open Sans" panose="020B0606030504020204" pitchFamily="34" charset="0"/>
                <a:cs typeface="Open Sans" panose="020B0606030504020204" pitchFamily="34" charset="0"/>
              </a:rPr>
              <a:t> </a:t>
            </a:r>
            <a:r>
              <a:rPr sz="1400" i="1" dirty="0">
                <a:latin typeface="Open Sans" panose="020B0606030504020204" pitchFamily="34" charset="0"/>
                <a:ea typeface="Open Sans" panose="020B0606030504020204" pitchFamily="34" charset="0"/>
                <a:cs typeface="Open Sans" panose="020B0606030504020204" pitchFamily="34" charset="0"/>
              </a:rPr>
              <a:t>modes</a:t>
            </a:r>
            <a:r>
              <a:rPr sz="1400" i="1" spc="-25" dirty="0">
                <a:latin typeface="Open Sans" panose="020B0606030504020204" pitchFamily="34" charset="0"/>
                <a:ea typeface="Open Sans" panose="020B0606030504020204" pitchFamily="34" charset="0"/>
                <a:cs typeface="Open Sans" panose="020B0606030504020204" pitchFamily="34" charset="0"/>
              </a:rPr>
              <a:t> </a:t>
            </a:r>
            <a:r>
              <a:rPr sz="1400" i="1" spc="-10" dirty="0">
                <a:latin typeface="Open Sans" panose="020B0606030504020204" pitchFamily="34" charset="0"/>
                <a:ea typeface="Open Sans" panose="020B0606030504020204" pitchFamily="34" charset="0"/>
                <a:cs typeface="Open Sans" panose="020B0606030504020204" pitchFamily="34" charset="0"/>
              </a:rPr>
              <a:t>can</a:t>
            </a:r>
            <a:r>
              <a:rPr sz="1400" i="1" spc="-65" dirty="0">
                <a:latin typeface="Open Sans" panose="020B0606030504020204" pitchFamily="34" charset="0"/>
                <a:ea typeface="Open Sans" panose="020B0606030504020204" pitchFamily="34" charset="0"/>
                <a:cs typeface="Open Sans" panose="020B0606030504020204" pitchFamily="34" charset="0"/>
              </a:rPr>
              <a:t> </a:t>
            </a:r>
            <a:r>
              <a:rPr sz="1400" i="1" dirty="0">
                <a:latin typeface="Open Sans" panose="020B0606030504020204" pitchFamily="34" charset="0"/>
                <a:ea typeface="Open Sans" panose="020B0606030504020204" pitchFamily="34" charset="0"/>
                <a:cs typeface="Open Sans" panose="020B0606030504020204" pitchFamily="34" charset="0"/>
              </a:rPr>
              <a:t>be</a:t>
            </a:r>
            <a:r>
              <a:rPr sz="1400" i="1" spc="-65" dirty="0">
                <a:latin typeface="Open Sans" panose="020B0606030504020204" pitchFamily="34" charset="0"/>
                <a:ea typeface="Open Sans" panose="020B0606030504020204" pitchFamily="34" charset="0"/>
                <a:cs typeface="Open Sans" panose="020B0606030504020204" pitchFamily="34" charset="0"/>
              </a:rPr>
              <a:t> </a:t>
            </a:r>
            <a:r>
              <a:rPr sz="1400" i="1" spc="-20" dirty="0">
                <a:latin typeface="Open Sans" panose="020B0606030504020204" pitchFamily="34" charset="0"/>
                <a:ea typeface="Open Sans" panose="020B0606030504020204" pitchFamily="34" charset="0"/>
                <a:cs typeface="Open Sans" panose="020B0606030504020204" pitchFamily="34" charset="0"/>
              </a:rPr>
              <a:t>useful</a:t>
            </a:r>
            <a:r>
              <a:rPr sz="1400" i="1" spc="-70" dirty="0">
                <a:latin typeface="Open Sans" panose="020B0606030504020204" pitchFamily="34" charset="0"/>
                <a:ea typeface="Open Sans" panose="020B0606030504020204" pitchFamily="34" charset="0"/>
                <a:cs typeface="Open Sans" panose="020B0606030504020204" pitchFamily="34" charset="0"/>
              </a:rPr>
              <a:t> </a:t>
            </a:r>
            <a:r>
              <a:rPr sz="1400" i="1" dirty="0">
                <a:latin typeface="Open Sans" panose="020B0606030504020204" pitchFamily="34" charset="0"/>
                <a:ea typeface="Open Sans" panose="020B0606030504020204" pitchFamily="34" charset="0"/>
                <a:cs typeface="Open Sans" panose="020B0606030504020204" pitchFamily="34" charset="0"/>
              </a:rPr>
              <a:t>but</a:t>
            </a:r>
            <a:r>
              <a:rPr sz="1400" i="1" spc="-40" dirty="0">
                <a:latin typeface="Open Sans" panose="020B0606030504020204" pitchFamily="34" charset="0"/>
                <a:ea typeface="Open Sans" panose="020B0606030504020204" pitchFamily="34" charset="0"/>
                <a:cs typeface="Open Sans" panose="020B0606030504020204" pitchFamily="34" charset="0"/>
              </a:rPr>
              <a:t> </a:t>
            </a:r>
            <a:r>
              <a:rPr sz="1400" i="1" spc="-10" dirty="0">
                <a:latin typeface="Open Sans" panose="020B0606030504020204" pitchFamily="34" charset="0"/>
                <a:ea typeface="Open Sans" panose="020B0606030504020204" pitchFamily="34" charset="0"/>
                <a:cs typeface="Open Sans" panose="020B0606030504020204" pitchFamily="34" charset="0"/>
              </a:rPr>
              <a:t>are</a:t>
            </a:r>
            <a:r>
              <a:rPr sz="1400" i="1" spc="-65" dirty="0">
                <a:latin typeface="Open Sans" panose="020B0606030504020204" pitchFamily="34" charset="0"/>
                <a:ea typeface="Open Sans" panose="020B0606030504020204" pitchFamily="34" charset="0"/>
                <a:cs typeface="Open Sans" panose="020B0606030504020204" pitchFamily="34" charset="0"/>
              </a:rPr>
              <a:t> </a:t>
            </a:r>
            <a:r>
              <a:rPr sz="1400" i="1" spc="-20" dirty="0">
                <a:latin typeface="Open Sans" panose="020B0606030504020204" pitchFamily="34" charset="0"/>
                <a:ea typeface="Open Sans" panose="020B0606030504020204" pitchFamily="34" charset="0"/>
                <a:cs typeface="Open Sans" panose="020B0606030504020204" pitchFamily="34" charset="0"/>
              </a:rPr>
              <a:t>usually</a:t>
            </a:r>
            <a:r>
              <a:rPr sz="1400" i="1" spc="-80" dirty="0">
                <a:latin typeface="Open Sans" panose="020B0606030504020204" pitchFamily="34" charset="0"/>
                <a:ea typeface="Open Sans" panose="020B0606030504020204" pitchFamily="34" charset="0"/>
                <a:cs typeface="Open Sans" panose="020B0606030504020204" pitchFamily="34" charset="0"/>
              </a:rPr>
              <a:t> </a:t>
            </a:r>
            <a:r>
              <a:rPr sz="1400" i="1" spc="-10" dirty="0">
                <a:latin typeface="Open Sans" panose="020B0606030504020204" pitchFamily="34" charset="0"/>
                <a:ea typeface="Open Sans" panose="020B0606030504020204" pitchFamily="34" charset="0"/>
                <a:cs typeface="Open Sans" panose="020B0606030504020204" pitchFamily="34" charset="0"/>
              </a:rPr>
              <a:t>insufficient*</a:t>
            </a:r>
            <a:endParaRPr sz="1400" dirty="0">
              <a:latin typeface="Open Sans" panose="020B0606030504020204" pitchFamily="34" charset="0"/>
              <a:ea typeface="Open Sans" panose="020B0606030504020204" pitchFamily="34" charset="0"/>
              <a:cs typeface="Open Sans" panose="020B0606030504020204" pitchFamily="34" charset="0"/>
            </a:endParaRPr>
          </a:p>
        </p:txBody>
      </p:sp>
      <p:sp>
        <p:nvSpPr>
          <p:cNvPr id="7" name="object 5">
            <a:extLst>
              <a:ext uri="{FF2B5EF4-FFF2-40B4-BE49-F238E27FC236}">
                <a16:creationId xmlns:a16="http://schemas.microsoft.com/office/drawing/2014/main" id="{B087F451-863F-A18B-C134-B5DF3901A300}"/>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111</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959355" y="118292"/>
            <a:ext cx="9081135" cy="574040"/>
          </a:xfrm>
          <a:prstGeom prst="rect">
            <a:avLst/>
          </a:prstGeom>
        </p:spPr>
        <p:txBody>
          <a:bodyPr vert="horz" wrap="square" lIns="0" tIns="12700" rIns="0" bIns="0" rtlCol="0">
            <a:spAutoFit/>
          </a:bodyPr>
          <a:lstStyle/>
          <a:p>
            <a:pPr marL="12700">
              <a:lnSpc>
                <a:spcPct val="100000"/>
              </a:lnSpc>
              <a:spcBef>
                <a:spcPts val="100"/>
              </a:spcBef>
            </a:pPr>
            <a:r>
              <a:rPr sz="3600">
                <a:solidFill>
                  <a:srgbClr val="117624"/>
                </a:solidFill>
              </a:rPr>
              <a:t>A</a:t>
            </a:r>
            <a:r>
              <a:rPr sz="3600" spc="-204">
                <a:solidFill>
                  <a:srgbClr val="117624"/>
                </a:solidFill>
              </a:rPr>
              <a:t> </a:t>
            </a:r>
            <a:r>
              <a:rPr sz="3600">
                <a:solidFill>
                  <a:srgbClr val="117624"/>
                </a:solidFill>
              </a:rPr>
              <a:t>Role</a:t>
            </a:r>
            <a:r>
              <a:rPr sz="3600" spc="-180">
                <a:solidFill>
                  <a:srgbClr val="117624"/>
                </a:solidFill>
              </a:rPr>
              <a:t> </a:t>
            </a:r>
            <a:r>
              <a:rPr sz="3600" spc="-40">
                <a:solidFill>
                  <a:srgbClr val="117624"/>
                </a:solidFill>
              </a:rPr>
              <a:t>“Continuum”</a:t>
            </a:r>
            <a:r>
              <a:rPr sz="3600" spc="-170">
                <a:solidFill>
                  <a:srgbClr val="117624"/>
                </a:solidFill>
              </a:rPr>
              <a:t> </a:t>
            </a:r>
            <a:r>
              <a:rPr sz="3600">
                <a:solidFill>
                  <a:srgbClr val="117624"/>
                </a:solidFill>
              </a:rPr>
              <a:t>for</a:t>
            </a:r>
            <a:r>
              <a:rPr sz="3600" spc="-165">
                <a:solidFill>
                  <a:srgbClr val="117624"/>
                </a:solidFill>
              </a:rPr>
              <a:t> </a:t>
            </a:r>
            <a:r>
              <a:rPr sz="3600">
                <a:solidFill>
                  <a:srgbClr val="117624"/>
                </a:solidFill>
              </a:rPr>
              <a:t>the</a:t>
            </a:r>
            <a:r>
              <a:rPr sz="3600" spc="-145">
                <a:solidFill>
                  <a:srgbClr val="117624"/>
                </a:solidFill>
              </a:rPr>
              <a:t> </a:t>
            </a:r>
            <a:r>
              <a:rPr sz="3600" spc="-10">
                <a:solidFill>
                  <a:srgbClr val="117624"/>
                </a:solidFill>
              </a:rPr>
              <a:t>Chief</a:t>
            </a:r>
            <a:r>
              <a:rPr sz="3600" spc="-100">
                <a:solidFill>
                  <a:srgbClr val="117624"/>
                </a:solidFill>
              </a:rPr>
              <a:t> </a:t>
            </a:r>
            <a:r>
              <a:rPr sz="3600">
                <a:solidFill>
                  <a:srgbClr val="117624"/>
                </a:solidFill>
              </a:rPr>
              <a:t>Staff</a:t>
            </a:r>
            <a:r>
              <a:rPr sz="3600" spc="-105">
                <a:solidFill>
                  <a:srgbClr val="117624"/>
                </a:solidFill>
              </a:rPr>
              <a:t> </a:t>
            </a:r>
            <a:r>
              <a:rPr sz="3600" spc="-10">
                <a:solidFill>
                  <a:srgbClr val="117624"/>
                </a:solidFill>
              </a:rPr>
              <a:t>Executive</a:t>
            </a:r>
            <a:endParaRPr sz="3600"/>
          </a:p>
        </p:txBody>
      </p:sp>
      <p:grpSp>
        <p:nvGrpSpPr>
          <p:cNvPr id="3" name="object 3"/>
          <p:cNvGrpSpPr/>
          <p:nvPr/>
        </p:nvGrpSpPr>
        <p:grpSpPr>
          <a:xfrm>
            <a:off x="2369820" y="1053083"/>
            <a:ext cx="8109584" cy="2185670"/>
            <a:chOff x="2369820" y="1053083"/>
            <a:chExt cx="8109584" cy="2185670"/>
          </a:xfrm>
        </p:grpSpPr>
        <p:sp>
          <p:nvSpPr>
            <p:cNvPr id="4" name="object 4"/>
            <p:cNvSpPr/>
            <p:nvPr/>
          </p:nvSpPr>
          <p:spPr>
            <a:xfrm>
              <a:off x="10078214" y="1409699"/>
              <a:ext cx="88265" cy="106680"/>
            </a:xfrm>
            <a:custGeom>
              <a:avLst/>
              <a:gdLst/>
              <a:ahLst/>
              <a:cxnLst/>
              <a:rect l="l" t="t" r="r" b="b"/>
              <a:pathLst>
                <a:path w="88265" h="106680">
                  <a:moveTo>
                    <a:pt x="45783" y="0"/>
                  </a:moveTo>
                  <a:lnTo>
                    <a:pt x="0" y="83185"/>
                  </a:lnTo>
                  <a:lnTo>
                    <a:pt x="42227" y="106680"/>
                  </a:lnTo>
                  <a:lnTo>
                    <a:pt x="88011" y="23495"/>
                  </a:lnTo>
                  <a:lnTo>
                    <a:pt x="45783" y="0"/>
                  </a:lnTo>
                  <a:close/>
                </a:path>
              </a:pathLst>
            </a:custGeom>
            <a:solidFill>
              <a:srgbClr val="C0504D"/>
            </a:solidFill>
          </p:spPr>
          <p:txBody>
            <a:bodyPr wrap="square" lIns="0" tIns="0" rIns="0" bIns="0" rtlCol="0"/>
            <a:lstStyle/>
            <a:p>
              <a:endParaRPr/>
            </a:p>
          </p:txBody>
        </p:sp>
        <p:pic>
          <p:nvPicPr>
            <p:cNvPr id="5" name="object 5"/>
            <p:cNvPicPr/>
            <p:nvPr/>
          </p:nvPicPr>
          <p:blipFill>
            <a:blip r:embed="rId2" cstate="print"/>
            <a:stretch>
              <a:fillRect/>
            </a:stretch>
          </p:blipFill>
          <p:spPr>
            <a:xfrm>
              <a:off x="2369820" y="1053083"/>
              <a:ext cx="8109203" cy="2185415"/>
            </a:xfrm>
            <a:prstGeom prst="rect">
              <a:avLst/>
            </a:prstGeom>
          </p:spPr>
        </p:pic>
      </p:grpSp>
      <p:pic>
        <p:nvPicPr>
          <p:cNvPr id="6" name="object 6"/>
          <p:cNvPicPr/>
          <p:nvPr/>
        </p:nvPicPr>
        <p:blipFill>
          <a:blip r:embed="rId3" cstate="print"/>
          <a:stretch>
            <a:fillRect/>
          </a:stretch>
        </p:blipFill>
        <p:spPr>
          <a:xfrm>
            <a:off x="1700022" y="3854958"/>
            <a:ext cx="1372361" cy="1924811"/>
          </a:xfrm>
          <a:prstGeom prst="rect">
            <a:avLst/>
          </a:prstGeom>
        </p:spPr>
      </p:pic>
      <p:pic>
        <p:nvPicPr>
          <p:cNvPr id="7" name="object 7"/>
          <p:cNvPicPr/>
          <p:nvPr/>
        </p:nvPicPr>
        <p:blipFill>
          <a:blip r:embed="rId4" cstate="print"/>
          <a:stretch>
            <a:fillRect/>
          </a:stretch>
        </p:blipFill>
        <p:spPr>
          <a:xfrm>
            <a:off x="8151876" y="3987546"/>
            <a:ext cx="2694431" cy="867143"/>
          </a:xfrm>
          <a:prstGeom prst="rect">
            <a:avLst/>
          </a:prstGeom>
        </p:spPr>
      </p:pic>
      <p:grpSp>
        <p:nvGrpSpPr>
          <p:cNvPr id="8" name="object 8"/>
          <p:cNvGrpSpPr/>
          <p:nvPr/>
        </p:nvGrpSpPr>
        <p:grpSpPr>
          <a:xfrm>
            <a:off x="2493258" y="3436620"/>
            <a:ext cx="7519670" cy="306705"/>
            <a:chOff x="2493258" y="3436620"/>
            <a:chExt cx="7519670" cy="306705"/>
          </a:xfrm>
        </p:grpSpPr>
        <p:sp>
          <p:nvSpPr>
            <p:cNvPr id="9" name="object 9"/>
            <p:cNvSpPr/>
            <p:nvPr/>
          </p:nvSpPr>
          <p:spPr>
            <a:xfrm>
              <a:off x="2493251" y="3436619"/>
              <a:ext cx="7510780" cy="306705"/>
            </a:xfrm>
            <a:custGeom>
              <a:avLst/>
              <a:gdLst/>
              <a:ahLst/>
              <a:cxnLst/>
              <a:rect l="l" t="t" r="r" b="b"/>
              <a:pathLst>
                <a:path w="7510780" h="306704">
                  <a:moveTo>
                    <a:pt x="297141" y="102235"/>
                  </a:moveTo>
                  <a:lnTo>
                    <a:pt x="276771" y="62788"/>
                  </a:lnTo>
                  <a:lnTo>
                    <a:pt x="243611" y="29591"/>
                  </a:lnTo>
                  <a:lnTo>
                    <a:pt x="201574" y="7823"/>
                  </a:lnTo>
                  <a:lnTo>
                    <a:pt x="153162" y="0"/>
                  </a:lnTo>
                  <a:lnTo>
                    <a:pt x="104749" y="7823"/>
                  </a:lnTo>
                  <a:lnTo>
                    <a:pt x="62712" y="29591"/>
                  </a:lnTo>
                  <a:lnTo>
                    <a:pt x="29552" y="62788"/>
                  </a:lnTo>
                  <a:lnTo>
                    <a:pt x="7810" y="104889"/>
                  </a:lnTo>
                  <a:lnTo>
                    <a:pt x="0" y="153352"/>
                  </a:lnTo>
                  <a:lnTo>
                    <a:pt x="7810" y="201815"/>
                  </a:lnTo>
                  <a:lnTo>
                    <a:pt x="29552" y="243916"/>
                  </a:lnTo>
                  <a:lnTo>
                    <a:pt x="62712" y="277114"/>
                  </a:lnTo>
                  <a:lnTo>
                    <a:pt x="104749" y="298881"/>
                  </a:lnTo>
                  <a:lnTo>
                    <a:pt x="153162" y="306705"/>
                  </a:lnTo>
                  <a:lnTo>
                    <a:pt x="201574" y="298881"/>
                  </a:lnTo>
                  <a:lnTo>
                    <a:pt x="243611" y="277114"/>
                  </a:lnTo>
                  <a:lnTo>
                    <a:pt x="276771" y="243916"/>
                  </a:lnTo>
                  <a:lnTo>
                    <a:pt x="297141" y="204470"/>
                  </a:lnTo>
                  <a:lnTo>
                    <a:pt x="153162" y="204470"/>
                  </a:lnTo>
                  <a:lnTo>
                    <a:pt x="133286" y="200456"/>
                  </a:lnTo>
                  <a:lnTo>
                    <a:pt x="117068" y="189496"/>
                  </a:lnTo>
                  <a:lnTo>
                    <a:pt x="106121" y="173253"/>
                  </a:lnTo>
                  <a:lnTo>
                    <a:pt x="102108" y="153352"/>
                  </a:lnTo>
                  <a:lnTo>
                    <a:pt x="106121" y="133451"/>
                  </a:lnTo>
                  <a:lnTo>
                    <a:pt x="117068" y="117208"/>
                  </a:lnTo>
                  <a:lnTo>
                    <a:pt x="133286" y="106248"/>
                  </a:lnTo>
                  <a:lnTo>
                    <a:pt x="153162" y="102235"/>
                  </a:lnTo>
                  <a:lnTo>
                    <a:pt x="297141" y="102235"/>
                  </a:lnTo>
                  <a:close/>
                </a:path>
                <a:path w="7510780" h="306704">
                  <a:moveTo>
                    <a:pt x="7510246" y="102235"/>
                  </a:moveTo>
                  <a:lnTo>
                    <a:pt x="7489876" y="62788"/>
                  </a:lnTo>
                  <a:lnTo>
                    <a:pt x="7456716" y="29591"/>
                  </a:lnTo>
                  <a:lnTo>
                    <a:pt x="7414679" y="7823"/>
                  </a:lnTo>
                  <a:lnTo>
                    <a:pt x="7366267" y="0"/>
                  </a:lnTo>
                  <a:lnTo>
                    <a:pt x="7317854" y="7823"/>
                  </a:lnTo>
                  <a:lnTo>
                    <a:pt x="7275817" y="29591"/>
                  </a:lnTo>
                  <a:lnTo>
                    <a:pt x="7242657" y="62788"/>
                  </a:lnTo>
                  <a:lnTo>
                    <a:pt x="7220915" y="104889"/>
                  </a:lnTo>
                  <a:lnTo>
                    <a:pt x="7213105" y="153352"/>
                  </a:lnTo>
                  <a:lnTo>
                    <a:pt x="7220915" y="201815"/>
                  </a:lnTo>
                  <a:lnTo>
                    <a:pt x="7242657" y="243916"/>
                  </a:lnTo>
                  <a:lnTo>
                    <a:pt x="7275817" y="277114"/>
                  </a:lnTo>
                  <a:lnTo>
                    <a:pt x="7317854" y="298881"/>
                  </a:lnTo>
                  <a:lnTo>
                    <a:pt x="7366267" y="306705"/>
                  </a:lnTo>
                  <a:lnTo>
                    <a:pt x="7414679" y="298881"/>
                  </a:lnTo>
                  <a:lnTo>
                    <a:pt x="7456716" y="277114"/>
                  </a:lnTo>
                  <a:lnTo>
                    <a:pt x="7489876" y="243916"/>
                  </a:lnTo>
                  <a:lnTo>
                    <a:pt x="7510246" y="204470"/>
                  </a:lnTo>
                  <a:lnTo>
                    <a:pt x="7366267" y="204470"/>
                  </a:lnTo>
                  <a:lnTo>
                    <a:pt x="7386142" y="200456"/>
                  </a:lnTo>
                  <a:lnTo>
                    <a:pt x="7402360" y="189496"/>
                  </a:lnTo>
                  <a:lnTo>
                    <a:pt x="7413307" y="173253"/>
                  </a:lnTo>
                  <a:lnTo>
                    <a:pt x="7417321" y="153352"/>
                  </a:lnTo>
                  <a:lnTo>
                    <a:pt x="7413307" y="133451"/>
                  </a:lnTo>
                  <a:lnTo>
                    <a:pt x="7402360" y="117208"/>
                  </a:lnTo>
                  <a:lnTo>
                    <a:pt x="7386142" y="106248"/>
                  </a:lnTo>
                  <a:lnTo>
                    <a:pt x="7366267" y="102235"/>
                  </a:lnTo>
                  <a:lnTo>
                    <a:pt x="7510246" y="102235"/>
                  </a:lnTo>
                  <a:close/>
                </a:path>
              </a:pathLst>
            </a:custGeom>
            <a:solidFill>
              <a:srgbClr val="494949"/>
            </a:solidFill>
          </p:spPr>
          <p:txBody>
            <a:bodyPr wrap="square" lIns="0" tIns="0" rIns="0" bIns="0" rtlCol="0"/>
            <a:lstStyle/>
            <a:p>
              <a:endParaRPr/>
            </a:p>
          </p:txBody>
        </p:sp>
        <p:pic>
          <p:nvPicPr>
            <p:cNvPr id="10" name="object 10"/>
            <p:cNvPicPr/>
            <p:nvPr/>
          </p:nvPicPr>
          <p:blipFill>
            <a:blip r:embed="rId5" cstate="print"/>
            <a:stretch>
              <a:fillRect/>
            </a:stretch>
          </p:blipFill>
          <p:spPr>
            <a:xfrm>
              <a:off x="2595366" y="3538855"/>
              <a:ext cx="204216" cy="102235"/>
            </a:xfrm>
            <a:prstGeom prst="rect">
              <a:avLst/>
            </a:prstGeom>
          </p:spPr>
        </p:pic>
        <p:sp>
          <p:nvSpPr>
            <p:cNvPr id="11" name="object 11"/>
            <p:cNvSpPr/>
            <p:nvPr/>
          </p:nvSpPr>
          <p:spPr>
            <a:xfrm>
              <a:off x="2790398" y="3538855"/>
              <a:ext cx="6925309" cy="102235"/>
            </a:xfrm>
            <a:custGeom>
              <a:avLst/>
              <a:gdLst/>
              <a:ahLst/>
              <a:cxnLst/>
              <a:rect l="l" t="t" r="r" b="b"/>
              <a:pathLst>
                <a:path w="6925309" h="102235">
                  <a:moveTo>
                    <a:pt x="6925144" y="0"/>
                  </a:moveTo>
                  <a:lnTo>
                    <a:pt x="0" y="0"/>
                  </a:lnTo>
                  <a:lnTo>
                    <a:pt x="1371" y="2654"/>
                  </a:lnTo>
                  <a:lnTo>
                    <a:pt x="9182" y="51117"/>
                  </a:lnTo>
                  <a:lnTo>
                    <a:pt x="1371" y="99580"/>
                  </a:lnTo>
                  <a:lnTo>
                    <a:pt x="0" y="102235"/>
                  </a:lnTo>
                  <a:lnTo>
                    <a:pt x="6925144" y="102235"/>
                  </a:lnTo>
                  <a:lnTo>
                    <a:pt x="6923773" y="99580"/>
                  </a:lnTo>
                  <a:lnTo>
                    <a:pt x="6915962" y="51117"/>
                  </a:lnTo>
                  <a:lnTo>
                    <a:pt x="6923773" y="2654"/>
                  </a:lnTo>
                  <a:lnTo>
                    <a:pt x="6925144" y="0"/>
                  </a:lnTo>
                  <a:close/>
                </a:path>
              </a:pathLst>
            </a:custGeom>
            <a:solidFill>
              <a:srgbClr val="494949"/>
            </a:solidFill>
          </p:spPr>
          <p:txBody>
            <a:bodyPr wrap="square" lIns="0" tIns="0" rIns="0" bIns="0" rtlCol="0"/>
            <a:lstStyle/>
            <a:p>
              <a:endParaRPr/>
            </a:p>
          </p:txBody>
        </p:sp>
        <p:pic>
          <p:nvPicPr>
            <p:cNvPr id="12" name="object 12"/>
            <p:cNvPicPr/>
            <p:nvPr/>
          </p:nvPicPr>
          <p:blipFill>
            <a:blip r:embed="rId6" cstate="print"/>
            <a:stretch>
              <a:fillRect/>
            </a:stretch>
          </p:blipFill>
          <p:spPr>
            <a:xfrm>
              <a:off x="9859523" y="3538855"/>
              <a:ext cx="153161" cy="102235"/>
            </a:xfrm>
            <a:prstGeom prst="rect">
              <a:avLst/>
            </a:prstGeom>
          </p:spPr>
        </p:pic>
      </p:grpSp>
      <p:sp>
        <p:nvSpPr>
          <p:cNvPr id="14" name="object 5">
            <a:extLst>
              <a:ext uri="{FF2B5EF4-FFF2-40B4-BE49-F238E27FC236}">
                <a16:creationId xmlns:a16="http://schemas.microsoft.com/office/drawing/2014/main" id="{D851F385-BE04-E1A2-9D3C-10220E286B01}"/>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112</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7"/>
              </a:rPr>
              <a:t>www.tecker.com</a:t>
            </a:r>
            <a:endParaRPr sz="1200" dirty="0">
              <a:latin typeface="Calibri Light"/>
              <a:cs typeface="Calibri Light"/>
            </a:endParaRP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863851" y="797051"/>
            <a:ext cx="6184900" cy="2287270"/>
            <a:chOff x="1863851" y="797051"/>
            <a:chExt cx="6184900" cy="2287270"/>
          </a:xfrm>
        </p:grpSpPr>
        <p:pic>
          <p:nvPicPr>
            <p:cNvPr id="3" name="object 3"/>
            <p:cNvPicPr/>
            <p:nvPr/>
          </p:nvPicPr>
          <p:blipFill>
            <a:blip r:embed="rId2" cstate="print"/>
            <a:stretch>
              <a:fillRect/>
            </a:stretch>
          </p:blipFill>
          <p:spPr>
            <a:xfrm>
              <a:off x="1900427" y="833627"/>
              <a:ext cx="6147815" cy="2249423"/>
            </a:xfrm>
            <a:prstGeom prst="rect">
              <a:avLst/>
            </a:prstGeom>
          </p:spPr>
        </p:pic>
        <p:sp>
          <p:nvSpPr>
            <p:cNvPr id="4" name="object 4"/>
            <p:cNvSpPr/>
            <p:nvPr/>
          </p:nvSpPr>
          <p:spPr>
            <a:xfrm>
              <a:off x="1882901" y="816101"/>
              <a:ext cx="6146800" cy="2249170"/>
            </a:xfrm>
            <a:custGeom>
              <a:avLst/>
              <a:gdLst/>
              <a:ahLst/>
              <a:cxnLst/>
              <a:rect l="l" t="t" r="r" b="b"/>
              <a:pathLst>
                <a:path w="6146800" h="2249170">
                  <a:moveTo>
                    <a:pt x="0" y="2249043"/>
                  </a:moveTo>
                  <a:lnTo>
                    <a:pt x="6146546" y="2249043"/>
                  </a:lnTo>
                  <a:lnTo>
                    <a:pt x="6146546" y="0"/>
                  </a:lnTo>
                  <a:lnTo>
                    <a:pt x="0" y="0"/>
                  </a:lnTo>
                  <a:lnTo>
                    <a:pt x="0" y="2249043"/>
                  </a:lnTo>
                  <a:close/>
                </a:path>
              </a:pathLst>
            </a:custGeom>
            <a:ln w="38100">
              <a:solidFill>
                <a:srgbClr val="000000"/>
              </a:solidFill>
            </a:ln>
          </p:spPr>
          <p:txBody>
            <a:bodyPr wrap="square" lIns="0" tIns="0" rIns="0" bIns="0" rtlCol="0"/>
            <a:lstStyle/>
            <a:p>
              <a:endParaRPr/>
            </a:p>
          </p:txBody>
        </p:sp>
      </p:grpSp>
      <p:sp>
        <p:nvSpPr>
          <p:cNvPr id="5" name="object 5"/>
          <p:cNvSpPr txBox="1"/>
          <p:nvPr/>
        </p:nvSpPr>
        <p:spPr>
          <a:xfrm>
            <a:off x="1881632" y="3208908"/>
            <a:ext cx="6574155" cy="1040670"/>
          </a:xfrm>
          <a:prstGeom prst="rect">
            <a:avLst/>
          </a:prstGeom>
        </p:spPr>
        <p:txBody>
          <a:bodyPr vert="horz" wrap="square" lIns="0" tIns="12065" rIns="0" bIns="0" rtlCol="0">
            <a:spAutoFit/>
          </a:bodyPr>
          <a:lstStyle/>
          <a:p>
            <a:pPr marL="12700">
              <a:lnSpc>
                <a:spcPct val="100000"/>
              </a:lnSpc>
              <a:spcBef>
                <a:spcPts val="95"/>
              </a:spcBef>
            </a:pPr>
            <a:r>
              <a:rPr sz="1600" b="1" spc="-30" dirty="0">
                <a:solidFill>
                  <a:srgbClr val="117627"/>
                </a:solidFill>
                <a:latin typeface="Open Sans" panose="020B0606030504020204" pitchFamily="34" charset="0"/>
                <a:ea typeface="Open Sans" panose="020B0606030504020204" pitchFamily="34" charset="0"/>
                <a:cs typeface="Open Sans" panose="020B0606030504020204" pitchFamily="34" charset="0"/>
              </a:rPr>
              <a:t>CHARACTERISTICS</a:t>
            </a:r>
            <a:r>
              <a:rPr sz="1600" b="1" spc="-20" dirty="0">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1600" b="1" dirty="0">
                <a:solidFill>
                  <a:srgbClr val="117627"/>
                </a:solidFill>
                <a:latin typeface="Open Sans" panose="020B0606030504020204" pitchFamily="34" charset="0"/>
                <a:ea typeface="Open Sans" panose="020B0606030504020204" pitchFamily="34" charset="0"/>
                <a:cs typeface="Open Sans" panose="020B0606030504020204" pitchFamily="34" charset="0"/>
              </a:rPr>
              <a:t>OF</a:t>
            </a:r>
            <a:r>
              <a:rPr sz="1600" b="1" spc="-65" dirty="0">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1600" b="1" dirty="0">
                <a:solidFill>
                  <a:srgbClr val="117627"/>
                </a:solidFill>
                <a:latin typeface="Open Sans" panose="020B0606030504020204" pitchFamily="34" charset="0"/>
                <a:ea typeface="Open Sans" panose="020B0606030504020204" pitchFamily="34" charset="0"/>
                <a:cs typeface="Open Sans" panose="020B0606030504020204" pitchFamily="34" charset="0"/>
              </a:rPr>
              <a:t>A</a:t>
            </a:r>
            <a:r>
              <a:rPr sz="1600" b="1" spc="-25" dirty="0">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1600" b="1" dirty="0">
                <a:solidFill>
                  <a:srgbClr val="117627"/>
                </a:solidFill>
                <a:latin typeface="Open Sans" panose="020B0606030504020204" pitchFamily="34" charset="0"/>
                <a:ea typeface="Open Sans" panose="020B0606030504020204" pitchFamily="34" charset="0"/>
                <a:cs typeface="Open Sans" panose="020B0606030504020204" pitchFamily="34" charset="0"/>
              </a:rPr>
              <a:t>GOOD</a:t>
            </a:r>
            <a:r>
              <a:rPr sz="1600" b="1" spc="-35" dirty="0">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1600" b="1" dirty="0">
                <a:solidFill>
                  <a:srgbClr val="117627"/>
                </a:solidFill>
                <a:latin typeface="Open Sans" panose="020B0606030504020204" pitchFamily="34" charset="0"/>
                <a:ea typeface="Open Sans" panose="020B0606030504020204" pitchFamily="34" charset="0"/>
                <a:cs typeface="Open Sans" panose="020B0606030504020204" pitchFamily="34" charset="0"/>
              </a:rPr>
              <a:t>CEO</a:t>
            </a:r>
            <a:r>
              <a:rPr sz="1600" b="1" spc="-25" dirty="0">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1600" b="1" spc="-75" dirty="0">
                <a:solidFill>
                  <a:srgbClr val="117627"/>
                </a:solidFill>
                <a:latin typeface="Open Sans" panose="020B0606030504020204" pitchFamily="34" charset="0"/>
                <a:ea typeface="Open Sans" panose="020B0606030504020204" pitchFamily="34" charset="0"/>
                <a:cs typeface="Open Sans" panose="020B0606030504020204" pitchFamily="34" charset="0"/>
              </a:rPr>
              <a:t>EVALUATION</a:t>
            </a:r>
            <a:r>
              <a:rPr sz="1600" b="1" spc="-125" dirty="0">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1600" b="1" spc="-10" dirty="0">
                <a:solidFill>
                  <a:srgbClr val="117627"/>
                </a:solidFill>
                <a:latin typeface="Open Sans" panose="020B0606030504020204" pitchFamily="34" charset="0"/>
                <a:ea typeface="Open Sans" panose="020B0606030504020204" pitchFamily="34" charset="0"/>
                <a:cs typeface="Open Sans" panose="020B0606030504020204" pitchFamily="34" charset="0"/>
              </a:rPr>
              <a:t>PROGRAM</a:t>
            </a:r>
            <a:endParaRPr sz="1600"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60"/>
              </a:spcBef>
            </a:pPr>
            <a:endParaRPr sz="1600" dirty="0">
              <a:latin typeface="Open Sans" panose="020B0606030504020204" pitchFamily="34" charset="0"/>
              <a:ea typeface="Open Sans" panose="020B0606030504020204" pitchFamily="34" charset="0"/>
              <a:cs typeface="Open Sans" panose="020B0606030504020204" pitchFamily="34" charset="0"/>
            </a:endParaRPr>
          </a:p>
          <a:p>
            <a:pPr marL="12700" marR="5080" indent="-635"/>
            <a:r>
              <a:rPr sz="1600" dirty="0">
                <a:solidFill>
                  <a:srgbClr val="5F5F5F"/>
                </a:solidFill>
                <a:latin typeface="Open Sans" panose="020B0606030504020204" pitchFamily="34" charset="0"/>
                <a:ea typeface="Open Sans" panose="020B0606030504020204" pitchFamily="34" charset="0"/>
                <a:cs typeface="Open Sans" panose="020B0606030504020204" pitchFamily="34" charset="0"/>
              </a:rPr>
              <a:t>By</a:t>
            </a:r>
            <a:r>
              <a:rPr sz="1600" spc="-105" dirty="0">
                <a:solidFill>
                  <a:srgbClr val="5F5F5F"/>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5F5F5F"/>
                </a:solidFill>
                <a:latin typeface="Open Sans" panose="020B0606030504020204" pitchFamily="34" charset="0"/>
                <a:ea typeface="Open Sans" panose="020B0606030504020204" pitchFamily="34" charset="0"/>
                <a:cs typeface="Open Sans" panose="020B0606030504020204" pitchFamily="34" charset="0"/>
              </a:rPr>
              <a:t>Glenn</a:t>
            </a:r>
            <a:r>
              <a:rPr sz="1600" spc="-20" dirty="0">
                <a:solidFill>
                  <a:srgbClr val="5F5F5F"/>
                </a:solidFill>
                <a:latin typeface="Open Sans" panose="020B0606030504020204" pitchFamily="34" charset="0"/>
                <a:ea typeface="Open Sans" panose="020B0606030504020204" pitchFamily="34" charset="0"/>
                <a:cs typeface="Open Sans" panose="020B0606030504020204" pitchFamily="34" charset="0"/>
              </a:rPr>
              <a:t> </a:t>
            </a:r>
            <a:r>
              <a:rPr sz="1600" spc="-105" dirty="0">
                <a:solidFill>
                  <a:srgbClr val="5F5F5F"/>
                </a:solidFill>
                <a:latin typeface="Open Sans" panose="020B0606030504020204" pitchFamily="34" charset="0"/>
                <a:ea typeface="Open Sans" panose="020B0606030504020204" pitchFamily="34" charset="0"/>
                <a:cs typeface="Open Sans" panose="020B0606030504020204" pitchFamily="34" charset="0"/>
              </a:rPr>
              <a:t>Tecker,</a:t>
            </a:r>
            <a:r>
              <a:rPr sz="1600" spc="-145" dirty="0">
                <a:solidFill>
                  <a:srgbClr val="5F5F5F"/>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5F5F5F"/>
                </a:solidFill>
                <a:latin typeface="Open Sans" panose="020B0606030504020204" pitchFamily="34" charset="0"/>
                <a:ea typeface="Open Sans" panose="020B0606030504020204" pitchFamily="34" charset="0"/>
                <a:cs typeface="Open Sans" panose="020B0606030504020204" pitchFamily="34" charset="0"/>
              </a:rPr>
              <a:t>Chairman</a:t>
            </a:r>
            <a:r>
              <a:rPr sz="1600" spc="-35" dirty="0">
                <a:solidFill>
                  <a:srgbClr val="5F5F5F"/>
                </a:solidFill>
                <a:latin typeface="Open Sans" panose="020B0606030504020204" pitchFamily="34" charset="0"/>
                <a:ea typeface="Open Sans" panose="020B0606030504020204" pitchFamily="34" charset="0"/>
                <a:cs typeface="Open Sans" panose="020B0606030504020204" pitchFamily="34" charset="0"/>
              </a:rPr>
              <a:t> </a:t>
            </a:r>
            <a:r>
              <a:rPr sz="1600" dirty="0">
                <a:solidFill>
                  <a:srgbClr val="5F5F5F"/>
                </a:solidFill>
                <a:latin typeface="Open Sans" panose="020B0606030504020204" pitchFamily="34" charset="0"/>
                <a:ea typeface="Open Sans" panose="020B0606030504020204" pitchFamily="34" charset="0"/>
                <a:cs typeface="Open Sans" panose="020B0606030504020204" pitchFamily="34" charset="0"/>
              </a:rPr>
              <a:t>and</a:t>
            </a:r>
            <a:r>
              <a:rPr sz="1600" spc="-50" dirty="0">
                <a:solidFill>
                  <a:srgbClr val="5F5F5F"/>
                </a:solidFill>
                <a:latin typeface="Open Sans" panose="020B0606030504020204" pitchFamily="34" charset="0"/>
                <a:ea typeface="Open Sans" panose="020B0606030504020204" pitchFamily="34" charset="0"/>
                <a:cs typeface="Open Sans" panose="020B0606030504020204" pitchFamily="34" charset="0"/>
              </a:rPr>
              <a:t> </a:t>
            </a:r>
            <a:r>
              <a:rPr sz="1600" spc="-25" dirty="0">
                <a:solidFill>
                  <a:srgbClr val="5F5F5F"/>
                </a:solidFill>
                <a:latin typeface="Open Sans" panose="020B0606030504020204" pitchFamily="34" charset="0"/>
                <a:ea typeface="Open Sans" panose="020B0606030504020204" pitchFamily="34" charset="0"/>
                <a:cs typeface="Open Sans" panose="020B0606030504020204" pitchFamily="34" charset="0"/>
              </a:rPr>
              <a:t>CO-</a:t>
            </a:r>
            <a:r>
              <a:rPr sz="1600" spc="-20" dirty="0">
                <a:solidFill>
                  <a:srgbClr val="5F5F5F"/>
                </a:solidFill>
                <a:latin typeface="Open Sans" panose="020B0606030504020204" pitchFamily="34" charset="0"/>
                <a:ea typeface="Open Sans" panose="020B0606030504020204" pitchFamily="34" charset="0"/>
                <a:cs typeface="Open Sans" panose="020B0606030504020204" pitchFamily="34" charset="0"/>
              </a:rPr>
              <a:t>CEO,</a:t>
            </a:r>
            <a:r>
              <a:rPr sz="1600" spc="-100" dirty="0">
                <a:solidFill>
                  <a:srgbClr val="5F5F5F"/>
                </a:solidFill>
                <a:latin typeface="Open Sans" panose="020B0606030504020204" pitchFamily="34" charset="0"/>
                <a:ea typeface="Open Sans" panose="020B0606030504020204" pitchFamily="34" charset="0"/>
                <a:cs typeface="Open Sans" panose="020B0606030504020204" pitchFamily="34" charset="0"/>
              </a:rPr>
              <a:t> </a:t>
            </a:r>
            <a:r>
              <a:rPr sz="1600" spc="-75" dirty="0">
                <a:solidFill>
                  <a:srgbClr val="5F5F5F"/>
                </a:solidFill>
                <a:latin typeface="Open Sans" panose="020B0606030504020204" pitchFamily="34" charset="0"/>
                <a:ea typeface="Open Sans" panose="020B0606030504020204" pitchFamily="34" charset="0"/>
                <a:cs typeface="Open Sans" panose="020B0606030504020204" pitchFamily="34" charset="0"/>
              </a:rPr>
              <a:t>Tecker</a:t>
            </a:r>
            <a:r>
              <a:rPr sz="1600" spc="-100" dirty="0">
                <a:solidFill>
                  <a:srgbClr val="5F5F5F"/>
                </a:solidFill>
                <a:latin typeface="Open Sans" panose="020B0606030504020204" pitchFamily="34" charset="0"/>
                <a:ea typeface="Open Sans" panose="020B0606030504020204" pitchFamily="34" charset="0"/>
                <a:cs typeface="Open Sans" panose="020B0606030504020204" pitchFamily="34" charset="0"/>
              </a:rPr>
              <a:t> </a:t>
            </a:r>
            <a:r>
              <a:rPr sz="1600" spc="-20" dirty="0">
                <a:solidFill>
                  <a:srgbClr val="5F5F5F"/>
                </a:solidFill>
                <a:latin typeface="Open Sans" panose="020B0606030504020204" pitchFamily="34" charset="0"/>
                <a:ea typeface="Open Sans" panose="020B0606030504020204" pitchFamily="34" charset="0"/>
                <a:cs typeface="Open Sans" panose="020B0606030504020204" pitchFamily="34" charset="0"/>
              </a:rPr>
              <a:t>International,</a:t>
            </a:r>
            <a:r>
              <a:rPr sz="1600" spc="-5" dirty="0">
                <a:solidFill>
                  <a:srgbClr val="5F5F5F"/>
                </a:solidFill>
                <a:latin typeface="Open Sans" panose="020B0606030504020204" pitchFamily="34" charset="0"/>
                <a:ea typeface="Open Sans" panose="020B0606030504020204" pitchFamily="34" charset="0"/>
                <a:cs typeface="Open Sans" panose="020B0606030504020204" pitchFamily="34" charset="0"/>
              </a:rPr>
              <a:t> </a:t>
            </a:r>
            <a:r>
              <a:rPr sz="1600" spc="-25" dirty="0">
                <a:solidFill>
                  <a:srgbClr val="5F5F5F"/>
                </a:solidFill>
                <a:latin typeface="Open Sans" panose="020B0606030504020204" pitchFamily="34" charset="0"/>
                <a:ea typeface="Open Sans" panose="020B0606030504020204" pitchFamily="34" charset="0"/>
                <a:cs typeface="Open Sans" panose="020B0606030504020204" pitchFamily="34" charset="0"/>
              </a:rPr>
              <a:t>LLC </a:t>
            </a:r>
            <a:r>
              <a:rPr lang="en-US" sz="1600" u="sng" spc="-10" dirty="0">
                <a:solidFill>
                  <a:srgbClr val="0000FF"/>
                </a:solidFill>
                <a:uFill>
                  <a:solidFill>
                    <a:srgbClr val="000000"/>
                  </a:solidFill>
                </a:uFill>
                <a:latin typeface="Open Sans" panose="020B0606030504020204" pitchFamily="34" charset="0"/>
                <a:ea typeface="Open Sans" panose="020B0606030504020204" pitchFamily="34" charset="0"/>
                <a:cs typeface="Open Sans" panose="020B0606030504020204" pitchFamily="34" charset="0"/>
              </a:rPr>
              <a:t> </a:t>
            </a:r>
            <a:r>
              <a:rPr lang="en-US" sz="1600" dirty="0">
                <a:latin typeface="Open Sans" panose="020B0606030504020204" pitchFamily="34" charset="0"/>
                <a:ea typeface="Open Sans" panose="020B0606030504020204" pitchFamily="34" charset="0"/>
                <a:cs typeface="Open Sans" panose="020B0606030504020204" pitchFamily="34" charset="0"/>
              </a:rPr>
              <a:t>  </a:t>
            </a:r>
          </a:p>
          <a:p>
            <a:pPr marL="12700" marR="5080" indent="-635">
              <a:lnSpc>
                <a:spcPct val="100000"/>
              </a:lnSpc>
            </a:pPr>
            <a:endParaRPr sz="1600" dirty="0">
              <a:latin typeface="Open Sans" panose="020B0606030504020204" pitchFamily="34" charset="0"/>
              <a:ea typeface="Open Sans" panose="020B0606030504020204" pitchFamily="34" charset="0"/>
              <a:cs typeface="Open Sans" panose="020B0606030504020204" pitchFamily="34" charset="0"/>
            </a:endParaRPr>
          </a:p>
        </p:txBody>
      </p:sp>
      <p:pic>
        <p:nvPicPr>
          <p:cNvPr id="6" name="object 6"/>
          <p:cNvPicPr/>
          <p:nvPr/>
        </p:nvPicPr>
        <p:blipFill>
          <a:blip r:embed="rId3" cstate="print"/>
          <a:stretch>
            <a:fillRect/>
          </a:stretch>
        </p:blipFill>
        <p:spPr>
          <a:xfrm>
            <a:off x="8369807" y="1100327"/>
            <a:ext cx="1798319" cy="1798319"/>
          </a:xfrm>
          <a:prstGeom prst="rect">
            <a:avLst/>
          </a:prstGeom>
        </p:spPr>
      </p:pic>
      <p:sp>
        <p:nvSpPr>
          <p:cNvPr id="8" name="object 5">
            <a:extLst>
              <a:ext uri="{FF2B5EF4-FFF2-40B4-BE49-F238E27FC236}">
                <a16:creationId xmlns:a16="http://schemas.microsoft.com/office/drawing/2014/main" id="{3AA4AD08-5559-1968-59BC-66F713731A04}"/>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113</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4"/>
              </a:rPr>
              <a:t>www.tecker.com</a:t>
            </a:r>
            <a:endParaRPr sz="1200" dirty="0">
              <a:latin typeface="Calibri Light"/>
              <a:cs typeface="Calibri Light"/>
            </a:endParaRP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3400" y="310760"/>
            <a:ext cx="11006023" cy="1120820"/>
          </a:xfrm>
          <a:prstGeom prst="rect">
            <a:avLst/>
          </a:prstGeom>
        </p:spPr>
        <p:txBody>
          <a:bodyPr vert="horz" wrap="square" lIns="0" tIns="12700" rIns="0" bIns="0" rtlCol="0">
            <a:spAutoFit/>
          </a:bodyPr>
          <a:lstStyle/>
          <a:p>
            <a:pPr marL="76200">
              <a:lnSpc>
                <a:spcPct val="100000"/>
              </a:lnSpc>
              <a:spcBef>
                <a:spcPts val="100"/>
              </a:spcBef>
            </a:pPr>
            <a:r>
              <a:rPr sz="3600" dirty="0">
                <a:solidFill>
                  <a:srgbClr val="117627"/>
                </a:solidFill>
                <a:latin typeface="Open Sans" panose="020B0606030504020204" pitchFamily="34" charset="0"/>
                <a:ea typeface="Open Sans" panose="020B0606030504020204" pitchFamily="34" charset="0"/>
                <a:cs typeface="Open Sans" panose="020B0606030504020204" pitchFamily="34" charset="0"/>
              </a:rPr>
              <a:t>Find</a:t>
            </a:r>
            <a:r>
              <a:rPr sz="3600" spc="-145" dirty="0">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7"/>
                </a:solidFill>
                <a:latin typeface="Open Sans" panose="020B0606030504020204" pitchFamily="34" charset="0"/>
                <a:ea typeface="Open Sans" panose="020B0606030504020204" pitchFamily="34" charset="0"/>
                <a:cs typeface="Open Sans" panose="020B0606030504020204" pitchFamily="34" charset="0"/>
              </a:rPr>
              <a:t>a</a:t>
            </a:r>
            <a:r>
              <a:rPr sz="3600" spc="-135" dirty="0">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117627"/>
                </a:solidFill>
                <a:latin typeface="Open Sans" panose="020B0606030504020204" pitchFamily="34" charset="0"/>
                <a:ea typeface="Open Sans" panose="020B0606030504020204" pitchFamily="34" charset="0"/>
                <a:cs typeface="Open Sans" panose="020B0606030504020204" pitchFamily="34" charset="0"/>
              </a:rPr>
              <a:t>process</a:t>
            </a:r>
            <a:r>
              <a:rPr sz="3600" spc="-150" dirty="0">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7"/>
                </a:solidFill>
                <a:latin typeface="Open Sans" panose="020B0606030504020204" pitchFamily="34" charset="0"/>
                <a:ea typeface="Open Sans" panose="020B0606030504020204" pitchFamily="34" charset="0"/>
                <a:cs typeface="Open Sans" panose="020B0606030504020204" pitchFamily="34" charset="0"/>
              </a:rPr>
              <a:t>that</a:t>
            </a:r>
            <a:r>
              <a:rPr sz="3600" spc="-135" dirty="0">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7"/>
                </a:solidFill>
                <a:latin typeface="Open Sans" panose="020B0606030504020204" pitchFamily="34" charset="0"/>
                <a:ea typeface="Open Sans" panose="020B0606030504020204" pitchFamily="34" charset="0"/>
                <a:cs typeface="Open Sans" panose="020B0606030504020204" pitchFamily="34" charset="0"/>
              </a:rPr>
              <a:t>suits</a:t>
            </a:r>
            <a:r>
              <a:rPr sz="3600" spc="-120" dirty="0">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7"/>
                </a:solidFill>
                <a:latin typeface="Open Sans" panose="020B0606030504020204" pitchFamily="34" charset="0"/>
                <a:ea typeface="Open Sans" panose="020B0606030504020204" pitchFamily="34" charset="0"/>
                <a:cs typeface="Open Sans" panose="020B0606030504020204" pitchFamily="34" charset="0"/>
              </a:rPr>
              <a:t>both</a:t>
            </a:r>
            <a:r>
              <a:rPr sz="3600" spc="-150" dirty="0">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7"/>
                </a:solidFill>
                <a:latin typeface="Open Sans" panose="020B0606030504020204" pitchFamily="34" charset="0"/>
                <a:ea typeface="Open Sans" panose="020B0606030504020204" pitchFamily="34" charset="0"/>
                <a:cs typeface="Open Sans" panose="020B0606030504020204" pitchFamily="34" charset="0"/>
              </a:rPr>
              <a:t>the</a:t>
            </a:r>
            <a:r>
              <a:rPr sz="3600" spc="-140" dirty="0">
                <a:solidFill>
                  <a:srgbClr val="117627"/>
                </a:solidFill>
                <a:latin typeface="Open Sans" panose="020B0606030504020204" pitchFamily="34" charset="0"/>
                <a:ea typeface="Open Sans" panose="020B0606030504020204" pitchFamily="34" charset="0"/>
                <a:cs typeface="Open Sans" panose="020B0606030504020204" pitchFamily="34" charset="0"/>
              </a:rPr>
              <a:t> </a:t>
            </a:r>
            <a:br>
              <a:rPr lang="en-US" sz="3600" spc="-140" dirty="0">
                <a:solidFill>
                  <a:srgbClr val="117627"/>
                </a:solidFill>
                <a:latin typeface="Open Sans" panose="020B0606030504020204" pitchFamily="34" charset="0"/>
                <a:ea typeface="Open Sans" panose="020B0606030504020204" pitchFamily="34" charset="0"/>
                <a:cs typeface="Open Sans" panose="020B0606030504020204" pitchFamily="34" charset="0"/>
              </a:rPr>
            </a:br>
            <a:r>
              <a:rPr sz="3600" dirty="0">
                <a:solidFill>
                  <a:srgbClr val="117627"/>
                </a:solidFill>
                <a:latin typeface="Open Sans" panose="020B0606030504020204" pitchFamily="34" charset="0"/>
                <a:ea typeface="Open Sans" panose="020B0606030504020204" pitchFamily="34" charset="0"/>
                <a:cs typeface="Open Sans" panose="020B0606030504020204" pitchFamily="34" charset="0"/>
              </a:rPr>
              <a:t>C</a:t>
            </a:r>
            <a:r>
              <a:rPr lang="en-US" sz="3600" dirty="0">
                <a:solidFill>
                  <a:srgbClr val="117627"/>
                </a:solidFill>
                <a:latin typeface="Open Sans" panose="020B0606030504020204" pitchFamily="34" charset="0"/>
                <a:ea typeface="Open Sans" panose="020B0606030504020204" pitchFamily="34" charset="0"/>
                <a:cs typeface="Open Sans" panose="020B0606030504020204" pitchFamily="34" charset="0"/>
              </a:rPr>
              <a:t>hief </a:t>
            </a:r>
            <a:r>
              <a:rPr sz="3600" dirty="0">
                <a:solidFill>
                  <a:srgbClr val="117627"/>
                </a:solidFill>
                <a:latin typeface="Open Sans" panose="020B0606030504020204" pitchFamily="34" charset="0"/>
                <a:ea typeface="Open Sans" panose="020B0606030504020204" pitchFamily="34" charset="0"/>
                <a:cs typeface="Open Sans" panose="020B0606030504020204" pitchFamily="34" charset="0"/>
              </a:rPr>
              <a:t>S</a:t>
            </a:r>
            <a:r>
              <a:rPr lang="en-US" sz="3600" dirty="0">
                <a:solidFill>
                  <a:srgbClr val="117627"/>
                </a:solidFill>
                <a:latin typeface="Open Sans" panose="020B0606030504020204" pitchFamily="34" charset="0"/>
                <a:ea typeface="Open Sans" panose="020B0606030504020204" pitchFamily="34" charset="0"/>
                <a:cs typeface="Open Sans" panose="020B0606030504020204" pitchFamily="34" charset="0"/>
              </a:rPr>
              <a:t>taff </a:t>
            </a:r>
            <a:r>
              <a:rPr sz="3600" dirty="0">
                <a:solidFill>
                  <a:srgbClr val="117627"/>
                </a:solidFill>
                <a:latin typeface="Open Sans" panose="020B0606030504020204" pitchFamily="34" charset="0"/>
                <a:ea typeface="Open Sans" panose="020B0606030504020204" pitchFamily="34" charset="0"/>
                <a:cs typeface="Open Sans" panose="020B0606030504020204" pitchFamily="34" charset="0"/>
              </a:rPr>
              <a:t>E</a:t>
            </a:r>
            <a:r>
              <a:rPr lang="en-US" sz="3600" dirty="0">
                <a:solidFill>
                  <a:srgbClr val="117627"/>
                </a:solidFill>
                <a:latin typeface="Open Sans" panose="020B0606030504020204" pitchFamily="34" charset="0"/>
                <a:ea typeface="Open Sans" panose="020B0606030504020204" pitchFamily="34" charset="0"/>
                <a:cs typeface="Open Sans" panose="020B0606030504020204" pitchFamily="34" charset="0"/>
              </a:rPr>
              <a:t>xecutive </a:t>
            </a:r>
            <a:r>
              <a:rPr sz="3600" dirty="0">
                <a:solidFill>
                  <a:srgbClr val="117627"/>
                </a:solidFill>
                <a:latin typeface="Open Sans" panose="020B0606030504020204" pitchFamily="34" charset="0"/>
                <a:ea typeface="Open Sans" panose="020B0606030504020204" pitchFamily="34" charset="0"/>
                <a:cs typeface="Open Sans" panose="020B0606030504020204" pitchFamily="34" charset="0"/>
              </a:rPr>
              <a:t>and</a:t>
            </a:r>
            <a:r>
              <a:rPr sz="3600" spc="-135" dirty="0">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117627"/>
                </a:solidFill>
                <a:latin typeface="Open Sans" panose="020B0606030504020204" pitchFamily="34" charset="0"/>
                <a:ea typeface="Open Sans" panose="020B0606030504020204" pitchFamily="34" charset="0"/>
                <a:cs typeface="Open Sans" panose="020B0606030504020204" pitchFamily="34" charset="0"/>
              </a:rPr>
              <a:t>the</a:t>
            </a:r>
            <a:r>
              <a:rPr sz="3600" spc="-160" dirty="0">
                <a:solidFill>
                  <a:srgbClr val="117627"/>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117627"/>
                </a:solidFill>
                <a:latin typeface="Open Sans" panose="020B0606030504020204" pitchFamily="34" charset="0"/>
                <a:ea typeface="Open Sans" panose="020B0606030504020204" pitchFamily="34" charset="0"/>
                <a:cs typeface="Open Sans" panose="020B0606030504020204" pitchFamily="34" charset="0"/>
              </a:rPr>
              <a:t>Association</a:t>
            </a:r>
            <a:endParaRPr sz="3600" dirty="0">
              <a:latin typeface="Open Sans" panose="020B0606030504020204" pitchFamily="34" charset="0"/>
              <a:ea typeface="Open Sans" panose="020B0606030504020204" pitchFamily="34" charset="0"/>
              <a:cs typeface="Open Sans" panose="020B0606030504020204" pitchFamily="34" charset="0"/>
            </a:endParaRPr>
          </a:p>
        </p:txBody>
      </p:sp>
      <p:pic>
        <p:nvPicPr>
          <p:cNvPr id="3" name="object 3"/>
          <p:cNvPicPr/>
          <p:nvPr/>
        </p:nvPicPr>
        <p:blipFill>
          <a:blip r:embed="rId2" cstate="print"/>
          <a:stretch>
            <a:fillRect/>
          </a:stretch>
        </p:blipFill>
        <p:spPr>
          <a:xfrm>
            <a:off x="743712" y="1997964"/>
            <a:ext cx="4130039" cy="2157983"/>
          </a:xfrm>
          <a:prstGeom prst="rect">
            <a:avLst/>
          </a:prstGeom>
        </p:spPr>
      </p:pic>
      <p:sp>
        <p:nvSpPr>
          <p:cNvPr id="4" name="object 4"/>
          <p:cNvSpPr txBox="1"/>
          <p:nvPr/>
        </p:nvSpPr>
        <p:spPr>
          <a:xfrm>
            <a:off x="5443473" y="1826947"/>
            <a:ext cx="5300345" cy="2628925"/>
          </a:xfrm>
          <a:prstGeom prst="rect">
            <a:avLst/>
          </a:prstGeom>
        </p:spPr>
        <p:txBody>
          <a:bodyPr vert="horz" wrap="square" lIns="0" tIns="165100" rIns="0" bIns="0" rtlCol="0">
            <a:spAutoFit/>
          </a:bodyPr>
          <a:lstStyle/>
          <a:p>
            <a:pPr marL="12700">
              <a:lnSpc>
                <a:spcPct val="100000"/>
              </a:lnSpc>
              <a:spcBef>
                <a:spcPts val="1300"/>
              </a:spcBef>
            </a:pPr>
            <a:r>
              <a:rPr sz="2800" b="1" spc="-45" dirty="0">
                <a:solidFill>
                  <a:srgbClr val="232323"/>
                </a:solidFill>
                <a:latin typeface="Open Sans" panose="020B0606030504020204" pitchFamily="34" charset="0"/>
                <a:ea typeface="Open Sans" panose="020B0606030504020204" pitchFamily="34" charset="0"/>
                <a:cs typeface="Open Sans" panose="020B0606030504020204" pitchFamily="34" charset="0"/>
              </a:rPr>
              <a:t>Key</a:t>
            </a:r>
            <a:r>
              <a:rPr sz="2800" b="1" spc="-17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2800" b="1"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Considerations:</a:t>
            </a:r>
            <a:endParaRPr sz="2800" dirty="0">
              <a:latin typeface="Open Sans" panose="020B0606030504020204" pitchFamily="34" charset="0"/>
              <a:ea typeface="Open Sans" panose="020B0606030504020204" pitchFamily="34" charset="0"/>
              <a:cs typeface="Open Sans" panose="020B0606030504020204" pitchFamily="34" charset="0"/>
            </a:endParaRPr>
          </a:p>
          <a:p>
            <a:pPr marL="469265" marR="822960" indent="-457200">
              <a:lnSpc>
                <a:spcPct val="100000"/>
              </a:lnSpc>
              <a:spcBef>
                <a:spcPts val="1200"/>
              </a:spcBef>
              <a:buFont typeface="Wingdings"/>
              <a:buChar char=""/>
              <a:tabLst>
                <a:tab pos="469265" algn="l"/>
              </a:tabLst>
            </a:pPr>
            <a:r>
              <a:rPr sz="2800" dirty="0">
                <a:solidFill>
                  <a:srgbClr val="232323"/>
                </a:solidFill>
                <a:latin typeface="Open Sans" panose="020B0606030504020204" pitchFamily="34" charset="0"/>
                <a:ea typeface="Open Sans" panose="020B0606030504020204" pitchFamily="34" charset="0"/>
                <a:cs typeface="Open Sans" panose="020B0606030504020204" pitchFamily="34" charset="0"/>
              </a:rPr>
              <a:t>Is</a:t>
            </a:r>
            <a:r>
              <a:rPr sz="2800" spc="-8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232323"/>
                </a:solidFill>
                <a:latin typeface="Open Sans" panose="020B0606030504020204" pitchFamily="34" charset="0"/>
                <a:ea typeface="Open Sans" panose="020B0606030504020204" pitchFamily="34" charset="0"/>
                <a:cs typeface="Open Sans" panose="020B0606030504020204" pitchFamily="34" charset="0"/>
              </a:rPr>
              <a:t>the</a:t>
            </a:r>
            <a:r>
              <a:rPr sz="2800" spc="-6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232323"/>
                </a:solidFill>
                <a:latin typeface="Open Sans" panose="020B0606030504020204" pitchFamily="34" charset="0"/>
                <a:ea typeface="Open Sans" panose="020B0606030504020204" pitchFamily="34" charset="0"/>
                <a:cs typeface="Open Sans" panose="020B0606030504020204" pitchFamily="34" charset="0"/>
              </a:rPr>
              <a:t>CSE</a:t>
            </a:r>
            <a:r>
              <a:rPr sz="2800" spc="-7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2800" spc="-25" dirty="0">
                <a:solidFill>
                  <a:srgbClr val="232323"/>
                </a:solidFill>
                <a:latin typeface="Open Sans" panose="020B0606030504020204" pitchFamily="34" charset="0"/>
                <a:ea typeface="Open Sans" panose="020B0606030504020204" pitchFamily="34" charset="0"/>
                <a:cs typeface="Open Sans" panose="020B0606030504020204" pitchFamily="34" charset="0"/>
              </a:rPr>
              <a:t>perceived</a:t>
            </a:r>
            <a:r>
              <a:rPr sz="2800" spc="-9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232323"/>
                </a:solidFill>
                <a:latin typeface="Open Sans" panose="020B0606030504020204" pitchFamily="34" charset="0"/>
                <a:ea typeface="Open Sans" panose="020B0606030504020204" pitchFamily="34" charset="0"/>
                <a:cs typeface="Open Sans" panose="020B0606030504020204" pitchFamily="34" charset="0"/>
              </a:rPr>
              <a:t>as</a:t>
            </a:r>
            <a:r>
              <a:rPr sz="2800" spc="-8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2800" spc="-50" dirty="0">
                <a:solidFill>
                  <a:srgbClr val="232323"/>
                </a:solidFill>
                <a:latin typeface="Open Sans" panose="020B0606030504020204" pitchFamily="34" charset="0"/>
                <a:ea typeface="Open Sans" panose="020B0606030504020204" pitchFamily="34" charset="0"/>
                <a:cs typeface="Open Sans" panose="020B0606030504020204" pitchFamily="34" charset="0"/>
              </a:rPr>
              <a:t>a </a:t>
            </a:r>
            <a:r>
              <a:rPr sz="2800" dirty="0">
                <a:solidFill>
                  <a:srgbClr val="232323"/>
                </a:solidFill>
                <a:latin typeface="Open Sans" panose="020B0606030504020204" pitchFamily="34" charset="0"/>
                <a:ea typeface="Open Sans" panose="020B0606030504020204" pitchFamily="34" charset="0"/>
                <a:cs typeface="Open Sans" panose="020B0606030504020204" pitchFamily="34" charset="0"/>
              </a:rPr>
              <a:t>leader</a:t>
            </a:r>
            <a:r>
              <a:rPr sz="2800" spc="-8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232323"/>
                </a:solidFill>
                <a:latin typeface="Open Sans" panose="020B0606030504020204" pitchFamily="34" charset="0"/>
                <a:ea typeface="Open Sans" panose="020B0606030504020204" pitchFamily="34" charset="0"/>
                <a:cs typeface="Open Sans" panose="020B0606030504020204" pitchFamily="34" charset="0"/>
              </a:rPr>
              <a:t>or</a:t>
            </a:r>
            <a:r>
              <a:rPr sz="2800" spc="-5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232323"/>
                </a:solidFill>
                <a:latin typeface="Open Sans" panose="020B0606030504020204" pitchFamily="34" charset="0"/>
                <a:ea typeface="Open Sans" panose="020B0606030504020204" pitchFamily="34" charset="0"/>
                <a:cs typeface="Open Sans" panose="020B0606030504020204" pitchFamily="34" charset="0"/>
              </a:rPr>
              <a:t>a</a:t>
            </a:r>
            <a:r>
              <a:rPr sz="2800" spc="-12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manager?</a:t>
            </a:r>
            <a:endParaRPr sz="2800" dirty="0">
              <a:latin typeface="Open Sans" panose="020B0606030504020204" pitchFamily="34" charset="0"/>
              <a:ea typeface="Open Sans" panose="020B0606030504020204" pitchFamily="34" charset="0"/>
              <a:cs typeface="Open Sans" panose="020B0606030504020204" pitchFamily="34" charset="0"/>
            </a:endParaRPr>
          </a:p>
          <a:p>
            <a:pPr marL="469900" marR="5080" indent="-457200">
              <a:lnSpc>
                <a:spcPct val="100000"/>
              </a:lnSpc>
              <a:spcBef>
                <a:spcPts val="1200"/>
              </a:spcBef>
              <a:buFont typeface="Wingdings"/>
              <a:buChar char=""/>
              <a:tabLst>
                <a:tab pos="469900" algn="l"/>
              </a:tabLst>
            </a:pPr>
            <a:r>
              <a:rPr sz="2800" dirty="0">
                <a:solidFill>
                  <a:srgbClr val="232323"/>
                </a:solidFill>
                <a:latin typeface="Open Sans" panose="020B0606030504020204" pitchFamily="34" charset="0"/>
                <a:ea typeface="Open Sans" panose="020B0606030504020204" pitchFamily="34" charset="0"/>
                <a:cs typeface="Open Sans" panose="020B0606030504020204" pitchFamily="34" charset="0"/>
              </a:rPr>
              <a:t>How</a:t>
            </a:r>
            <a:r>
              <a:rPr sz="2800" spc="-14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232323"/>
                </a:solidFill>
                <a:latin typeface="Open Sans" panose="020B0606030504020204" pitchFamily="34" charset="0"/>
                <a:ea typeface="Open Sans" panose="020B0606030504020204" pitchFamily="34" charset="0"/>
                <a:cs typeface="Open Sans" panose="020B0606030504020204" pitchFamily="34" charset="0"/>
              </a:rPr>
              <a:t>are</a:t>
            </a:r>
            <a:r>
              <a:rPr sz="2800" spc="-15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232323"/>
                </a:solidFill>
                <a:latin typeface="Open Sans" panose="020B0606030504020204" pitchFamily="34" charset="0"/>
                <a:ea typeface="Open Sans" panose="020B0606030504020204" pitchFamily="34" charset="0"/>
                <a:cs typeface="Open Sans" panose="020B0606030504020204" pitchFamily="34" charset="0"/>
              </a:rPr>
              <a:t>your</a:t>
            </a:r>
            <a:r>
              <a:rPr sz="2800" spc="-14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members </a:t>
            </a:r>
            <a:r>
              <a:rPr sz="2800" spc="-45" dirty="0">
                <a:solidFill>
                  <a:srgbClr val="232323"/>
                </a:solidFill>
                <a:latin typeface="Open Sans" panose="020B0606030504020204" pitchFamily="34" charset="0"/>
                <a:ea typeface="Open Sans" panose="020B0606030504020204" pitchFamily="34" charset="0"/>
                <a:cs typeface="Open Sans" panose="020B0606030504020204" pitchFamily="34" charset="0"/>
              </a:rPr>
              <a:t>evaluated</a:t>
            </a:r>
            <a:r>
              <a:rPr sz="2800" spc="-15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232323"/>
                </a:solidFill>
                <a:latin typeface="Open Sans" panose="020B0606030504020204" pitchFamily="34" charset="0"/>
                <a:ea typeface="Open Sans" panose="020B0606030504020204" pitchFamily="34" charset="0"/>
                <a:cs typeface="Open Sans" panose="020B0606030504020204" pitchFamily="34" charset="0"/>
              </a:rPr>
              <a:t>in</a:t>
            </a:r>
            <a:r>
              <a:rPr sz="2800" spc="-14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232323"/>
                </a:solidFill>
                <a:latin typeface="Open Sans" panose="020B0606030504020204" pitchFamily="34" charset="0"/>
                <a:ea typeface="Open Sans" panose="020B0606030504020204" pitchFamily="34" charset="0"/>
                <a:cs typeface="Open Sans" panose="020B0606030504020204" pitchFamily="34" charset="0"/>
              </a:rPr>
              <a:t>their</a:t>
            </a:r>
            <a:r>
              <a:rPr sz="2800" spc="-6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workplace?</a:t>
            </a:r>
            <a:endParaRPr sz="2800" dirty="0">
              <a:latin typeface="Open Sans" panose="020B0606030504020204" pitchFamily="34" charset="0"/>
              <a:ea typeface="Open Sans" panose="020B0606030504020204" pitchFamily="34" charset="0"/>
              <a:cs typeface="Open Sans" panose="020B0606030504020204" pitchFamily="34" charset="0"/>
            </a:endParaRPr>
          </a:p>
        </p:txBody>
      </p:sp>
      <p:sp>
        <p:nvSpPr>
          <p:cNvPr id="6" name="object 5">
            <a:extLst>
              <a:ext uri="{FF2B5EF4-FFF2-40B4-BE49-F238E27FC236}">
                <a16:creationId xmlns:a16="http://schemas.microsoft.com/office/drawing/2014/main" id="{0C8D2502-71DC-2B9B-58F7-E0CE505EB9D5}"/>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114</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 name="Google Shape;65;p5"/>
          <p:cNvSpPr txBox="1">
            <a:spLocks noGrp="1"/>
          </p:cNvSpPr>
          <p:nvPr>
            <p:ph type="title" idx="4294967295"/>
          </p:nvPr>
        </p:nvSpPr>
        <p:spPr>
          <a:xfrm>
            <a:off x="3267313" y="548295"/>
            <a:ext cx="4465493" cy="1200325"/>
          </a:xfrm>
          <a:prstGeom prst="rect">
            <a:avLst/>
          </a:prstGeom>
        </p:spPr>
        <p:txBody>
          <a:bodyPr lIns="45718" tIns="45718" rIns="45718" bIns="45718"/>
          <a:lstStyle>
            <a:lvl1pPr algn="ctr" defTabSz="768094">
              <a:defRPr sz="3200" b="1">
                <a:solidFill>
                  <a:schemeClr val="accent1"/>
                </a:solidFill>
                <a:latin typeface="Open Sans Semibold"/>
                <a:ea typeface="Open Sans Semibold"/>
                <a:cs typeface="Open Sans Semibold"/>
                <a:sym typeface="Open Sans Semibold"/>
              </a:defRPr>
            </a:lvl1pPr>
          </a:lstStyle>
          <a:p>
            <a:pPr marL="76200">
              <a:spcBef>
                <a:spcPts val="100"/>
              </a:spcBef>
            </a:pPr>
            <a:r>
              <a:rPr sz="3600" dirty="0">
                <a:solidFill>
                  <a:srgbClr val="117627"/>
                </a:solidFill>
                <a:latin typeface="Open Sans" panose="020B0606030504020204" pitchFamily="34" charset="0"/>
                <a:ea typeface="Open Sans" panose="020B0606030504020204" pitchFamily="34" charset="0"/>
                <a:cs typeface="Open Sans" panose="020B0606030504020204" pitchFamily="34" charset="0"/>
              </a:rPr>
              <a:t>Leadership imperative </a:t>
            </a:r>
          </a:p>
        </p:txBody>
      </p:sp>
      <p:sp>
        <p:nvSpPr>
          <p:cNvPr id="228" name="Google Shape;67;p5"/>
          <p:cNvSpPr txBox="1">
            <a:spLocks noGrp="1"/>
          </p:cNvSpPr>
          <p:nvPr>
            <p:ph type="body" sz="half" idx="4294967295"/>
          </p:nvPr>
        </p:nvSpPr>
        <p:spPr>
          <a:xfrm>
            <a:off x="3446410" y="1967990"/>
            <a:ext cx="4976813" cy="2554541"/>
          </a:xfrm>
          <a:prstGeom prst="rect">
            <a:avLst/>
          </a:prstGeom>
        </p:spPr>
        <p:txBody>
          <a:bodyPr lIns="45718" tIns="45718" rIns="45718" bIns="45718" anchor="ctr"/>
          <a:lstStyle/>
          <a:p>
            <a:pPr marL="457200" indent="-457200">
              <a:spcBef>
                <a:spcPts val="0"/>
              </a:spcBef>
              <a:buClrTx/>
              <a:buFont typeface="Wingdings" pitchFamily="2" charset="2"/>
              <a:buChar char="Ø"/>
              <a:defRPr sz="3200">
                <a:latin typeface="Open Sans"/>
                <a:ea typeface="Open Sans"/>
                <a:cs typeface="Open Sans"/>
                <a:sym typeface="Open Sans"/>
              </a:defRPr>
            </a:pPr>
            <a:r>
              <a:rPr dirty="0"/>
              <a:t>Maintain Identity </a:t>
            </a:r>
          </a:p>
          <a:p>
            <a:pPr marL="457200" indent="-457200">
              <a:buClrTx/>
              <a:buFont typeface="Wingdings" pitchFamily="2" charset="2"/>
              <a:buChar char="Ø"/>
              <a:defRPr sz="3200">
                <a:latin typeface="Open Sans"/>
                <a:ea typeface="Open Sans"/>
                <a:cs typeface="Open Sans"/>
                <a:sym typeface="Open Sans"/>
              </a:defRPr>
            </a:pPr>
            <a:r>
              <a:rPr dirty="0"/>
              <a:t>Maintain Direction</a:t>
            </a:r>
          </a:p>
          <a:p>
            <a:pPr marL="457200" indent="-457200">
              <a:buClrTx/>
              <a:buFont typeface="Wingdings" pitchFamily="2" charset="2"/>
              <a:buChar char="Ø"/>
              <a:defRPr sz="3200">
                <a:latin typeface="Open Sans"/>
                <a:ea typeface="Open Sans"/>
                <a:cs typeface="Open Sans"/>
                <a:sym typeface="Open Sans"/>
              </a:defRPr>
            </a:pPr>
            <a:r>
              <a:rPr dirty="0"/>
              <a:t>Evaluate Strategy</a:t>
            </a:r>
          </a:p>
          <a:p>
            <a:pPr marL="457200" indent="-457200">
              <a:buClrTx/>
              <a:buFont typeface="Wingdings" pitchFamily="2" charset="2"/>
              <a:buChar char="Ø"/>
              <a:defRPr sz="3200">
                <a:latin typeface="Open Sans"/>
                <a:ea typeface="Open Sans"/>
                <a:cs typeface="Open Sans"/>
                <a:sym typeface="Open Sans"/>
              </a:defRPr>
            </a:pPr>
            <a:r>
              <a:rPr dirty="0"/>
              <a:t>Reassess Priorities</a:t>
            </a:r>
            <a:endParaRPr lang="en-US" dirty="0"/>
          </a:p>
          <a:p>
            <a:pPr marL="457200" indent="-457200">
              <a:buClrTx/>
              <a:buFont typeface="Wingdings" pitchFamily="2" charset="2"/>
              <a:buChar char="Ø"/>
              <a:defRPr sz="3200">
                <a:latin typeface="Open Sans"/>
                <a:ea typeface="Open Sans"/>
                <a:cs typeface="Open Sans"/>
                <a:sym typeface="Open Sans"/>
              </a:defRPr>
            </a:pPr>
            <a:r>
              <a:rPr lang="en-US" dirty="0"/>
              <a:t>Deliver Value</a:t>
            </a:r>
            <a:endParaRPr dirty="0"/>
          </a:p>
        </p:txBody>
      </p:sp>
      <p:sp>
        <p:nvSpPr>
          <p:cNvPr id="230" name="Rectangle 2"/>
          <p:cNvSpPr txBox="1"/>
          <p:nvPr/>
        </p:nvSpPr>
        <p:spPr>
          <a:xfrm>
            <a:off x="1858116" y="4654626"/>
            <a:ext cx="8153400" cy="13106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a:spAutoFit/>
          </a:bodyPr>
          <a:lstStyle/>
          <a:p>
            <a:pPr algn="ctr">
              <a:defRPr sz="4000" b="1">
                <a:solidFill>
                  <a:schemeClr val="accent1"/>
                </a:solidFill>
              </a:defRPr>
            </a:pPr>
            <a:r>
              <a:rPr sz="3600" b="1" dirty="0">
                <a:solidFill>
                  <a:srgbClr val="117627"/>
                </a:solidFill>
                <a:latin typeface="Open Sans" panose="020B0606030504020204" pitchFamily="34" charset="0"/>
                <a:ea typeface="Open Sans" panose="020B0606030504020204" pitchFamily="34" charset="0"/>
                <a:cs typeface="Open Sans" panose="020B0606030504020204" pitchFamily="34" charset="0"/>
                <a:sym typeface="Open Sans Semibold"/>
              </a:rPr>
              <a:t>Always and especially during times of crisis or uncertainty</a:t>
            </a:r>
            <a:r>
              <a:rPr dirty="0"/>
              <a:t>.</a:t>
            </a:r>
          </a:p>
        </p:txBody>
      </p:sp>
      <p:sp>
        <p:nvSpPr>
          <p:cNvPr id="2" name="object 5">
            <a:extLst>
              <a:ext uri="{FF2B5EF4-FFF2-40B4-BE49-F238E27FC236}">
                <a16:creationId xmlns:a16="http://schemas.microsoft.com/office/drawing/2014/main" id="{BB7F8C6B-348D-6612-E645-0C6E29B22F68}"/>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115</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mc:AlternateContent xmlns:mc="http://schemas.openxmlformats.org/markup-compatibility/2006" xmlns:p14="http://schemas.microsoft.com/office/powerpoint/2010/main">
    <mc:Choice Requires="p14">
      <p:transition spd="med" p14:dur="600">
        <p:fade/>
      </p:transition>
    </mc:Choice>
    <mc:Fallback xmlns="" xmlns:m="http://schemas.openxmlformats.org/officeDocument/2006/math" xmlns:a14="http://schemas.microsoft.com/office/drawing/2010/main">
      <p:transition spd="fast">
        <p:fade/>
      </p:transition>
    </mc:Fallback>
  </mc:AlternateContent>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 name="Google Shape;73;p3"/>
          <p:cNvSpPr txBox="1">
            <a:spLocks noGrp="1"/>
          </p:cNvSpPr>
          <p:nvPr>
            <p:ph type="title"/>
          </p:nvPr>
        </p:nvSpPr>
        <p:spPr>
          <a:xfrm>
            <a:off x="239805" y="502862"/>
            <a:ext cx="11712390" cy="1107996"/>
          </a:xfrm>
          <a:prstGeom prst="rect">
            <a:avLst/>
          </a:prstGeom>
        </p:spPr>
        <p:txBody>
          <a:bodyPr/>
          <a:lstStyle>
            <a:lvl1pPr defTabSz="868680">
              <a:defRPr sz="3600">
                <a:solidFill>
                  <a:schemeClr val="accent1"/>
                </a:solidFill>
                <a:latin typeface="Century Gothic"/>
                <a:ea typeface="Century Gothic"/>
                <a:cs typeface="Century Gothic"/>
                <a:sym typeface="Century Gothic"/>
              </a:defRPr>
            </a:lvl1pPr>
          </a:lstStyle>
          <a:p>
            <a:pPr algn="ctr"/>
            <a:r>
              <a:rPr dirty="0">
                <a:solidFill>
                  <a:srgbClr val="117624"/>
                </a:solidFill>
                <a:latin typeface="Open Sans" panose="020B0606030504020204" pitchFamily="34" charset="0"/>
                <a:ea typeface="Open Sans" panose="020B0606030504020204" pitchFamily="34" charset="0"/>
                <a:cs typeface="Open Sans" panose="020B0606030504020204" pitchFamily="34" charset="0"/>
              </a:rPr>
              <a:t>Challenges facing Associations In Times of Significant Uncertainty</a:t>
            </a:r>
          </a:p>
        </p:txBody>
      </p:sp>
      <p:sp>
        <p:nvSpPr>
          <p:cNvPr id="353" name="Google Shape;74;p3"/>
          <p:cNvSpPr txBox="1">
            <a:spLocks noGrp="1"/>
          </p:cNvSpPr>
          <p:nvPr>
            <p:ph type="body" idx="1"/>
          </p:nvPr>
        </p:nvSpPr>
        <p:spPr>
          <a:xfrm>
            <a:off x="239805" y="2210723"/>
            <a:ext cx="11712390" cy="3323987"/>
          </a:xfrm>
          <a:prstGeom prst="rect">
            <a:avLst/>
          </a:prstGeom>
        </p:spPr>
        <p:txBody>
          <a:bodyPr/>
          <a:lstStyle/>
          <a:p>
            <a:pPr marL="342900" indent="-342900">
              <a:spcBef>
                <a:spcPts val="0"/>
              </a:spcBef>
              <a:buFont typeface="Arial"/>
              <a:buChar char="•"/>
              <a:defRPr sz="2400"/>
            </a:pPr>
            <a:r>
              <a:rPr dirty="0">
                <a:latin typeface="Open Sans" panose="020B0606030504020204" pitchFamily="34" charset="0"/>
                <a:ea typeface="Open Sans" panose="020B0606030504020204" pitchFamily="34" charset="0"/>
                <a:cs typeface="Open Sans" panose="020B0606030504020204" pitchFamily="34" charset="0"/>
              </a:rPr>
              <a:t>Dealing with immediate challenges while continuing to build for the future.</a:t>
            </a:r>
            <a:endParaRPr dirty="0">
              <a:latin typeface="Open Sans" panose="020B0606030504020204" pitchFamily="34" charset="0"/>
              <a:ea typeface="Open Sans" panose="020B0606030504020204" pitchFamily="34" charset="0"/>
              <a:cs typeface="Open Sans" panose="020B0606030504020204" pitchFamily="34" charset="0"/>
              <a:sym typeface="Century Gothic"/>
            </a:endParaRPr>
          </a:p>
          <a:p>
            <a:pPr marL="342900" indent="-342900">
              <a:buFont typeface="Arial"/>
              <a:buChar char="•"/>
              <a:defRPr sz="2400"/>
            </a:pPr>
            <a:r>
              <a:rPr dirty="0">
                <a:latin typeface="Open Sans" panose="020B0606030504020204" pitchFamily="34" charset="0"/>
                <a:ea typeface="Open Sans" panose="020B0606030504020204" pitchFamily="34" charset="0"/>
                <a:cs typeface="Open Sans" panose="020B0606030504020204" pitchFamily="34" charset="0"/>
              </a:rPr>
              <a:t>Responding to the unique dynamics of our members’ changing environments - “one size does not fit all”.  </a:t>
            </a:r>
            <a:endParaRPr dirty="0">
              <a:latin typeface="Open Sans" panose="020B0606030504020204" pitchFamily="34" charset="0"/>
              <a:ea typeface="Open Sans" panose="020B0606030504020204" pitchFamily="34" charset="0"/>
              <a:cs typeface="Open Sans" panose="020B0606030504020204" pitchFamily="34" charset="0"/>
              <a:sym typeface="Century Gothic"/>
            </a:endParaRPr>
          </a:p>
          <a:p>
            <a:pPr marL="342900" indent="-342900">
              <a:buFont typeface="Arial"/>
              <a:buChar char="•"/>
              <a:defRPr sz="2400"/>
            </a:pPr>
            <a:r>
              <a:rPr dirty="0">
                <a:latin typeface="Open Sans" panose="020B0606030504020204" pitchFamily="34" charset="0"/>
                <a:ea typeface="Open Sans" panose="020B0606030504020204" pitchFamily="34" charset="0"/>
                <a:cs typeface="Open Sans" panose="020B0606030504020204" pitchFamily="34" charset="0"/>
              </a:rPr>
              <a:t>Leaders looking for the “fix” or response that is closest to their needs while the organization needs to maintain a longer-term focus.</a:t>
            </a:r>
            <a:endParaRPr dirty="0">
              <a:latin typeface="Open Sans" panose="020B0606030504020204" pitchFamily="34" charset="0"/>
              <a:ea typeface="Open Sans" panose="020B0606030504020204" pitchFamily="34" charset="0"/>
              <a:cs typeface="Open Sans" panose="020B0606030504020204" pitchFamily="34" charset="0"/>
              <a:sym typeface="Century Gothic"/>
            </a:endParaRPr>
          </a:p>
          <a:p>
            <a:pPr marL="342900" indent="-342900">
              <a:buFont typeface="Arial"/>
              <a:buChar char="•"/>
              <a:defRPr sz="2400"/>
            </a:pPr>
            <a:r>
              <a:rPr dirty="0">
                <a:latin typeface="Open Sans" panose="020B0606030504020204" pitchFamily="34" charset="0"/>
                <a:ea typeface="Open Sans" panose="020B0606030504020204" pitchFamily="34" charset="0"/>
                <a:cs typeface="Open Sans" panose="020B0606030504020204" pitchFamily="34" charset="0"/>
              </a:rPr>
              <a:t>Finding the right balance between reinvention and the predictable.</a:t>
            </a:r>
            <a:endParaRPr dirty="0">
              <a:latin typeface="Open Sans" panose="020B0606030504020204" pitchFamily="34" charset="0"/>
              <a:ea typeface="Open Sans" panose="020B0606030504020204" pitchFamily="34" charset="0"/>
              <a:cs typeface="Open Sans" panose="020B0606030504020204" pitchFamily="34" charset="0"/>
              <a:sym typeface="Century Gothic"/>
            </a:endParaRPr>
          </a:p>
          <a:p>
            <a:pPr marL="342900" indent="-342900">
              <a:buFont typeface="Arial"/>
              <a:buChar char="•"/>
              <a:defRPr sz="2400"/>
            </a:pPr>
            <a:r>
              <a:rPr dirty="0">
                <a:latin typeface="Open Sans" panose="020B0606030504020204" pitchFamily="34" charset="0"/>
                <a:ea typeface="Open Sans" panose="020B0606030504020204" pitchFamily="34" charset="0"/>
                <a:cs typeface="Open Sans" panose="020B0606030504020204" pitchFamily="34" charset="0"/>
              </a:rPr>
              <a:t>Looking out for the well-being of members and staff.</a:t>
            </a:r>
            <a:endParaRPr dirty="0">
              <a:latin typeface="Open Sans" panose="020B0606030504020204" pitchFamily="34" charset="0"/>
              <a:ea typeface="Open Sans" panose="020B0606030504020204" pitchFamily="34" charset="0"/>
              <a:cs typeface="Open Sans" panose="020B0606030504020204" pitchFamily="34" charset="0"/>
              <a:sym typeface="Century Gothic"/>
            </a:endParaRPr>
          </a:p>
          <a:p>
            <a:pPr marL="342900" indent="-342900">
              <a:buFont typeface="Arial"/>
              <a:buChar char="•"/>
              <a:defRPr sz="2400"/>
            </a:pPr>
            <a:r>
              <a:rPr dirty="0">
                <a:latin typeface="Open Sans" panose="020B0606030504020204" pitchFamily="34" charset="0"/>
                <a:ea typeface="Open Sans" panose="020B0606030504020204" pitchFamily="34" charset="0"/>
                <a:cs typeface="Open Sans" panose="020B0606030504020204" pitchFamily="34" charset="0"/>
              </a:rPr>
              <a:t>Maintaining member ownership and accountability while relying on staff for greater decision-making.</a:t>
            </a:r>
          </a:p>
        </p:txBody>
      </p:sp>
      <p:sp>
        <p:nvSpPr>
          <p:cNvPr id="2" name="object 5">
            <a:extLst>
              <a:ext uri="{FF2B5EF4-FFF2-40B4-BE49-F238E27FC236}">
                <a16:creationId xmlns:a16="http://schemas.microsoft.com/office/drawing/2014/main" id="{A9363674-BD90-A718-D7B7-6EE9E5200E3C}"/>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116</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mc:AlternateContent xmlns:mc="http://schemas.openxmlformats.org/markup-compatibility/2006" xmlns:p14="http://schemas.microsoft.com/office/powerpoint/2010/main">
    <mc:Choice Requires="p14">
      <p:transition spd="med" p14:dur="600">
        <p:fade/>
      </p:transition>
    </mc:Choice>
    <mc:Fallback xmlns="" xmlns:m="http://schemas.openxmlformats.org/officeDocument/2006/math" xmlns:a14="http://schemas.microsoft.com/office/drawing/2010/main">
      <p:transition spd="fast">
        <p:fade/>
      </p:transition>
    </mc:Fallback>
  </mc:AlternateContent>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D1266419-2F47-F550-2D9E-D37DD97922A3}"/>
              </a:ext>
            </a:extLst>
          </p:cNvPr>
          <p:cNvSpPr/>
          <p:nvPr/>
        </p:nvSpPr>
        <p:spPr>
          <a:xfrm>
            <a:off x="0" y="1"/>
            <a:ext cx="12192000" cy="2088224"/>
          </a:xfrm>
          <a:prstGeom prst="rect">
            <a:avLst/>
          </a:prstGeom>
          <a:solidFill>
            <a:srgbClr val="11762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905EAD13-2087-8E43-A738-DB7B673BAF56}"/>
              </a:ext>
            </a:extLst>
          </p:cNvPr>
          <p:cNvSpPr>
            <a:spLocks noGrp="1"/>
          </p:cNvSpPr>
          <p:nvPr>
            <p:ph type="title"/>
          </p:nvPr>
        </p:nvSpPr>
        <p:spPr>
          <a:xfrm>
            <a:off x="364433" y="141251"/>
            <a:ext cx="11506201" cy="1325563"/>
          </a:xfrm>
        </p:spPr>
        <p:txBody>
          <a:bodyPr>
            <a:normAutofit/>
          </a:bodyPr>
          <a:lstStyle/>
          <a:p>
            <a:pPr algn="ctr"/>
            <a:r>
              <a:rPr lang="en-US" sz="3600" dirty="0">
                <a:solidFill>
                  <a:schemeClr val="bg1"/>
                </a:solidFill>
                <a:effectLst/>
                <a:latin typeface="Helvetica" pitchFamily="2" charset="0"/>
              </a:rPr>
              <a:t>Building</a:t>
            </a:r>
            <a:r>
              <a:rPr lang="en-US" sz="3600" i="1" dirty="0">
                <a:solidFill>
                  <a:schemeClr val="bg1"/>
                </a:solidFill>
                <a:effectLst/>
                <a:latin typeface="Helvetica" pitchFamily="2" charset="0"/>
              </a:rPr>
              <a:t> </a:t>
            </a:r>
            <a:r>
              <a:rPr lang="en-US" sz="3600" dirty="0">
                <a:solidFill>
                  <a:schemeClr val="bg1"/>
                </a:solidFill>
                <a:effectLst/>
                <a:latin typeface="Helvetica" pitchFamily="2" charset="0"/>
              </a:rPr>
              <a:t>and Maintaining a </a:t>
            </a:r>
            <a:r>
              <a:rPr lang="en-US" sz="3600" i="1" dirty="0">
                <a:solidFill>
                  <a:schemeClr val="bg1"/>
                </a:solidFill>
                <a:effectLst/>
                <a:latin typeface="Helvetica" pitchFamily="2" charset="0"/>
              </a:rPr>
              <a:t>Culture of Innovation</a:t>
            </a:r>
            <a:endParaRPr lang="en-US" sz="3600" dirty="0">
              <a:solidFill>
                <a:schemeClr val="bg1"/>
              </a:solidFill>
            </a:endParaRPr>
          </a:p>
        </p:txBody>
      </p:sp>
      <p:sp>
        <p:nvSpPr>
          <p:cNvPr id="5" name="Content Placeholder 4">
            <a:extLst>
              <a:ext uri="{FF2B5EF4-FFF2-40B4-BE49-F238E27FC236}">
                <a16:creationId xmlns:a16="http://schemas.microsoft.com/office/drawing/2014/main" id="{8C3A2F94-8684-A013-95EC-A092C80624C2}"/>
              </a:ext>
            </a:extLst>
          </p:cNvPr>
          <p:cNvSpPr>
            <a:spLocks noGrp="1"/>
          </p:cNvSpPr>
          <p:nvPr>
            <p:ph idx="1"/>
          </p:nvPr>
        </p:nvSpPr>
        <p:spPr>
          <a:xfrm>
            <a:off x="34406" y="1682728"/>
            <a:ext cx="12078743" cy="585760"/>
          </a:xfrm>
        </p:spPr>
        <p:txBody>
          <a:bodyPr>
            <a:normAutofit/>
          </a:bodyPr>
          <a:lstStyle/>
          <a:p>
            <a:pPr marL="0" indent="0" algn="ctr">
              <a:buNone/>
            </a:pPr>
            <a:r>
              <a:rPr lang="en-US" sz="2000" dirty="0">
                <a:solidFill>
                  <a:schemeClr val="bg1"/>
                </a:solidFill>
                <a:effectLst/>
                <a:latin typeface="Helvetica" pitchFamily="2" charset="0"/>
              </a:rPr>
              <a:t>is essential to the future success of any organization.  It allows us to. . .</a:t>
            </a:r>
          </a:p>
          <a:p>
            <a:pPr marL="0" indent="0" algn="ctr">
              <a:buNone/>
            </a:pPr>
            <a:endParaRPr lang="en-US" sz="2000" b="1" dirty="0">
              <a:solidFill>
                <a:schemeClr val="bg1"/>
              </a:solidFill>
              <a:effectLst/>
              <a:latin typeface="Helvetica" pitchFamily="2" charset="0"/>
            </a:endParaRPr>
          </a:p>
          <a:p>
            <a:pPr marL="0" indent="0">
              <a:buNone/>
            </a:pPr>
            <a:endParaRPr lang="en-US" sz="2000" b="1" dirty="0">
              <a:solidFill>
                <a:schemeClr val="bg1"/>
              </a:solidFill>
              <a:effectLst/>
              <a:latin typeface="Helvetica" pitchFamily="2" charset="0"/>
            </a:endParaRPr>
          </a:p>
          <a:p>
            <a:pPr marL="0" indent="0">
              <a:buNone/>
            </a:pPr>
            <a:endParaRPr lang="en-US" sz="2000" dirty="0">
              <a:solidFill>
                <a:schemeClr val="bg1"/>
              </a:solidFill>
            </a:endParaRPr>
          </a:p>
        </p:txBody>
      </p:sp>
      <p:sp>
        <p:nvSpPr>
          <p:cNvPr id="7" name="TextBox 6">
            <a:extLst>
              <a:ext uri="{FF2B5EF4-FFF2-40B4-BE49-F238E27FC236}">
                <a16:creationId xmlns:a16="http://schemas.microsoft.com/office/drawing/2014/main" id="{18C11EB7-B818-5C12-1289-20DA6CE0AE16}"/>
              </a:ext>
            </a:extLst>
          </p:cNvPr>
          <p:cNvSpPr txBox="1"/>
          <p:nvPr/>
        </p:nvSpPr>
        <p:spPr>
          <a:xfrm>
            <a:off x="7166991" y="2522090"/>
            <a:ext cx="4924214" cy="3754874"/>
          </a:xfrm>
          <a:prstGeom prst="rect">
            <a:avLst/>
          </a:prstGeom>
          <a:noFill/>
        </p:spPr>
        <p:txBody>
          <a:bodyPr wrap="square">
            <a:spAutoFit/>
          </a:bodyPr>
          <a:lstStyle/>
          <a:p>
            <a:pPr marL="0" indent="0">
              <a:buNone/>
            </a:pPr>
            <a:r>
              <a:rPr lang="en-US" sz="1700" b="1" dirty="0">
                <a:solidFill>
                  <a:schemeClr val="accent4">
                    <a:lumMod val="75000"/>
                  </a:schemeClr>
                </a:solidFill>
                <a:effectLst/>
                <a:latin typeface="Helvetica" pitchFamily="2" charset="0"/>
              </a:rPr>
              <a:t>Continuously Improve</a:t>
            </a:r>
            <a:r>
              <a:rPr lang="en-US" sz="1700" dirty="0">
                <a:effectLst/>
                <a:latin typeface="Helvetica" pitchFamily="2" charset="0"/>
              </a:rPr>
              <a:t>:</a:t>
            </a:r>
            <a:r>
              <a:rPr lang="en-US" sz="1700" b="1" dirty="0">
                <a:effectLst/>
                <a:latin typeface="Helvetica" pitchFamily="2" charset="0"/>
              </a:rPr>
              <a:t> </a:t>
            </a:r>
            <a:r>
              <a:rPr lang="en-US" sz="1700" dirty="0">
                <a:effectLst/>
                <a:latin typeface="Helvetica" pitchFamily="2" charset="0"/>
              </a:rPr>
              <a:t>No process, event, or program is perfect. Embracing</a:t>
            </a:r>
          </a:p>
          <a:p>
            <a:pPr marL="0" indent="0">
              <a:buNone/>
            </a:pPr>
            <a:r>
              <a:rPr lang="en-US" sz="1700" dirty="0">
                <a:effectLst/>
                <a:latin typeface="Helvetica" pitchFamily="2" charset="0"/>
              </a:rPr>
              <a:t>innovation means viewing every initiative as a stepping-stone, with opportunities to</a:t>
            </a:r>
          </a:p>
          <a:p>
            <a:pPr marL="0" indent="0">
              <a:buNone/>
            </a:pPr>
            <a:r>
              <a:rPr lang="en-US" sz="1700" dirty="0">
                <a:effectLst/>
                <a:latin typeface="Helvetica" pitchFamily="2" charset="0"/>
              </a:rPr>
              <a:t>refine, enhance, and amplify impact based on lessons learned.</a:t>
            </a:r>
          </a:p>
          <a:p>
            <a:pPr marL="0" indent="0">
              <a:buNone/>
            </a:pPr>
            <a:endParaRPr lang="en-US" sz="1700" b="1" dirty="0">
              <a:effectLst/>
              <a:latin typeface="Helvetica" pitchFamily="2" charset="0"/>
            </a:endParaRPr>
          </a:p>
          <a:p>
            <a:pPr marL="0" indent="0">
              <a:buNone/>
            </a:pPr>
            <a:r>
              <a:rPr lang="en-US" sz="1700" b="1" dirty="0">
                <a:solidFill>
                  <a:schemeClr val="accent5">
                    <a:lumMod val="50000"/>
                  </a:schemeClr>
                </a:solidFill>
                <a:effectLst/>
                <a:latin typeface="Helvetica" pitchFamily="2" charset="0"/>
              </a:rPr>
              <a:t>Enhance Value</a:t>
            </a:r>
            <a:r>
              <a:rPr lang="en-US" sz="1700" dirty="0">
                <a:effectLst/>
                <a:latin typeface="Helvetica" pitchFamily="2" charset="0"/>
              </a:rPr>
              <a:t>: Members expect more than static services. Organizations that</a:t>
            </a:r>
          </a:p>
          <a:p>
            <a:pPr marL="0" indent="0">
              <a:buNone/>
            </a:pPr>
            <a:r>
              <a:rPr lang="en-US" sz="1700" dirty="0">
                <a:effectLst/>
                <a:latin typeface="Helvetica" pitchFamily="2" charset="0"/>
              </a:rPr>
              <a:t>innovate provide new, dynamic ways to deliver value, creating deeper engagement and</a:t>
            </a:r>
          </a:p>
          <a:p>
            <a:pPr marL="0" indent="0">
              <a:buNone/>
            </a:pPr>
            <a:r>
              <a:rPr lang="en-US" sz="1700" dirty="0">
                <a:effectLst/>
                <a:latin typeface="Helvetica" pitchFamily="2" charset="0"/>
              </a:rPr>
              <a:t>loyalty. They expect programs and services that deliver impact for their profession or</a:t>
            </a:r>
          </a:p>
          <a:p>
            <a:pPr marL="0" indent="0">
              <a:buNone/>
            </a:pPr>
            <a:r>
              <a:rPr lang="en-US" sz="1700" dirty="0">
                <a:effectLst/>
                <a:latin typeface="Helvetica" pitchFamily="2" charset="0"/>
              </a:rPr>
              <a:t>industry.</a:t>
            </a:r>
          </a:p>
        </p:txBody>
      </p:sp>
      <p:sp>
        <p:nvSpPr>
          <p:cNvPr id="9" name="TextBox 8">
            <a:extLst>
              <a:ext uri="{FF2B5EF4-FFF2-40B4-BE49-F238E27FC236}">
                <a16:creationId xmlns:a16="http://schemas.microsoft.com/office/drawing/2014/main" id="{38B7B865-E63E-EC3C-B76C-92F528A12B53}"/>
              </a:ext>
            </a:extLst>
          </p:cNvPr>
          <p:cNvSpPr txBox="1"/>
          <p:nvPr/>
        </p:nvSpPr>
        <p:spPr>
          <a:xfrm>
            <a:off x="1099446" y="2522090"/>
            <a:ext cx="4324785" cy="3754874"/>
          </a:xfrm>
          <a:prstGeom prst="rect">
            <a:avLst/>
          </a:prstGeom>
          <a:noFill/>
        </p:spPr>
        <p:txBody>
          <a:bodyPr wrap="square">
            <a:spAutoFit/>
          </a:bodyPr>
          <a:lstStyle/>
          <a:p>
            <a:pPr marL="0" indent="0">
              <a:buNone/>
            </a:pPr>
            <a:r>
              <a:rPr lang="en-US" sz="1700" b="1" dirty="0">
                <a:solidFill>
                  <a:schemeClr val="accent6">
                    <a:lumMod val="75000"/>
                  </a:schemeClr>
                </a:solidFill>
                <a:effectLst/>
                <a:latin typeface="Helvetica" pitchFamily="2" charset="0"/>
              </a:rPr>
              <a:t>Adapt to Change</a:t>
            </a:r>
            <a:r>
              <a:rPr lang="en-US" sz="1700" dirty="0">
                <a:effectLst/>
                <a:latin typeface="Helvetica" pitchFamily="2" charset="0"/>
              </a:rPr>
              <a:t>: Member expectations, industry landscapes, and societal</a:t>
            </a:r>
          </a:p>
          <a:p>
            <a:pPr marL="0" indent="0">
              <a:buNone/>
            </a:pPr>
            <a:r>
              <a:rPr lang="en-US" sz="1700" dirty="0">
                <a:effectLst/>
                <a:latin typeface="Helvetica" pitchFamily="2" charset="0"/>
              </a:rPr>
              <a:t>trends evolve constantly. Innovation ensures that an organization remains nimble and</a:t>
            </a:r>
          </a:p>
          <a:p>
            <a:pPr marL="0" indent="0">
              <a:buNone/>
            </a:pPr>
            <a:r>
              <a:rPr lang="en-US" sz="1700" dirty="0">
                <a:effectLst/>
                <a:latin typeface="Helvetica" pitchFamily="2" charset="0"/>
              </a:rPr>
              <a:t>capable of meeting these changes head-on.</a:t>
            </a:r>
          </a:p>
          <a:p>
            <a:pPr marL="0" indent="0">
              <a:buNone/>
            </a:pPr>
            <a:endParaRPr lang="en-US" sz="1700" b="1" dirty="0">
              <a:effectLst/>
              <a:latin typeface="Helvetica" pitchFamily="2" charset="0"/>
            </a:endParaRPr>
          </a:p>
          <a:p>
            <a:pPr marL="0" indent="0">
              <a:buNone/>
            </a:pPr>
            <a:endParaRPr lang="en-US" sz="1700" b="1" dirty="0">
              <a:effectLst/>
              <a:latin typeface="Helvetica" pitchFamily="2" charset="0"/>
            </a:endParaRPr>
          </a:p>
          <a:p>
            <a:pPr marL="0" indent="0">
              <a:buNone/>
            </a:pPr>
            <a:r>
              <a:rPr lang="en-US" sz="1700" b="1" dirty="0">
                <a:solidFill>
                  <a:srgbClr val="C00000"/>
                </a:solidFill>
                <a:effectLst/>
                <a:latin typeface="Helvetica" pitchFamily="2" charset="0"/>
              </a:rPr>
              <a:t>Sustain Impact</a:t>
            </a:r>
            <a:r>
              <a:rPr lang="en-US" sz="1700" dirty="0">
                <a:effectLst/>
                <a:latin typeface="Helvetica" pitchFamily="2" charset="0"/>
              </a:rPr>
              <a:t>: An organization that clings to outdated methods risks becoming</a:t>
            </a:r>
          </a:p>
          <a:p>
            <a:pPr marL="0" indent="0">
              <a:buNone/>
            </a:pPr>
            <a:r>
              <a:rPr lang="en-US" sz="1700" dirty="0">
                <a:effectLst/>
                <a:latin typeface="Helvetica" pitchFamily="2" charset="0"/>
              </a:rPr>
              <a:t>irrelevant. Innovation ensures programs, services, and strategies remain aligned with current and future needs.</a:t>
            </a:r>
          </a:p>
        </p:txBody>
      </p:sp>
      <p:pic>
        <p:nvPicPr>
          <p:cNvPr id="10" name="image36.jpeg" descr="image36.jpeg">
            <a:extLst>
              <a:ext uri="{FF2B5EF4-FFF2-40B4-BE49-F238E27FC236}">
                <a16:creationId xmlns:a16="http://schemas.microsoft.com/office/drawing/2014/main" id="{132FB1DB-D745-A75A-0DC6-B92A4EFCDF96}"/>
              </a:ext>
            </a:extLst>
          </p:cNvPr>
          <p:cNvPicPr>
            <a:picLocks noChangeAspect="1"/>
          </p:cNvPicPr>
          <p:nvPr/>
        </p:nvPicPr>
        <p:blipFill>
          <a:blip r:embed="rId2"/>
          <a:stretch>
            <a:fillRect/>
          </a:stretch>
        </p:blipFill>
        <p:spPr>
          <a:xfrm>
            <a:off x="6047651" y="2511204"/>
            <a:ext cx="963679" cy="963679"/>
          </a:xfrm>
          <a:prstGeom prst="rect">
            <a:avLst/>
          </a:prstGeom>
          <a:ln w="12700">
            <a:miter lim="400000"/>
          </a:ln>
        </p:spPr>
      </p:pic>
      <p:pic>
        <p:nvPicPr>
          <p:cNvPr id="11" name="Picture 10">
            <a:extLst>
              <a:ext uri="{FF2B5EF4-FFF2-40B4-BE49-F238E27FC236}">
                <a16:creationId xmlns:a16="http://schemas.microsoft.com/office/drawing/2014/main" id="{6B7AB800-7A8B-322E-7A72-E7783CFF2D13}"/>
              </a:ext>
            </a:extLst>
          </p:cNvPr>
          <p:cNvPicPr>
            <a:picLocks noChangeAspect="1"/>
          </p:cNvPicPr>
          <p:nvPr/>
        </p:nvPicPr>
        <p:blipFill>
          <a:blip r:embed="rId3"/>
          <a:stretch>
            <a:fillRect/>
          </a:stretch>
        </p:blipFill>
        <p:spPr>
          <a:xfrm>
            <a:off x="80741" y="2403552"/>
            <a:ext cx="892156" cy="963679"/>
          </a:xfrm>
          <a:prstGeom prst="rect">
            <a:avLst/>
          </a:prstGeom>
        </p:spPr>
      </p:pic>
      <p:pic>
        <p:nvPicPr>
          <p:cNvPr id="12" name="Picture 11">
            <a:extLst>
              <a:ext uri="{FF2B5EF4-FFF2-40B4-BE49-F238E27FC236}">
                <a16:creationId xmlns:a16="http://schemas.microsoft.com/office/drawing/2014/main" id="{73413506-5BEE-73D8-A51B-5EAD60438E31}"/>
              </a:ext>
            </a:extLst>
          </p:cNvPr>
          <p:cNvPicPr>
            <a:picLocks noChangeAspect="1"/>
          </p:cNvPicPr>
          <p:nvPr/>
        </p:nvPicPr>
        <p:blipFill>
          <a:blip r:embed="rId4"/>
          <a:stretch>
            <a:fillRect/>
          </a:stretch>
        </p:blipFill>
        <p:spPr>
          <a:xfrm>
            <a:off x="72492" y="4826501"/>
            <a:ext cx="963680" cy="963680"/>
          </a:xfrm>
          <a:prstGeom prst="rect">
            <a:avLst/>
          </a:prstGeom>
        </p:spPr>
      </p:pic>
      <p:pic>
        <p:nvPicPr>
          <p:cNvPr id="13" name="Picture 12">
            <a:extLst>
              <a:ext uri="{FF2B5EF4-FFF2-40B4-BE49-F238E27FC236}">
                <a16:creationId xmlns:a16="http://schemas.microsoft.com/office/drawing/2014/main" id="{930D480F-B2DD-0285-DD35-5BAC2777F8A8}"/>
              </a:ext>
            </a:extLst>
          </p:cNvPr>
          <p:cNvPicPr>
            <a:picLocks noChangeAspect="1"/>
          </p:cNvPicPr>
          <p:nvPr/>
        </p:nvPicPr>
        <p:blipFill>
          <a:blip r:embed="rId5"/>
          <a:stretch>
            <a:fillRect/>
          </a:stretch>
        </p:blipFill>
        <p:spPr>
          <a:xfrm>
            <a:off x="5958325" y="4344661"/>
            <a:ext cx="1245916" cy="1661221"/>
          </a:xfrm>
          <a:prstGeom prst="rect">
            <a:avLst/>
          </a:prstGeom>
        </p:spPr>
      </p:pic>
      <p:sp>
        <p:nvSpPr>
          <p:cNvPr id="2" name="object 5">
            <a:extLst>
              <a:ext uri="{FF2B5EF4-FFF2-40B4-BE49-F238E27FC236}">
                <a16:creationId xmlns:a16="http://schemas.microsoft.com/office/drawing/2014/main" id="{EB9F5078-B244-8D31-3709-FDCE782E120C}"/>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117</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6"/>
              </a:rPr>
              <a:t>www.tecker.com</a:t>
            </a:r>
            <a:endParaRPr sz="1200" dirty="0">
              <a:latin typeface="Calibri Light"/>
              <a:cs typeface="Calibri Light"/>
            </a:endParaRPr>
          </a:p>
        </p:txBody>
      </p:sp>
    </p:spTree>
    <p:extLst>
      <p:ext uri="{BB962C8B-B14F-4D97-AF65-F5344CB8AC3E}">
        <p14:creationId xmlns:p14="http://schemas.microsoft.com/office/powerpoint/2010/main" val="2362551966"/>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 name="Title 5"/>
          <p:cNvSpPr txBox="1">
            <a:spLocks noGrp="1"/>
          </p:cNvSpPr>
          <p:nvPr>
            <p:ph type="title" idx="4294967295"/>
          </p:nvPr>
        </p:nvSpPr>
        <p:spPr>
          <a:xfrm>
            <a:off x="8328863" y="4963126"/>
            <a:ext cx="3362325" cy="585788"/>
          </a:xfrm>
          <a:prstGeom prst="rect">
            <a:avLst/>
          </a:prstGeom>
        </p:spPr>
        <p:txBody>
          <a:bodyPr lIns="45718" tIns="45718" rIns="45718" bIns="45718"/>
          <a:lstStyle>
            <a:lvl1pPr>
              <a:defRPr sz="2400">
                <a:solidFill>
                  <a:srgbClr val="3B7D22"/>
                </a:solidFill>
                <a:latin typeface="Open Sans Semibold"/>
                <a:ea typeface="Open Sans Semibold"/>
                <a:cs typeface="Open Sans Semibold"/>
                <a:sym typeface="Open Sans Semibold"/>
              </a:defRPr>
            </a:lvl1pPr>
          </a:lstStyle>
          <a:p>
            <a:r>
              <a:rPr dirty="0">
                <a:solidFill>
                  <a:schemeClr val="tx1"/>
                </a:solidFill>
              </a:rPr>
              <a:t>Planning Strategically</a:t>
            </a:r>
          </a:p>
        </p:txBody>
      </p:sp>
      <p:sp>
        <p:nvSpPr>
          <p:cNvPr id="235" name="TextBox 9"/>
          <p:cNvSpPr txBox="1"/>
          <p:nvPr/>
        </p:nvSpPr>
        <p:spPr>
          <a:xfrm>
            <a:off x="4253327" y="1566130"/>
            <a:ext cx="3489247" cy="52321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marL="0" marR="0" lvl="0" indent="0" algn="l" defTabSz="914400" rtl="0" eaLnBrk="1" fontAlgn="auto" latinLnBrk="0" hangingPunct="0">
              <a:lnSpc>
                <a:spcPct val="100000"/>
              </a:lnSpc>
              <a:spcBef>
                <a:spcPts val="0"/>
              </a:spcBef>
              <a:spcAft>
                <a:spcPts val="0"/>
              </a:spcAft>
              <a:buClrTx/>
              <a:buSzTx/>
              <a:buFontTx/>
              <a:buNone/>
              <a:tabLst/>
              <a:defRPr sz="1400">
                <a:solidFill>
                  <a:srgbClr val="0F4761"/>
                </a:solidFill>
              </a:defRPr>
            </a:pPr>
            <a:r>
              <a:rPr kumimoji="0" sz="1400" b="0" i="0" u="none" strike="noStrike" kern="0" cap="none" spc="0" normalizeH="0" baseline="0" noProof="0" dirty="0">
                <a:ln>
                  <a:noFill/>
                </a:ln>
                <a:effectLst/>
                <a:uLnTx/>
                <a:uFillTx/>
                <a:latin typeface="Open Sans" panose="020B0606030504020204" pitchFamily="34" charset="0"/>
                <a:ea typeface="Open Sans" panose="020B0606030504020204" pitchFamily="34" charset="0"/>
                <a:cs typeface="Open Sans" panose="020B0606030504020204" pitchFamily="34" charset="0"/>
                <a:sym typeface="Century Gothic"/>
              </a:rPr>
              <a:t>Thinking Strategically is the foundation of all activities and actions.  </a:t>
            </a:r>
          </a:p>
        </p:txBody>
      </p:sp>
      <p:sp>
        <p:nvSpPr>
          <p:cNvPr id="236" name="Title 5"/>
          <p:cNvSpPr txBox="1"/>
          <p:nvPr/>
        </p:nvSpPr>
        <p:spPr>
          <a:xfrm>
            <a:off x="4308969" y="1056052"/>
            <a:ext cx="3362854" cy="58444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rmAutofit/>
          </a:bodyPr>
          <a:lstStyle>
            <a:lvl1pPr>
              <a:lnSpc>
                <a:spcPct val="90000"/>
              </a:lnSpc>
              <a:defRPr sz="2300">
                <a:solidFill>
                  <a:srgbClr val="134983"/>
                </a:solidFill>
                <a:latin typeface="Open Sans Semibold"/>
                <a:ea typeface="Open Sans Semibold"/>
                <a:cs typeface="Open Sans Semibold"/>
                <a:sym typeface="Open Sans Semibold"/>
              </a:defRPr>
            </a:lvl1pPr>
          </a:lstStyle>
          <a:p>
            <a:pPr marL="0" marR="0" lvl="0" indent="0" algn="l" defTabSz="914400" rtl="0" eaLnBrk="1" fontAlgn="auto" latinLnBrk="0" hangingPunct="0">
              <a:lnSpc>
                <a:spcPct val="90000"/>
              </a:lnSpc>
              <a:spcBef>
                <a:spcPts val="0"/>
              </a:spcBef>
              <a:spcAft>
                <a:spcPts val="0"/>
              </a:spcAft>
              <a:buClrTx/>
              <a:buSzTx/>
              <a:buFontTx/>
              <a:buNone/>
              <a:tabLst/>
              <a:defRPr/>
            </a:pPr>
            <a:r>
              <a:rPr kumimoji="0" sz="2300" b="0" i="0" u="none" strike="noStrike" kern="0" cap="none" spc="0" normalizeH="0" baseline="0" noProof="0" dirty="0">
                <a:ln>
                  <a:noFill/>
                </a:ln>
                <a:solidFill>
                  <a:schemeClr val="tx1"/>
                </a:solidFill>
                <a:effectLst/>
                <a:uLnTx/>
                <a:uFillTx/>
                <a:latin typeface="Open Sans Semibold"/>
                <a:ea typeface="Open Sans Semibold"/>
                <a:cs typeface="Open Sans Semibold"/>
                <a:sym typeface="Open Sans Semibold"/>
              </a:rPr>
              <a:t>Thinking Strategically</a:t>
            </a:r>
          </a:p>
        </p:txBody>
      </p:sp>
      <p:sp>
        <p:nvSpPr>
          <p:cNvPr id="237" name="Title 5"/>
          <p:cNvSpPr txBox="1"/>
          <p:nvPr/>
        </p:nvSpPr>
        <p:spPr>
          <a:xfrm>
            <a:off x="521976" y="4937894"/>
            <a:ext cx="2872383" cy="58444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rmAutofit/>
          </a:bodyPr>
          <a:lstStyle>
            <a:lvl1pPr>
              <a:lnSpc>
                <a:spcPct val="90000"/>
              </a:lnSpc>
              <a:defRPr sz="2300">
                <a:solidFill>
                  <a:srgbClr val="7030A0"/>
                </a:solidFill>
                <a:latin typeface="Open Sans Semibold"/>
                <a:ea typeface="Open Sans Semibold"/>
                <a:cs typeface="Open Sans Semibold"/>
                <a:sym typeface="Open Sans Semibold"/>
              </a:defRPr>
            </a:lvl1pPr>
          </a:lstStyle>
          <a:p>
            <a:pPr marL="0" marR="0" lvl="0" indent="0" algn="l" defTabSz="914400" rtl="0" eaLnBrk="1" fontAlgn="auto" latinLnBrk="0" hangingPunct="0">
              <a:lnSpc>
                <a:spcPct val="90000"/>
              </a:lnSpc>
              <a:spcBef>
                <a:spcPts val="0"/>
              </a:spcBef>
              <a:spcAft>
                <a:spcPts val="0"/>
              </a:spcAft>
              <a:buClrTx/>
              <a:buSzTx/>
              <a:buFontTx/>
              <a:buNone/>
              <a:tabLst/>
              <a:defRPr/>
            </a:pPr>
            <a:r>
              <a:rPr kumimoji="0" sz="2300" b="0" i="0" u="none" strike="noStrike" kern="0" cap="none" spc="0" normalizeH="0" baseline="0" noProof="0" dirty="0">
                <a:ln>
                  <a:noFill/>
                </a:ln>
                <a:solidFill>
                  <a:schemeClr val="tx1"/>
                </a:solidFill>
                <a:effectLst/>
                <a:uLnTx/>
                <a:uFillTx/>
                <a:latin typeface="Open Sans Semibold"/>
                <a:ea typeface="Open Sans Semibold"/>
                <a:cs typeface="Open Sans Semibold"/>
                <a:sym typeface="Open Sans Semibold"/>
              </a:rPr>
              <a:t>Acting Strategically</a:t>
            </a:r>
          </a:p>
        </p:txBody>
      </p:sp>
      <p:pic>
        <p:nvPicPr>
          <p:cNvPr id="238" name="Graphic 16" descr="Graphic 16"/>
          <p:cNvPicPr>
            <a:picLocks noChangeAspect="1"/>
          </p:cNvPicPr>
          <p:nvPr/>
        </p:nvPicPr>
        <p:blipFill>
          <a:blip r:embed="rId3"/>
          <a:stretch>
            <a:fillRect/>
          </a:stretch>
        </p:blipFill>
        <p:spPr>
          <a:xfrm>
            <a:off x="5575355" y="325563"/>
            <a:ext cx="730490" cy="730489"/>
          </a:xfrm>
          <a:prstGeom prst="rect">
            <a:avLst/>
          </a:prstGeom>
          <a:ln w="12700">
            <a:miter lim="400000"/>
          </a:ln>
        </p:spPr>
      </p:pic>
      <p:pic>
        <p:nvPicPr>
          <p:cNvPr id="239" name="Graphic 4" descr="Graphic 4"/>
          <p:cNvPicPr>
            <a:picLocks noChangeAspect="1"/>
          </p:cNvPicPr>
          <p:nvPr/>
        </p:nvPicPr>
        <p:blipFill>
          <a:blip r:embed="rId4">
            <a:duotone>
              <a:schemeClr val="accent1">
                <a:shade val="45000"/>
                <a:satMod val="135000"/>
              </a:schemeClr>
              <a:prstClr val="white"/>
            </a:duotone>
          </a:blip>
          <a:stretch>
            <a:fillRect/>
          </a:stretch>
        </p:blipFill>
        <p:spPr>
          <a:xfrm>
            <a:off x="9385766" y="4151000"/>
            <a:ext cx="871336" cy="871336"/>
          </a:xfrm>
          <a:prstGeom prst="rect">
            <a:avLst/>
          </a:prstGeom>
          <a:ln w="12700">
            <a:miter lim="400000"/>
          </a:ln>
        </p:spPr>
      </p:pic>
      <p:sp>
        <p:nvSpPr>
          <p:cNvPr id="240" name="TextBox 16"/>
          <p:cNvSpPr txBox="1"/>
          <p:nvPr/>
        </p:nvSpPr>
        <p:spPr>
          <a:xfrm>
            <a:off x="8240685" y="5489703"/>
            <a:ext cx="3691614" cy="523216"/>
          </a:xfrm>
          <a:prstGeom prst="rect">
            <a:avLst/>
          </a:prstGeom>
          <a:no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marL="0" marR="0" lvl="0" indent="0" algn="l" defTabSz="914400" rtl="0" eaLnBrk="1" fontAlgn="auto" latinLnBrk="0" hangingPunct="0">
              <a:lnSpc>
                <a:spcPct val="100000"/>
              </a:lnSpc>
              <a:spcBef>
                <a:spcPts val="0"/>
              </a:spcBef>
              <a:spcAft>
                <a:spcPts val="0"/>
              </a:spcAft>
              <a:buClrTx/>
              <a:buSzTx/>
              <a:buFontTx/>
              <a:buNone/>
              <a:tabLst/>
              <a:defRPr sz="1400">
                <a:solidFill>
                  <a:srgbClr val="124F1A"/>
                </a:solidFill>
              </a:defRPr>
            </a:pPr>
            <a:r>
              <a:rPr kumimoji="0" sz="1400" b="0" i="0" u="none" strike="noStrike" kern="0" cap="none" spc="0" normalizeH="0" baseline="0" noProof="0" dirty="0">
                <a:ln>
                  <a:noFill/>
                </a:ln>
                <a:effectLst/>
                <a:uLnTx/>
                <a:uFillTx/>
                <a:latin typeface="Open Sans" panose="020B0606030504020204" pitchFamily="34" charset="0"/>
                <a:ea typeface="Open Sans" panose="020B0606030504020204" pitchFamily="34" charset="0"/>
                <a:cs typeface="Open Sans" panose="020B0606030504020204" pitchFamily="34" charset="0"/>
                <a:sym typeface="Century Gothic"/>
              </a:rPr>
              <a:t>This process translates strategic thinking into a clear, </a:t>
            </a:r>
            <a:r>
              <a:rPr kumimoji="0" lang="en-US" sz="1400" b="0" i="0" u="none" strike="noStrike" kern="0" cap="none" spc="0" normalizeH="0" baseline="0" noProof="0" dirty="0">
                <a:ln>
                  <a:noFill/>
                </a:ln>
                <a:effectLst/>
                <a:uLnTx/>
                <a:uFillTx/>
                <a:latin typeface="Open Sans" panose="020B0606030504020204" pitchFamily="34" charset="0"/>
                <a:ea typeface="Open Sans" panose="020B0606030504020204" pitchFamily="34" charset="0"/>
                <a:cs typeface="Open Sans" panose="020B0606030504020204" pitchFamily="34" charset="0"/>
                <a:sym typeface="Century Gothic"/>
              </a:rPr>
              <a:t>prioritized, </a:t>
            </a:r>
            <a:r>
              <a:rPr kumimoji="0" sz="1400" b="0" i="0" u="none" strike="noStrike" kern="0" cap="none" spc="0" normalizeH="0" baseline="0" noProof="0" dirty="0">
                <a:ln>
                  <a:noFill/>
                </a:ln>
                <a:effectLst/>
                <a:uLnTx/>
                <a:uFillTx/>
                <a:latin typeface="Open Sans" panose="020B0606030504020204" pitchFamily="34" charset="0"/>
                <a:ea typeface="Open Sans" panose="020B0606030504020204" pitchFamily="34" charset="0"/>
                <a:cs typeface="Open Sans" panose="020B0606030504020204" pitchFamily="34" charset="0"/>
                <a:sym typeface="Century Gothic"/>
              </a:rPr>
              <a:t>actionable plan. </a:t>
            </a:r>
          </a:p>
        </p:txBody>
      </p:sp>
      <p:sp>
        <p:nvSpPr>
          <p:cNvPr id="241" name="TextBox 18"/>
          <p:cNvSpPr txBox="1"/>
          <p:nvPr/>
        </p:nvSpPr>
        <p:spPr>
          <a:xfrm>
            <a:off x="249057" y="5489703"/>
            <a:ext cx="3822470" cy="73866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a:spAutoFit/>
          </a:bodyPr>
          <a:lstStyle/>
          <a:p>
            <a:pPr marL="0" marR="0" lvl="0" indent="0" algn="l" defTabSz="914400" rtl="0" eaLnBrk="1" fontAlgn="auto" latinLnBrk="0" hangingPunct="0">
              <a:lnSpc>
                <a:spcPct val="100000"/>
              </a:lnSpc>
              <a:spcBef>
                <a:spcPts val="0"/>
              </a:spcBef>
              <a:spcAft>
                <a:spcPts val="0"/>
              </a:spcAft>
              <a:buClrTx/>
              <a:buSzTx/>
              <a:buFontTx/>
              <a:buNone/>
              <a:tabLst/>
              <a:defRPr sz="1400">
                <a:solidFill>
                  <a:srgbClr val="501549"/>
                </a:solidFill>
              </a:defRPr>
            </a:pPr>
            <a:r>
              <a:rPr kumimoji="0" sz="1400" b="0" i="0" u="none" strike="noStrike" kern="0" cap="none" spc="0" normalizeH="0" baseline="0" noProof="0" dirty="0">
                <a:ln>
                  <a:noFill/>
                </a:ln>
                <a:effectLst/>
                <a:uLnTx/>
                <a:uFillTx/>
                <a:latin typeface="Open Sans" panose="020B0606030504020204" pitchFamily="34" charset="0"/>
                <a:ea typeface="Open Sans" panose="020B0606030504020204" pitchFamily="34" charset="0"/>
                <a:cs typeface="Open Sans" panose="020B0606030504020204" pitchFamily="34" charset="0"/>
                <a:sym typeface="Century Gothic"/>
              </a:rPr>
              <a:t>Acting strategically putt</a:t>
            </a:r>
            <a:r>
              <a:rPr kumimoji="0" lang="en-US" sz="1400" b="0" i="0" u="none" strike="noStrike" kern="0" cap="none" spc="0" normalizeH="0" baseline="0" noProof="0" dirty="0">
                <a:ln>
                  <a:noFill/>
                </a:ln>
                <a:effectLst/>
                <a:uLnTx/>
                <a:uFillTx/>
                <a:latin typeface="Open Sans" panose="020B0606030504020204" pitchFamily="34" charset="0"/>
                <a:ea typeface="Open Sans" panose="020B0606030504020204" pitchFamily="34" charset="0"/>
                <a:cs typeface="Open Sans" panose="020B0606030504020204" pitchFamily="34" charset="0"/>
                <a:sym typeface="Century Gothic"/>
              </a:rPr>
              <a:t>s</a:t>
            </a:r>
            <a:r>
              <a:rPr kumimoji="0" sz="1400" b="0" i="0" u="none" strike="noStrike" kern="0" cap="none" spc="0" normalizeH="0" baseline="0" noProof="0" dirty="0">
                <a:ln>
                  <a:noFill/>
                </a:ln>
                <a:effectLst/>
                <a:uLnTx/>
                <a:uFillTx/>
                <a:latin typeface="Open Sans" panose="020B0606030504020204" pitchFamily="34" charset="0"/>
                <a:ea typeface="Open Sans" panose="020B0606030504020204" pitchFamily="34" charset="0"/>
                <a:cs typeface="Open Sans" panose="020B0606030504020204" pitchFamily="34" charset="0"/>
                <a:sym typeface="Century Gothic"/>
              </a:rPr>
              <a:t> the plan into motion and ensuring the organization follows through with its commitments. </a:t>
            </a:r>
          </a:p>
        </p:txBody>
      </p:sp>
      <p:pic>
        <p:nvPicPr>
          <p:cNvPr id="242" name="Graphic 5" descr="Graphic 5"/>
          <p:cNvPicPr>
            <a:picLocks noChangeAspect="1"/>
          </p:cNvPicPr>
          <p:nvPr/>
        </p:nvPicPr>
        <p:blipFill>
          <a:blip r:embed="rId5">
            <a:duotone>
              <a:schemeClr val="accent1">
                <a:shade val="45000"/>
                <a:satMod val="135000"/>
              </a:schemeClr>
              <a:prstClr val="white"/>
            </a:duotone>
          </a:blip>
          <a:stretch>
            <a:fillRect/>
          </a:stretch>
        </p:blipFill>
        <p:spPr>
          <a:xfrm>
            <a:off x="1439722" y="4226382"/>
            <a:ext cx="720570" cy="720571"/>
          </a:xfrm>
          <a:prstGeom prst="rect">
            <a:avLst/>
          </a:prstGeom>
          <a:ln w="12700">
            <a:miter lim="400000"/>
          </a:ln>
        </p:spPr>
      </p:pic>
      <p:sp>
        <p:nvSpPr>
          <p:cNvPr id="245" name="TextBox 3"/>
          <p:cNvSpPr txBox="1"/>
          <p:nvPr/>
        </p:nvSpPr>
        <p:spPr>
          <a:xfrm>
            <a:off x="3078038" y="2657843"/>
            <a:ext cx="6038994" cy="15696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a:spAutoFit/>
          </a:bodyPr>
          <a:lstStyle>
            <a:lvl1pPr>
              <a:defRPr b="1">
                <a:solidFill>
                  <a:srgbClr val="0C3057"/>
                </a:solidFill>
                <a:latin typeface="Open Sans"/>
                <a:ea typeface="Open Sans"/>
                <a:cs typeface="Open Sans"/>
                <a:sym typeface="Open Sans"/>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3200" b="1" i="0" u="none" strike="noStrike" kern="0" cap="none" spc="0" normalizeH="0" baseline="0" noProof="0" dirty="0">
                <a:ln>
                  <a:noFill/>
                </a:ln>
                <a:solidFill>
                  <a:schemeClr val="tx1"/>
                </a:solidFill>
                <a:effectLst/>
                <a:uLnTx/>
                <a:uFillTx/>
                <a:latin typeface="Open Sans"/>
                <a:ea typeface="Open Sans"/>
                <a:cs typeface="Open Sans"/>
                <a:sym typeface="Open Sans"/>
              </a:rPr>
              <a:t>A</a:t>
            </a:r>
            <a:r>
              <a:rPr kumimoji="0" lang="en-US" sz="3200" b="1" i="0" u="none" strike="noStrike" kern="0" cap="none" spc="0" normalizeH="0" baseline="0" noProof="0" dirty="0">
                <a:ln>
                  <a:noFill/>
                </a:ln>
                <a:solidFill>
                  <a:schemeClr val="tx1"/>
                </a:solidFill>
                <a:effectLst/>
                <a:uLnTx/>
                <a:uFillTx/>
                <a:latin typeface="Open Sans"/>
                <a:ea typeface="Open Sans"/>
                <a:cs typeface="Open Sans"/>
                <a:sym typeface="Open Sans"/>
              </a:rPr>
              <a:t>n</a:t>
            </a:r>
            <a:r>
              <a:rPr kumimoji="0" sz="3200" b="1" i="0" u="none" strike="noStrike" kern="0" cap="none" spc="0" normalizeH="0" baseline="0" noProof="0" dirty="0">
                <a:ln>
                  <a:noFill/>
                </a:ln>
                <a:solidFill>
                  <a:schemeClr val="tx1"/>
                </a:solidFill>
                <a:effectLst/>
                <a:uLnTx/>
                <a:uFillTx/>
                <a:latin typeface="Open Sans"/>
                <a:ea typeface="Open Sans"/>
                <a:cs typeface="Open Sans"/>
                <a:sym typeface="Open Sans"/>
              </a:rPr>
              <a:t> </a:t>
            </a:r>
            <a:r>
              <a:rPr kumimoji="0" lang="en-US" sz="3200" b="1" i="0" u="none" strike="noStrike" kern="0" cap="none" spc="0" normalizeH="0" baseline="0" noProof="0" dirty="0">
                <a:ln>
                  <a:noFill/>
                </a:ln>
                <a:solidFill>
                  <a:schemeClr val="tx1"/>
                </a:solidFill>
                <a:effectLst/>
                <a:uLnTx/>
                <a:uFillTx/>
                <a:latin typeface="Open Sans"/>
                <a:ea typeface="Open Sans"/>
                <a:cs typeface="Open Sans"/>
                <a:sym typeface="Open Sans"/>
              </a:rPr>
              <a:t>Ongoing </a:t>
            </a:r>
            <a:r>
              <a:rPr kumimoji="0" sz="3200" b="1" i="0" u="none" strike="noStrike" kern="0" cap="none" spc="0" normalizeH="0" baseline="0" noProof="0" dirty="0">
                <a:ln>
                  <a:noFill/>
                </a:ln>
                <a:solidFill>
                  <a:schemeClr val="tx1"/>
                </a:solidFill>
                <a:effectLst/>
                <a:uLnTx/>
                <a:uFillTx/>
                <a:latin typeface="Open Sans"/>
                <a:ea typeface="Open Sans"/>
                <a:cs typeface="Open Sans"/>
                <a:sym typeface="Open Sans"/>
              </a:rPr>
              <a:t>Process for </a:t>
            </a:r>
            <a:r>
              <a:rPr kumimoji="0" lang="en-US" sz="3200" b="1" i="0" u="none" strike="noStrike" kern="0" cap="none" spc="0" normalizeH="0" baseline="0" noProof="0" dirty="0">
                <a:ln>
                  <a:noFill/>
                </a:ln>
                <a:solidFill>
                  <a:schemeClr val="tx1"/>
                </a:solidFill>
                <a:effectLst/>
                <a:uLnTx/>
                <a:uFillTx/>
                <a:latin typeface="Open Sans"/>
                <a:ea typeface="Open Sans"/>
                <a:cs typeface="Open Sans"/>
                <a:sym typeface="Open Sans"/>
              </a:rPr>
              <a:t>Continuous </a:t>
            </a:r>
            <a:r>
              <a:rPr kumimoji="0" sz="3200" b="1" i="0" u="none" strike="noStrike" kern="0" cap="none" spc="0" normalizeH="0" baseline="0" noProof="0" dirty="0">
                <a:ln>
                  <a:noFill/>
                </a:ln>
                <a:solidFill>
                  <a:schemeClr val="tx1"/>
                </a:solidFill>
                <a:effectLst/>
                <a:uLnTx/>
                <a:uFillTx/>
                <a:latin typeface="Open Sans"/>
                <a:ea typeface="Open Sans"/>
                <a:cs typeface="Open Sans"/>
                <a:sym typeface="Open Sans"/>
              </a:rPr>
              <a:t>Improvement </a:t>
            </a:r>
            <a:r>
              <a:rPr kumimoji="0" lang="en-US" sz="3200" b="1" i="0" u="none" strike="noStrike" kern="0" cap="none" spc="0" normalizeH="0" baseline="0" noProof="0" dirty="0">
                <a:ln>
                  <a:noFill/>
                </a:ln>
                <a:solidFill>
                  <a:schemeClr val="tx1"/>
                </a:solidFill>
                <a:effectLst/>
                <a:uLnTx/>
                <a:uFillTx/>
                <a:latin typeface="Open Sans"/>
                <a:ea typeface="Open Sans"/>
                <a:cs typeface="Open Sans"/>
                <a:sym typeface="Open Sans"/>
              </a:rPr>
              <a:t>to</a:t>
            </a:r>
            <a:r>
              <a:rPr kumimoji="0" sz="3200" b="1" i="0" u="none" strike="noStrike" kern="0" cap="none" spc="0" normalizeH="0" baseline="0" noProof="0" dirty="0">
                <a:ln>
                  <a:noFill/>
                </a:ln>
                <a:solidFill>
                  <a:schemeClr val="tx1"/>
                </a:solidFill>
                <a:effectLst/>
                <a:uLnTx/>
                <a:uFillTx/>
                <a:latin typeface="Open Sans"/>
                <a:ea typeface="Open Sans"/>
                <a:cs typeface="Open Sans"/>
                <a:sym typeface="Open Sans"/>
              </a:rPr>
              <a:t> </a:t>
            </a:r>
            <a:r>
              <a:rPr kumimoji="0" lang="en-US" sz="3200" b="1" i="0" u="none" strike="noStrike" kern="0" cap="none" spc="0" normalizeH="0" baseline="0" noProof="0" dirty="0">
                <a:ln>
                  <a:noFill/>
                </a:ln>
                <a:solidFill>
                  <a:schemeClr val="tx1"/>
                </a:solidFill>
                <a:effectLst/>
                <a:uLnTx/>
                <a:uFillTx/>
                <a:latin typeface="Open Sans"/>
                <a:ea typeface="Open Sans"/>
                <a:cs typeface="Open Sans"/>
                <a:sym typeface="Open Sans"/>
              </a:rPr>
              <a:t>Deliver Impact </a:t>
            </a:r>
            <a:endParaRPr kumimoji="0" sz="3200" b="1" i="0" u="none" strike="noStrike" kern="0" cap="none" spc="0" normalizeH="0" baseline="0" noProof="0" dirty="0">
              <a:ln>
                <a:noFill/>
              </a:ln>
              <a:solidFill>
                <a:schemeClr val="tx1"/>
              </a:solidFill>
              <a:effectLst/>
              <a:uLnTx/>
              <a:uFillTx/>
              <a:latin typeface="Open Sans"/>
              <a:ea typeface="Open Sans"/>
              <a:cs typeface="Open Sans"/>
              <a:sym typeface="Open Sans"/>
            </a:endParaRPr>
          </a:p>
        </p:txBody>
      </p:sp>
      <p:sp>
        <p:nvSpPr>
          <p:cNvPr id="3" name="Bent Arrow 2">
            <a:extLst>
              <a:ext uri="{FF2B5EF4-FFF2-40B4-BE49-F238E27FC236}">
                <a16:creationId xmlns:a16="http://schemas.microsoft.com/office/drawing/2014/main" id="{9BA38557-6808-AC7A-9A94-37F982D6BEEC}"/>
              </a:ext>
            </a:extLst>
          </p:cNvPr>
          <p:cNvSpPr/>
          <p:nvPr/>
        </p:nvSpPr>
        <p:spPr>
          <a:xfrm rot="5400000">
            <a:off x="8165508" y="1898008"/>
            <a:ext cx="2810019" cy="1373169"/>
          </a:xfrm>
          <a:prstGeom prst="bentArrow">
            <a:avLst/>
          </a:prstGeom>
          <a:solidFill>
            <a:srgbClr val="11762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sym typeface="Century Gothic"/>
            </a:endParaRPr>
          </a:p>
        </p:txBody>
      </p:sp>
      <p:sp>
        <p:nvSpPr>
          <p:cNvPr id="4" name="Bent Arrow 3">
            <a:extLst>
              <a:ext uri="{FF2B5EF4-FFF2-40B4-BE49-F238E27FC236}">
                <a16:creationId xmlns:a16="http://schemas.microsoft.com/office/drawing/2014/main" id="{CD9FA39E-06D1-C61B-F5A0-0BAFF72F203F}"/>
              </a:ext>
            </a:extLst>
          </p:cNvPr>
          <p:cNvSpPr/>
          <p:nvPr/>
        </p:nvSpPr>
        <p:spPr>
          <a:xfrm>
            <a:off x="1610099" y="1055832"/>
            <a:ext cx="1229054" cy="2757638"/>
          </a:xfrm>
          <a:prstGeom prst="bentArrow">
            <a:avLst>
              <a:gd name="adj1" fmla="val 25000"/>
              <a:gd name="adj2" fmla="val 24770"/>
              <a:gd name="adj3" fmla="val 25000"/>
              <a:gd name="adj4" fmla="val 43750"/>
            </a:avLst>
          </a:prstGeom>
          <a:solidFill>
            <a:srgbClr val="11762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sym typeface="Century Gothic"/>
            </a:endParaRPr>
          </a:p>
        </p:txBody>
      </p:sp>
      <p:sp>
        <p:nvSpPr>
          <p:cNvPr id="5" name="Left Arrow 4">
            <a:extLst>
              <a:ext uri="{FF2B5EF4-FFF2-40B4-BE49-F238E27FC236}">
                <a16:creationId xmlns:a16="http://schemas.microsoft.com/office/drawing/2014/main" id="{4EF21B68-FCE5-EDBE-B902-E89E0DFFC988}"/>
              </a:ext>
            </a:extLst>
          </p:cNvPr>
          <p:cNvSpPr/>
          <p:nvPr/>
        </p:nvSpPr>
        <p:spPr>
          <a:xfrm>
            <a:off x="4567182" y="5239936"/>
            <a:ext cx="2588858" cy="523216"/>
          </a:xfrm>
          <a:prstGeom prst="leftArrow">
            <a:avLst/>
          </a:prstGeom>
          <a:solidFill>
            <a:srgbClr val="11762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sym typeface="Century Gothic"/>
            </a:endParaRPr>
          </a:p>
        </p:txBody>
      </p:sp>
      <p:sp>
        <p:nvSpPr>
          <p:cNvPr id="2" name="object 5">
            <a:extLst>
              <a:ext uri="{FF2B5EF4-FFF2-40B4-BE49-F238E27FC236}">
                <a16:creationId xmlns:a16="http://schemas.microsoft.com/office/drawing/2014/main" id="{BCE3880E-E53F-BC56-07E3-8B72D7A6778C}"/>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118</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6"/>
              </a:rPr>
              <a:t>www.tecker.com</a:t>
            </a:r>
            <a:endParaRPr sz="1200" dirty="0">
              <a:latin typeface="Calibri Light"/>
              <a:cs typeface="Calibri Light"/>
            </a:endParaRPr>
          </a:p>
        </p:txBody>
      </p:sp>
    </p:spTree>
  </p:cSld>
  <p:clrMapOvr>
    <a:masterClrMapping/>
  </p:clrMapOvr>
  <mc:AlternateContent xmlns:mc="http://schemas.openxmlformats.org/markup-compatibility/2006" xmlns:p14="http://schemas.microsoft.com/office/powerpoint/2010/main">
    <mc:Choice Requires="p14">
      <p:transition spd="med" p14:dur="600">
        <p:fade/>
      </p:transition>
    </mc:Choice>
    <mc:Fallback xmlns="" xmlns:m="http://schemas.openxmlformats.org/officeDocument/2006/math" xmlns:a14="http://schemas.microsoft.com/office/drawing/2010/main">
      <p:transition spd="fast">
        <p:fade/>
      </p:transition>
    </mc:Fallback>
  </mc:AlternateContent>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2988" y="10922"/>
            <a:ext cx="11006023" cy="369332"/>
          </a:xfrm>
        </p:spPr>
        <p:txBody>
          <a:bodyPr/>
          <a:lstStyle/>
          <a:p>
            <a:r>
              <a:rPr dirty="0">
                <a:solidFill>
                  <a:srgbClr val="117624"/>
                </a:solidFill>
                <a:latin typeface="Open Sans" panose="020B0606030504020204" pitchFamily="34" charset="0"/>
                <a:ea typeface="Open Sans" panose="020B0606030504020204" pitchFamily="34" charset="0"/>
                <a:cs typeface="Open Sans" panose="020B0606030504020204" pitchFamily="34" charset="0"/>
              </a:rPr>
              <a:t>A Unified Approach to Strategy</a:t>
            </a:r>
          </a:p>
        </p:txBody>
      </p:sp>
      <p:sp>
        <p:nvSpPr>
          <p:cNvPr id="3" name="Content Placeholder 2"/>
          <p:cNvSpPr>
            <a:spLocks noGrp="1"/>
          </p:cNvSpPr>
          <p:nvPr>
            <p:ph idx="1"/>
          </p:nvPr>
        </p:nvSpPr>
        <p:spPr>
          <a:xfrm>
            <a:off x="1641283" y="1882648"/>
            <a:ext cx="8909433" cy="2954655"/>
          </a:xfrm>
        </p:spPr>
        <p:txBody>
          <a:bodyPr/>
          <a:lstStyle/>
          <a:p>
            <a:r>
              <a:rPr b="1" dirty="0">
                <a:latin typeface="Open Sans" panose="020B0606030504020204" pitchFamily="34" charset="0"/>
                <a:ea typeface="Open Sans" panose="020B0606030504020204" pitchFamily="34" charset="0"/>
                <a:cs typeface="Open Sans" panose="020B0606030504020204" pitchFamily="34" charset="0"/>
              </a:rPr>
              <a:t>Integrating thinking, planning, and acting strategically builds a resilient, focused, and impactful organization.</a:t>
            </a:r>
          </a:p>
          <a:p>
            <a:pPr marL="342900" indent="-342900">
              <a:buFont typeface="Arial" panose="020B0604020202020204" pitchFamily="34" charset="0"/>
              <a:buChar char="•"/>
            </a:pPr>
            <a:endParaRPr dirty="0">
              <a:latin typeface="Open Sans" panose="020B0606030504020204" pitchFamily="34" charset="0"/>
              <a:ea typeface="Open Sans" panose="020B0606030504020204" pitchFamily="34" charset="0"/>
              <a:cs typeface="Open Sans" panose="020B0606030504020204" pitchFamily="34" charset="0"/>
            </a:endParaRPr>
          </a:p>
          <a:p>
            <a:pPr marL="342900" indent="-342900">
              <a:buFont typeface="Arial" panose="020B0604020202020204" pitchFamily="34" charset="0"/>
              <a:buChar char="•"/>
            </a:pPr>
            <a:r>
              <a:rPr dirty="0">
                <a:latin typeface="Open Sans" panose="020B0606030504020204" pitchFamily="34" charset="0"/>
                <a:ea typeface="Open Sans" panose="020B0606030504020204" pitchFamily="34" charset="0"/>
                <a:cs typeface="Open Sans" panose="020B0606030504020204" pitchFamily="34" charset="0"/>
              </a:rPr>
              <a:t>Aligns foresight, preparation, and execution</a:t>
            </a:r>
          </a:p>
          <a:p>
            <a:pPr marL="342900" indent="-342900">
              <a:buFont typeface="Arial" panose="020B0604020202020204" pitchFamily="34" charset="0"/>
              <a:buChar char="•"/>
            </a:pPr>
            <a:r>
              <a:rPr dirty="0">
                <a:latin typeface="Open Sans" panose="020B0606030504020204" pitchFamily="34" charset="0"/>
                <a:ea typeface="Open Sans" panose="020B0606030504020204" pitchFamily="34" charset="0"/>
                <a:cs typeface="Open Sans" panose="020B0606030504020204" pitchFamily="34" charset="0"/>
              </a:rPr>
              <a:t>Enhances responsiveness to dynamic environments</a:t>
            </a:r>
          </a:p>
          <a:p>
            <a:pPr marL="342900" indent="-342900">
              <a:buFont typeface="Arial" panose="020B0604020202020204" pitchFamily="34" charset="0"/>
              <a:buChar char="•"/>
            </a:pPr>
            <a:r>
              <a:rPr dirty="0">
                <a:latin typeface="Open Sans" panose="020B0606030504020204" pitchFamily="34" charset="0"/>
                <a:ea typeface="Open Sans" panose="020B0606030504020204" pitchFamily="34" charset="0"/>
                <a:cs typeface="Open Sans" panose="020B0606030504020204" pitchFamily="34" charset="0"/>
              </a:rPr>
              <a:t>Strengthens leadership, governance, and value creation</a:t>
            </a:r>
            <a:endParaRPr lang="en-US" dirty="0">
              <a:latin typeface="Open Sans" panose="020B0606030504020204" pitchFamily="34" charset="0"/>
              <a:ea typeface="Open Sans" panose="020B0606030504020204" pitchFamily="34" charset="0"/>
              <a:cs typeface="Open Sans" panose="020B0606030504020204" pitchFamily="34" charset="0"/>
            </a:endParaRPr>
          </a:p>
          <a:p>
            <a:pPr marL="342900" indent="-342900">
              <a:buFont typeface="Arial" panose="020B0604020202020204" pitchFamily="34" charset="0"/>
              <a:buChar char="•"/>
            </a:pPr>
            <a:r>
              <a:rPr lang="en-US" dirty="0">
                <a:latin typeface="Open Sans" panose="020B0606030504020204" pitchFamily="34" charset="0"/>
                <a:ea typeface="Open Sans" panose="020B0606030504020204" pitchFamily="34" charset="0"/>
                <a:cs typeface="Open Sans" panose="020B0606030504020204" pitchFamily="34" charset="0"/>
              </a:rPr>
              <a:t>Establishes a common understanding of success – our GPS coordinate</a:t>
            </a:r>
            <a:endParaRPr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5">
            <a:extLst>
              <a:ext uri="{FF2B5EF4-FFF2-40B4-BE49-F238E27FC236}">
                <a16:creationId xmlns:a16="http://schemas.microsoft.com/office/drawing/2014/main" id="{C7B27C1D-477A-FC7C-1A7C-CDE26FAB3365}"/>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119</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2988" y="10922"/>
            <a:ext cx="11006023" cy="369332"/>
          </a:xfrm>
        </p:spPr>
        <p:txBody>
          <a:bodyPr/>
          <a:lstStyle/>
          <a:p>
            <a:r>
              <a:rPr dirty="0">
                <a:solidFill>
                  <a:srgbClr val="117624"/>
                </a:solidFill>
                <a:latin typeface="Open Sans" panose="020B0606030504020204" pitchFamily="34" charset="0"/>
                <a:ea typeface="Open Sans" panose="020B0606030504020204" pitchFamily="34" charset="0"/>
                <a:cs typeface="Open Sans" panose="020B0606030504020204" pitchFamily="34" charset="0"/>
              </a:rPr>
              <a:t>Thinking Strategically</a:t>
            </a:r>
          </a:p>
        </p:txBody>
      </p:sp>
      <p:sp>
        <p:nvSpPr>
          <p:cNvPr id="3" name="Content Placeholder 2"/>
          <p:cNvSpPr>
            <a:spLocks noGrp="1"/>
          </p:cNvSpPr>
          <p:nvPr>
            <p:ph idx="1"/>
          </p:nvPr>
        </p:nvSpPr>
        <p:spPr>
          <a:xfrm>
            <a:off x="1219199" y="1352232"/>
            <a:ext cx="9753599" cy="4153535"/>
          </a:xfrm>
        </p:spPr>
        <p:txBody>
          <a:bodyPr>
            <a:normAutofit fontScale="92500" lnSpcReduction="20000"/>
          </a:bodyPr>
          <a:lstStyle/>
          <a:p>
            <a:pPr marL="0" indent="0">
              <a:buNone/>
            </a:pPr>
            <a:r>
              <a:rPr b="1" dirty="0">
                <a:latin typeface="Open Sans" panose="020B0606030504020204" pitchFamily="34" charset="0"/>
                <a:ea typeface="Open Sans" panose="020B0606030504020204" pitchFamily="34" charset="0"/>
                <a:cs typeface="Open Sans" panose="020B0606030504020204" pitchFamily="34" charset="0"/>
              </a:rPr>
              <a:t>Strategic thinking balances foresight, insight, and adaptability for long-term success.</a:t>
            </a:r>
          </a:p>
          <a:p>
            <a:endParaRPr dirty="0">
              <a:latin typeface="Open Sans" panose="020B0606030504020204" pitchFamily="34" charset="0"/>
              <a:ea typeface="Open Sans" panose="020B0606030504020204" pitchFamily="34" charset="0"/>
              <a:cs typeface="Open Sans" panose="020B0606030504020204" pitchFamily="34" charset="0"/>
            </a:endParaRPr>
          </a:p>
          <a:p>
            <a:r>
              <a:rPr dirty="0">
                <a:latin typeface="Open Sans" panose="020B0606030504020204" pitchFamily="34" charset="0"/>
                <a:ea typeface="Open Sans" panose="020B0606030504020204" pitchFamily="34" charset="0"/>
                <a:cs typeface="Open Sans" panose="020B0606030504020204" pitchFamily="34" charset="0"/>
              </a:rPr>
              <a:t>Anticipatory Vision</a:t>
            </a:r>
            <a:endParaRPr lang="en-US" dirty="0">
              <a:latin typeface="Open Sans" panose="020B0606030504020204" pitchFamily="34" charset="0"/>
              <a:ea typeface="Open Sans" panose="020B0606030504020204" pitchFamily="34" charset="0"/>
              <a:cs typeface="Open Sans" panose="020B0606030504020204" pitchFamily="34" charset="0"/>
            </a:endParaRPr>
          </a:p>
          <a:p>
            <a:r>
              <a:rPr dirty="0">
                <a:latin typeface="Open Sans" panose="020B0606030504020204" pitchFamily="34" charset="0"/>
                <a:ea typeface="Open Sans" panose="020B0606030504020204" pitchFamily="34" charset="0"/>
                <a:cs typeface="Open Sans" panose="020B0606030504020204" pitchFamily="34" charset="0"/>
              </a:rPr>
              <a:t>Curiosity-Driven Insight</a:t>
            </a:r>
          </a:p>
          <a:p>
            <a:r>
              <a:rPr dirty="0">
                <a:latin typeface="Open Sans" panose="020B0606030504020204" pitchFamily="34" charset="0"/>
                <a:ea typeface="Open Sans" panose="020B0606030504020204" pitchFamily="34" charset="0"/>
                <a:cs typeface="Open Sans" panose="020B0606030504020204" pitchFamily="34" charset="0"/>
              </a:rPr>
              <a:t>Adaptive Resilience</a:t>
            </a:r>
          </a:p>
          <a:p>
            <a:r>
              <a:rPr dirty="0">
                <a:latin typeface="Open Sans" panose="020B0606030504020204" pitchFamily="34" charset="0"/>
                <a:ea typeface="Open Sans" panose="020B0606030504020204" pitchFamily="34" charset="0"/>
                <a:cs typeface="Open Sans" panose="020B0606030504020204" pitchFamily="34" charset="0"/>
              </a:rPr>
              <a:t>Understanding Patterns</a:t>
            </a:r>
          </a:p>
          <a:p>
            <a:r>
              <a:rPr dirty="0">
                <a:latin typeface="Open Sans" panose="020B0606030504020204" pitchFamily="34" charset="0"/>
                <a:ea typeface="Open Sans" panose="020B0606030504020204" pitchFamily="34" charset="0"/>
                <a:cs typeface="Open Sans" panose="020B0606030504020204" pitchFamily="34" charset="0"/>
              </a:rPr>
              <a:t>Holistic Perspective</a:t>
            </a:r>
          </a:p>
          <a:p>
            <a:endParaRPr dirty="0">
              <a:latin typeface="Open Sans" panose="020B0606030504020204" pitchFamily="34" charset="0"/>
              <a:ea typeface="Open Sans" panose="020B0606030504020204" pitchFamily="34" charset="0"/>
              <a:cs typeface="Open Sans" panose="020B0606030504020204" pitchFamily="34" charset="0"/>
            </a:endParaRPr>
          </a:p>
          <a:p>
            <a:pPr marL="0" indent="0">
              <a:buNone/>
            </a:pPr>
            <a:r>
              <a:rPr b="1" dirty="0">
                <a:latin typeface="Open Sans" panose="020B0606030504020204" pitchFamily="34" charset="0"/>
                <a:ea typeface="Open Sans" panose="020B0606030504020204" pitchFamily="34" charset="0"/>
                <a:cs typeface="Open Sans" panose="020B0606030504020204" pitchFamily="34" charset="0"/>
              </a:rPr>
              <a:t>Guiding Questions:</a:t>
            </a:r>
          </a:p>
          <a:p>
            <a:r>
              <a:rPr dirty="0">
                <a:latin typeface="Open Sans" panose="020B0606030504020204" pitchFamily="34" charset="0"/>
                <a:ea typeface="Open Sans" panose="020B0606030504020204" pitchFamily="34" charset="0"/>
                <a:cs typeface="Open Sans" panose="020B0606030504020204" pitchFamily="34" charset="0"/>
              </a:rPr>
              <a:t>What are the most significant drivers of change</a:t>
            </a:r>
            <a:r>
              <a:rPr lang="en-US" dirty="0">
                <a:latin typeface="Open Sans" panose="020B0606030504020204" pitchFamily="34" charset="0"/>
                <a:ea typeface="Open Sans" panose="020B0606030504020204" pitchFamily="34" charset="0"/>
                <a:cs typeface="Open Sans" panose="020B0606030504020204" pitchFamily="34" charset="0"/>
              </a:rPr>
              <a:t> impacting the profession or industry we serve</a:t>
            </a:r>
            <a:r>
              <a:rPr dirty="0">
                <a:latin typeface="Open Sans" panose="020B0606030504020204" pitchFamily="34" charset="0"/>
                <a:ea typeface="Open Sans" panose="020B0606030504020204" pitchFamily="34" charset="0"/>
                <a:cs typeface="Open Sans" panose="020B0606030504020204" pitchFamily="34" charset="0"/>
              </a:rPr>
              <a:t>?</a:t>
            </a:r>
          </a:p>
          <a:p>
            <a:r>
              <a:rPr dirty="0">
                <a:latin typeface="Open Sans" panose="020B0606030504020204" pitchFamily="34" charset="0"/>
                <a:ea typeface="Open Sans" panose="020B0606030504020204" pitchFamily="34" charset="0"/>
                <a:cs typeface="Open Sans" panose="020B0606030504020204" pitchFamily="34" charset="0"/>
              </a:rPr>
              <a:t>Where do we aim to be in </a:t>
            </a:r>
            <a:r>
              <a:rPr lang="en-US" dirty="0">
                <a:latin typeface="Open Sans" panose="020B0606030504020204" pitchFamily="34" charset="0"/>
                <a:ea typeface="Open Sans" panose="020B0606030504020204" pitchFamily="34" charset="0"/>
                <a:cs typeface="Open Sans" panose="020B0606030504020204" pitchFamily="34" charset="0"/>
              </a:rPr>
              <a:t>ten</a:t>
            </a:r>
            <a:r>
              <a:rPr dirty="0">
                <a:latin typeface="Open Sans" panose="020B0606030504020204" pitchFamily="34" charset="0"/>
                <a:ea typeface="Open Sans" panose="020B0606030504020204" pitchFamily="34" charset="0"/>
                <a:cs typeface="Open Sans" panose="020B0606030504020204" pitchFamily="34" charset="0"/>
              </a:rPr>
              <a:t> years?</a:t>
            </a:r>
          </a:p>
          <a:p>
            <a:r>
              <a:rPr dirty="0">
                <a:latin typeface="Open Sans" panose="020B0606030504020204" pitchFamily="34" charset="0"/>
                <a:ea typeface="Open Sans" panose="020B0606030504020204" pitchFamily="34" charset="0"/>
                <a:cs typeface="Open Sans" panose="020B0606030504020204" pitchFamily="34" charset="0"/>
              </a:rPr>
              <a:t>What emerging risks and opportunities must we anticipate?</a:t>
            </a:r>
          </a:p>
        </p:txBody>
      </p:sp>
      <p:sp>
        <p:nvSpPr>
          <p:cNvPr id="4" name="object 5">
            <a:extLst>
              <a:ext uri="{FF2B5EF4-FFF2-40B4-BE49-F238E27FC236}">
                <a16:creationId xmlns:a16="http://schemas.microsoft.com/office/drawing/2014/main" id="{72A2D6C5-D306-7D63-C9C7-92575A689D91}"/>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120</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2988" y="10922"/>
            <a:ext cx="11006023" cy="369332"/>
          </a:xfrm>
        </p:spPr>
        <p:txBody>
          <a:bodyPr/>
          <a:lstStyle/>
          <a:p>
            <a:r>
              <a:rPr dirty="0">
                <a:solidFill>
                  <a:srgbClr val="117624"/>
                </a:solidFill>
                <a:latin typeface="Open Sans" panose="020B0606030504020204" pitchFamily="34" charset="0"/>
                <a:ea typeface="Open Sans" panose="020B0606030504020204" pitchFamily="34" charset="0"/>
                <a:cs typeface="Open Sans" panose="020B0606030504020204" pitchFamily="34" charset="0"/>
              </a:rPr>
              <a:t>Acting Strategically</a:t>
            </a:r>
          </a:p>
        </p:txBody>
      </p:sp>
      <p:sp>
        <p:nvSpPr>
          <p:cNvPr id="3" name="Content Placeholder 2"/>
          <p:cNvSpPr>
            <a:spLocks noGrp="1"/>
          </p:cNvSpPr>
          <p:nvPr>
            <p:ph idx="1"/>
          </p:nvPr>
        </p:nvSpPr>
        <p:spPr>
          <a:xfrm>
            <a:off x="990601" y="1326896"/>
            <a:ext cx="9906000" cy="4153535"/>
          </a:xfrm>
        </p:spPr>
        <p:txBody>
          <a:bodyPr>
            <a:normAutofit/>
          </a:bodyPr>
          <a:lstStyle/>
          <a:p>
            <a:pPr marL="0" indent="0">
              <a:buNone/>
            </a:pPr>
            <a:r>
              <a:rPr b="1" dirty="0">
                <a:latin typeface="Open Sans" panose="020B0606030504020204" pitchFamily="34" charset="0"/>
                <a:ea typeface="Open Sans" panose="020B0606030504020204" pitchFamily="34" charset="0"/>
                <a:cs typeface="Open Sans" panose="020B0606030504020204" pitchFamily="34" charset="0"/>
              </a:rPr>
              <a:t>Turning plans into outcomes through disciplined execution and evaluation.</a:t>
            </a:r>
          </a:p>
          <a:p>
            <a:endParaRPr dirty="0">
              <a:latin typeface="Open Sans" panose="020B0606030504020204" pitchFamily="34" charset="0"/>
              <a:ea typeface="Open Sans" panose="020B0606030504020204" pitchFamily="34" charset="0"/>
              <a:cs typeface="Open Sans" panose="020B0606030504020204" pitchFamily="34" charset="0"/>
            </a:endParaRPr>
          </a:p>
          <a:p>
            <a:r>
              <a:rPr lang="en-US" dirty="0">
                <a:latin typeface="Open Sans" panose="020B0606030504020204" pitchFamily="34" charset="0"/>
                <a:ea typeface="Open Sans" panose="020B0606030504020204" pitchFamily="34" charset="0"/>
                <a:cs typeface="Open Sans" panose="020B0606030504020204" pitchFamily="34" charset="0"/>
              </a:rPr>
              <a:t>Ensure Resource Alignment (annual business plan and budget)</a:t>
            </a:r>
          </a:p>
          <a:p>
            <a:r>
              <a:rPr dirty="0">
                <a:latin typeface="Open Sans" panose="020B0606030504020204" pitchFamily="34" charset="0"/>
                <a:ea typeface="Open Sans" panose="020B0606030504020204" pitchFamily="34" charset="0"/>
                <a:cs typeface="Open Sans" panose="020B0606030504020204" pitchFamily="34" charset="0"/>
              </a:rPr>
              <a:t>Provide Clear Charges</a:t>
            </a:r>
            <a:r>
              <a:rPr lang="en-US" dirty="0">
                <a:latin typeface="Open Sans" panose="020B0606030504020204" pitchFamily="34" charset="0"/>
                <a:ea typeface="Open Sans" panose="020B0606030504020204" pitchFamily="34" charset="0"/>
                <a:cs typeface="Open Sans" panose="020B0606030504020204" pitchFamily="34" charset="0"/>
              </a:rPr>
              <a:t> For Volunteer Workforce</a:t>
            </a:r>
            <a:endParaRPr dirty="0">
              <a:latin typeface="Open Sans" panose="020B0606030504020204" pitchFamily="34" charset="0"/>
              <a:ea typeface="Open Sans" panose="020B0606030504020204" pitchFamily="34" charset="0"/>
              <a:cs typeface="Open Sans" panose="020B0606030504020204" pitchFamily="34" charset="0"/>
            </a:endParaRPr>
          </a:p>
          <a:p>
            <a:r>
              <a:rPr dirty="0">
                <a:latin typeface="Open Sans" panose="020B0606030504020204" pitchFamily="34" charset="0"/>
                <a:ea typeface="Open Sans" panose="020B0606030504020204" pitchFamily="34" charset="0"/>
                <a:cs typeface="Open Sans" panose="020B0606030504020204" pitchFamily="34" charset="0"/>
              </a:rPr>
              <a:t>Monitor Progress and Adapt</a:t>
            </a:r>
          </a:p>
          <a:p>
            <a:r>
              <a:rPr dirty="0">
                <a:latin typeface="Open Sans" panose="020B0606030504020204" pitchFamily="34" charset="0"/>
                <a:ea typeface="Open Sans" panose="020B0606030504020204" pitchFamily="34" charset="0"/>
                <a:cs typeface="Open Sans" panose="020B0606030504020204" pitchFamily="34" charset="0"/>
              </a:rPr>
              <a:t>Accountability and Agility</a:t>
            </a:r>
          </a:p>
          <a:p>
            <a:r>
              <a:rPr dirty="0">
                <a:latin typeface="Open Sans" panose="020B0606030504020204" pitchFamily="34" charset="0"/>
                <a:ea typeface="Open Sans" panose="020B0606030504020204" pitchFamily="34" charset="0"/>
                <a:cs typeface="Open Sans" panose="020B0606030504020204" pitchFamily="34" charset="0"/>
              </a:rPr>
              <a:t>Leverage Insights from Implementation</a:t>
            </a:r>
          </a:p>
          <a:p>
            <a:r>
              <a:rPr dirty="0">
                <a:latin typeface="Open Sans" panose="020B0606030504020204" pitchFamily="34" charset="0"/>
                <a:ea typeface="Open Sans" panose="020B0606030504020204" pitchFamily="34" charset="0"/>
                <a:cs typeface="Open Sans" panose="020B0606030504020204" pitchFamily="34" charset="0"/>
              </a:rPr>
              <a:t>Refine Structures and Processes</a:t>
            </a:r>
          </a:p>
        </p:txBody>
      </p:sp>
      <p:sp>
        <p:nvSpPr>
          <p:cNvPr id="4" name="object 5">
            <a:extLst>
              <a:ext uri="{FF2B5EF4-FFF2-40B4-BE49-F238E27FC236}">
                <a16:creationId xmlns:a16="http://schemas.microsoft.com/office/drawing/2014/main" id="{7C34CFF0-4779-DFE2-2BF1-3EB303F095F6}"/>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121</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92988" y="10922"/>
            <a:ext cx="11006023" cy="566822"/>
          </a:xfrm>
          <a:prstGeom prst="rect">
            <a:avLst/>
          </a:prstGeom>
        </p:spPr>
        <p:txBody>
          <a:bodyPr vert="horz" wrap="square" lIns="0" tIns="12700" rIns="0" bIns="0" rtlCol="0">
            <a:spAutoFit/>
          </a:bodyPr>
          <a:lstStyle/>
          <a:p>
            <a:pPr marL="1289685">
              <a:lnSpc>
                <a:spcPct val="100000"/>
              </a:lnSpc>
              <a:spcBef>
                <a:spcPts val="100"/>
              </a:spcBef>
            </a:pPr>
            <a:r>
              <a:rPr sz="3600" spc="-20" dirty="0">
                <a:solidFill>
                  <a:srgbClr val="008000"/>
                </a:solidFill>
                <a:latin typeface="Open Sans" panose="020B0606030504020204" pitchFamily="34" charset="0"/>
                <a:ea typeface="Open Sans" panose="020B0606030504020204" pitchFamily="34" charset="0"/>
                <a:cs typeface="Open Sans" panose="020B0606030504020204" pitchFamily="34" charset="0"/>
              </a:rPr>
              <a:t>Sustaining</a:t>
            </a:r>
            <a:r>
              <a:rPr sz="3600" spc="-125" dirty="0">
                <a:solidFill>
                  <a:srgbClr val="008000"/>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008000"/>
                </a:solidFill>
                <a:latin typeface="Open Sans" panose="020B0606030504020204" pitchFamily="34" charset="0"/>
                <a:ea typeface="Open Sans" panose="020B0606030504020204" pitchFamily="34" charset="0"/>
                <a:cs typeface="Open Sans" panose="020B0606030504020204" pitchFamily="34" charset="0"/>
              </a:rPr>
              <a:t>Relevance</a:t>
            </a:r>
            <a:r>
              <a:rPr sz="3600" spc="-135" dirty="0">
                <a:solidFill>
                  <a:srgbClr val="008000"/>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008000"/>
                </a:solidFill>
                <a:latin typeface="Open Sans" panose="020B0606030504020204" pitchFamily="34" charset="0"/>
                <a:ea typeface="Open Sans" panose="020B0606030504020204" pitchFamily="34" charset="0"/>
                <a:cs typeface="Open Sans" panose="020B0606030504020204" pitchFamily="34" charset="0"/>
              </a:rPr>
              <a:t>-</a:t>
            </a:r>
            <a:r>
              <a:rPr sz="3600" spc="-150" dirty="0">
                <a:solidFill>
                  <a:srgbClr val="008000"/>
                </a:solidFill>
                <a:latin typeface="Open Sans" panose="020B0606030504020204" pitchFamily="34" charset="0"/>
                <a:ea typeface="Open Sans" panose="020B0606030504020204" pitchFamily="34" charset="0"/>
                <a:cs typeface="Open Sans" panose="020B0606030504020204" pitchFamily="34" charset="0"/>
              </a:rPr>
              <a:t> </a:t>
            </a:r>
            <a:r>
              <a:rPr sz="3600" spc="-20" dirty="0">
                <a:solidFill>
                  <a:srgbClr val="008000"/>
                </a:solidFill>
                <a:latin typeface="Open Sans" panose="020B0606030504020204" pitchFamily="34" charset="0"/>
                <a:ea typeface="Open Sans" panose="020B0606030504020204" pitchFamily="34" charset="0"/>
                <a:cs typeface="Open Sans" panose="020B0606030504020204" pitchFamily="34" charset="0"/>
              </a:rPr>
              <a:t>Strategy</a:t>
            </a:r>
            <a:r>
              <a:rPr sz="3600" spc="-155" dirty="0">
                <a:solidFill>
                  <a:srgbClr val="008000"/>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008000"/>
                </a:solidFill>
                <a:latin typeface="Open Sans" panose="020B0606030504020204" pitchFamily="34" charset="0"/>
                <a:ea typeface="Open Sans" panose="020B0606030504020204" pitchFamily="34" charset="0"/>
                <a:cs typeface="Open Sans" panose="020B0606030504020204" pitchFamily="34" charset="0"/>
              </a:rPr>
              <a:t>as</a:t>
            </a:r>
            <a:r>
              <a:rPr sz="3600" spc="-150" dirty="0">
                <a:solidFill>
                  <a:srgbClr val="008000"/>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008000"/>
                </a:solidFill>
                <a:latin typeface="Open Sans" panose="020B0606030504020204" pitchFamily="34" charset="0"/>
                <a:ea typeface="Open Sans" panose="020B0606030504020204" pitchFamily="34" charset="0"/>
                <a:cs typeface="Open Sans" panose="020B0606030504020204" pitchFamily="34" charset="0"/>
              </a:rPr>
              <a:t>a</a:t>
            </a:r>
            <a:r>
              <a:rPr sz="3600" spc="-160" dirty="0">
                <a:solidFill>
                  <a:srgbClr val="008000"/>
                </a:solidFill>
                <a:latin typeface="Open Sans" panose="020B0606030504020204" pitchFamily="34" charset="0"/>
                <a:ea typeface="Open Sans" panose="020B0606030504020204" pitchFamily="34" charset="0"/>
                <a:cs typeface="Open Sans" panose="020B0606030504020204" pitchFamily="34" charset="0"/>
              </a:rPr>
              <a:t> </a:t>
            </a:r>
            <a:r>
              <a:rPr sz="3600" spc="-25" dirty="0">
                <a:solidFill>
                  <a:srgbClr val="008000"/>
                </a:solidFill>
                <a:latin typeface="Open Sans" panose="020B0606030504020204" pitchFamily="34" charset="0"/>
                <a:ea typeface="Open Sans" panose="020B0606030504020204" pitchFamily="34" charset="0"/>
                <a:cs typeface="Open Sans" panose="020B0606030504020204" pitchFamily="34" charset="0"/>
              </a:rPr>
              <a:t>GPS</a:t>
            </a:r>
            <a:endParaRPr sz="3600"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4"/>
          <p:cNvSpPr txBox="1"/>
          <p:nvPr/>
        </p:nvSpPr>
        <p:spPr>
          <a:xfrm>
            <a:off x="1625344" y="802607"/>
            <a:ext cx="8820150" cy="1874103"/>
          </a:xfrm>
          <a:prstGeom prst="rect">
            <a:avLst/>
          </a:prstGeom>
        </p:spPr>
        <p:txBody>
          <a:bodyPr vert="horz" wrap="square" lIns="0" tIns="53975" rIns="0" bIns="0" rtlCol="0">
            <a:spAutoFit/>
          </a:bodyPr>
          <a:lstStyle/>
          <a:p>
            <a:pPr algn="ctr">
              <a:lnSpc>
                <a:spcPct val="100000"/>
              </a:lnSpc>
              <a:spcBef>
                <a:spcPts val="425"/>
              </a:spcBef>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It’s</a:t>
            </a:r>
            <a:r>
              <a:rPr sz="24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24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marathon</a:t>
            </a:r>
            <a:r>
              <a:rPr sz="24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not</a:t>
            </a:r>
            <a:r>
              <a:rPr sz="24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24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sprint!</a:t>
            </a:r>
            <a:endParaRPr sz="2400" dirty="0">
              <a:latin typeface="Open Sans" panose="020B0606030504020204" pitchFamily="34" charset="0"/>
              <a:ea typeface="Open Sans" panose="020B0606030504020204" pitchFamily="34" charset="0"/>
              <a:cs typeface="Open Sans" panose="020B0606030504020204" pitchFamily="34" charset="0"/>
            </a:endParaRPr>
          </a:p>
          <a:p>
            <a:pPr marL="12700" marR="5080" indent="1270" algn="ctr">
              <a:lnSpc>
                <a:spcPct val="80000"/>
              </a:lnSpc>
              <a:spcBef>
                <a:spcPts val="1080"/>
              </a:spcBef>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Associations</a:t>
            </a:r>
            <a:r>
              <a:rPr sz="24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are</a:t>
            </a:r>
            <a:r>
              <a:rPr sz="24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designed</a:t>
            </a:r>
            <a:r>
              <a:rPr sz="2400"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pursue</a:t>
            </a:r>
            <a:r>
              <a:rPr sz="2400" spc="-1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high</a:t>
            </a:r>
            <a:r>
              <a:rPr sz="24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level</a:t>
            </a:r>
            <a:r>
              <a:rPr sz="24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value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that</a:t>
            </a:r>
            <a:r>
              <a:rPr sz="24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requires</a:t>
            </a:r>
            <a:r>
              <a:rPr sz="2400"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consistent</a:t>
            </a:r>
            <a:r>
              <a:rPr sz="24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organized</a:t>
            </a:r>
            <a:r>
              <a:rPr sz="24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attention</a:t>
            </a:r>
            <a:r>
              <a:rPr sz="24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over</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time.</a:t>
            </a:r>
            <a:endParaRPr sz="2400" dirty="0">
              <a:latin typeface="Open Sans" panose="020B0606030504020204" pitchFamily="34" charset="0"/>
              <a:ea typeface="Open Sans" panose="020B0606030504020204" pitchFamily="34" charset="0"/>
              <a:cs typeface="Open Sans" panose="020B0606030504020204" pitchFamily="34" charset="0"/>
            </a:endParaRPr>
          </a:p>
          <a:p>
            <a:pPr marL="250825" marR="236854" algn="ctr">
              <a:lnSpc>
                <a:spcPct val="79300"/>
              </a:lnSpc>
              <a:spcBef>
                <a:spcPts val="1000"/>
              </a:spcBef>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Special</a:t>
            </a:r>
            <a:r>
              <a:rPr sz="24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challenges</a:t>
            </a:r>
            <a:r>
              <a:rPr sz="24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for</a:t>
            </a:r>
            <a:r>
              <a:rPr sz="24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associations:</a:t>
            </a:r>
            <a:r>
              <a:rPr sz="24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4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route</a:t>
            </a:r>
            <a:r>
              <a:rPr sz="24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keeps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changing</a:t>
            </a:r>
            <a:r>
              <a:rPr sz="24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4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there</a:t>
            </a:r>
            <a:r>
              <a:rPr sz="24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is</a:t>
            </a:r>
            <a:r>
              <a:rPr sz="24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NO</a:t>
            </a:r>
            <a:r>
              <a:rPr sz="24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finish</a:t>
            </a:r>
            <a:r>
              <a:rPr sz="24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line.</a:t>
            </a:r>
            <a:endParaRPr sz="2400" dirty="0">
              <a:latin typeface="Open Sans" panose="020B0606030504020204" pitchFamily="34" charset="0"/>
              <a:ea typeface="Open Sans" panose="020B0606030504020204" pitchFamily="34" charset="0"/>
              <a:cs typeface="Open Sans" panose="020B0606030504020204" pitchFamily="34" charset="0"/>
            </a:endParaRPr>
          </a:p>
        </p:txBody>
      </p:sp>
      <p:grpSp>
        <p:nvGrpSpPr>
          <p:cNvPr id="9" name="Group 8">
            <a:extLst>
              <a:ext uri="{FF2B5EF4-FFF2-40B4-BE49-F238E27FC236}">
                <a16:creationId xmlns:a16="http://schemas.microsoft.com/office/drawing/2014/main" id="{4938EF66-04C3-5221-FC42-47C7DC540B5A}"/>
              </a:ext>
            </a:extLst>
          </p:cNvPr>
          <p:cNvGrpSpPr/>
          <p:nvPr/>
        </p:nvGrpSpPr>
        <p:grpSpPr>
          <a:xfrm>
            <a:off x="4243682" y="3124200"/>
            <a:ext cx="3583473" cy="2980536"/>
            <a:chOff x="3966972" y="3429000"/>
            <a:chExt cx="3038855" cy="2527553"/>
          </a:xfrm>
        </p:grpSpPr>
        <p:pic>
          <p:nvPicPr>
            <p:cNvPr id="3" name="object 3"/>
            <p:cNvPicPr/>
            <p:nvPr/>
          </p:nvPicPr>
          <p:blipFill>
            <a:blip r:embed="rId2">
              <a:extLst>
                <a:ext uri="{28A0092B-C50C-407E-A947-70E740481C1C}">
                  <a14:useLocalDpi xmlns:a14="http://schemas.microsoft.com/office/drawing/2010/main"/>
                </a:ext>
                <a:ext uri="{837473B0-CC2E-450A-ABE3-18F120FF3D39}">
                  <a1611:picAttrSrcUrl xmlns:a1611="http://schemas.microsoft.com/office/drawing/2016/11/main" r:id="rId3"/>
                </a:ext>
              </a:extLst>
            </a:blip>
            <a:srcRect/>
            <a:stretch/>
          </p:blipFill>
          <p:spPr>
            <a:xfrm>
              <a:off x="3966972" y="3551617"/>
              <a:ext cx="3038855" cy="2282319"/>
            </a:xfrm>
            <a:prstGeom prst="rect">
              <a:avLst/>
            </a:prstGeom>
          </p:spPr>
        </p:pic>
        <p:sp>
          <p:nvSpPr>
            <p:cNvPr id="6" name="Oval 5">
              <a:extLst>
                <a:ext uri="{FF2B5EF4-FFF2-40B4-BE49-F238E27FC236}">
                  <a16:creationId xmlns:a16="http://schemas.microsoft.com/office/drawing/2014/main" id="{9E2BCEA9-CD70-0034-FCD3-C185CD2A77D5}"/>
                </a:ext>
              </a:extLst>
            </p:cNvPr>
            <p:cNvSpPr/>
            <p:nvPr/>
          </p:nvSpPr>
          <p:spPr>
            <a:xfrm>
              <a:off x="4191000" y="3429000"/>
              <a:ext cx="2590800" cy="2527553"/>
            </a:xfrm>
            <a:prstGeom prst="ellipse">
              <a:avLst/>
            </a:prstGeom>
            <a:noFill/>
            <a:ln w="571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8" name="Straight Connector 7">
            <a:extLst>
              <a:ext uri="{FF2B5EF4-FFF2-40B4-BE49-F238E27FC236}">
                <a16:creationId xmlns:a16="http://schemas.microsoft.com/office/drawing/2014/main" id="{1993E635-D952-4D33-2418-238B3A049A6A}"/>
              </a:ext>
            </a:extLst>
          </p:cNvPr>
          <p:cNvCxnSpPr>
            <a:cxnSpLocks/>
            <a:stCxn id="6" idx="1"/>
            <a:endCxn id="6" idx="5"/>
          </p:cNvCxnSpPr>
          <p:nvPr/>
        </p:nvCxnSpPr>
        <p:spPr>
          <a:xfrm>
            <a:off x="4955272" y="3560689"/>
            <a:ext cx="2160294" cy="210755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sp>
        <p:nvSpPr>
          <p:cNvPr id="7" name="object 5">
            <a:extLst>
              <a:ext uri="{FF2B5EF4-FFF2-40B4-BE49-F238E27FC236}">
                <a16:creationId xmlns:a16="http://schemas.microsoft.com/office/drawing/2014/main" id="{6B660BD8-A33A-BE50-B34B-2C9353205C44}"/>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122</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4"/>
              </a:rPr>
              <a:t>www.tecker.com</a:t>
            </a:r>
            <a:endParaRPr sz="1200" dirty="0">
              <a:latin typeface="Calibri Light"/>
              <a:cs typeface="Calibri Light"/>
            </a:endParaRPr>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870100" y="347599"/>
            <a:ext cx="8374380" cy="505267"/>
          </a:xfrm>
          <a:prstGeom prst="rect">
            <a:avLst/>
          </a:prstGeom>
        </p:spPr>
        <p:txBody>
          <a:bodyPr vert="horz" wrap="square" lIns="0" tIns="12700" rIns="0" bIns="0" rtlCol="0">
            <a:spAutoFit/>
          </a:bodyPr>
          <a:lstStyle/>
          <a:p>
            <a:pPr marL="12700">
              <a:lnSpc>
                <a:spcPct val="100000"/>
              </a:lnSpc>
              <a:spcBef>
                <a:spcPts val="100"/>
              </a:spcBef>
            </a:pPr>
            <a:r>
              <a:rPr sz="3200" spc="-20" dirty="0">
                <a:solidFill>
                  <a:srgbClr val="008000"/>
                </a:solidFill>
                <a:latin typeface="Open Sans" panose="020B0606030504020204" pitchFamily="34" charset="0"/>
                <a:ea typeface="Open Sans" panose="020B0606030504020204" pitchFamily="34" charset="0"/>
                <a:cs typeface="Open Sans" panose="020B0606030504020204" pitchFamily="34" charset="0"/>
              </a:rPr>
              <a:t>Sustaining</a:t>
            </a:r>
            <a:r>
              <a:rPr sz="3200" spc="-125" dirty="0">
                <a:solidFill>
                  <a:srgbClr val="008000"/>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008000"/>
                </a:solidFill>
                <a:latin typeface="Open Sans" panose="020B0606030504020204" pitchFamily="34" charset="0"/>
                <a:ea typeface="Open Sans" panose="020B0606030504020204" pitchFamily="34" charset="0"/>
                <a:cs typeface="Open Sans" panose="020B0606030504020204" pitchFamily="34" charset="0"/>
              </a:rPr>
              <a:t>Relevance</a:t>
            </a:r>
            <a:r>
              <a:rPr sz="3200" spc="-135" dirty="0">
                <a:solidFill>
                  <a:srgbClr val="008000"/>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008000"/>
                </a:solidFill>
                <a:latin typeface="Open Sans" panose="020B0606030504020204" pitchFamily="34" charset="0"/>
                <a:ea typeface="Open Sans" panose="020B0606030504020204" pitchFamily="34" charset="0"/>
                <a:cs typeface="Open Sans" panose="020B0606030504020204" pitchFamily="34" charset="0"/>
              </a:rPr>
              <a:t>-</a:t>
            </a:r>
            <a:r>
              <a:rPr sz="3200" spc="-150" dirty="0">
                <a:solidFill>
                  <a:srgbClr val="008000"/>
                </a:solidFill>
                <a:latin typeface="Open Sans" panose="020B0606030504020204" pitchFamily="34" charset="0"/>
                <a:ea typeface="Open Sans" panose="020B0606030504020204" pitchFamily="34" charset="0"/>
                <a:cs typeface="Open Sans" panose="020B0606030504020204" pitchFamily="34" charset="0"/>
              </a:rPr>
              <a:t> </a:t>
            </a:r>
            <a:r>
              <a:rPr sz="3200" spc="-20" dirty="0">
                <a:solidFill>
                  <a:srgbClr val="008000"/>
                </a:solidFill>
                <a:latin typeface="Open Sans" panose="020B0606030504020204" pitchFamily="34" charset="0"/>
                <a:ea typeface="Open Sans" panose="020B0606030504020204" pitchFamily="34" charset="0"/>
                <a:cs typeface="Open Sans" panose="020B0606030504020204" pitchFamily="34" charset="0"/>
              </a:rPr>
              <a:t>Strategy</a:t>
            </a:r>
            <a:r>
              <a:rPr sz="3200" spc="-155" dirty="0">
                <a:solidFill>
                  <a:srgbClr val="008000"/>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008000"/>
                </a:solidFill>
                <a:latin typeface="Open Sans" panose="020B0606030504020204" pitchFamily="34" charset="0"/>
                <a:ea typeface="Open Sans" panose="020B0606030504020204" pitchFamily="34" charset="0"/>
                <a:cs typeface="Open Sans" panose="020B0606030504020204" pitchFamily="34" charset="0"/>
              </a:rPr>
              <a:t>as</a:t>
            </a:r>
            <a:r>
              <a:rPr sz="3200" spc="-150" dirty="0">
                <a:solidFill>
                  <a:srgbClr val="008000"/>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008000"/>
                </a:solidFill>
                <a:latin typeface="Open Sans" panose="020B0606030504020204" pitchFamily="34" charset="0"/>
                <a:ea typeface="Open Sans" panose="020B0606030504020204" pitchFamily="34" charset="0"/>
                <a:cs typeface="Open Sans" panose="020B0606030504020204" pitchFamily="34" charset="0"/>
              </a:rPr>
              <a:t>a</a:t>
            </a:r>
            <a:r>
              <a:rPr sz="3200" spc="-160" dirty="0">
                <a:solidFill>
                  <a:srgbClr val="008000"/>
                </a:solidFill>
                <a:latin typeface="Open Sans" panose="020B0606030504020204" pitchFamily="34" charset="0"/>
                <a:ea typeface="Open Sans" panose="020B0606030504020204" pitchFamily="34" charset="0"/>
                <a:cs typeface="Open Sans" panose="020B0606030504020204" pitchFamily="34" charset="0"/>
              </a:rPr>
              <a:t> </a:t>
            </a:r>
            <a:r>
              <a:rPr sz="3200" spc="-25" dirty="0">
                <a:solidFill>
                  <a:srgbClr val="008000"/>
                </a:solidFill>
                <a:latin typeface="Open Sans" panose="020B0606030504020204" pitchFamily="34" charset="0"/>
                <a:ea typeface="Open Sans" panose="020B0606030504020204" pitchFamily="34" charset="0"/>
                <a:cs typeface="Open Sans" panose="020B0606030504020204" pitchFamily="34" charset="0"/>
              </a:rPr>
              <a:t>GPS</a:t>
            </a:r>
            <a:endParaRPr sz="3200"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4"/>
          <p:cNvSpPr txBox="1"/>
          <p:nvPr/>
        </p:nvSpPr>
        <p:spPr>
          <a:xfrm>
            <a:off x="1113942" y="1632966"/>
            <a:ext cx="6540500" cy="2439641"/>
          </a:xfrm>
          <a:prstGeom prst="rect">
            <a:avLst/>
          </a:prstGeom>
        </p:spPr>
        <p:txBody>
          <a:bodyPr vert="horz" wrap="square" lIns="0" tIns="61594" rIns="0" bIns="0" rtlCol="0">
            <a:spAutoFit/>
          </a:bodyPr>
          <a:lstStyle/>
          <a:p>
            <a:pPr marL="240665" marR="5080" indent="-228600">
              <a:lnSpc>
                <a:spcPct val="89900"/>
              </a:lnSpc>
              <a:spcBef>
                <a:spcPts val="484"/>
              </a:spcBef>
              <a:buFont typeface="Wingdings"/>
              <a:buChar char=""/>
              <a:tabLst>
                <a:tab pos="241935" algn="l"/>
              </a:tabLst>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Balancing</a:t>
            </a:r>
            <a:r>
              <a:rPr sz="2400" spc="-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4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b="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aspirational</a:t>
            </a:r>
            <a:r>
              <a:rPr sz="2400" b="1" spc="-1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(envisioned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future</a:t>
            </a:r>
            <a:r>
              <a:rPr sz="24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4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goals)</a:t>
            </a:r>
            <a:r>
              <a:rPr sz="2400"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2400"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24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b="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actionable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(meeting</a:t>
            </a:r>
            <a:r>
              <a:rPr sz="2400"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today’s</a:t>
            </a:r>
            <a:r>
              <a:rPr sz="2400" spc="-13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needs)</a:t>
            </a:r>
            <a:endParaRPr sz="2400" dirty="0">
              <a:latin typeface="Open Sans" panose="020B0606030504020204" pitchFamily="34" charset="0"/>
              <a:ea typeface="Open Sans" panose="020B0606030504020204" pitchFamily="34" charset="0"/>
              <a:cs typeface="Open Sans" panose="020B0606030504020204" pitchFamily="34" charset="0"/>
            </a:endParaRPr>
          </a:p>
          <a:p>
            <a:pPr marL="240665" marR="160020" indent="-228600">
              <a:lnSpc>
                <a:spcPct val="91200"/>
              </a:lnSpc>
              <a:spcBef>
                <a:spcPts val="2890"/>
              </a:spcBef>
              <a:buFont typeface="Wingdings"/>
              <a:buChar char=""/>
              <a:tabLst>
                <a:tab pos="241935" algn="l"/>
              </a:tabLst>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Pursuing</a:t>
            </a:r>
            <a:r>
              <a:rPr sz="2400" spc="-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24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b="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compelling</a:t>
            </a:r>
            <a:r>
              <a:rPr sz="2400" b="1"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b="1" dirty="0">
                <a:solidFill>
                  <a:srgbClr val="494949"/>
                </a:solidFill>
                <a:latin typeface="Open Sans" panose="020B0606030504020204" pitchFamily="34" charset="0"/>
                <a:ea typeface="Open Sans" panose="020B0606030504020204" pitchFamily="34" charset="0"/>
                <a:cs typeface="Open Sans" panose="020B0606030504020204" pitchFamily="34" charset="0"/>
              </a:rPr>
              <a:t>vision</a:t>
            </a:r>
            <a:r>
              <a:rPr sz="2400" b="1"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b="1"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2400" b="1"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b="1"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the 	</a:t>
            </a:r>
            <a:r>
              <a:rPr sz="2400" b="1" dirty="0">
                <a:solidFill>
                  <a:srgbClr val="494949"/>
                </a:solidFill>
                <a:latin typeface="Open Sans" panose="020B0606030504020204" pitchFamily="34" charset="0"/>
                <a:ea typeface="Open Sans" panose="020B0606030504020204" pitchFamily="34" charset="0"/>
                <a:cs typeface="Open Sans" panose="020B0606030504020204" pitchFamily="34" charset="0"/>
              </a:rPr>
              <a:t>future</a:t>
            </a:r>
            <a:r>
              <a:rPr sz="2400" b="1" spc="-1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while</a:t>
            </a:r>
            <a:r>
              <a:rPr sz="24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providing</a:t>
            </a:r>
            <a:r>
              <a:rPr sz="24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b="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relevant</a:t>
            </a:r>
            <a:r>
              <a:rPr sz="2400" b="1" spc="-1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b="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value 	</a:t>
            </a:r>
            <a:r>
              <a:rPr sz="2400" b="1" dirty="0">
                <a:solidFill>
                  <a:srgbClr val="494949"/>
                </a:solidFill>
                <a:latin typeface="Open Sans" panose="020B0606030504020204" pitchFamily="34" charset="0"/>
                <a:ea typeface="Open Sans" panose="020B0606030504020204" pitchFamily="34" charset="0"/>
                <a:cs typeface="Open Sans" panose="020B0606030504020204" pitchFamily="34" charset="0"/>
              </a:rPr>
              <a:t>today</a:t>
            </a:r>
            <a:r>
              <a:rPr sz="2400" b="1" spc="-1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consistent</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with</a:t>
            </a:r>
            <a:r>
              <a:rPr sz="2400"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that</a:t>
            </a:r>
            <a:r>
              <a:rPr sz="24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vison</a:t>
            </a:r>
            <a:endParaRPr sz="2400" dirty="0">
              <a:latin typeface="Open Sans" panose="020B0606030504020204" pitchFamily="34" charset="0"/>
              <a:ea typeface="Open Sans" panose="020B0606030504020204" pitchFamily="34" charset="0"/>
              <a:cs typeface="Open Sans" panose="020B0606030504020204" pitchFamily="34" charset="0"/>
            </a:endParaRPr>
          </a:p>
        </p:txBody>
      </p:sp>
      <p:pic>
        <p:nvPicPr>
          <p:cNvPr id="7" name="Picture 6" descr="A vintage weighing scales">
            <a:extLst>
              <a:ext uri="{FF2B5EF4-FFF2-40B4-BE49-F238E27FC236}">
                <a16:creationId xmlns:a16="http://schemas.microsoft.com/office/drawing/2014/main" id="{95AE1895-E963-380A-BCF2-404280489139}"/>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8153400" y="1295400"/>
            <a:ext cx="2692400" cy="4038600"/>
          </a:xfrm>
          <a:prstGeom prst="rect">
            <a:avLst/>
          </a:prstGeom>
        </p:spPr>
      </p:pic>
      <p:sp>
        <p:nvSpPr>
          <p:cNvPr id="3" name="object 5">
            <a:extLst>
              <a:ext uri="{FF2B5EF4-FFF2-40B4-BE49-F238E27FC236}">
                <a16:creationId xmlns:a16="http://schemas.microsoft.com/office/drawing/2014/main" id="{E8647EDB-38EB-1E8A-57AB-A21CCAADFF17}"/>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123</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ABE92DA-6844-AA97-F86F-FD2CEEE423F4}"/>
              </a:ext>
            </a:extLst>
          </p:cNvPr>
          <p:cNvSpPr txBox="1"/>
          <p:nvPr/>
        </p:nvSpPr>
        <p:spPr>
          <a:xfrm>
            <a:off x="715086" y="1943663"/>
            <a:ext cx="4930584" cy="313932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Helvetica"/>
                <a:sym typeface="Helvetica"/>
              </a:rPr>
              <a:t>Advocacy</a:t>
            </a:r>
            <a:r>
              <a:rPr kumimoji="0" lang="en-US" sz="1800" b="0" i="0" u="none" strike="noStrike" kern="0" cap="none" spc="0" normalizeH="0" baseline="0" noProof="0" dirty="0">
                <a:ln>
                  <a:noFill/>
                </a:ln>
                <a:solidFill>
                  <a:srgbClr val="000000"/>
                </a:solidFill>
                <a:effectLst/>
                <a:uLnTx/>
                <a:uFillTx/>
                <a:latin typeface="Helvetica"/>
                <a:sym typeface="Helvetica"/>
              </a:rPr>
              <a:t> – Representing member interests in policy and regulation</a:t>
            </a:r>
          </a:p>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Helvetica"/>
              <a:sym typeface="Helvetica"/>
            </a:endParaRPr>
          </a:p>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Helvetica"/>
                <a:sym typeface="Helvetica"/>
              </a:rPr>
              <a:t>Events</a:t>
            </a:r>
            <a:r>
              <a:rPr kumimoji="0" lang="en-US" sz="1800" b="0" i="0" u="none" strike="noStrike" kern="0" cap="none" spc="0" normalizeH="0" baseline="0" noProof="0" dirty="0">
                <a:ln>
                  <a:noFill/>
                </a:ln>
                <a:solidFill>
                  <a:srgbClr val="000000"/>
                </a:solidFill>
                <a:effectLst/>
                <a:uLnTx/>
                <a:uFillTx/>
                <a:latin typeface="Helvetica"/>
                <a:sym typeface="Helvetica"/>
              </a:rPr>
              <a:t> – Conferences, webinars, and networking opportunities</a:t>
            </a:r>
          </a:p>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Helvetica"/>
              <a:sym typeface="Helvetica"/>
            </a:endParaRPr>
          </a:p>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Helvetica"/>
                <a:sym typeface="Helvetica"/>
              </a:rPr>
              <a:t>Publications</a:t>
            </a:r>
            <a:r>
              <a:rPr kumimoji="0" lang="en-US" sz="1800" b="0" i="0" u="none" strike="noStrike" kern="0" cap="none" spc="0" normalizeH="0" baseline="0" noProof="0" dirty="0">
                <a:ln>
                  <a:noFill/>
                </a:ln>
                <a:solidFill>
                  <a:srgbClr val="000000"/>
                </a:solidFill>
                <a:effectLst/>
                <a:uLnTx/>
                <a:uFillTx/>
                <a:latin typeface="Helvetica"/>
                <a:sym typeface="Helvetica"/>
              </a:rPr>
              <a:t> – Trusted, curated information and research</a:t>
            </a:r>
          </a:p>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Helvetica"/>
              <a:sym typeface="Helvetica"/>
            </a:endParaRPr>
          </a:p>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Helvetica"/>
                <a:sym typeface="Helvetica"/>
              </a:rPr>
              <a:t>Standards</a:t>
            </a:r>
            <a:r>
              <a:rPr kumimoji="0" lang="en-US" sz="1800" b="0" i="0" u="none" strike="noStrike" kern="0" cap="none" spc="0" normalizeH="0" baseline="0" noProof="0" dirty="0">
                <a:ln>
                  <a:noFill/>
                </a:ln>
                <a:solidFill>
                  <a:srgbClr val="000000"/>
                </a:solidFill>
                <a:effectLst/>
                <a:uLnTx/>
                <a:uFillTx/>
                <a:latin typeface="Helvetica"/>
                <a:sym typeface="Helvetica"/>
              </a:rPr>
              <a:t> – Industry benchmarks, best practices, certifications</a:t>
            </a:r>
          </a:p>
        </p:txBody>
      </p:sp>
      <p:sp>
        <p:nvSpPr>
          <p:cNvPr id="5" name="TextBox 4">
            <a:extLst>
              <a:ext uri="{FF2B5EF4-FFF2-40B4-BE49-F238E27FC236}">
                <a16:creationId xmlns:a16="http://schemas.microsoft.com/office/drawing/2014/main" id="{808072F7-0683-CBC6-7A04-B5C898D9BE7B}"/>
              </a:ext>
            </a:extLst>
          </p:cNvPr>
          <p:cNvSpPr txBox="1"/>
          <p:nvPr/>
        </p:nvSpPr>
        <p:spPr>
          <a:xfrm>
            <a:off x="6678709" y="1638997"/>
            <a:ext cx="4930584" cy="313932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Helvetica"/>
              <a:sym typeface="Helvetica"/>
            </a:endParaRPr>
          </a:p>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Helvetica"/>
                <a:sym typeface="Helvetica"/>
              </a:rPr>
              <a:t>Actionable Knowledge</a:t>
            </a:r>
            <a:r>
              <a:rPr kumimoji="0" lang="en-US" sz="1800" b="0" i="0" u="none" strike="noStrike" kern="0" cap="none" spc="0" normalizeH="0" baseline="0" noProof="0" dirty="0">
                <a:ln>
                  <a:noFill/>
                </a:ln>
                <a:solidFill>
                  <a:srgbClr val="000000"/>
                </a:solidFill>
                <a:effectLst/>
                <a:uLnTx/>
                <a:uFillTx/>
                <a:latin typeface="Helvetica"/>
                <a:sym typeface="Helvetica"/>
              </a:rPr>
              <a:t> – Helps members make better professional or business decisions</a:t>
            </a:r>
          </a:p>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Helvetica"/>
              <a:sym typeface="Helvetica"/>
            </a:endParaRPr>
          </a:p>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Helvetica"/>
              <a:sym typeface="Helvetica"/>
            </a:endParaRPr>
          </a:p>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Helvetica"/>
                <a:sym typeface="Helvetica"/>
              </a:rPr>
              <a:t>Insight into Change</a:t>
            </a:r>
            <a:r>
              <a:rPr kumimoji="0" lang="en-US" sz="1800" b="0" i="0" u="none" strike="noStrike" kern="0" cap="none" spc="0" normalizeH="0" baseline="0" noProof="0" dirty="0">
                <a:ln>
                  <a:noFill/>
                </a:ln>
                <a:solidFill>
                  <a:srgbClr val="000000"/>
                </a:solidFill>
                <a:effectLst/>
                <a:uLnTx/>
                <a:uFillTx/>
                <a:latin typeface="Helvetica"/>
                <a:sym typeface="Helvetica"/>
              </a:rPr>
              <a:t> – Understand trends and anticipate what’s next</a:t>
            </a:r>
          </a:p>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Helvetica"/>
              <a:sym typeface="Helvetica"/>
            </a:endParaRPr>
          </a:p>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Helvetica"/>
              <a:sym typeface="Helvetica"/>
            </a:endParaRPr>
          </a:p>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Helvetica"/>
                <a:sym typeface="Helvetica"/>
              </a:rPr>
              <a:t>Credibility &amp; Community</a:t>
            </a:r>
            <a:r>
              <a:rPr kumimoji="0" lang="en-US" sz="1800" b="0" i="0" u="none" strike="noStrike" kern="0" cap="none" spc="0" normalizeH="0" baseline="0" noProof="0" dirty="0">
                <a:ln>
                  <a:noFill/>
                </a:ln>
                <a:solidFill>
                  <a:srgbClr val="000000"/>
                </a:solidFill>
                <a:effectLst/>
                <a:uLnTx/>
                <a:uFillTx/>
                <a:latin typeface="Helvetica"/>
                <a:sym typeface="Helvetica"/>
              </a:rPr>
              <a:t> – Connects professionals within a trusted network</a:t>
            </a:r>
          </a:p>
        </p:txBody>
      </p:sp>
      <p:sp>
        <p:nvSpPr>
          <p:cNvPr id="6" name="Title 5">
            <a:extLst>
              <a:ext uri="{FF2B5EF4-FFF2-40B4-BE49-F238E27FC236}">
                <a16:creationId xmlns:a16="http://schemas.microsoft.com/office/drawing/2014/main" id="{9339AAE1-0158-C0E3-35C5-C780402187AE}"/>
              </a:ext>
            </a:extLst>
          </p:cNvPr>
          <p:cNvSpPr>
            <a:spLocks noGrp="1"/>
          </p:cNvSpPr>
          <p:nvPr>
            <p:ph type="title"/>
          </p:nvPr>
        </p:nvSpPr>
        <p:spPr>
          <a:xfrm>
            <a:off x="0" y="5770708"/>
            <a:ext cx="12192000" cy="1087292"/>
          </a:xfrm>
          <a:noFill/>
        </p:spPr>
        <p:txBody>
          <a:bodyPr>
            <a:normAutofit/>
          </a:bodyPr>
          <a:lstStyle/>
          <a:p>
            <a:pPr algn="ctr"/>
            <a:r>
              <a:rPr lang="en-US" sz="2800" dirty="0"/>
              <a:t>Associations too often tell members about features instead of focusing on the benefits they should receive.</a:t>
            </a:r>
          </a:p>
        </p:txBody>
      </p:sp>
      <p:pic>
        <p:nvPicPr>
          <p:cNvPr id="8" name="Graphic 7" descr="Lightbulb and gear with solid fill">
            <a:extLst>
              <a:ext uri="{FF2B5EF4-FFF2-40B4-BE49-F238E27FC236}">
                <a16:creationId xmlns:a16="http://schemas.microsoft.com/office/drawing/2014/main" id="{42F31671-A5F6-1A73-C845-E16B3475D21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6008671" y="2005346"/>
            <a:ext cx="579299" cy="579299"/>
          </a:xfrm>
          <a:prstGeom prst="rect">
            <a:avLst/>
          </a:prstGeom>
        </p:spPr>
      </p:pic>
      <p:pic>
        <p:nvPicPr>
          <p:cNvPr id="10" name="Graphic 9" descr="Bar graph with upward trend with solid fill">
            <a:extLst>
              <a:ext uri="{FF2B5EF4-FFF2-40B4-BE49-F238E27FC236}">
                <a16:creationId xmlns:a16="http://schemas.microsoft.com/office/drawing/2014/main" id="{B8CAC270-ED8A-856E-5FF8-2764213D0E5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008670" y="3090299"/>
            <a:ext cx="579299" cy="579299"/>
          </a:xfrm>
          <a:prstGeom prst="rect">
            <a:avLst/>
          </a:prstGeom>
        </p:spPr>
      </p:pic>
      <p:pic>
        <p:nvPicPr>
          <p:cNvPr id="12" name="Graphic 11" descr="Users outline">
            <a:extLst>
              <a:ext uri="{FF2B5EF4-FFF2-40B4-BE49-F238E27FC236}">
                <a16:creationId xmlns:a16="http://schemas.microsoft.com/office/drawing/2014/main" id="{FEE03FE4-3A1C-A0A8-5AA8-9E8BB790631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026524" y="4161880"/>
            <a:ext cx="564836" cy="564836"/>
          </a:xfrm>
          <a:prstGeom prst="rect">
            <a:avLst/>
          </a:prstGeom>
        </p:spPr>
      </p:pic>
      <p:sp>
        <p:nvSpPr>
          <p:cNvPr id="14" name="TextBox 13">
            <a:extLst>
              <a:ext uri="{FF2B5EF4-FFF2-40B4-BE49-F238E27FC236}">
                <a16:creationId xmlns:a16="http://schemas.microsoft.com/office/drawing/2014/main" id="{C1CA0CEF-5A53-01FE-756A-DBED5CF999FA}"/>
              </a:ext>
            </a:extLst>
          </p:cNvPr>
          <p:cNvSpPr txBox="1"/>
          <p:nvPr/>
        </p:nvSpPr>
        <p:spPr>
          <a:xfrm>
            <a:off x="5948227" y="-2165"/>
            <a:ext cx="6243773" cy="123110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117624"/>
                </a:solidFill>
                <a:effectLst/>
                <a:uLnTx/>
                <a:uFillTx/>
                <a:latin typeface="Helvetica"/>
                <a:sym typeface="Helvetica"/>
              </a:rPr>
              <a:t>Benefits</a:t>
            </a:r>
          </a:p>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Helvetica"/>
              <a:sym typeface="Helvetica"/>
            </a:endParaRP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Helvetica"/>
                <a:sym typeface="Helvetica"/>
              </a:rPr>
              <a:t>Outcomes (What members are looking for)</a:t>
            </a:r>
          </a:p>
        </p:txBody>
      </p:sp>
      <p:sp>
        <p:nvSpPr>
          <p:cNvPr id="16" name="TextBox 15">
            <a:extLst>
              <a:ext uri="{FF2B5EF4-FFF2-40B4-BE49-F238E27FC236}">
                <a16:creationId xmlns:a16="http://schemas.microsoft.com/office/drawing/2014/main" id="{EA499539-FE4E-65FC-0B8F-960FE7299856}"/>
              </a:ext>
            </a:extLst>
          </p:cNvPr>
          <p:cNvSpPr txBox="1"/>
          <p:nvPr/>
        </p:nvSpPr>
        <p:spPr>
          <a:xfrm>
            <a:off x="0" y="0"/>
            <a:ext cx="5948227" cy="123110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117624"/>
                </a:solidFill>
                <a:effectLst/>
                <a:uLnTx/>
                <a:uFillTx/>
                <a:latin typeface="Helvetica"/>
                <a:sym typeface="Helvetica"/>
              </a:rPr>
              <a:t>Features</a:t>
            </a:r>
          </a:p>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Helvetica"/>
              <a:sym typeface="Helvetica"/>
            </a:endParaRP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Helvetica"/>
                <a:sym typeface="Helvetica"/>
              </a:rPr>
              <a:t>Outputs (The things we do)</a:t>
            </a:r>
          </a:p>
        </p:txBody>
      </p:sp>
      <p:pic>
        <p:nvPicPr>
          <p:cNvPr id="18" name="Graphic 17" descr="Megaphone with solid fill">
            <a:extLst>
              <a:ext uri="{FF2B5EF4-FFF2-40B4-BE49-F238E27FC236}">
                <a16:creationId xmlns:a16="http://schemas.microsoft.com/office/drawing/2014/main" id="{41045278-9B3C-3072-17F9-6657C6E34CA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7851" y="1970487"/>
            <a:ext cx="591671" cy="591671"/>
          </a:xfrm>
          <a:prstGeom prst="rect">
            <a:avLst/>
          </a:prstGeom>
        </p:spPr>
      </p:pic>
      <p:pic>
        <p:nvPicPr>
          <p:cNvPr id="24" name="Graphic 23" descr="Daily calendar outline">
            <a:extLst>
              <a:ext uri="{FF2B5EF4-FFF2-40B4-BE49-F238E27FC236}">
                <a16:creationId xmlns:a16="http://schemas.microsoft.com/office/drawing/2014/main" id="{F1936BF4-056A-A3E6-95E8-FF713B15EEC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9903" y="2841130"/>
            <a:ext cx="549236" cy="549236"/>
          </a:xfrm>
          <a:prstGeom prst="rect">
            <a:avLst/>
          </a:prstGeom>
        </p:spPr>
      </p:pic>
      <p:pic>
        <p:nvPicPr>
          <p:cNvPr id="26" name="Graphic 25" descr="Newspaper with solid fill">
            <a:extLst>
              <a:ext uri="{FF2B5EF4-FFF2-40B4-BE49-F238E27FC236}">
                <a16:creationId xmlns:a16="http://schemas.microsoft.com/office/drawing/2014/main" id="{25080569-513D-B1A5-D967-AF29540292D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49308" y="3673004"/>
            <a:ext cx="591671" cy="591671"/>
          </a:xfrm>
          <a:prstGeom prst="rect">
            <a:avLst/>
          </a:prstGeom>
        </p:spPr>
      </p:pic>
      <p:pic>
        <p:nvPicPr>
          <p:cNvPr id="28" name="Graphic 27" descr="Checklist with solid fill">
            <a:extLst>
              <a:ext uri="{FF2B5EF4-FFF2-40B4-BE49-F238E27FC236}">
                <a16:creationId xmlns:a16="http://schemas.microsoft.com/office/drawing/2014/main" id="{93B3053A-F899-E901-C761-AA0186B744F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2628" y="4506658"/>
            <a:ext cx="517309" cy="517309"/>
          </a:xfrm>
          <a:prstGeom prst="rect">
            <a:avLst/>
          </a:prstGeom>
        </p:spPr>
      </p:pic>
    </p:spTree>
    <p:extLst>
      <p:ext uri="{BB962C8B-B14F-4D97-AF65-F5344CB8AC3E}">
        <p14:creationId xmlns:p14="http://schemas.microsoft.com/office/powerpoint/2010/main" val="176284212"/>
      </p:ext>
    </p:extLst>
  </p:cSld>
  <p:clrMapOvr>
    <a:masterClrMapping/>
  </p:clrMapOvr>
  <p:transition spd="med"/>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2678708"/>
            <a:ext cx="10058400" cy="923330"/>
          </a:xfrm>
        </p:spPr>
        <p:txBody>
          <a:bodyPr/>
          <a:lstStyle/>
          <a:p>
            <a:r>
              <a:rPr dirty="0">
                <a:solidFill>
                  <a:srgbClr val="117624"/>
                </a:solidFill>
                <a:latin typeface="Open Sans" panose="020B0606030504020204" pitchFamily="34" charset="0"/>
                <a:ea typeface="Open Sans" panose="020B0606030504020204" pitchFamily="34" charset="0"/>
                <a:cs typeface="Open Sans" panose="020B0606030504020204" pitchFamily="34" charset="0"/>
              </a:rPr>
              <a:t>Strategic Plan Framework</a:t>
            </a:r>
          </a:p>
        </p:txBody>
      </p:sp>
      <p:sp>
        <p:nvSpPr>
          <p:cNvPr id="3" name="Subtitle 2"/>
          <p:cNvSpPr>
            <a:spLocks noGrp="1"/>
          </p:cNvSpPr>
          <p:nvPr>
            <p:ph type="subTitle" idx="1"/>
          </p:nvPr>
        </p:nvSpPr>
        <p:spPr>
          <a:xfrm>
            <a:off x="1524000" y="3602038"/>
            <a:ext cx="9144000" cy="369332"/>
          </a:xfrm>
        </p:spPr>
        <p:txBody>
          <a:bodyPr/>
          <a:lstStyle/>
          <a:p>
            <a:r>
              <a:rPr dirty="0">
                <a:latin typeface="Open Sans" panose="020B0606030504020204" pitchFamily="34" charset="0"/>
                <a:ea typeface="Open Sans" panose="020B0606030504020204" pitchFamily="34" charset="0"/>
                <a:cs typeface="Open Sans" panose="020B0606030504020204" pitchFamily="34" charset="0"/>
              </a:rPr>
              <a:t>Essential Elements of an Effective Strategic Plan Framework</a:t>
            </a:r>
          </a:p>
        </p:txBody>
      </p:sp>
      <p:sp>
        <p:nvSpPr>
          <p:cNvPr id="4" name="object 5">
            <a:extLst>
              <a:ext uri="{FF2B5EF4-FFF2-40B4-BE49-F238E27FC236}">
                <a16:creationId xmlns:a16="http://schemas.microsoft.com/office/drawing/2014/main" id="{BD7FB3FE-A996-FE9B-40FB-214B54F0A536}"/>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125</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2988" y="10922"/>
            <a:ext cx="11006023" cy="369332"/>
          </a:xfrm>
        </p:spPr>
        <p:txBody>
          <a:bodyPr/>
          <a:lstStyle/>
          <a:p>
            <a:r>
              <a:rPr dirty="0">
                <a:solidFill>
                  <a:srgbClr val="117624"/>
                </a:solidFill>
                <a:latin typeface="Open Sans" panose="020B0606030504020204" pitchFamily="34" charset="0"/>
                <a:ea typeface="Open Sans" panose="020B0606030504020204" pitchFamily="34" charset="0"/>
                <a:cs typeface="Open Sans" panose="020B0606030504020204" pitchFamily="34" charset="0"/>
              </a:rPr>
              <a:t>Core Purpose &amp; Core Values</a:t>
            </a:r>
          </a:p>
        </p:txBody>
      </p:sp>
      <p:sp>
        <p:nvSpPr>
          <p:cNvPr id="3" name="Content Placeholder 2"/>
          <p:cNvSpPr>
            <a:spLocks noGrp="1"/>
          </p:cNvSpPr>
          <p:nvPr>
            <p:ph idx="1"/>
          </p:nvPr>
        </p:nvSpPr>
        <p:spPr>
          <a:xfrm>
            <a:off x="2139567" y="1326896"/>
            <a:ext cx="7674609" cy="738664"/>
          </a:xfrm>
        </p:spPr>
        <p:txBody>
          <a:bodyPr/>
          <a:lstStyle/>
          <a:p>
            <a:r>
              <a:rPr dirty="0">
                <a:latin typeface="Open Sans" panose="020B0606030504020204" pitchFamily="34" charset="0"/>
                <a:ea typeface="Open Sans" panose="020B0606030504020204" pitchFamily="34" charset="0"/>
                <a:cs typeface="Open Sans" panose="020B0606030504020204" pitchFamily="34" charset="0"/>
              </a:rPr>
              <a:t>Defines why the organization exists and the principles that guide behavior, culture, and decision-making.</a:t>
            </a:r>
          </a:p>
        </p:txBody>
      </p:sp>
      <p:sp>
        <p:nvSpPr>
          <p:cNvPr id="4" name="Title 1">
            <a:extLst>
              <a:ext uri="{FF2B5EF4-FFF2-40B4-BE49-F238E27FC236}">
                <a16:creationId xmlns:a16="http://schemas.microsoft.com/office/drawing/2014/main" id="{5BAFC36E-4F7B-10FE-883E-E4F812D8242E}"/>
              </a:ext>
            </a:extLst>
          </p:cNvPr>
          <p:cNvSpPr txBox="1">
            <a:spLocks/>
          </p:cNvSpPr>
          <p:nvPr/>
        </p:nvSpPr>
        <p:spPr>
          <a:xfrm>
            <a:off x="838200" y="2706423"/>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latin typeface="Open Sans" panose="020B0606030504020204" pitchFamily="34" charset="0"/>
                <a:ea typeface="Open Sans" panose="020B0606030504020204" pitchFamily="34" charset="0"/>
                <a:cs typeface="Open Sans" panose="020B0606030504020204" pitchFamily="34" charset="0"/>
              </a:rPr>
              <a:t>Vision of Future Success</a:t>
            </a:r>
          </a:p>
        </p:txBody>
      </p:sp>
      <p:sp>
        <p:nvSpPr>
          <p:cNvPr id="5" name="Content Placeholder 2">
            <a:extLst>
              <a:ext uri="{FF2B5EF4-FFF2-40B4-BE49-F238E27FC236}">
                <a16:creationId xmlns:a16="http://schemas.microsoft.com/office/drawing/2014/main" id="{6BE627FC-D938-8155-34C1-A32C0408FF87}"/>
              </a:ext>
            </a:extLst>
          </p:cNvPr>
          <p:cNvSpPr txBox="1">
            <a:spLocks/>
          </p:cNvSpPr>
          <p:nvPr/>
        </p:nvSpPr>
        <p:spPr>
          <a:xfrm>
            <a:off x="838200" y="4001294"/>
            <a:ext cx="10515600" cy="103610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Open Sans" panose="020B0606030504020204" pitchFamily="34" charset="0"/>
                <a:ea typeface="Open Sans" panose="020B0606030504020204" pitchFamily="34" charset="0"/>
                <a:cs typeface="Open Sans" panose="020B0606030504020204" pitchFamily="34" charset="0"/>
              </a:rPr>
              <a:t>Describes the long-term aspiration and vivid narrative of what success looks like.</a:t>
            </a:r>
          </a:p>
        </p:txBody>
      </p:sp>
      <p:sp>
        <p:nvSpPr>
          <p:cNvPr id="6" name="object 5">
            <a:extLst>
              <a:ext uri="{FF2B5EF4-FFF2-40B4-BE49-F238E27FC236}">
                <a16:creationId xmlns:a16="http://schemas.microsoft.com/office/drawing/2014/main" id="{73927557-9C3E-E28B-96CC-241E216AE5D7}"/>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126</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3440" y="140720"/>
            <a:ext cx="10515600" cy="369332"/>
          </a:xfrm>
        </p:spPr>
        <p:txBody>
          <a:bodyPr/>
          <a:lstStyle/>
          <a:p>
            <a:r>
              <a:rPr dirty="0">
                <a:solidFill>
                  <a:srgbClr val="117624"/>
                </a:solidFill>
                <a:latin typeface="Open Sans" panose="020B0606030504020204" pitchFamily="34" charset="0"/>
                <a:ea typeface="Open Sans" panose="020B0606030504020204" pitchFamily="34" charset="0"/>
                <a:cs typeface="Open Sans" panose="020B0606030504020204" pitchFamily="34" charset="0"/>
              </a:rPr>
              <a:t>5-Year Goals</a:t>
            </a:r>
          </a:p>
        </p:txBody>
      </p:sp>
      <p:sp>
        <p:nvSpPr>
          <p:cNvPr id="3" name="Content Placeholder 2"/>
          <p:cNvSpPr>
            <a:spLocks noGrp="1"/>
          </p:cNvSpPr>
          <p:nvPr>
            <p:ph idx="1"/>
          </p:nvPr>
        </p:nvSpPr>
        <p:spPr>
          <a:xfrm>
            <a:off x="844731" y="1024705"/>
            <a:ext cx="10515600" cy="369332"/>
          </a:xfrm>
        </p:spPr>
        <p:txBody>
          <a:bodyPr/>
          <a:lstStyle/>
          <a:p>
            <a:r>
              <a:rPr dirty="0">
                <a:latin typeface="Open Sans" panose="020B0606030504020204" pitchFamily="34" charset="0"/>
                <a:ea typeface="Open Sans" panose="020B0606030504020204" pitchFamily="34" charset="0"/>
                <a:cs typeface="Open Sans" panose="020B0606030504020204" pitchFamily="34" charset="0"/>
              </a:rPr>
              <a:t>Outcome-oriented targets serving as milestones toward the vision.</a:t>
            </a:r>
          </a:p>
        </p:txBody>
      </p:sp>
      <p:sp>
        <p:nvSpPr>
          <p:cNvPr id="4" name="Title 1">
            <a:extLst>
              <a:ext uri="{FF2B5EF4-FFF2-40B4-BE49-F238E27FC236}">
                <a16:creationId xmlns:a16="http://schemas.microsoft.com/office/drawing/2014/main" id="{EF851E63-0FAD-578C-C821-5DB21D2884BC}"/>
              </a:ext>
            </a:extLst>
          </p:cNvPr>
          <p:cNvSpPr txBox="1">
            <a:spLocks/>
          </p:cNvSpPr>
          <p:nvPr/>
        </p:nvSpPr>
        <p:spPr>
          <a:xfrm>
            <a:off x="838200" y="1849057"/>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latin typeface="Open Sans" panose="020B0606030504020204" pitchFamily="34" charset="0"/>
                <a:ea typeface="Open Sans" panose="020B0606030504020204" pitchFamily="34" charset="0"/>
                <a:cs typeface="Open Sans" panose="020B0606030504020204" pitchFamily="34" charset="0"/>
              </a:rPr>
              <a:t>2–5 Year Strategic Objectives</a:t>
            </a:r>
          </a:p>
        </p:txBody>
      </p:sp>
      <p:sp>
        <p:nvSpPr>
          <p:cNvPr id="5" name="Content Placeholder 2">
            <a:extLst>
              <a:ext uri="{FF2B5EF4-FFF2-40B4-BE49-F238E27FC236}">
                <a16:creationId xmlns:a16="http://schemas.microsoft.com/office/drawing/2014/main" id="{EEAC3E7F-DBD1-A078-A53B-3C9E67F7E26D}"/>
              </a:ext>
            </a:extLst>
          </p:cNvPr>
          <p:cNvSpPr txBox="1">
            <a:spLocks/>
          </p:cNvSpPr>
          <p:nvPr/>
        </p:nvSpPr>
        <p:spPr>
          <a:xfrm>
            <a:off x="838200" y="3421001"/>
            <a:ext cx="10515600" cy="69744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Open Sans" panose="020B0606030504020204" pitchFamily="34" charset="0"/>
                <a:ea typeface="Open Sans" panose="020B0606030504020204" pitchFamily="34" charset="0"/>
                <a:cs typeface="Open Sans" panose="020B0606030504020204" pitchFamily="34" charset="0"/>
              </a:rPr>
              <a:t>Focused areas for meaningful change to achieve goals.</a:t>
            </a:r>
          </a:p>
        </p:txBody>
      </p:sp>
      <p:sp>
        <p:nvSpPr>
          <p:cNvPr id="6" name="Title 1">
            <a:extLst>
              <a:ext uri="{FF2B5EF4-FFF2-40B4-BE49-F238E27FC236}">
                <a16:creationId xmlns:a16="http://schemas.microsoft.com/office/drawing/2014/main" id="{1AFC565D-88D8-3B14-F385-6767CE9ED139}"/>
              </a:ext>
            </a:extLst>
          </p:cNvPr>
          <p:cNvSpPr txBox="1">
            <a:spLocks/>
          </p:cNvSpPr>
          <p:nvPr/>
        </p:nvSpPr>
        <p:spPr>
          <a:xfrm>
            <a:off x="838200" y="419100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latin typeface="Open Sans" panose="020B0606030504020204" pitchFamily="34" charset="0"/>
                <a:ea typeface="Open Sans" panose="020B0606030504020204" pitchFamily="34" charset="0"/>
                <a:cs typeface="Open Sans" panose="020B0606030504020204" pitchFamily="34" charset="0"/>
              </a:rPr>
              <a:t>1–2 Year Tactics</a:t>
            </a:r>
          </a:p>
        </p:txBody>
      </p:sp>
      <p:sp>
        <p:nvSpPr>
          <p:cNvPr id="7" name="Content Placeholder 2">
            <a:extLst>
              <a:ext uri="{FF2B5EF4-FFF2-40B4-BE49-F238E27FC236}">
                <a16:creationId xmlns:a16="http://schemas.microsoft.com/office/drawing/2014/main" id="{E988769C-EF01-6783-ADDC-A11A8C686969}"/>
              </a:ext>
            </a:extLst>
          </p:cNvPr>
          <p:cNvSpPr txBox="1">
            <a:spLocks/>
          </p:cNvSpPr>
          <p:nvPr/>
        </p:nvSpPr>
        <p:spPr>
          <a:xfrm>
            <a:off x="853440" y="5450707"/>
            <a:ext cx="10515600" cy="765175"/>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Open Sans" panose="020B0606030504020204" pitchFamily="34" charset="0"/>
                <a:ea typeface="Open Sans" panose="020B0606030504020204" pitchFamily="34" charset="0"/>
                <a:cs typeface="Open Sans" panose="020B0606030504020204" pitchFamily="34" charset="0"/>
              </a:rPr>
              <a:t>Specific initiatives and program alignments supporting the objectives.</a:t>
            </a:r>
          </a:p>
        </p:txBody>
      </p:sp>
      <p:sp>
        <p:nvSpPr>
          <p:cNvPr id="8" name="object 5">
            <a:extLst>
              <a:ext uri="{FF2B5EF4-FFF2-40B4-BE49-F238E27FC236}">
                <a16:creationId xmlns:a16="http://schemas.microsoft.com/office/drawing/2014/main" id="{F70B9FFD-019E-D6AB-9B4D-AF72D456A640}"/>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127</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369332"/>
          </a:xfrm>
        </p:spPr>
        <p:txBody>
          <a:bodyPr/>
          <a:lstStyle/>
          <a:p>
            <a:r>
              <a:rPr dirty="0">
                <a:solidFill>
                  <a:srgbClr val="117624"/>
                </a:solidFill>
                <a:latin typeface="Open Sans" panose="020B0606030504020204" pitchFamily="34" charset="0"/>
                <a:ea typeface="Open Sans" panose="020B0606030504020204" pitchFamily="34" charset="0"/>
                <a:cs typeface="Open Sans" panose="020B0606030504020204" pitchFamily="34" charset="0"/>
              </a:rPr>
              <a:t>KPIs / Metrics</a:t>
            </a:r>
          </a:p>
        </p:txBody>
      </p:sp>
      <p:sp>
        <p:nvSpPr>
          <p:cNvPr id="3" name="Content Placeholder 2"/>
          <p:cNvSpPr>
            <a:spLocks noGrp="1"/>
          </p:cNvSpPr>
          <p:nvPr>
            <p:ph idx="1"/>
          </p:nvPr>
        </p:nvSpPr>
        <p:spPr>
          <a:xfrm>
            <a:off x="838200" y="1388003"/>
            <a:ext cx="10515600" cy="369332"/>
          </a:xfrm>
        </p:spPr>
        <p:txBody>
          <a:bodyPr/>
          <a:lstStyle/>
          <a:p>
            <a:r>
              <a:rPr dirty="0">
                <a:latin typeface="Open Sans" panose="020B0606030504020204" pitchFamily="34" charset="0"/>
                <a:ea typeface="Open Sans" panose="020B0606030504020204" pitchFamily="34" charset="0"/>
                <a:cs typeface="Open Sans" panose="020B0606030504020204" pitchFamily="34" charset="0"/>
              </a:rPr>
              <a:t>Quantitative and qualitative indicators to assess progress.</a:t>
            </a:r>
          </a:p>
        </p:txBody>
      </p:sp>
      <p:sp>
        <p:nvSpPr>
          <p:cNvPr id="4" name="Title 1">
            <a:extLst>
              <a:ext uri="{FF2B5EF4-FFF2-40B4-BE49-F238E27FC236}">
                <a16:creationId xmlns:a16="http://schemas.microsoft.com/office/drawing/2014/main" id="{3BCD26E4-6672-BB69-E517-5718BB7027FE}"/>
              </a:ext>
            </a:extLst>
          </p:cNvPr>
          <p:cNvSpPr txBox="1">
            <a:spLocks/>
          </p:cNvSpPr>
          <p:nvPr/>
        </p:nvSpPr>
        <p:spPr>
          <a:xfrm>
            <a:off x="838200" y="2065863"/>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latin typeface="Open Sans" panose="020B0606030504020204" pitchFamily="34" charset="0"/>
                <a:ea typeface="Open Sans" panose="020B0606030504020204" pitchFamily="34" charset="0"/>
                <a:cs typeface="Open Sans" panose="020B0606030504020204" pitchFamily="34" charset="0"/>
              </a:rPr>
              <a:t>Budget &amp; Volunteer Structure</a:t>
            </a:r>
          </a:p>
        </p:txBody>
      </p:sp>
      <p:sp>
        <p:nvSpPr>
          <p:cNvPr id="5" name="Content Placeholder 2">
            <a:extLst>
              <a:ext uri="{FF2B5EF4-FFF2-40B4-BE49-F238E27FC236}">
                <a16:creationId xmlns:a16="http://schemas.microsoft.com/office/drawing/2014/main" id="{3451FD87-A828-BAD4-5560-37B52ED75B65}"/>
              </a:ext>
            </a:extLst>
          </p:cNvPr>
          <p:cNvSpPr txBox="1">
            <a:spLocks/>
          </p:cNvSpPr>
          <p:nvPr/>
        </p:nvSpPr>
        <p:spPr>
          <a:xfrm>
            <a:off x="838200" y="3458766"/>
            <a:ext cx="10515600" cy="103610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Open Sans" panose="020B0606030504020204" pitchFamily="34" charset="0"/>
                <a:ea typeface="Open Sans" panose="020B0606030504020204" pitchFamily="34" charset="0"/>
                <a:cs typeface="Open Sans" panose="020B0606030504020204" pitchFamily="34" charset="0"/>
              </a:rPr>
              <a:t>Aligns financial and human resources to enable effective implementation.</a:t>
            </a:r>
          </a:p>
        </p:txBody>
      </p:sp>
      <p:sp>
        <p:nvSpPr>
          <p:cNvPr id="6" name="Title 1">
            <a:extLst>
              <a:ext uri="{FF2B5EF4-FFF2-40B4-BE49-F238E27FC236}">
                <a16:creationId xmlns:a16="http://schemas.microsoft.com/office/drawing/2014/main" id="{18C61A9D-80B5-4AC7-7AF3-1678143D3976}"/>
              </a:ext>
            </a:extLst>
          </p:cNvPr>
          <p:cNvSpPr txBox="1">
            <a:spLocks/>
          </p:cNvSpPr>
          <p:nvPr/>
        </p:nvSpPr>
        <p:spPr>
          <a:xfrm>
            <a:off x="838200" y="435239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latin typeface="Open Sans" panose="020B0606030504020204" pitchFamily="34" charset="0"/>
                <a:ea typeface="Open Sans" panose="020B0606030504020204" pitchFamily="34" charset="0"/>
                <a:cs typeface="Open Sans" panose="020B0606030504020204" pitchFamily="34" charset="0"/>
              </a:rPr>
              <a:t>Annual Operating Plan</a:t>
            </a:r>
          </a:p>
        </p:txBody>
      </p:sp>
      <p:sp>
        <p:nvSpPr>
          <p:cNvPr id="7" name="Content Placeholder 2">
            <a:extLst>
              <a:ext uri="{FF2B5EF4-FFF2-40B4-BE49-F238E27FC236}">
                <a16:creationId xmlns:a16="http://schemas.microsoft.com/office/drawing/2014/main" id="{6EDE2362-D23E-DC42-B5EB-359F5B7007AA}"/>
              </a:ext>
            </a:extLst>
          </p:cNvPr>
          <p:cNvSpPr txBox="1">
            <a:spLocks/>
          </p:cNvSpPr>
          <p:nvPr/>
        </p:nvSpPr>
        <p:spPr>
          <a:xfrm>
            <a:off x="838200" y="5579800"/>
            <a:ext cx="10515600" cy="64664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Open Sans" panose="020B0606030504020204" pitchFamily="34" charset="0"/>
                <a:ea typeface="Open Sans" panose="020B0606030504020204" pitchFamily="34" charset="0"/>
                <a:cs typeface="Open Sans" panose="020B0606030504020204" pitchFamily="34" charset="0"/>
              </a:rPr>
              <a:t>Year-by-year roadmap translating strategy into action.</a:t>
            </a:r>
          </a:p>
        </p:txBody>
      </p:sp>
      <p:sp>
        <p:nvSpPr>
          <p:cNvPr id="8" name="object 5">
            <a:extLst>
              <a:ext uri="{FF2B5EF4-FFF2-40B4-BE49-F238E27FC236}">
                <a16:creationId xmlns:a16="http://schemas.microsoft.com/office/drawing/2014/main" id="{43840D43-7237-D4B9-DA40-9372D4622B78}"/>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128</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17F4BDD-B7D6-F49F-0668-947322103910}"/>
              </a:ext>
            </a:extLst>
          </p:cNvPr>
          <p:cNvSpPr txBox="1"/>
          <p:nvPr/>
        </p:nvSpPr>
        <p:spPr>
          <a:xfrm>
            <a:off x="1409700" y="136525"/>
            <a:ext cx="10287000" cy="5878532"/>
          </a:xfrm>
          <a:prstGeom prst="rect">
            <a:avLst/>
          </a:prstGeom>
          <a:noFill/>
        </p:spPr>
        <p:txBody>
          <a:bodyPr wrap="square" rtlCol="0">
            <a:spAutoFit/>
          </a:bodyPr>
          <a:lstStyle/>
          <a:p>
            <a:pPr algn="ctr"/>
            <a:r>
              <a:rPr lang="en-US" sz="3600" b="1"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Basic Types of Measures</a:t>
            </a:r>
          </a:p>
          <a:p>
            <a:pPr algn="ctr"/>
            <a:endParaRPr lang="en-US" sz="3200" dirty="0">
              <a:latin typeface="Open Sans" panose="020B0606030504020204" pitchFamily="34" charset="0"/>
              <a:ea typeface="Open Sans" panose="020B0606030504020204" pitchFamily="34" charset="0"/>
              <a:cs typeface="Open Sans" panose="020B0606030504020204" pitchFamily="34" charset="0"/>
            </a:endParaRPr>
          </a:p>
          <a:p>
            <a:r>
              <a:rPr lang="en-US" sz="28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Input </a:t>
            </a:r>
            <a:r>
              <a:rPr lang="en-US" sz="2800" dirty="0">
                <a:solidFill>
                  <a:srgbClr val="002060"/>
                </a:solidFill>
                <a:latin typeface="Open Sans" panose="020B0606030504020204" pitchFamily="34" charset="0"/>
                <a:ea typeface="Open Sans" panose="020B0606030504020204" pitchFamily="34" charset="0"/>
                <a:cs typeface="Open Sans" panose="020B0606030504020204" pitchFamily="34" charset="0"/>
              </a:rPr>
              <a:t>measures</a:t>
            </a:r>
            <a:r>
              <a:rPr lang="en-US" sz="28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 </a:t>
            </a:r>
            <a:r>
              <a:rPr lang="en-US" sz="2800" dirty="0">
                <a:latin typeface="Open Sans" panose="020B0606030504020204" pitchFamily="34" charset="0"/>
                <a:ea typeface="Open Sans" panose="020B0606030504020204" pitchFamily="34" charset="0"/>
                <a:cs typeface="Open Sans" panose="020B0606030504020204" pitchFamily="34" charset="0"/>
              </a:rPr>
              <a:t>– </a:t>
            </a:r>
            <a:r>
              <a:rPr lang="en-US" sz="2800" i="1" dirty="0">
                <a:latin typeface="Open Sans" panose="020B0606030504020204" pitchFamily="34" charset="0"/>
                <a:ea typeface="Open Sans" panose="020B0606030504020204" pitchFamily="34" charset="0"/>
                <a:cs typeface="Open Sans" panose="020B0606030504020204" pitchFamily="34" charset="0"/>
              </a:rPr>
              <a:t>how much is coming in </a:t>
            </a:r>
            <a:r>
              <a:rPr lang="en-US" sz="2800" dirty="0">
                <a:latin typeface="Open Sans" panose="020B0606030504020204" pitchFamily="34" charset="0"/>
                <a:ea typeface="Open Sans" panose="020B0606030504020204" pitchFamily="34" charset="0"/>
                <a:cs typeface="Open Sans" panose="020B0606030504020204" pitchFamily="34" charset="0"/>
              </a:rPr>
              <a:t>- number of dollars, number members, number of donors, number of renewals etc.</a:t>
            </a:r>
          </a:p>
          <a:p>
            <a:endParaRPr lang="en-US" sz="2800" dirty="0">
              <a:latin typeface="Open Sans" panose="020B0606030504020204" pitchFamily="34" charset="0"/>
              <a:ea typeface="Open Sans" panose="020B0606030504020204" pitchFamily="34" charset="0"/>
              <a:cs typeface="Open Sans" panose="020B0606030504020204" pitchFamily="34" charset="0"/>
            </a:endParaRPr>
          </a:p>
          <a:p>
            <a:r>
              <a:rPr lang="en-US" sz="28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Output</a:t>
            </a:r>
            <a:r>
              <a:rPr lang="en-US" sz="2800" dirty="0">
                <a:solidFill>
                  <a:srgbClr val="002060"/>
                </a:solidFill>
                <a:latin typeface="Open Sans" panose="020B0606030504020204" pitchFamily="34" charset="0"/>
                <a:ea typeface="Open Sans" panose="020B0606030504020204" pitchFamily="34" charset="0"/>
                <a:cs typeface="Open Sans" panose="020B0606030504020204" pitchFamily="34" charset="0"/>
              </a:rPr>
              <a:t> measures- </a:t>
            </a:r>
            <a:r>
              <a:rPr lang="en-US" sz="2800" i="1" dirty="0">
                <a:latin typeface="Open Sans" panose="020B0606030504020204" pitchFamily="34" charset="0"/>
                <a:ea typeface="Open Sans" panose="020B0606030504020204" pitchFamily="34" charset="0"/>
                <a:cs typeface="Open Sans" panose="020B0606030504020204" pitchFamily="34" charset="0"/>
              </a:rPr>
              <a:t>how much is going out- </a:t>
            </a:r>
            <a:r>
              <a:rPr lang="en-US" sz="2800" dirty="0">
                <a:latin typeface="Open Sans" panose="020B0606030504020204" pitchFamily="34" charset="0"/>
                <a:ea typeface="Open Sans" panose="020B0606030504020204" pitchFamily="34" charset="0"/>
                <a:cs typeface="Open Sans" panose="020B0606030504020204" pitchFamily="34" charset="0"/>
              </a:rPr>
              <a:t>number of programs, number of publications, number of visits to policymakers, etc.</a:t>
            </a:r>
          </a:p>
          <a:p>
            <a:endParaRPr lang="en-US" sz="2800" dirty="0">
              <a:latin typeface="Open Sans" panose="020B0606030504020204" pitchFamily="34" charset="0"/>
              <a:ea typeface="Open Sans" panose="020B0606030504020204" pitchFamily="34" charset="0"/>
              <a:cs typeface="Open Sans" panose="020B0606030504020204" pitchFamily="34" charset="0"/>
            </a:endParaRPr>
          </a:p>
          <a:p>
            <a:r>
              <a:rPr lang="en-US" sz="28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Outcome </a:t>
            </a:r>
            <a:r>
              <a:rPr lang="en-US" sz="2800" dirty="0">
                <a:solidFill>
                  <a:srgbClr val="002060"/>
                </a:solidFill>
                <a:latin typeface="Open Sans" panose="020B0606030504020204" pitchFamily="34" charset="0"/>
                <a:ea typeface="Open Sans" panose="020B0606030504020204" pitchFamily="34" charset="0"/>
                <a:cs typeface="Open Sans" panose="020B0606030504020204" pitchFamily="34" charset="0"/>
              </a:rPr>
              <a:t>measures- </a:t>
            </a:r>
            <a:r>
              <a:rPr lang="en-US" sz="2800" i="1" dirty="0">
                <a:latin typeface="Open Sans" panose="020B0606030504020204" pitchFamily="34" charset="0"/>
                <a:ea typeface="Open Sans" panose="020B0606030504020204" pitchFamily="34" charset="0"/>
                <a:cs typeface="Open Sans" panose="020B0606030504020204" pitchFamily="34" charset="0"/>
              </a:rPr>
              <a:t>the value provided </a:t>
            </a:r>
            <a:r>
              <a:rPr lang="en-US" sz="2800" dirty="0">
                <a:latin typeface="Open Sans" panose="020B0606030504020204" pitchFamily="34" charset="0"/>
                <a:ea typeface="Open Sans" panose="020B0606030504020204" pitchFamily="34" charset="0"/>
                <a:cs typeface="Open Sans" panose="020B0606030504020204" pitchFamily="34" charset="0"/>
              </a:rPr>
              <a:t>– did knowledge increase, was the regulation amended, did the publication allow members to prepare, etc.</a:t>
            </a:r>
          </a:p>
        </p:txBody>
      </p:sp>
      <p:sp>
        <p:nvSpPr>
          <p:cNvPr id="2" name="object 5">
            <a:extLst>
              <a:ext uri="{FF2B5EF4-FFF2-40B4-BE49-F238E27FC236}">
                <a16:creationId xmlns:a16="http://schemas.microsoft.com/office/drawing/2014/main" id="{2E7C8755-C052-92C1-7123-1E055A399583}"/>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129</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3511984571"/>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2246630">
              <a:lnSpc>
                <a:spcPct val="100000"/>
              </a:lnSpc>
              <a:spcBef>
                <a:spcPts val="100"/>
              </a:spcBef>
            </a:pPr>
            <a:r>
              <a:rPr sz="40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Planning</a:t>
            </a:r>
            <a:r>
              <a:rPr sz="4000" spc="-15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30" dirty="0">
                <a:solidFill>
                  <a:srgbClr val="117624"/>
                </a:solidFill>
                <a:latin typeface="Open Sans" panose="020B0606030504020204" pitchFamily="34" charset="0"/>
                <a:ea typeface="Open Sans" panose="020B0606030504020204" pitchFamily="34" charset="0"/>
                <a:cs typeface="Open Sans" panose="020B0606030504020204" pitchFamily="34" charset="0"/>
              </a:rPr>
              <a:t>Strategically</a:t>
            </a:r>
            <a:r>
              <a:rPr sz="4000" spc="-13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Checklist</a:t>
            </a:r>
            <a:endParaRPr sz="4000" dirty="0">
              <a:latin typeface="Open Sans" panose="020B0606030504020204" pitchFamily="34" charset="0"/>
              <a:ea typeface="Open Sans" panose="020B0606030504020204" pitchFamily="34" charset="0"/>
              <a:cs typeface="Open Sans" panose="020B0606030504020204" pitchFamily="34" charset="0"/>
            </a:endParaRPr>
          </a:p>
        </p:txBody>
      </p:sp>
      <p:graphicFrame>
        <p:nvGraphicFramePr>
          <p:cNvPr id="3" name="object 3"/>
          <p:cNvGraphicFramePr>
            <a:graphicFrameLocks noGrp="1"/>
          </p:cNvGraphicFramePr>
          <p:nvPr>
            <p:extLst>
              <p:ext uri="{D42A27DB-BD31-4B8C-83A1-F6EECF244321}">
                <p14:modId xmlns:p14="http://schemas.microsoft.com/office/powerpoint/2010/main" val="3251811846"/>
              </p:ext>
            </p:extLst>
          </p:nvPr>
        </p:nvGraphicFramePr>
        <p:xfrm>
          <a:off x="190499" y="961072"/>
          <a:ext cx="11810999" cy="4935855"/>
        </p:xfrm>
        <a:graphic>
          <a:graphicData uri="http://schemas.openxmlformats.org/drawingml/2006/table">
            <a:tbl>
              <a:tblPr firstRow="1" bandRow="1">
                <a:tableStyleId>{2D5ABB26-0587-4C30-8999-92F81FD0307C}</a:tableStyleId>
              </a:tblPr>
              <a:tblGrid>
                <a:gridCol w="6332077">
                  <a:extLst>
                    <a:ext uri="{9D8B030D-6E8A-4147-A177-3AD203B41FA5}">
                      <a16:colId xmlns:a16="http://schemas.microsoft.com/office/drawing/2014/main" val="20000"/>
                    </a:ext>
                  </a:extLst>
                </a:gridCol>
                <a:gridCol w="1755857">
                  <a:extLst>
                    <a:ext uri="{9D8B030D-6E8A-4147-A177-3AD203B41FA5}">
                      <a16:colId xmlns:a16="http://schemas.microsoft.com/office/drawing/2014/main" val="20001"/>
                    </a:ext>
                  </a:extLst>
                </a:gridCol>
                <a:gridCol w="2563491">
                  <a:extLst>
                    <a:ext uri="{9D8B030D-6E8A-4147-A177-3AD203B41FA5}">
                      <a16:colId xmlns:a16="http://schemas.microsoft.com/office/drawing/2014/main" val="20002"/>
                    </a:ext>
                  </a:extLst>
                </a:gridCol>
                <a:gridCol w="1159574">
                  <a:extLst>
                    <a:ext uri="{9D8B030D-6E8A-4147-A177-3AD203B41FA5}">
                      <a16:colId xmlns:a16="http://schemas.microsoft.com/office/drawing/2014/main" val="20003"/>
                    </a:ext>
                  </a:extLst>
                </a:gridCol>
              </a:tblGrid>
              <a:tr h="1130935">
                <a:tc>
                  <a:txBody>
                    <a:bodyPr/>
                    <a:lstStyle/>
                    <a:p>
                      <a:pPr marL="102235">
                        <a:lnSpc>
                          <a:spcPct val="100000"/>
                        </a:lnSpc>
                      </a:pPr>
                      <a:r>
                        <a:rPr sz="1600" b="1" dirty="0">
                          <a:solidFill>
                            <a:srgbClr val="FFFFFF"/>
                          </a:solidFill>
                          <a:latin typeface="Open Sans" panose="020B0606030504020204" pitchFamily="34" charset="0"/>
                          <a:ea typeface="Open Sans" panose="020B0606030504020204" pitchFamily="34" charset="0"/>
                          <a:cs typeface="Open Sans" panose="020B0606030504020204" pitchFamily="34" charset="0"/>
                        </a:rPr>
                        <a:t>Check</a:t>
                      </a:r>
                      <a:r>
                        <a:rPr sz="1600" b="1" spc="-7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b="1" dirty="0">
                          <a:solidFill>
                            <a:srgbClr val="FFFFFF"/>
                          </a:solidFill>
                          <a:latin typeface="Open Sans" panose="020B0606030504020204" pitchFamily="34" charset="0"/>
                          <a:ea typeface="Open Sans" panose="020B0606030504020204" pitchFamily="34" charset="0"/>
                          <a:cs typeface="Open Sans" panose="020B0606030504020204" pitchFamily="34" charset="0"/>
                        </a:rPr>
                        <a:t>the</a:t>
                      </a:r>
                      <a:r>
                        <a:rPr sz="1600" b="1" spc="-5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b="1" dirty="0">
                          <a:solidFill>
                            <a:srgbClr val="FFFFFF"/>
                          </a:solidFill>
                          <a:latin typeface="Open Sans" panose="020B0606030504020204" pitchFamily="34" charset="0"/>
                          <a:ea typeface="Open Sans" panose="020B0606030504020204" pitchFamily="34" charset="0"/>
                          <a:cs typeface="Open Sans" panose="020B0606030504020204" pitchFamily="34" charset="0"/>
                        </a:rPr>
                        <a:t>box</a:t>
                      </a:r>
                      <a:r>
                        <a:rPr sz="1600" b="1" spc="-5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b="1" dirty="0">
                          <a:solidFill>
                            <a:srgbClr val="FFFFFF"/>
                          </a:solidFill>
                          <a:latin typeface="Open Sans" panose="020B0606030504020204" pitchFamily="34" charset="0"/>
                          <a:ea typeface="Open Sans" panose="020B0606030504020204" pitchFamily="34" charset="0"/>
                          <a:cs typeface="Open Sans" panose="020B0606030504020204" pitchFamily="34" charset="0"/>
                        </a:rPr>
                        <a:t>that</a:t>
                      </a:r>
                      <a:r>
                        <a:rPr sz="1600" b="1" spc="-4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b="1" dirty="0">
                          <a:solidFill>
                            <a:srgbClr val="FFFFFF"/>
                          </a:solidFill>
                          <a:latin typeface="Open Sans" panose="020B0606030504020204" pitchFamily="34" charset="0"/>
                          <a:ea typeface="Open Sans" panose="020B0606030504020204" pitchFamily="34" charset="0"/>
                          <a:cs typeface="Open Sans" panose="020B0606030504020204" pitchFamily="34" charset="0"/>
                        </a:rPr>
                        <a:t>best</a:t>
                      </a:r>
                      <a:r>
                        <a:rPr sz="1600" b="1" spc="-7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b="1" dirty="0">
                          <a:solidFill>
                            <a:srgbClr val="FFFFFF"/>
                          </a:solidFill>
                          <a:latin typeface="Open Sans" panose="020B0606030504020204" pitchFamily="34" charset="0"/>
                          <a:ea typeface="Open Sans" panose="020B0606030504020204" pitchFamily="34" charset="0"/>
                          <a:cs typeface="Open Sans" panose="020B0606030504020204" pitchFamily="34" charset="0"/>
                        </a:rPr>
                        <a:t>describes</a:t>
                      </a:r>
                      <a:r>
                        <a:rPr sz="1600" b="1" spc="-6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b="1" dirty="0">
                          <a:solidFill>
                            <a:srgbClr val="FFFFFF"/>
                          </a:solidFill>
                          <a:latin typeface="Open Sans" panose="020B0606030504020204" pitchFamily="34" charset="0"/>
                          <a:ea typeface="Open Sans" panose="020B0606030504020204" pitchFamily="34" charset="0"/>
                          <a:cs typeface="Open Sans" panose="020B0606030504020204" pitchFamily="34" charset="0"/>
                        </a:rPr>
                        <a:t>your</a:t>
                      </a:r>
                      <a:r>
                        <a:rPr sz="1600" b="1" spc="-8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b="1"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association.</a:t>
                      </a:r>
                      <a:endParaRPr sz="1600" dirty="0">
                        <a:latin typeface="Open Sans" panose="020B0606030504020204" pitchFamily="34" charset="0"/>
                        <a:ea typeface="Open Sans" panose="020B0606030504020204" pitchFamily="34" charset="0"/>
                        <a:cs typeface="Open Sans" panose="020B0606030504020204" pitchFamily="34" charset="0"/>
                      </a:endParaRPr>
                    </a:p>
                  </a:txBody>
                  <a:tcPr marL="0" marR="0" marT="147320" marB="0" anchor="ctr">
                    <a:lnL w="6350">
                      <a:solidFill>
                        <a:srgbClr val="000000"/>
                      </a:solidFill>
                      <a:prstDash val="solid"/>
                    </a:lnL>
                    <a:lnR w="6350">
                      <a:solidFill>
                        <a:srgbClr val="FFFFFF"/>
                      </a:solidFill>
                      <a:prstDash val="solid"/>
                    </a:lnR>
                    <a:lnT w="6350">
                      <a:solidFill>
                        <a:srgbClr val="000000"/>
                      </a:solidFill>
                      <a:prstDash val="solid"/>
                    </a:lnT>
                    <a:lnB w="6350">
                      <a:solidFill>
                        <a:srgbClr val="000000"/>
                      </a:solidFill>
                      <a:prstDash val="solid"/>
                    </a:lnB>
                    <a:solidFill>
                      <a:srgbClr val="00418D"/>
                    </a:solidFill>
                  </a:tcPr>
                </a:tc>
                <a:tc>
                  <a:txBody>
                    <a:bodyPr/>
                    <a:lstStyle/>
                    <a:p>
                      <a:pPr marL="161925">
                        <a:lnSpc>
                          <a:spcPct val="100000"/>
                        </a:lnSpc>
                      </a:pPr>
                      <a:r>
                        <a:rPr sz="1800" b="1" dirty="0">
                          <a:solidFill>
                            <a:srgbClr val="FFFFFF"/>
                          </a:solidFill>
                          <a:latin typeface="Open Sans" panose="020B0606030504020204" pitchFamily="34" charset="0"/>
                          <a:ea typeface="Open Sans" panose="020B0606030504020204" pitchFamily="34" charset="0"/>
                          <a:cs typeface="Open Sans" panose="020B0606030504020204" pitchFamily="34" charset="0"/>
                        </a:rPr>
                        <a:t>A</a:t>
                      </a:r>
                      <a:r>
                        <a:rPr sz="1800" b="1" spc="-2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800" b="1"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Strength</a:t>
                      </a:r>
                      <a:endParaRPr lang="en-US" sz="1800" b="1" spc="-10"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a:txBody>
                  <a:tcPr marL="0" marR="0" marT="100965" marB="0" anchor="ctr">
                    <a:lnL w="6350">
                      <a:solidFill>
                        <a:srgbClr val="FFFFFF"/>
                      </a:solidFill>
                      <a:prstDash val="solid"/>
                    </a:lnL>
                    <a:lnR w="6350">
                      <a:solidFill>
                        <a:srgbClr val="FFFFFF"/>
                      </a:solidFill>
                      <a:prstDash val="solid"/>
                    </a:lnR>
                    <a:lnT w="6350">
                      <a:solidFill>
                        <a:srgbClr val="000000"/>
                      </a:solidFill>
                      <a:prstDash val="solid"/>
                    </a:lnT>
                    <a:lnB w="6350">
                      <a:solidFill>
                        <a:srgbClr val="000000"/>
                      </a:solidFill>
                      <a:prstDash val="solid"/>
                    </a:lnB>
                    <a:solidFill>
                      <a:srgbClr val="00418D"/>
                    </a:solidFill>
                  </a:tcPr>
                </a:tc>
                <a:tc>
                  <a:txBody>
                    <a:bodyPr/>
                    <a:lstStyle/>
                    <a:p>
                      <a:pPr marL="257810" marR="247015" indent="230504">
                        <a:lnSpc>
                          <a:spcPct val="100000"/>
                        </a:lnSpc>
                        <a:spcBef>
                          <a:spcPts val="1800"/>
                        </a:spcBef>
                      </a:pPr>
                      <a:r>
                        <a:rPr sz="1800" b="1"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Room</a:t>
                      </a:r>
                      <a:r>
                        <a:rPr sz="1800" b="1" spc="-8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800" b="1" spc="-25" dirty="0">
                          <a:solidFill>
                            <a:srgbClr val="FFFFFF"/>
                          </a:solidFill>
                          <a:latin typeface="Open Sans" panose="020B0606030504020204" pitchFamily="34" charset="0"/>
                          <a:ea typeface="Open Sans" panose="020B0606030504020204" pitchFamily="34" charset="0"/>
                          <a:cs typeface="Open Sans" panose="020B0606030504020204" pitchFamily="34" charset="0"/>
                        </a:rPr>
                        <a:t>for </a:t>
                      </a:r>
                      <a:r>
                        <a:rPr sz="1800" b="1" spc="-20" dirty="0">
                          <a:solidFill>
                            <a:srgbClr val="FFFFFF"/>
                          </a:solidFill>
                          <a:latin typeface="Open Sans" panose="020B0606030504020204" pitchFamily="34" charset="0"/>
                          <a:ea typeface="Open Sans" panose="020B0606030504020204" pitchFamily="34" charset="0"/>
                          <a:cs typeface="Open Sans" panose="020B0606030504020204" pitchFamily="34" charset="0"/>
                        </a:rPr>
                        <a:t>Improveme</a:t>
                      </a:r>
                      <a:r>
                        <a:rPr lang="en-US" sz="1800" b="1" spc="-20" dirty="0">
                          <a:solidFill>
                            <a:srgbClr val="FFFFFF"/>
                          </a:solidFill>
                          <a:latin typeface="Open Sans" panose="020B0606030504020204" pitchFamily="34" charset="0"/>
                          <a:ea typeface="Open Sans" panose="020B0606030504020204" pitchFamily="34" charset="0"/>
                          <a:cs typeface="Open Sans" panose="020B0606030504020204" pitchFamily="34" charset="0"/>
                        </a:rPr>
                        <a:t>n</a:t>
                      </a:r>
                      <a:r>
                        <a:rPr sz="1800" b="1" spc="-20" dirty="0">
                          <a:solidFill>
                            <a:srgbClr val="FFFFFF"/>
                          </a:solidFill>
                          <a:latin typeface="Open Sans" panose="020B0606030504020204" pitchFamily="34" charset="0"/>
                          <a:ea typeface="Open Sans" panose="020B0606030504020204" pitchFamily="34" charset="0"/>
                          <a:cs typeface="Open Sans" panose="020B0606030504020204" pitchFamily="34" charset="0"/>
                        </a:rPr>
                        <a:t>t</a:t>
                      </a:r>
                      <a:endParaRPr sz="1800" dirty="0">
                        <a:latin typeface="Open Sans" panose="020B0606030504020204" pitchFamily="34" charset="0"/>
                        <a:ea typeface="Open Sans" panose="020B0606030504020204" pitchFamily="34" charset="0"/>
                        <a:cs typeface="Open Sans" panose="020B0606030504020204" pitchFamily="34" charset="0"/>
                      </a:endParaRPr>
                    </a:p>
                  </a:txBody>
                  <a:tcPr marL="0" marR="0" marT="228600" marB="0" anchor="ctr">
                    <a:lnL w="6350">
                      <a:solidFill>
                        <a:srgbClr val="FFFFFF"/>
                      </a:solidFill>
                      <a:prstDash val="solid"/>
                    </a:lnL>
                    <a:lnR w="6350">
                      <a:solidFill>
                        <a:srgbClr val="FFFFFF"/>
                      </a:solidFill>
                      <a:prstDash val="solid"/>
                    </a:lnR>
                    <a:lnT w="6350">
                      <a:solidFill>
                        <a:srgbClr val="000000"/>
                      </a:solidFill>
                      <a:prstDash val="solid"/>
                    </a:lnT>
                    <a:lnB w="6350">
                      <a:solidFill>
                        <a:srgbClr val="000000"/>
                      </a:solidFill>
                      <a:prstDash val="solid"/>
                    </a:lnB>
                    <a:solidFill>
                      <a:srgbClr val="00418D"/>
                    </a:solidFill>
                  </a:tcPr>
                </a:tc>
                <a:tc>
                  <a:txBody>
                    <a:bodyPr/>
                    <a:lstStyle/>
                    <a:p>
                      <a:pPr marL="304165" marR="261620" indent="-43180">
                        <a:lnSpc>
                          <a:spcPct val="100000"/>
                        </a:lnSpc>
                        <a:spcBef>
                          <a:spcPts val="1800"/>
                        </a:spcBef>
                      </a:pPr>
                      <a:r>
                        <a:rPr sz="1800" b="1" spc="-25" dirty="0">
                          <a:solidFill>
                            <a:srgbClr val="FFFFFF"/>
                          </a:solidFill>
                          <a:latin typeface="Open Sans" panose="020B0606030504020204" pitchFamily="34" charset="0"/>
                          <a:ea typeface="Open Sans" panose="020B0606030504020204" pitchFamily="34" charset="0"/>
                          <a:cs typeface="Open Sans" panose="020B0606030504020204" pitchFamily="34" charset="0"/>
                        </a:rPr>
                        <a:t>Don’t </a:t>
                      </a:r>
                      <a:r>
                        <a:rPr sz="1800" b="1" spc="-20" dirty="0">
                          <a:solidFill>
                            <a:srgbClr val="FFFFFF"/>
                          </a:solidFill>
                          <a:latin typeface="Open Sans" panose="020B0606030504020204" pitchFamily="34" charset="0"/>
                          <a:ea typeface="Open Sans" panose="020B0606030504020204" pitchFamily="34" charset="0"/>
                          <a:cs typeface="Open Sans" panose="020B0606030504020204" pitchFamily="34" charset="0"/>
                        </a:rPr>
                        <a:t>have</a:t>
                      </a:r>
                      <a:endParaRPr sz="1800" dirty="0">
                        <a:latin typeface="Open Sans" panose="020B0606030504020204" pitchFamily="34" charset="0"/>
                        <a:ea typeface="Open Sans" panose="020B0606030504020204" pitchFamily="34" charset="0"/>
                        <a:cs typeface="Open Sans" panose="020B0606030504020204" pitchFamily="34" charset="0"/>
                      </a:endParaRPr>
                    </a:p>
                  </a:txBody>
                  <a:tcPr marL="0" marR="0" marT="228600" marB="0" anchor="ctr">
                    <a:lnL w="6350">
                      <a:solidFill>
                        <a:srgbClr val="FFFFFF"/>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00418D"/>
                    </a:solidFill>
                  </a:tcPr>
                </a:tc>
                <a:extLst>
                  <a:ext uri="{0D108BD9-81ED-4DB2-BD59-A6C34878D82A}">
                    <a16:rowId xmlns:a16="http://schemas.microsoft.com/office/drawing/2014/main" val="10000"/>
                  </a:ext>
                </a:extLst>
              </a:tr>
              <a:tr h="1028700">
                <a:tc>
                  <a:txBody>
                    <a:bodyPr/>
                    <a:lstStyle/>
                    <a:p>
                      <a:pPr marL="102870" marR="472440">
                        <a:lnSpc>
                          <a:spcPct val="100000"/>
                        </a:lnSpc>
                        <a:spcBef>
                          <a:spcPts val="150"/>
                        </a:spcBef>
                      </a:pPr>
                      <a:r>
                        <a:rPr sz="1800" b="1"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Environmental</a:t>
                      </a:r>
                      <a:r>
                        <a:rPr sz="1800" b="1" spc="-7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b="1" dirty="0">
                          <a:solidFill>
                            <a:srgbClr val="232323"/>
                          </a:solidFill>
                          <a:latin typeface="Open Sans" panose="020B0606030504020204" pitchFamily="34" charset="0"/>
                          <a:ea typeface="Open Sans" panose="020B0606030504020204" pitchFamily="34" charset="0"/>
                          <a:cs typeface="Open Sans" panose="020B0606030504020204" pitchFamily="34" charset="0"/>
                        </a:rPr>
                        <a:t>“Scan”</a:t>
                      </a:r>
                      <a:r>
                        <a:rPr sz="1800" b="1" spc="-3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b="1" dirty="0">
                          <a:solidFill>
                            <a:srgbClr val="232323"/>
                          </a:solidFill>
                          <a:latin typeface="Open Sans" panose="020B0606030504020204" pitchFamily="34" charset="0"/>
                          <a:ea typeface="Open Sans" panose="020B0606030504020204" pitchFamily="34" charset="0"/>
                          <a:cs typeface="Open Sans" panose="020B0606030504020204" pitchFamily="34" charset="0"/>
                        </a:rPr>
                        <a:t>–</a:t>
                      </a:r>
                      <a:r>
                        <a:rPr sz="1800" b="1" spc="-5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dirty="0">
                          <a:solidFill>
                            <a:srgbClr val="232323"/>
                          </a:solidFill>
                          <a:latin typeface="Open Sans" panose="020B0606030504020204" pitchFamily="34" charset="0"/>
                          <a:ea typeface="Open Sans" panose="020B0606030504020204" pitchFamily="34" charset="0"/>
                          <a:cs typeface="Open Sans" panose="020B0606030504020204" pitchFamily="34" charset="0"/>
                        </a:rPr>
                        <a:t>an</a:t>
                      </a:r>
                      <a:r>
                        <a:rPr sz="1800" spc="33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dirty="0">
                          <a:solidFill>
                            <a:srgbClr val="232323"/>
                          </a:solidFill>
                          <a:latin typeface="Open Sans" panose="020B0606030504020204" pitchFamily="34" charset="0"/>
                          <a:ea typeface="Open Sans" panose="020B0606030504020204" pitchFamily="34" charset="0"/>
                          <a:cs typeface="Open Sans" panose="020B0606030504020204" pitchFamily="34" charset="0"/>
                        </a:rPr>
                        <a:t>annual</a:t>
                      </a:r>
                      <a:r>
                        <a:rPr sz="1800" spc="-3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dirty="0">
                          <a:solidFill>
                            <a:srgbClr val="232323"/>
                          </a:solidFill>
                          <a:latin typeface="Open Sans" panose="020B0606030504020204" pitchFamily="34" charset="0"/>
                          <a:ea typeface="Open Sans" panose="020B0606030504020204" pitchFamily="34" charset="0"/>
                          <a:cs typeface="Open Sans" panose="020B0606030504020204" pitchFamily="34" charset="0"/>
                        </a:rPr>
                        <a:t>review</a:t>
                      </a:r>
                      <a:r>
                        <a:rPr sz="1800" spc="-4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25" dirty="0">
                          <a:solidFill>
                            <a:srgbClr val="232323"/>
                          </a:solidFill>
                          <a:latin typeface="Open Sans" panose="020B0606030504020204" pitchFamily="34" charset="0"/>
                          <a:ea typeface="Open Sans" panose="020B0606030504020204" pitchFamily="34" charset="0"/>
                          <a:cs typeface="Open Sans" panose="020B0606030504020204" pitchFamily="34" charset="0"/>
                        </a:rPr>
                        <a:t>of </a:t>
                      </a:r>
                      <a:r>
                        <a:rPr sz="1800" dirty="0">
                          <a:solidFill>
                            <a:srgbClr val="232323"/>
                          </a:solidFill>
                          <a:latin typeface="Open Sans" panose="020B0606030504020204" pitchFamily="34" charset="0"/>
                          <a:ea typeface="Open Sans" panose="020B0606030504020204" pitchFamily="34" charset="0"/>
                          <a:cs typeface="Open Sans" panose="020B0606030504020204" pitchFamily="34" charset="0"/>
                        </a:rPr>
                        <a:t>external</a:t>
                      </a:r>
                      <a:r>
                        <a:rPr sz="1800" spc="-5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conditions</a:t>
                      </a:r>
                      <a:r>
                        <a:rPr sz="1800" spc="-8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dirty="0">
                          <a:solidFill>
                            <a:srgbClr val="232323"/>
                          </a:solidFill>
                          <a:latin typeface="Open Sans" panose="020B0606030504020204" pitchFamily="34" charset="0"/>
                          <a:ea typeface="Open Sans" panose="020B0606030504020204" pitchFamily="34" charset="0"/>
                          <a:cs typeface="Open Sans" panose="020B0606030504020204" pitchFamily="34" charset="0"/>
                        </a:rPr>
                        <a:t>that</a:t>
                      </a:r>
                      <a:r>
                        <a:rPr sz="1800" spc="-6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could</a:t>
                      </a:r>
                      <a:r>
                        <a:rPr sz="1800" spc="-9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impact</a:t>
                      </a:r>
                      <a:r>
                        <a:rPr sz="1800" spc="-6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future planning</a:t>
                      </a:r>
                      <a:endParaRPr sz="1800" dirty="0">
                        <a:latin typeface="Open Sans" panose="020B0606030504020204" pitchFamily="34" charset="0"/>
                        <a:ea typeface="Open Sans" panose="020B0606030504020204" pitchFamily="34" charset="0"/>
                        <a:cs typeface="Open Sans" panose="020B0606030504020204" pitchFamily="34" charset="0"/>
                      </a:endParaRPr>
                    </a:p>
                  </a:txBody>
                  <a:tcPr marL="0" marR="0" marT="1905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1"/>
                  </a:ext>
                </a:extLst>
              </a:tr>
              <a:tr h="719455">
                <a:tc>
                  <a:txBody>
                    <a:bodyPr/>
                    <a:lstStyle/>
                    <a:p>
                      <a:pPr marL="102870" marR="168910" indent="-635">
                        <a:lnSpc>
                          <a:spcPct val="100000"/>
                        </a:lnSpc>
                        <a:spcBef>
                          <a:spcPts val="150"/>
                        </a:spcBef>
                      </a:pPr>
                      <a:r>
                        <a:rPr sz="1800" b="1">
                          <a:solidFill>
                            <a:srgbClr val="232323"/>
                          </a:solidFill>
                          <a:latin typeface="Open Sans" panose="020B0606030504020204" pitchFamily="34" charset="0"/>
                          <a:ea typeface="Open Sans" panose="020B0606030504020204" pitchFamily="34" charset="0"/>
                          <a:cs typeface="Open Sans" panose="020B0606030504020204" pitchFamily="34" charset="0"/>
                        </a:rPr>
                        <a:t>Core</a:t>
                      </a:r>
                      <a:r>
                        <a:rPr sz="1800" b="1" spc="-7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b="1">
                          <a:solidFill>
                            <a:srgbClr val="232323"/>
                          </a:solidFill>
                          <a:latin typeface="Open Sans" panose="020B0606030504020204" pitchFamily="34" charset="0"/>
                          <a:ea typeface="Open Sans" panose="020B0606030504020204" pitchFamily="34" charset="0"/>
                          <a:cs typeface="Open Sans" panose="020B0606030504020204" pitchFamily="34" charset="0"/>
                        </a:rPr>
                        <a:t>Purpose</a:t>
                      </a:r>
                      <a:r>
                        <a:rPr sz="1800" b="1" spc="-6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a:t>
                      </a:r>
                      <a:r>
                        <a:rPr sz="1800" spc="-8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is</a:t>
                      </a:r>
                      <a:r>
                        <a:rPr sz="1800" spc="-7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10">
                          <a:solidFill>
                            <a:srgbClr val="232323"/>
                          </a:solidFill>
                          <a:latin typeface="Open Sans" panose="020B0606030504020204" pitchFamily="34" charset="0"/>
                          <a:ea typeface="Open Sans" panose="020B0606030504020204" pitchFamily="34" charset="0"/>
                          <a:cs typeface="Open Sans" panose="020B0606030504020204" pitchFamily="34" charset="0"/>
                        </a:rPr>
                        <a:t>relevant,</a:t>
                      </a:r>
                      <a:r>
                        <a:rPr sz="1800" spc="-5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clear</a:t>
                      </a:r>
                      <a:r>
                        <a:rPr sz="1800" spc="-5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and</a:t>
                      </a:r>
                      <a:r>
                        <a:rPr sz="1800" spc="-10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10">
                          <a:solidFill>
                            <a:srgbClr val="232323"/>
                          </a:solidFill>
                          <a:latin typeface="Open Sans" panose="020B0606030504020204" pitchFamily="34" charset="0"/>
                          <a:ea typeface="Open Sans" panose="020B0606030504020204" pitchFamily="34" charset="0"/>
                          <a:cs typeface="Open Sans" panose="020B0606030504020204" pitchFamily="34" charset="0"/>
                        </a:rPr>
                        <a:t>responsive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to</a:t>
                      </a:r>
                      <a:r>
                        <a:rPr sz="1800" spc="-5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our</a:t>
                      </a:r>
                      <a:r>
                        <a:rPr sz="1800" spc="-6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10">
                          <a:solidFill>
                            <a:srgbClr val="232323"/>
                          </a:solidFill>
                          <a:latin typeface="Open Sans" panose="020B0606030504020204" pitchFamily="34" charset="0"/>
                          <a:ea typeface="Open Sans" panose="020B0606030504020204" pitchFamily="34" charset="0"/>
                          <a:cs typeface="Open Sans" panose="020B0606030504020204" pitchFamily="34" charset="0"/>
                        </a:rPr>
                        <a:t>environment</a:t>
                      </a: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1905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2"/>
                  </a:ext>
                </a:extLst>
              </a:tr>
              <a:tr h="719455">
                <a:tc>
                  <a:txBody>
                    <a:bodyPr/>
                    <a:lstStyle/>
                    <a:p>
                      <a:pPr marL="102870" marR="780415">
                        <a:lnSpc>
                          <a:spcPct val="100000"/>
                        </a:lnSpc>
                        <a:spcBef>
                          <a:spcPts val="150"/>
                        </a:spcBef>
                      </a:pPr>
                      <a:r>
                        <a:rPr sz="1800" b="1" dirty="0">
                          <a:solidFill>
                            <a:srgbClr val="232323"/>
                          </a:solidFill>
                          <a:latin typeface="Open Sans" panose="020B0606030504020204" pitchFamily="34" charset="0"/>
                          <a:ea typeface="Open Sans" panose="020B0606030504020204" pitchFamily="34" charset="0"/>
                          <a:cs typeface="Open Sans" panose="020B0606030504020204" pitchFamily="34" charset="0"/>
                        </a:rPr>
                        <a:t>Core</a:t>
                      </a:r>
                      <a:r>
                        <a:rPr sz="1800" b="1" spc="-5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b="1"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Values</a:t>
                      </a:r>
                      <a:r>
                        <a:rPr sz="1800" b="1" spc="-6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dirty="0">
                          <a:solidFill>
                            <a:srgbClr val="232323"/>
                          </a:solidFill>
                          <a:latin typeface="Open Sans" panose="020B0606030504020204" pitchFamily="34" charset="0"/>
                          <a:ea typeface="Open Sans" panose="020B0606030504020204" pitchFamily="34" charset="0"/>
                          <a:cs typeface="Open Sans" panose="020B0606030504020204" pitchFamily="34" charset="0"/>
                        </a:rPr>
                        <a:t>–</a:t>
                      </a:r>
                      <a:r>
                        <a:rPr sz="1800" spc="-6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dirty="0">
                          <a:solidFill>
                            <a:srgbClr val="232323"/>
                          </a:solidFill>
                          <a:latin typeface="Open Sans" panose="020B0606030504020204" pitchFamily="34" charset="0"/>
                          <a:ea typeface="Open Sans" panose="020B0606030504020204" pitchFamily="34" charset="0"/>
                          <a:cs typeface="Open Sans" panose="020B0606030504020204" pitchFamily="34" charset="0"/>
                        </a:rPr>
                        <a:t>are</a:t>
                      </a:r>
                      <a:r>
                        <a:rPr sz="1800" spc="-5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dirty="0">
                          <a:solidFill>
                            <a:srgbClr val="232323"/>
                          </a:solidFill>
                          <a:latin typeface="Open Sans" panose="020B0606030504020204" pitchFamily="34" charset="0"/>
                          <a:ea typeface="Open Sans" panose="020B0606030504020204" pitchFamily="34" charset="0"/>
                          <a:cs typeface="Open Sans" panose="020B0606030504020204" pitchFamily="34" charset="0"/>
                        </a:rPr>
                        <a:t>a</a:t>
                      </a:r>
                      <a:r>
                        <a:rPr sz="1800" spc="-6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dirty="0">
                          <a:solidFill>
                            <a:srgbClr val="232323"/>
                          </a:solidFill>
                          <a:latin typeface="Open Sans" panose="020B0606030504020204" pitchFamily="34" charset="0"/>
                          <a:ea typeface="Open Sans" panose="020B0606030504020204" pitchFamily="34" charset="0"/>
                          <a:cs typeface="Open Sans" panose="020B0606030504020204" pitchFamily="34" charset="0"/>
                        </a:rPr>
                        <a:t>set</a:t>
                      </a:r>
                      <a:r>
                        <a:rPr sz="1800" spc="-4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dirty="0">
                          <a:solidFill>
                            <a:srgbClr val="232323"/>
                          </a:solidFill>
                          <a:latin typeface="Open Sans" panose="020B0606030504020204" pitchFamily="34" charset="0"/>
                          <a:ea typeface="Open Sans" panose="020B0606030504020204" pitchFamily="34" charset="0"/>
                          <a:cs typeface="Open Sans" panose="020B0606030504020204" pitchFamily="34" charset="0"/>
                        </a:rPr>
                        <a:t>of</a:t>
                      </a:r>
                      <a:r>
                        <a:rPr sz="1800" spc="-8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dirty="0">
                          <a:solidFill>
                            <a:srgbClr val="232323"/>
                          </a:solidFill>
                          <a:latin typeface="Open Sans" panose="020B0606030504020204" pitchFamily="34" charset="0"/>
                          <a:ea typeface="Open Sans" panose="020B0606030504020204" pitchFamily="34" charset="0"/>
                          <a:cs typeface="Open Sans" panose="020B0606030504020204" pitchFamily="34" charset="0"/>
                        </a:rPr>
                        <a:t>core</a:t>
                      </a:r>
                      <a:r>
                        <a:rPr sz="1800" spc="-7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behaviors </a:t>
                      </a:r>
                      <a:r>
                        <a:rPr sz="1800" dirty="0">
                          <a:solidFill>
                            <a:srgbClr val="232323"/>
                          </a:solidFill>
                          <a:latin typeface="Open Sans" panose="020B0606030504020204" pitchFamily="34" charset="0"/>
                          <a:ea typeface="Open Sans" panose="020B0606030504020204" pitchFamily="34" charset="0"/>
                          <a:cs typeface="Open Sans" panose="020B0606030504020204" pitchFamily="34" charset="0"/>
                        </a:rPr>
                        <a:t>necessary</a:t>
                      </a:r>
                      <a:r>
                        <a:rPr sz="1800" spc="-6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dirty="0">
                          <a:solidFill>
                            <a:srgbClr val="232323"/>
                          </a:solidFill>
                          <a:latin typeface="Open Sans" panose="020B0606030504020204" pitchFamily="34" charset="0"/>
                          <a:ea typeface="Open Sans" panose="020B0606030504020204" pitchFamily="34" charset="0"/>
                          <a:cs typeface="Open Sans" panose="020B0606030504020204" pitchFamily="34" charset="0"/>
                        </a:rPr>
                        <a:t>to</a:t>
                      </a:r>
                      <a:r>
                        <a:rPr sz="1800" spc="-9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dirty="0">
                          <a:solidFill>
                            <a:srgbClr val="232323"/>
                          </a:solidFill>
                          <a:latin typeface="Open Sans" panose="020B0606030504020204" pitchFamily="34" charset="0"/>
                          <a:ea typeface="Open Sans" panose="020B0606030504020204" pitchFamily="34" charset="0"/>
                          <a:cs typeface="Open Sans" panose="020B0606030504020204" pitchFamily="34" charset="0"/>
                        </a:rPr>
                        <a:t>fulfill</a:t>
                      </a:r>
                      <a:r>
                        <a:rPr sz="1800" spc="-6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dirty="0">
                          <a:solidFill>
                            <a:srgbClr val="232323"/>
                          </a:solidFill>
                          <a:latin typeface="Open Sans" panose="020B0606030504020204" pitchFamily="34" charset="0"/>
                          <a:ea typeface="Open Sans" panose="020B0606030504020204" pitchFamily="34" charset="0"/>
                          <a:cs typeface="Open Sans" panose="020B0606030504020204" pitchFamily="34" charset="0"/>
                        </a:rPr>
                        <a:t>our</a:t>
                      </a:r>
                      <a:r>
                        <a:rPr sz="1800" spc="-9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purpose</a:t>
                      </a:r>
                      <a:endParaRPr sz="1800" dirty="0">
                        <a:latin typeface="Open Sans" panose="020B0606030504020204" pitchFamily="34" charset="0"/>
                        <a:ea typeface="Open Sans" panose="020B0606030504020204" pitchFamily="34" charset="0"/>
                        <a:cs typeface="Open Sans" panose="020B0606030504020204" pitchFamily="34" charset="0"/>
                      </a:endParaRPr>
                    </a:p>
                  </a:txBody>
                  <a:tcPr marL="0" marR="0" marT="1905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3"/>
                  </a:ext>
                </a:extLst>
              </a:tr>
              <a:tr h="1337310">
                <a:tc>
                  <a:txBody>
                    <a:bodyPr/>
                    <a:lstStyle/>
                    <a:p>
                      <a:pPr marL="102870" marR="296545" indent="-635">
                        <a:lnSpc>
                          <a:spcPct val="100000"/>
                        </a:lnSpc>
                        <a:spcBef>
                          <a:spcPts val="155"/>
                        </a:spcBef>
                      </a:pPr>
                      <a:r>
                        <a:rPr sz="1800" b="1" spc="-10">
                          <a:solidFill>
                            <a:srgbClr val="232323"/>
                          </a:solidFill>
                          <a:latin typeface="Open Sans" panose="020B0606030504020204" pitchFamily="34" charset="0"/>
                          <a:ea typeface="Open Sans" panose="020B0606030504020204" pitchFamily="34" charset="0"/>
                          <a:cs typeface="Open Sans" panose="020B0606030504020204" pitchFamily="34" charset="0"/>
                        </a:rPr>
                        <a:t>Envisioned</a:t>
                      </a:r>
                      <a:r>
                        <a:rPr sz="1800" b="1" spc="-6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b="1">
                          <a:solidFill>
                            <a:srgbClr val="232323"/>
                          </a:solidFill>
                          <a:latin typeface="Open Sans" panose="020B0606030504020204" pitchFamily="34" charset="0"/>
                          <a:ea typeface="Open Sans" panose="020B0606030504020204" pitchFamily="34" charset="0"/>
                          <a:cs typeface="Open Sans" panose="020B0606030504020204" pitchFamily="34" charset="0"/>
                        </a:rPr>
                        <a:t>Future</a:t>
                      </a:r>
                      <a:r>
                        <a:rPr sz="1800" b="1" spc="-5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b="1" spc="-10">
                          <a:solidFill>
                            <a:srgbClr val="232323"/>
                          </a:solidFill>
                          <a:latin typeface="Open Sans" panose="020B0606030504020204" pitchFamily="34" charset="0"/>
                          <a:ea typeface="Open Sans" panose="020B0606030504020204" pitchFamily="34" charset="0"/>
                          <a:cs typeface="Open Sans" panose="020B0606030504020204" pitchFamily="34" charset="0"/>
                        </a:rPr>
                        <a:t>(Vision/Big</a:t>
                      </a:r>
                      <a:r>
                        <a:rPr sz="1800" b="1" spc="-6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b="1" spc="-10">
                          <a:solidFill>
                            <a:srgbClr val="232323"/>
                          </a:solidFill>
                          <a:latin typeface="Open Sans" panose="020B0606030504020204" pitchFamily="34" charset="0"/>
                          <a:ea typeface="Open Sans" panose="020B0606030504020204" pitchFamily="34" charset="0"/>
                          <a:cs typeface="Open Sans" panose="020B0606030504020204" pitchFamily="34" charset="0"/>
                        </a:rPr>
                        <a:t>Audacious</a:t>
                      </a:r>
                      <a:r>
                        <a:rPr sz="1800" b="1" spc="-6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b="1" spc="-20">
                          <a:solidFill>
                            <a:srgbClr val="232323"/>
                          </a:solidFill>
                          <a:latin typeface="Open Sans" panose="020B0606030504020204" pitchFamily="34" charset="0"/>
                          <a:ea typeface="Open Sans" panose="020B0606030504020204" pitchFamily="34" charset="0"/>
                          <a:cs typeface="Open Sans" panose="020B0606030504020204" pitchFamily="34" charset="0"/>
                        </a:rPr>
                        <a:t>Goal </a:t>
                      </a:r>
                      <a:r>
                        <a:rPr sz="1800" b="1">
                          <a:solidFill>
                            <a:srgbClr val="232323"/>
                          </a:solidFill>
                          <a:latin typeface="Open Sans" panose="020B0606030504020204" pitchFamily="34" charset="0"/>
                          <a:ea typeface="Open Sans" panose="020B0606030504020204" pitchFamily="34" charset="0"/>
                          <a:cs typeface="Open Sans" panose="020B0606030504020204" pitchFamily="34" charset="0"/>
                        </a:rPr>
                        <a:t>and</a:t>
                      </a:r>
                      <a:r>
                        <a:rPr sz="1800" b="1" spc="-3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b="1">
                          <a:solidFill>
                            <a:srgbClr val="232323"/>
                          </a:solidFill>
                          <a:latin typeface="Open Sans" panose="020B0606030504020204" pitchFamily="34" charset="0"/>
                          <a:ea typeface="Open Sans" panose="020B0606030504020204" pitchFamily="34" charset="0"/>
                          <a:cs typeface="Open Sans" panose="020B0606030504020204" pitchFamily="34" charset="0"/>
                        </a:rPr>
                        <a:t>Vivid</a:t>
                      </a:r>
                      <a:r>
                        <a:rPr sz="1800" b="1" spc="-4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b="1" spc="-10">
                          <a:solidFill>
                            <a:srgbClr val="232323"/>
                          </a:solidFill>
                          <a:latin typeface="Open Sans" panose="020B0606030504020204" pitchFamily="34" charset="0"/>
                          <a:ea typeface="Open Sans" panose="020B0606030504020204" pitchFamily="34" charset="0"/>
                          <a:cs typeface="Open Sans" panose="020B0606030504020204" pitchFamily="34" charset="0"/>
                        </a:rPr>
                        <a:t>Description)</a:t>
                      </a:r>
                      <a:r>
                        <a:rPr sz="1800" b="1" spc="-4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a:t>
                      </a:r>
                      <a:r>
                        <a:rPr sz="1800" spc="-2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10">
                          <a:solidFill>
                            <a:srgbClr val="232323"/>
                          </a:solidFill>
                          <a:latin typeface="Open Sans" panose="020B0606030504020204" pitchFamily="34" charset="0"/>
                          <a:ea typeface="Open Sans" panose="020B0606030504020204" pitchFamily="34" charset="0"/>
                          <a:cs typeface="Open Sans" panose="020B0606030504020204" pitchFamily="34" charset="0"/>
                        </a:rPr>
                        <a:t>reflects</a:t>
                      </a:r>
                      <a:r>
                        <a:rPr sz="1800" spc="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a</a:t>
                      </a:r>
                      <a:r>
                        <a:rPr sz="1800" spc="-25">
                          <a:solidFill>
                            <a:srgbClr val="232323"/>
                          </a:solidFill>
                          <a:latin typeface="Open Sans" panose="020B0606030504020204" pitchFamily="34" charset="0"/>
                          <a:ea typeface="Open Sans" panose="020B0606030504020204" pitchFamily="34" charset="0"/>
                          <a:cs typeface="Open Sans" panose="020B0606030504020204" pitchFamily="34" charset="0"/>
                        </a:rPr>
                        <a:t> longer-</a:t>
                      </a:r>
                      <a:r>
                        <a:rPr sz="1800" spc="-20">
                          <a:solidFill>
                            <a:srgbClr val="232323"/>
                          </a:solidFill>
                          <a:latin typeface="Open Sans" panose="020B0606030504020204" pitchFamily="34" charset="0"/>
                          <a:ea typeface="Open Sans" panose="020B0606030504020204" pitchFamily="34" charset="0"/>
                          <a:cs typeface="Open Sans" panose="020B0606030504020204" pitchFamily="34" charset="0"/>
                        </a:rPr>
                        <a:t>term </a:t>
                      </a:r>
                      <a:r>
                        <a:rPr sz="1800" spc="-10">
                          <a:solidFill>
                            <a:srgbClr val="232323"/>
                          </a:solidFill>
                          <a:latin typeface="Open Sans" panose="020B0606030504020204" pitchFamily="34" charset="0"/>
                          <a:ea typeface="Open Sans" panose="020B0606030504020204" pitchFamily="34" charset="0"/>
                          <a:cs typeface="Open Sans" panose="020B0606030504020204" pitchFamily="34" charset="0"/>
                        </a:rPr>
                        <a:t>unrealized</a:t>
                      </a:r>
                      <a:r>
                        <a:rPr sz="1800" spc="-5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goal</a:t>
                      </a:r>
                      <a:r>
                        <a:rPr sz="1800" spc="-9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and</a:t>
                      </a:r>
                      <a:r>
                        <a:rPr sz="1800" spc="-7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vivid</a:t>
                      </a:r>
                      <a:r>
                        <a:rPr sz="1800" spc="-5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10">
                          <a:solidFill>
                            <a:srgbClr val="232323"/>
                          </a:solidFill>
                          <a:latin typeface="Open Sans" panose="020B0606030504020204" pitchFamily="34" charset="0"/>
                          <a:ea typeface="Open Sans" panose="020B0606030504020204" pitchFamily="34" charset="0"/>
                          <a:cs typeface="Open Sans" panose="020B0606030504020204" pitchFamily="34" charset="0"/>
                        </a:rPr>
                        <a:t>description</a:t>
                      </a:r>
                      <a:r>
                        <a:rPr sz="1800" spc="-6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10">
                          <a:solidFill>
                            <a:srgbClr val="232323"/>
                          </a:solidFill>
                          <a:latin typeface="Open Sans" panose="020B0606030504020204" pitchFamily="34" charset="0"/>
                          <a:ea typeface="Open Sans" panose="020B0606030504020204" pitchFamily="34" charset="0"/>
                          <a:cs typeface="Open Sans" panose="020B0606030504020204" pitchFamily="34" charset="0"/>
                        </a:rPr>
                        <a:t>driving </a:t>
                      </a:r>
                      <a:r>
                        <a:rPr sz="1800" spc="-25">
                          <a:solidFill>
                            <a:srgbClr val="232323"/>
                          </a:solidFill>
                          <a:latin typeface="Open Sans" panose="020B0606030504020204" pitchFamily="34" charset="0"/>
                          <a:ea typeface="Open Sans" panose="020B0606030504020204" pitchFamily="34" charset="0"/>
                          <a:cs typeface="Open Sans" panose="020B0606030504020204" pitchFamily="34" charset="0"/>
                        </a:rPr>
                        <a:t>shorter-</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term</a:t>
                      </a:r>
                      <a:r>
                        <a:rPr sz="1800" spc="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10">
                          <a:solidFill>
                            <a:srgbClr val="232323"/>
                          </a:solidFill>
                          <a:latin typeface="Open Sans" panose="020B0606030504020204" pitchFamily="34" charset="0"/>
                          <a:ea typeface="Open Sans" panose="020B0606030504020204" pitchFamily="34" charset="0"/>
                          <a:cs typeface="Open Sans" panose="020B0606030504020204" pitchFamily="34" charset="0"/>
                        </a:rPr>
                        <a:t>planning</a:t>
                      </a: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19685"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1800" dirty="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4"/>
                  </a:ext>
                </a:extLst>
              </a:tr>
            </a:tbl>
          </a:graphicData>
        </a:graphic>
      </p:graphicFrame>
      <p:sp>
        <p:nvSpPr>
          <p:cNvPr id="5" name="object 5">
            <a:extLst>
              <a:ext uri="{FF2B5EF4-FFF2-40B4-BE49-F238E27FC236}">
                <a16:creationId xmlns:a16="http://schemas.microsoft.com/office/drawing/2014/main" id="{B2CBEA38-4B6E-4E5F-5C64-979671067D16}"/>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130</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2246630">
              <a:lnSpc>
                <a:spcPct val="100000"/>
              </a:lnSpc>
              <a:spcBef>
                <a:spcPts val="100"/>
              </a:spcBef>
            </a:pPr>
            <a:r>
              <a:rPr sz="40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Planning</a:t>
            </a:r>
            <a:r>
              <a:rPr sz="4000" spc="-15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30" dirty="0">
                <a:solidFill>
                  <a:srgbClr val="117624"/>
                </a:solidFill>
                <a:latin typeface="Open Sans" panose="020B0606030504020204" pitchFamily="34" charset="0"/>
                <a:ea typeface="Open Sans" panose="020B0606030504020204" pitchFamily="34" charset="0"/>
                <a:cs typeface="Open Sans" panose="020B0606030504020204" pitchFamily="34" charset="0"/>
              </a:rPr>
              <a:t>Strategically</a:t>
            </a:r>
            <a:r>
              <a:rPr sz="4000" spc="-13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Checklist</a:t>
            </a:r>
            <a:endParaRPr sz="4000" dirty="0">
              <a:latin typeface="Open Sans" panose="020B0606030504020204" pitchFamily="34" charset="0"/>
              <a:ea typeface="Open Sans" panose="020B0606030504020204" pitchFamily="34" charset="0"/>
              <a:cs typeface="Open Sans" panose="020B0606030504020204" pitchFamily="34" charset="0"/>
            </a:endParaRPr>
          </a:p>
        </p:txBody>
      </p:sp>
      <p:graphicFrame>
        <p:nvGraphicFramePr>
          <p:cNvPr id="3" name="object 3"/>
          <p:cNvGraphicFramePr>
            <a:graphicFrameLocks noGrp="1"/>
          </p:cNvGraphicFramePr>
          <p:nvPr>
            <p:extLst>
              <p:ext uri="{D42A27DB-BD31-4B8C-83A1-F6EECF244321}">
                <p14:modId xmlns:p14="http://schemas.microsoft.com/office/powerpoint/2010/main" val="4195926647"/>
              </p:ext>
            </p:extLst>
          </p:nvPr>
        </p:nvGraphicFramePr>
        <p:xfrm>
          <a:off x="416648" y="1271905"/>
          <a:ext cx="11546752" cy="4329430"/>
        </p:xfrm>
        <a:graphic>
          <a:graphicData uri="http://schemas.openxmlformats.org/drawingml/2006/table">
            <a:tbl>
              <a:tblPr firstRow="1" bandRow="1">
                <a:tableStyleId>{2D5ABB26-0587-4C30-8999-92F81FD0307C}</a:tableStyleId>
              </a:tblPr>
              <a:tblGrid>
                <a:gridCol w="6190847">
                  <a:extLst>
                    <a:ext uri="{9D8B030D-6E8A-4147-A177-3AD203B41FA5}">
                      <a16:colId xmlns:a16="http://schemas.microsoft.com/office/drawing/2014/main" val="20000"/>
                    </a:ext>
                  </a:extLst>
                </a:gridCol>
                <a:gridCol w="1519787">
                  <a:extLst>
                    <a:ext uri="{9D8B030D-6E8A-4147-A177-3AD203B41FA5}">
                      <a16:colId xmlns:a16="http://schemas.microsoft.com/office/drawing/2014/main" val="20001"/>
                    </a:ext>
                  </a:extLst>
                </a:gridCol>
                <a:gridCol w="2238142">
                  <a:extLst>
                    <a:ext uri="{9D8B030D-6E8A-4147-A177-3AD203B41FA5}">
                      <a16:colId xmlns:a16="http://schemas.microsoft.com/office/drawing/2014/main" val="20002"/>
                    </a:ext>
                  </a:extLst>
                </a:gridCol>
                <a:gridCol w="1597976">
                  <a:extLst>
                    <a:ext uri="{9D8B030D-6E8A-4147-A177-3AD203B41FA5}">
                      <a16:colId xmlns:a16="http://schemas.microsoft.com/office/drawing/2014/main" val="20003"/>
                    </a:ext>
                  </a:extLst>
                </a:gridCol>
              </a:tblGrid>
              <a:tr h="834390">
                <a:tc>
                  <a:txBody>
                    <a:bodyPr/>
                    <a:lstStyle/>
                    <a:p>
                      <a:pPr marL="402590">
                        <a:lnSpc>
                          <a:spcPct val="100000"/>
                        </a:lnSpc>
                        <a:spcBef>
                          <a:spcPts val="2060"/>
                        </a:spcBef>
                      </a:pPr>
                      <a:r>
                        <a:rPr sz="1600" b="1" dirty="0">
                          <a:solidFill>
                            <a:srgbClr val="FFFFFF"/>
                          </a:solidFill>
                          <a:latin typeface="Open Sans" panose="020B0606030504020204" pitchFamily="34" charset="0"/>
                          <a:ea typeface="Open Sans" panose="020B0606030504020204" pitchFamily="34" charset="0"/>
                          <a:cs typeface="Open Sans" panose="020B0606030504020204" pitchFamily="34" charset="0"/>
                        </a:rPr>
                        <a:t>Check</a:t>
                      </a:r>
                      <a:r>
                        <a:rPr sz="1600" b="1" spc="-7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b="1" dirty="0">
                          <a:solidFill>
                            <a:srgbClr val="FFFFFF"/>
                          </a:solidFill>
                          <a:latin typeface="Open Sans" panose="020B0606030504020204" pitchFamily="34" charset="0"/>
                          <a:ea typeface="Open Sans" panose="020B0606030504020204" pitchFamily="34" charset="0"/>
                          <a:cs typeface="Open Sans" panose="020B0606030504020204" pitchFamily="34" charset="0"/>
                        </a:rPr>
                        <a:t>the</a:t>
                      </a:r>
                      <a:r>
                        <a:rPr sz="1600" b="1" spc="-5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b="1" dirty="0">
                          <a:solidFill>
                            <a:srgbClr val="FFFFFF"/>
                          </a:solidFill>
                          <a:latin typeface="Open Sans" panose="020B0606030504020204" pitchFamily="34" charset="0"/>
                          <a:ea typeface="Open Sans" panose="020B0606030504020204" pitchFamily="34" charset="0"/>
                          <a:cs typeface="Open Sans" panose="020B0606030504020204" pitchFamily="34" charset="0"/>
                        </a:rPr>
                        <a:t>box</a:t>
                      </a:r>
                      <a:r>
                        <a:rPr sz="1600" b="1" spc="-6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b="1" dirty="0">
                          <a:solidFill>
                            <a:srgbClr val="FFFFFF"/>
                          </a:solidFill>
                          <a:latin typeface="Open Sans" panose="020B0606030504020204" pitchFamily="34" charset="0"/>
                          <a:ea typeface="Open Sans" panose="020B0606030504020204" pitchFamily="34" charset="0"/>
                          <a:cs typeface="Open Sans" panose="020B0606030504020204" pitchFamily="34" charset="0"/>
                        </a:rPr>
                        <a:t>that</a:t>
                      </a:r>
                      <a:r>
                        <a:rPr sz="1600" b="1" spc="-4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b="1" dirty="0">
                          <a:solidFill>
                            <a:srgbClr val="FFFFFF"/>
                          </a:solidFill>
                          <a:latin typeface="Open Sans" panose="020B0606030504020204" pitchFamily="34" charset="0"/>
                          <a:ea typeface="Open Sans" panose="020B0606030504020204" pitchFamily="34" charset="0"/>
                          <a:cs typeface="Open Sans" panose="020B0606030504020204" pitchFamily="34" charset="0"/>
                        </a:rPr>
                        <a:t>best</a:t>
                      </a:r>
                      <a:r>
                        <a:rPr sz="1600" b="1" spc="-7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b="1" dirty="0">
                          <a:solidFill>
                            <a:srgbClr val="FFFFFF"/>
                          </a:solidFill>
                          <a:latin typeface="Open Sans" panose="020B0606030504020204" pitchFamily="34" charset="0"/>
                          <a:ea typeface="Open Sans" panose="020B0606030504020204" pitchFamily="34" charset="0"/>
                          <a:cs typeface="Open Sans" panose="020B0606030504020204" pitchFamily="34" charset="0"/>
                        </a:rPr>
                        <a:t>describes</a:t>
                      </a:r>
                      <a:r>
                        <a:rPr sz="1600" b="1" spc="-7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b="1" dirty="0">
                          <a:solidFill>
                            <a:srgbClr val="FFFFFF"/>
                          </a:solidFill>
                          <a:latin typeface="Open Sans" panose="020B0606030504020204" pitchFamily="34" charset="0"/>
                          <a:ea typeface="Open Sans" panose="020B0606030504020204" pitchFamily="34" charset="0"/>
                          <a:cs typeface="Open Sans" panose="020B0606030504020204" pitchFamily="34" charset="0"/>
                        </a:rPr>
                        <a:t>your</a:t>
                      </a:r>
                      <a:r>
                        <a:rPr sz="1600" b="1" spc="-7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1600" b="1"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association.</a:t>
                      </a:r>
                      <a:endParaRPr sz="1600" dirty="0">
                        <a:latin typeface="Open Sans" panose="020B0606030504020204" pitchFamily="34" charset="0"/>
                        <a:ea typeface="Open Sans" panose="020B0606030504020204" pitchFamily="34" charset="0"/>
                        <a:cs typeface="Open Sans" panose="020B0606030504020204" pitchFamily="34" charset="0"/>
                      </a:endParaRPr>
                    </a:p>
                  </a:txBody>
                  <a:tcPr marL="0" marR="0" marT="261620" marB="0" anchor="ctr">
                    <a:lnL w="6350">
                      <a:solidFill>
                        <a:srgbClr val="000000"/>
                      </a:solidFill>
                      <a:prstDash val="solid"/>
                    </a:lnL>
                    <a:lnR w="6350">
                      <a:solidFill>
                        <a:srgbClr val="FFFFFF"/>
                      </a:solidFill>
                      <a:prstDash val="solid"/>
                    </a:lnR>
                    <a:lnT w="6350">
                      <a:solidFill>
                        <a:srgbClr val="000000"/>
                      </a:solidFill>
                      <a:prstDash val="solid"/>
                    </a:lnT>
                    <a:lnB w="6350">
                      <a:solidFill>
                        <a:srgbClr val="000000"/>
                      </a:solidFill>
                      <a:prstDash val="solid"/>
                    </a:lnB>
                    <a:solidFill>
                      <a:srgbClr val="00418D"/>
                    </a:solidFill>
                  </a:tcPr>
                </a:tc>
                <a:tc>
                  <a:txBody>
                    <a:bodyPr/>
                    <a:lstStyle/>
                    <a:p>
                      <a:pPr marL="6985" algn="ctr">
                        <a:lnSpc>
                          <a:spcPct val="100000"/>
                        </a:lnSpc>
                        <a:spcBef>
                          <a:spcPts val="90"/>
                        </a:spcBef>
                      </a:pPr>
                      <a:r>
                        <a:rPr sz="2000" b="1" spc="-50">
                          <a:solidFill>
                            <a:srgbClr val="FFFFFF"/>
                          </a:solidFill>
                          <a:latin typeface="Open Sans" panose="020B0606030504020204" pitchFamily="34" charset="0"/>
                          <a:ea typeface="Open Sans" panose="020B0606030504020204" pitchFamily="34" charset="0"/>
                          <a:cs typeface="Open Sans" panose="020B0606030504020204" pitchFamily="34" charset="0"/>
                        </a:rPr>
                        <a:t>A</a:t>
                      </a:r>
                      <a:endParaRPr sz="2000">
                        <a:latin typeface="Open Sans" panose="020B0606030504020204" pitchFamily="34" charset="0"/>
                        <a:ea typeface="Open Sans" panose="020B0606030504020204" pitchFamily="34" charset="0"/>
                        <a:cs typeface="Open Sans" panose="020B0606030504020204" pitchFamily="34" charset="0"/>
                      </a:endParaRPr>
                    </a:p>
                    <a:p>
                      <a:pPr marL="2540" algn="ctr">
                        <a:lnSpc>
                          <a:spcPct val="100000"/>
                        </a:lnSpc>
                        <a:spcBef>
                          <a:spcPts val="5"/>
                        </a:spcBef>
                      </a:pPr>
                      <a:r>
                        <a:rPr sz="2000" b="1" spc="-10">
                          <a:solidFill>
                            <a:srgbClr val="FFFFFF"/>
                          </a:solidFill>
                          <a:latin typeface="Open Sans" panose="020B0606030504020204" pitchFamily="34" charset="0"/>
                          <a:ea typeface="Open Sans" panose="020B0606030504020204" pitchFamily="34" charset="0"/>
                          <a:cs typeface="Open Sans" panose="020B0606030504020204" pitchFamily="34" charset="0"/>
                        </a:rPr>
                        <a:t>Strength</a:t>
                      </a:r>
                      <a:endParaRPr sz="2000">
                        <a:latin typeface="Open Sans" panose="020B0606030504020204" pitchFamily="34" charset="0"/>
                        <a:ea typeface="Open Sans" panose="020B0606030504020204" pitchFamily="34" charset="0"/>
                        <a:cs typeface="Open Sans" panose="020B0606030504020204" pitchFamily="34" charset="0"/>
                      </a:endParaRPr>
                    </a:p>
                  </a:txBody>
                  <a:tcPr marL="0" marR="0" marT="11430" marB="0" anchor="ctr">
                    <a:lnL w="6350">
                      <a:solidFill>
                        <a:srgbClr val="FFFFFF"/>
                      </a:solidFill>
                      <a:prstDash val="solid"/>
                    </a:lnL>
                    <a:lnR w="6350">
                      <a:solidFill>
                        <a:srgbClr val="FFFFFF"/>
                      </a:solidFill>
                      <a:prstDash val="solid"/>
                    </a:lnR>
                    <a:lnT w="6350">
                      <a:solidFill>
                        <a:srgbClr val="000000"/>
                      </a:solidFill>
                      <a:prstDash val="solid"/>
                    </a:lnT>
                    <a:lnB w="6350">
                      <a:solidFill>
                        <a:srgbClr val="000000"/>
                      </a:solidFill>
                      <a:prstDash val="solid"/>
                    </a:lnB>
                    <a:solidFill>
                      <a:srgbClr val="00418D"/>
                    </a:solidFill>
                  </a:tcPr>
                </a:tc>
                <a:tc>
                  <a:txBody>
                    <a:bodyPr/>
                    <a:lstStyle/>
                    <a:p>
                      <a:pPr marL="156845" marR="160655" indent="274320">
                        <a:lnSpc>
                          <a:spcPct val="100000"/>
                        </a:lnSpc>
                        <a:spcBef>
                          <a:spcPts val="90"/>
                        </a:spcBef>
                      </a:pPr>
                      <a:r>
                        <a:rPr sz="2000" b="1">
                          <a:solidFill>
                            <a:srgbClr val="FFFFFF"/>
                          </a:solidFill>
                          <a:latin typeface="Open Sans" panose="020B0606030504020204" pitchFamily="34" charset="0"/>
                          <a:ea typeface="Open Sans" panose="020B0606030504020204" pitchFamily="34" charset="0"/>
                          <a:cs typeface="Open Sans" panose="020B0606030504020204" pitchFamily="34" charset="0"/>
                        </a:rPr>
                        <a:t>Room</a:t>
                      </a:r>
                      <a:r>
                        <a:rPr sz="2000" b="1" spc="-105">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2000" b="1" spc="-25">
                          <a:solidFill>
                            <a:srgbClr val="FFFFFF"/>
                          </a:solidFill>
                          <a:latin typeface="Open Sans" panose="020B0606030504020204" pitchFamily="34" charset="0"/>
                          <a:ea typeface="Open Sans" panose="020B0606030504020204" pitchFamily="34" charset="0"/>
                          <a:cs typeface="Open Sans" panose="020B0606030504020204" pitchFamily="34" charset="0"/>
                        </a:rPr>
                        <a:t>for </a:t>
                      </a:r>
                      <a:r>
                        <a:rPr sz="2000" b="1" spc="-20">
                          <a:solidFill>
                            <a:srgbClr val="FFFFFF"/>
                          </a:solidFill>
                          <a:latin typeface="Open Sans" panose="020B0606030504020204" pitchFamily="34" charset="0"/>
                          <a:ea typeface="Open Sans" panose="020B0606030504020204" pitchFamily="34" charset="0"/>
                          <a:cs typeface="Open Sans" panose="020B0606030504020204" pitchFamily="34" charset="0"/>
                        </a:rPr>
                        <a:t>Improvement</a:t>
                      </a:r>
                      <a:endParaRPr sz="2000">
                        <a:latin typeface="Open Sans" panose="020B0606030504020204" pitchFamily="34" charset="0"/>
                        <a:ea typeface="Open Sans" panose="020B0606030504020204" pitchFamily="34" charset="0"/>
                        <a:cs typeface="Open Sans" panose="020B0606030504020204" pitchFamily="34" charset="0"/>
                      </a:endParaRPr>
                    </a:p>
                  </a:txBody>
                  <a:tcPr marL="0" marR="0" marT="11430" marB="0" anchor="ctr">
                    <a:lnL w="6350">
                      <a:solidFill>
                        <a:srgbClr val="FFFFFF"/>
                      </a:solidFill>
                      <a:prstDash val="solid"/>
                    </a:lnL>
                    <a:lnR w="6350">
                      <a:solidFill>
                        <a:srgbClr val="FFFFFF"/>
                      </a:solidFill>
                      <a:prstDash val="solid"/>
                    </a:lnR>
                    <a:lnT w="6350">
                      <a:solidFill>
                        <a:srgbClr val="000000"/>
                      </a:solidFill>
                      <a:prstDash val="solid"/>
                    </a:lnT>
                    <a:lnB w="6350">
                      <a:solidFill>
                        <a:srgbClr val="000000"/>
                      </a:solidFill>
                      <a:prstDash val="solid"/>
                    </a:lnB>
                    <a:solidFill>
                      <a:srgbClr val="00418D"/>
                    </a:solidFill>
                  </a:tcPr>
                </a:tc>
                <a:tc>
                  <a:txBody>
                    <a:bodyPr/>
                    <a:lstStyle/>
                    <a:p>
                      <a:pPr marL="425450" marR="372110" indent="-50800">
                        <a:lnSpc>
                          <a:spcPct val="100000"/>
                        </a:lnSpc>
                        <a:spcBef>
                          <a:spcPts val="90"/>
                        </a:spcBef>
                      </a:pPr>
                      <a:r>
                        <a:rPr sz="2000" b="1" spc="-25">
                          <a:solidFill>
                            <a:srgbClr val="FFFFFF"/>
                          </a:solidFill>
                          <a:latin typeface="Open Sans" panose="020B0606030504020204" pitchFamily="34" charset="0"/>
                          <a:ea typeface="Open Sans" panose="020B0606030504020204" pitchFamily="34" charset="0"/>
                          <a:cs typeface="Open Sans" panose="020B0606030504020204" pitchFamily="34" charset="0"/>
                        </a:rPr>
                        <a:t>Don’t </a:t>
                      </a:r>
                      <a:r>
                        <a:rPr sz="2000" b="1" spc="-20">
                          <a:solidFill>
                            <a:srgbClr val="FFFFFF"/>
                          </a:solidFill>
                          <a:latin typeface="Open Sans" panose="020B0606030504020204" pitchFamily="34" charset="0"/>
                          <a:ea typeface="Open Sans" panose="020B0606030504020204" pitchFamily="34" charset="0"/>
                          <a:cs typeface="Open Sans" panose="020B0606030504020204" pitchFamily="34" charset="0"/>
                        </a:rPr>
                        <a:t>have</a:t>
                      </a:r>
                      <a:endParaRPr sz="2000">
                        <a:latin typeface="Open Sans" panose="020B0606030504020204" pitchFamily="34" charset="0"/>
                        <a:ea typeface="Open Sans" panose="020B0606030504020204" pitchFamily="34" charset="0"/>
                        <a:cs typeface="Open Sans" panose="020B0606030504020204" pitchFamily="34" charset="0"/>
                      </a:endParaRPr>
                    </a:p>
                  </a:txBody>
                  <a:tcPr marL="0" marR="0" marT="11430" marB="0" anchor="ctr">
                    <a:lnL w="6350">
                      <a:solidFill>
                        <a:srgbClr val="FFFFFF"/>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00418D"/>
                    </a:solidFill>
                  </a:tcPr>
                </a:tc>
                <a:extLst>
                  <a:ext uri="{0D108BD9-81ED-4DB2-BD59-A6C34878D82A}">
                    <a16:rowId xmlns:a16="http://schemas.microsoft.com/office/drawing/2014/main" val="10000"/>
                  </a:ext>
                </a:extLst>
              </a:tr>
              <a:tr h="718820">
                <a:tc>
                  <a:txBody>
                    <a:bodyPr/>
                    <a:lstStyle/>
                    <a:p>
                      <a:pPr marL="102870" marR="614680" indent="-635">
                        <a:lnSpc>
                          <a:spcPct val="100000"/>
                        </a:lnSpc>
                        <a:spcBef>
                          <a:spcPts val="150"/>
                        </a:spcBef>
                      </a:pPr>
                      <a:r>
                        <a:rPr sz="1800" b="1">
                          <a:solidFill>
                            <a:srgbClr val="232323"/>
                          </a:solidFill>
                          <a:latin typeface="Open Sans" panose="020B0606030504020204" pitchFamily="34" charset="0"/>
                          <a:ea typeface="Open Sans" panose="020B0606030504020204" pitchFamily="34" charset="0"/>
                          <a:cs typeface="Open Sans" panose="020B0606030504020204" pitchFamily="34" charset="0"/>
                        </a:rPr>
                        <a:t>Goals</a:t>
                      </a:r>
                      <a:r>
                        <a:rPr sz="1800" b="1" spc="-8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a:t>
                      </a:r>
                      <a:r>
                        <a:rPr sz="1800" spc="-7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are</a:t>
                      </a:r>
                      <a:r>
                        <a:rPr sz="1800" spc="-7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10">
                          <a:solidFill>
                            <a:srgbClr val="232323"/>
                          </a:solidFill>
                          <a:latin typeface="Open Sans" panose="020B0606030504020204" pitchFamily="34" charset="0"/>
                          <a:ea typeface="Open Sans" panose="020B0606030504020204" pitchFamily="34" charset="0"/>
                          <a:cs typeface="Open Sans" panose="020B0606030504020204" pitchFamily="34" charset="0"/>
                        </a:rPr>
                        <a:t>stated</a:t>
                      </a:r>
                      <a:r>
                        <a:rPr sz="1800" spc="-5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outcomes</a:t>
                      </a:r>
                      <a:r>
                        <a:rPr sz="1800" spc="-8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to</a:t>
                      </a:r>
                      <a:r>
                        <a:rPr sz="1800" spc="-8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be</a:t>
                      </a:r>
                      <a:r>
                        <a:rPr sz="1800" spc="-8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achieved</a:t>
                      </a:r>
                      <a:r>
                        <a:rPr sz="1800" spc="-5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in</a:t>
                      </a:r>
                      <a:r>
                        <a:rPr sz="1800" spc="-8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50">
                          <a:solidFill>
                            <a:srgbClr val="232323"/>
                          </a:solidFill>
                          <a:latin typeface="Open Sans" panose="020B0606030504020204" pitchFamily="34" charset="0"/>
                          <a:ea typeface="Open Sans" panose="020B0606030504020204" pitchFamily="34" charset="0"/>
                          <a:cs typeface="Open Sans" panose="020B0606030504020204" pitchFamily="34" charset="0"/>
                        </a:rPr>
                        <a:t>a </a:t>
                      </a:r>
                      <a:r>
                        <a:rPr sz="1800" spc="-25">
                          <a:solidFill>
                            <a:srgbClr val="232323"/>
                          </a:solidFill>
                          <a:latin typeface="Open Sans" panose="020B0606030504020204" pitchFamily="34" charset="0"/>
                          <a:ea typeface="Open Sans" panose="020B0606030504020204" pitchFamily="34" charset="0"/>
                          <a:cs typeface="Open Sans" panose="020B0606030504020204" pitchFamily="34" charset="0"/>
                        </a:rPr>
                        <a:t>shorter-</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term</a:t>
                      </a:r>
                      <a:r>
                        <a:rPr sz="1800" spc="-2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30">
                          <a:solidFill>
                            <a:srgbClr val="232323"/>
                          </a:solidFill>
                          <a:latin typeface="Open Sans" panose="020B0606030504020204" pitchFamily="34" charset="0"/>
                          <a:ea typeface="Open Sans" panose="020B0606030504020204" pitchFamily="34" charset="0"/>
                          <a:cs typeface="Open Sans" panose="020B0606030504020204" pitchFamily="34" charset="0"/>
                        </a:rPr>
                        <a:t>(3-</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5</a:t>
                      </a:r>
                      <a:r>
                        <a:rPr sz="1800" spc="-7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years)</a:t>
                      </a:r>
                      <a:r>
                        <a:rPr sz="1800" spc="-4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planning</a:t>
                      </a:r>
                      <a:r>
                        <a:rPr sz="1800" spc="-6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10">
                          <a:solidFill>
                            <a:srgbClr val="232323"/>
                          </a:solidFill>
                          <a:latin typeface="Open Sans" panose="020B0606030504020204" pitchFamily="34" charset="0"/>
                          <a:ea typeface="Open Sans" panose="020B0606030504020204" pitchFamily="34" charset="0"/>
                          <a:cs typeface="Open Sans" panose="020B0606030504020204" pitchFamily="34" charset="0"/>
                        </a:rPr>
                        <a:t>horizon.</a:t>
                      </a: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1905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1800" dirty="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1"/>
                  </a:ext>
                </a:extLst>
              </a:tr>
              <a:tr h="718820">
                <a:tc>
                  <a:txBody>
                    <a:bodyPr/>
                    <a:lstStyle/>
                    <a:p>
                      <a:pPr marL="103505" marR="222250" indent="-635">
                        <a:lnSpc>
                          <a:spcPct val="100000"/>
                        </a:lnSpc>
                        <a:spcBef>
                          <a:spcPts val="150"/>
                        </a:spcBef>
                      </a:pPr>
                      <a:r>
                        <a:rPr sz="1800" b="1"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Objectives</a:t>
                      </a:r>
                      <a:r>
                        <a:rPr sz="1800" b="1" spc="-8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dirty="0">
                          <a:solidFill>
                            <a:srgbClr val="232323"/>
                          </a:solidFill>
                          <a:latin typeface="Open Sans" panose="020B0606030504020204" pitchFamily="34" charset="0"/>
                          <a:ea typeface="Open Sans" panose="020B0606030504020204" pitchFamily="34" charset="0"/>
                          <a:cs typeface="Open Sans" panose="020B0606030504020204" pitchFamily="34" charset="0"/>
                        </a:rPr>
                        <a:t>–</a:t>
                      </a:r>
                      <a:r>
                        <a:rPr sz="1800" spc="-9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dirty="0">
                          <a:solidFill>
                            <a:srgbClr val="232323"/>
                          </a:solidFill>
                          <a:latin typeface="Open Sans" panose="020B0606030504020204" pitchFamily="34" charset="0"/>
                          <a:ea typeface="Open Sans" panose="020B0606030504020204" pitchFamily="34" charset="0"/>
                          <a:cs typeface="Open Sans" panose="020B0606030504020204" pitchFamily="34" charset="0"/>
                        </a:rPr>
                        <a:t>are</a:t>
                      </a:r>
                      <a:r>
                        <a:rPr sz="1800" spc="-75"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direction</a:t>
                      </a:r>
                      <a:r>
                        <a:rPr sz="1800" spc="-7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dirty="0">
                          <a:solidFill>
                            <a:srgbClr val="232323"/>
                          </a:solidFill>
                          <a:latin typeface="Open Sans" panose="020B0606030504020204" pitchFamily="34" charset="0"/>
                          <a:ea typeface="Open Sans" panose="020B0606030504020204" pitchFamily="34" charset="0"/>
                          <a:cs typeface="Open Sans" panose="020B0606030504020204" pitchFamily="34" charset="0"/>
                        </a:rPr>
                        <a:t>setting</a:t>
                      </a:r>
                      <a:r>
                        <a:rPr sz="1800" spc="-6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statements</a:t>
                      </a:r>
                      <a:r>
                        <a:rPr sz="1800" spc="-5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10" dirty="0">
                          <a:solidFill>
                            <a:srgbClr val="232323"/>
                          </a:solidFill>
                          <a:latin typeface="Open Sans" panose="020B0606030504020204" pitchFamily="34" charset="0"/>
                          <a:ea typeface="Open Sans" panose="020B0606030504020204" pitchFamily="34" charset="0"/>
                          <a:cs typeface="Open Sans" panose="020B0606030504020204" pitchFamily="34" charset="0"/>
                        </a:rPr>
                        <a:t>within </a:t>
                      </a:r>
                      <a:r>
                        <a:rPr sz="1800" dirty="0">
                          <a:solidFill>
                            <a:srgbClr val="232323"/>
                          </a:solidFill>
                          <a:latin typeface="Open Sans" panose="020B0606030504020204" pitchFamily="34" charset="0"/>
                          <a:ea typeface="Open Sans" panose="020B0606030504020204" pitchFamily="34" charset="0"/>
                          <a:cs typeface="Open Sans" panose="020B0606030504020204" pitchFamily="34" charset="0"/>
                        </a:rPr>
                        <a:t>each</a:t>
                      </a:r>
                      <a:r>
                        <a:rPr sz="1800" spc="-7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dirty="0">
                          <a:solidFill>
                            <a:srgbClr val="232323"/>
                          </a:solidFill>
                          <a:latin typeface="Open Sans" panose="020B0606030504020204" pitchFamily="34" charset="0"/>
                          <a:ea typeface="Open Sans" panose="020B0606030504020204" pitchFamily="34" charset="0"/>
                          <a:cs typeface="Open Sans" panose="020B0606030504020204" pitchFamily="34" charset="0"/>
                        </a:rPr>
                        <a:t>goal</a:t>
                      </a:r>
                      <a:r>
                        <a:rPr sz="1800" spc="-80" dirty="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20" dirty="0">
                          <a:solidFill>
                            <a:srgbClr val="232323"/>
                          </a:solidFill>
                          <a:latin typeface="Open Sans" panose="020B0606030504020204" pitchFamily="34" charset="0"/>
                          <a:ea typeface="Open Sans" panose="020B0606030504020204" pitchFamily="34" charset="0"/>
                          <a:cs typeface="Open Sans" panose="020B0606030504020204" pitchFamily="34" charset="0"/>
                        </a:rPr>
                        <a:t>area.</a:t>
                      </a:r>
                      <a:endParaRPr sz="1800" dirty="0">
                        <a:latin typeface="Open Sans" panose="020B0606030504020204" pitchFamily="34" charset="0"/>
                        <a:ea typeface="Open Sans" panose="020B0606030504020204" pitchFamily="34" charset="0"/>
                        <a:cs typeface="Open Sans" panose="020B0606030504020204" pitchFamily="34" charset="0"/>
                      </a:endParaRPr>
                    </a:p>
                  </a:txBody>
                  <a:tcPr marL="0" marR="0" marT="1905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2"/>
                  </a:ext>
                </a:extLst>
              </a:tr>
              <a:tr h="1028700">
                <a:tc>
                  <a:txBody>
                    <a:bodyPr/>
                    <a:lstStyle/>
                    <a:p>
                      <a:pPr marL="102870" marR="781050">
                        <a:lnSpc>
                          <a:spcPct val="100000"/>
                        </a:lnSpc>
                        <a:spcBef>
                          <a:spcPts val="150"/>
                        </a:spcBef>
                      </a:pPr>
                      <a:r>
                        <a:rPr sz="1800" b="1" spc="-20">
                          <a:solidFill>
                            <a:srgbClr val="232323"/>
                          </a:solidFill>
                          <a:latin typeface="Open Sans" panose="020B0606030504020204" pitchFamily="34" charset="0"/>
                          <a:ea typeface="Open Sans" panose="020B0606030504020204" pitchFamily="34" charset="0"/>
                          <a:cs typeface="Open Sans" panose="020B0606030504020204" pitchFamily="34" charset="0"/>
                        </a:rPr>
                        <a:t>Prioritization</a:t>
                      </a:r>
                      <a:r>
                        <a:rPr sz="1800" b="1" spc="-6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b="1">
                          <a:solidFill>
                            <a:srgbClr val="232323"/>
                          </a:solidFill>
                          <a:latin typeface="Open Sans" panose="020B0606030504020204" pitchFamily="34" charset="0"/>
                          <a:ea typeface="Open Sans" panose="020B0606030504020204" pitchFamily="34" charset="0"/>
                          <a:cs typeface="Open Sans" panose="020B0606030504020204" pitchFamily="34" charset="0"/>
                        </a:rPr>
                        <a:t>of</a:t>
                      </a:r>
                      <a:r>
                        <a:rPr sz="1800" b="1" spc="-5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b="1">
                          <a:solidFill>
                            <a:srgbClr val="232323"/>
                          </a:solidFill>
                          <a:latin typeface="Open Sans" panose="020B0606030504020204" pitchFamily="34" charset="0"/>
                          <a:ea typeface="Open Sans" panose="020B0606030504020204" pitchFamily="34" charset="0"/>
                          <a:cs typeface="Open Sans" panose="020B0606030504020204" pitchFamily="34" charset="0"/>
                        </a:rPr>
                        <a:t>Objectives</a:t>
                      </a:r>
                      <a:r>
                        <a:rPr sz="1800" b="1" spc="-5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b="1">
                          <a:solidFill>
                            <a:srgbClr val="232323"/>
                          </a:solidFill>
                          <a:latin typeface="Open Sans" panose="020B0606030504020204" pitchFamily="34" charset="0"/>
                          <a:ea typeface="Open Sans" panose="020B0606030504020204" pitchFamily="34" charset="0"/>
                          <a:cs typeface="Open Sans" panose="020B0606030504020204" pitchFamily="34" charset="0"/>
                        </a:rPr>
                        <a:t>and</a:t>
                      </a:r>
                      <a:r>
                        <a:rPr sz="1800" b="1" spc="-4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b="1">
                          <a:solidFill>
                            <a:srgbClr val="232323"/>
                          </a:solidFill>
                          <a:latin typeface="Open Sans" panose="020B0606030504020204" pitchFamily="34" charset="0"/>
                          <a:ea typeface="Open Sans" panose="020B0606030504020204" pitchFamily="34" charset="0"/>
                          <a:cs typeface="Open Sans" panose="020B0606030504020204" pitchFamily="34" charset="0"/>
                        </a:rPr>
                        <a:t>Activities</a:t>
                      </a:r>
                      <a:r>
                        <a:rPr sz="1800" b="1" spc="-6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b="1">
                          <a:solidFill>
                            <a:srgbClr val="232323"/>
                          </a:solidFill>
                          <a:latin typeface="Open Sans" panose="020B0606030504020204" pitchFamily="34" charset="0"/>
                          <a:ea typeface="Open Sans" panose="020B0606030504020204" pitchFamily="34" charset="0"/>
                          <a:cs typeface="Open Sans" panose="020B0606030504020204" pitchFamily="34" charset="0"/>
                        </a:rPr>
                        <a:t>–</a:t>
                      </a:r>
                      <a:r>
                        <a:rPr sz="1800" b="1" spc="-4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50">
                          <a:solidFill>
                            <a:srgbClr val="232323"/>
                          </a:solidFill>
                          <a:latin typeface="Open Sans" panose="020B0606030504020204" pitchFamily="34" charset="0"/>
                          <a:ea typeface="Open Sans" panose="020B0606030504020204" pitchFamily="34" charset="0"/>
                          <a:cs typeface="Open Sans" panose="020B0606030504020204" pitchFamily="34" charset="0"/>
                        </a:rPr>
                        <a:t>a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process</a:t>
                      </a:r>
                      <a:r>
                        <a:rPr sz="1800" spc="-9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for</a:t>
                      </a:r>
                      <a:r>
                        <a:rPr sz="1800" spc="-114">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10">
                          <a:solidFill>
                            <a:srgbClr val="232323"/>
                          </a:solidFill>
                          <a:latin typeface="Open Sans" panose="020B0606030504020204" pitchFamily="34" charset="0"/>
                          <a:ea typeface="Open Sans" panose="020B0606030504020204" pitchFamily="34" charset="0"/>
                          <a:cs typeface="Open Sans" panose="020B0606030504020204" pitchFamily="34" charset="0"/>
                        </a:rPr>
                        <a:t>leadership</a:t>
                      </a:r>
                      <a:r>
                        <a:rPr sz="1800" spc="-6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to</a:t>
                      </a:r>
                      <a:r>
                        <a:rPr sz="1800" spc="-11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identify</a:t>
                      </a:r>
                      <a:r>
                        <a:rPr sz="1800" spc="-7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25">
                          <a:solidFill>
                            <a:srgbClr val="232323"/>
                          </a:solidFill>
                          <a:latin typeface="Open Sans" panose="020B0606030504020204" pitchFamily="34" charset="0"/>
                          <a:ea typeface="Open Sans" panose="020B0606030504020204" pitchFamily="34" charset="0"/>
                          <a:cs typeface="Open Sans" panose="020B0606030504020204" pitchFamily="34" charset="0"/>
                        </a:rPr>
                        <a:t>shorter-</a:t>
                      </a:r>
                      <a:r>
                        <a:rPr sz="1800" spc="-20">
                          <a:solidFill>
                            <a:srgbClr val="232323"/>
                          </a:solidFill>
                          <a:latin typeface="Open Sans" panose="020B0606030504020204" pitchFamily="34" charset="0"/>
                          <a:ea typeface="Open Sans" panose="020B0606030504020204" pitchFamily="34" charset="0"/>
                          <a:cs typeface="Open Sans" panose="020B0606030504020204" pitchFamily="34" charset="0"/>
                        </a:rPr>
                        <a:t>term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priorities</a:t>
                      </a:r>
                      <a:r>
                        <a:rPr sz="1800" spc="-5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within</a:t>
                      </a:r>
                      <a:r>
                        <a:rPr sz="1800" spc="-7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the</a:t>
                      </a:r>
                      <a:r>
                        <a:rPr sz="1800" spc="-8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25">
                          <a:solidFill>
                            <a:srgbClr val="232323"/>
                          </a:solidFill>
                          <a:latin typeface="Open Sans" panose="020B0606030504020204" pitchFamily="34" charset="0"/>
                          <a:ea typeface="Open Sans" panose="020B0606030504020204" pitchFamily="34" charset="0"/>
                          <a:cs typeface="Open Sans" panose="020B0606030504020204" pitchFamily="34" charset="0"/>
                        </a:rPr>
                        <a:t>longer-</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term</a:t>
                      </a:r>
                      <a:r>
                        <a:rPr sz="1800" spc="-7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10">
                          <a:solidFill>
                            <a:srgbClr val="232323"/>
                          </a:solidFill>
                          <a:latin typeface="Open Sans" panose="020B0606030504020204" pitchFamily="34" charset="0"/>
                          <a:ea typeface="Open Sans" panose="020B0606030504020204" pitchFamily="34" charset="0"/>
                          <a:cs typeface="Open Sans" panose="020B0606030504020204" pitchFamily="34" charset="0"/>
                        </a:rPr>
                        <a:t>plan.</a:t>
                      </a: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1905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3"/>
                  </a:ext>
                </a:extLst>
              </a:tr>
              <a:tr h="1028700">
                <a:tc>
                  <a:txBody>
                    <a:bodyPr/>
                    <a:lstStyle/>
                    <a:p>
                      <a:pPr marL="103505" marR="804545" algn="just">
                        <a:lnSpc>
                          <a:spcPct val="100000"/>
                        </a:lnSpc>
                        <a:spcBef>
                          <a:spcPts val="150"/>
                        </a:spcBef>
                      </a:pPr>
                      <a:r>
                        <a:rPr sz="1800" b="1">
                          <a:solidFill>
                            <a:srgbClr val="232323"/>
                          </a:solidFill>
                          <a:latin typeface="Open Sans" panose="020B0606030504020204" pitchFamily="34" charset="0"/>
                          <a:ea typeface="Open Sans" panose="020B0606030504020204" pitchFamily="34" charset="0"/>
                          <a:cs typeface="Open Sans" panose="020B0606030504020204" pitchFamily="34" charset="0"/>
                        </a:rPr>
                        <a:t>Schedule</a:t>
                      </a:r>
                      <a:r>
                        <a:rPr sz="1800" b="1" spc="-2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b="1">
                          <a:solidFill>
                            <a:srgbClr val="232323"/>
                          </a:solidFill>
                          <a:latin typeface="Open Sans" panose="020B0606030504020204" pitchFamily="34" charset="0"/>
                          <a:ea typeface="Open Sans" panose="020B0606030504020204" pitchFamily="34" charset="0"/>
                          <a:cs typeface="Open Sans" panose="020B0606030504020204" pitchFamily="34" charset="0"/>
                        </a:rPr>
                        <a:t>for</a:t>
                      </a:r>
                      <a:r>
                        <a:rPr sz="1800" b="1" spc="-2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b="1">
                          <a:solidFill>
                            <a:srgbClr val="232323"/>
                          </a:solidFill>
                          <a:latin typeface="Open Sans" panose="020B0606030504020204" pitchFamily="34" charset="0"/>
                          <a:ea typeface="Open Sans" panose="020B0606030504020204" pitchFamily="34" charset="0"/>
                          <a:cs typeface="Open Sans" panose="020B0606030504020204" pitchFamily="34" charset="0"/>
                        </a:rPr>
                        <a:t>Plan</a:t>
                      </a:r>
                      <a:r>
                        <a:rPr sz="1800" b="1" spc="-2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b="1">
                          <a:solidFill>
                            <a:srgbClr val="232323"/>
                          </a:solidFill>
                          <a:latin typeface="Open Sans" panose="020B0606030504020204" pitchFamily="34" charset="0"/>
                          <a:ea typeface="Open Sans" panose="020B0606030504020204" pitchFamily="34" charset="0"/>
                          <a:cs typeface="Open Sans" panose="020B0606030504020204" pitchFamily="34" charset="0"/>
                        </a:rPr>
                        <a:t>Review</a:t>
                      </a:r>
                      <a:r>
                        <a:rPr sz="1800" b="1" spc="-3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a:t>
                      </a:r>
                      <a:r>
                        <a:rPr sz="1800" spc="-2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a</a:t>
                      </a:r>
                      <a:r>
                        <a:rPr sz="1800" spc="-2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commitment</a:t>
                      </a:r>
                      <a:r>
                        <a:rPr sz="1800" spc="-2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25">
                          <a:solidFill>
                            <a:srgbClr val="232323"/>
                          </a:solidFill>
                          <a:latin typeface="Open Sans" panose="020B0606030504020204" pitchFamily="34" charset="0"/>
                          <a:ea typeface="Open Sans" panose="020B0606030504020204" pitchFamily="34" charset="0"/>
                          <a:cs typeface="Open Sans" panose="020B0606030504020204" pitchFamily="34" charset="0"/>
                        </a:rPr>
                        <a:t>to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following</a:t>
                      </a:r>
                      <a:r>
                        <a:rPr sz="1800" spc="-3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a</a:t>
                      </a:r>
                      <a:r>
                        <a:rPr sz="1800" spc="-2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schedule</a:t>
                      </a:r>
                      <a:r>
                        <a:rPr sz="1800" spc="-1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of</a:t>
                      </a:r>
                      <a:r>
                        <a:rPr sz="1800" spc="-3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ongoing</a:t>
                      </a:r>
                      <a:r>
                        <a:rPr sz="1800" spc="-2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10">
                          <a:solidFill>
                            <a:srgbClr val="232323"/>
                          </a:solidFill>
                          <a:latin typeface="Open Sans" panose="020B0606030504020204" pitchFamily="34" charset="0"/>
                          <a:ea typeface="Open Sans" panose="020B0606030504020204" pitchFamily="34" charset="0"/>
                          <a:cs typeface="Open Sans" panose="020B0606030504020204" pitchFamily="34" charset="0"/>
                        </a:rPr>
                        <a:t>strategic</a:t>
                      </a:r>
                      <a:r>
                        <a:rPr sz="1800" spc="-30">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20">
                          <a:solidFill>
                            <a:srgbClr val="232323"/>
                          </a:solidFill>
                          <a:latin typeface="Open Sans" panose="020B0606030504020204" pitchFamily="34" charset="0"/>
                          <a:ea typeface="Open Sans" panose="020B0606030504020204" pitchFamily="34" charset="0"/>
                          <a:cs typeface="Open Sans" panose="020B0606030504020204" pitchFamily="34" charset="0"/>
                        </a:rPr>
                        <a:t>plan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review</a:t>
                      </a:r>
                      <a:r>
                        <a:rPr sz="1800" spc="-8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a:solidFill>
                            <a:srgbClr val="232323"/>
                          </a:solidFill>
                          <a:latin typeface="Open Sans" panose="020B0606030504020204" pitchFamily="34" charset="0"/>
                          <a:ea typeface="Open Sans" panose="020B0606030504020204" pitchFamily="34" charset="0"/>
                          <a:cs typeface="Open Sans" panose="020B0606030504020204" pitchFamily="34" charset="0"/>
                        </a:rPr>
                        <a:t>and</a:t>
                      </a:r>
                      <a:r>
                        <a:rPr sz="1800" spc="-95">
                          <a:solidFill>
                            <a:srgbClr val="232323"/>
                          </a:solidFill>
                          <a:latin typeface="Open Sans" panose="020B0606030504020204" pitchFamily="34" charset="0"/>
                          <a:ea typeface="Open Sans" panose="020B0606030504020204" pitchFamily="34" charset="0"/>
                          <a:cs typeface="Open Sans" panose="020B0606030504020204" pitchFamily="34" charset="0"/>
                        </a:rPr>
                        <a:t> </a:t>
                      </a:r>
                      <a:r>
                        <a:rPr sz="1800" spc="-10">
                          <a:solidFill>
                            <a:srgbClr val="232323"/>
                          </a:solidFill>
                          <a:latin typeface="Open Sans" panose="020B0606030504020204" pitchFamily="34" charset="0"/>
                          <a:ea typeface="Open Sans" panose="020B0606030504020204" pitchFamily="34" charset="0"/>
                          <a:cs typeface="Open Sans" panose="020B0606030504020204" pitchFamily="34" charset="0"/>
                        </a:rPr>
                        <a:t>assessment.</a:t>
                      </a: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1905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180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1800" dirty="0">
                        <a:latin typeface="Open Sans" panose="020B0606030504020204" pitchFamily="34" charset="0"/>
                        <a:ea typeface="Open Sans" panose="020B0606030504020204" pitchFamily="34" charset="0"/>
                        <a:cs typeface="Open Sans" panose="020B0606030504020204" pitchFamily="34" charset="0"/>
                      </a:endParaRPr>
                    </a:p>
                  </a:txBody>
                  <a:tcPr marL="0" marR="0" marT="0" marB="0" anchor="ctr">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4"/>
                  </a:ext>
                </a:extLst>
              </a:tr>
            </a:tbl>
          </a:graphicData>
        </a:graphic>
      </p:graphicFrame>
      <p:sp>
        <p:nvSpPr>
          <p:cNvPr id="5" name="object 5">
            <a:extLst>
              <a:ext uri="{FF2B5EF4-FFF2-40B4-BE49-F238E27FC236}">
                <a16:creationId xmlns:a16="http://schemas.microsoft.com/office/drawing/2014/main" id="{811E254C-71A2-7175-7D6A-F30A2AB52A24}"/>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131</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2783" y="18604"/>
            <a:ext cx="11006023" cy="635635"/>
          </a:xfrm>
          <a:prstGeom prst="rect">
            <a:avLst/>
          </a:prstGeom>
        </p:spPr>
        <p:txBody>
          <a:bodyPr vert="horz" wrap="square" lIns="0" tIns="12700" rIns="0" bIns="0" rtlCol="0">
            <a:spAutoFit/>
          </a:bodyPr>
          <a:lstStyle/>
          <a:p>
            <a:pPr marL="2002789">
              <a:lnSpc>
                <a:spcPct val="100000"/>
              </a:lnSpc>
              <a:spcBef>
                <a:spcPts val="100"/>
              </a:spcBef>
            </a:pPr>
            <a:r>
              <a:rPr sz="4000" spc="-20" dirty="0">
                <a:solidFill>
                  <a:srgbClr val="117624"/>
                </a:solidFill>
                <a:latin typeface="Open Sans" panose="020B0606030504020204" pitchFamily="34" charset="0"/>
                <a:ea typeface="Open Sans" panose="020B0606030504020204" pitchFamily="34" charset="0"/>
                <a:cs typeface="Open Sans" panose="020B0606030504020204" pitchFamily="34" charset="0"/>
              </a:rPr>
              <a:t>Strategy</a:t>
            </a:r>
            <a:r>
              <a:rPr sz="4000" spc="-15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dirty="0">
                <a:solidFill>
                  <a:srgbClr val="117624"/>
                </a:solidFill>
                <a:latin typeface="Open Sans" panose="020B0606030504020204" pitchFamily="34" charset="0"/>
                <a:ea typeface="Open Sans" panose="020B0606030504020204" pitchFamily="34" charset="0"/>
                <a:cs typeface="Open Sans" panose="020B0606030504020204" pitchFamily="34" charset="0"/>
              </a:rPr>
              <a:t>vs.</a:t>
            </a:r>
            <a:r>
              <a:rPr sz="4000" spc="-19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25" dirty="0">
                <a:solidFill>
                  <a:srgbClr val="117624"/>
                </a:solidFill>
                <a:latin typeface="Open Sans" panose="020B0606030504020204" pitchFamily="34" charset="0"/>
                <a:ea typeface="Open Sans" panose="020B0606030504020204" pitchFamily="34" charset="0"/>
                <a:cs typeface="Open Sans" panose="020B0606030504020204" pitchFamily="34" charset="0"/>
              </a:rPr>
              <a:t>Operational</a:t>
            </a:r>
            <a:r>
              <a:rPr sz="4000" spc="-13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Planning</a:t>
            </a:r>
            <a:endParaRPr sz="40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1651507" y="1479448"/>
            <a:ext cx="3401695" cy="3449662"/>
          </a:xfrm>
          <a:prstGeom prst="rect">
            <a:avLst/>
          </a:prstGeom>
        </p:spPr>
        <p:txBody>
          <a:bodyPr vert="horz" wrap="square" lIns="0" tIns="101600" rIns="0" bIns="0" rtlCol="0">
            <a:spAutoFit/>
          </a:bodyPr>
          <a:lstStyle/>
          <a:p>
            <a:pPr marL="240029" indent="-227329">
              <a:lnSpc>
                <a:spcPct val="100000"/>
              </a:lnSpc>
              <a:spcBef>
                <a:spcPts val="800"/>
              </a:spcBef>
              <a:buFont typeface="Wingdings"/>
              <a:buChar char=""/>
              <a:tabLst>
                <a:tab pos="240029" algn="l"/>
              </a:tabLst>
            </a:pPr>
            <a:r>
              <a:rPr sz="2000" spc="-35" dirty="0">
                <a:latin typeface="Open Sans" panose="020B0606030504020204" pitchFamily="34" charset="0"/>
                <a:ea typeface="Open Sans" panose="020B0606030504020204" pitchFamily="34" charset="0"/>
                <a:cs typeface="Open Sans" panose="020B0606030504020204" pitchFamily="34" charset="0"/>
              </a:rPr>
              <a:t>Longer-</a:t>
            </a:r>
            <a:r>
              <a:rPr sz="2000" spc="-20" dirty="0">
                <a:latin typeface="Open Sans" panose="020B0606030504020204" pitchFamily="34" charset="0"/>
                <a:ea typeface="Open Sans" panose="020B0606030504020204" pitchFamily="34" charset="0"/>
                <a:cs typeface="Open Sans" panose="020B0606030504020204" pitchFamily="34" charset="0"/>
              </a:rPr>
              <a:t>term</a:t>
            </a:r>
            <a:endParaRPr sz="2000" dirty="0">
              <a:latin typeface="Open Sans" panose="020B0606030504020204" pitchFamily="34" charset="0"/>
              <a:ea typeface="Open Sans" panose="020B0606030504020204" pitchFamily="34" charset="0"/>
              <a:cs typeface="Open Sans" panose="020B0606030504020204" pitchFamily="34" charset="0"/>
            </a:endParaRPr>
          </a:p>
          <a:p>
            <a:pPr marL="240029" indent="-227329">
              <a:lnSpc>
                <a:spcPct val="100000"/>
              </a:lnSpc>
              <a:spcBef>
                <a:spcPts val="705"/>
              </a:spcBef>
              <a:buFont typeface="Wingdings"/>
              <a:buChar char=""/>
              <a:tabLst>
                <a:tab pos="240029" algn="l"/>
              </a:tabLst>
            </a:pPr>
            <a:r>
              <a:rPr sz="2000" dirty="0">
                <a:latin typeface="Open Sans" panose="020B0606030504020204" pitchFamily="34" charset="0"/>
                <a:ea typeface="Open Sans" panose="020B0606030504020204" pitchFamily="34" charset="0"/>
                <a:cs typeface="Open Sans" panose="020B0606030504020204" pitchFamily="34" charset="0"/>
              </a:rPr>
              <a:t>Driven</a:t>
            </a:r>
            <a:r>
              <a:rPr sz="2000" spc="-5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by</a:t>
            </a:r>
            <a:r>
              <a:rPr sz="2000" spc="-5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the</a:t>
            </a:r>
            <a:r>
              <a:rPr sz="2000" spc="-35"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vision</a:t>
            </a:r>
            <a:endParaRPr sz="2000" dirty="0">
              <a:latin typeface="Open Sans" panose="020B0606030504020204" pitchFamily="34" charset="0"/>
              <a:ea typeface="Open Sans" panose="020B0606030504020204" pitchFamily="34" charset="0"/>
              <a:cs typeface="Open Sans" panose="020B0606030504020204" pitchFamily="34" charset="0"/>
            </a:endParaRPr>
          </a:p>
          <a:p>
            <a:pPr marL="239395" marR="540385" indent="-227329">
              <a:lnSpc>
                <a:spcPts val="2600"/>
              </a:lnSpc>
              <a:spcBef>
                <a:spcPts val="770"/>
              </a:spcBef>
              <a:buFont typeface="Wingdings"/>
              <a:buChar char=""/>
              <a:tabLst>
                <a:tab pos="240665" algn="l"/>
              </a:tabLst>
            </a:pPr>
            <a:r>
              <a:rPr sz="2000" spc="-10" dirty="0">
                <a:latin typeface="Open Sans" panose="020B0606030504020204" pitchFamily="34" charset="0"/>
                <a:ea typeface="Open Sans" panose="020B0606030504020204" pitchFamily="34" charset="0"/>
                <a:cs typeface="Open Sans" panose="020B0606030504020204" pitchFamily="34" charset="0"/>
              </a:rPr>
              <a:t>Responsive</a:t>
            </a:r>
            <a:r>
              <a:rPr sz="2000" spc="-8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to</a:t>
            </a:r>
            <a:r>
              <a:rPr sz="2000" spc="-60"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external 	environment</a:t>
            </a:r>
            <a:endParaRPr sz="2000" dirty="0">
              <a:latin typeface="Open Sans" panose="020B0606030504020204" pitchFamily="34" charset="0"/>
              <a:ea typeface="Open Sans" panose="020B0606030504020204" pitchFamily="34" charset="0"/>
              <a:cs typeface="Open Sans" panose="020B0606030504020204" pitchFamily="34" charset="0"/>
            </a:endParaRPr>
          </a:p>
          <a:p>
            <a:pPr marL="241300" marR="5080" indent="-228600">
              <a:lnSpc>
                <a:spcPts val="2400"/>
              </a:lnSpc>
              <a:spcBef>
                <a:spcPts val="960"/>
              </a:spcBef>
              <a:buFont typeface="Wingdings"/>
              <a:buChar char=""/>
              <a:tabLst>
                <a:tab pos="241300" algn="l"/>
              </a:tabLst>
            </a:pPr>
            <a:r>
              <a:rPr sz="2000" spc="-10" dirty="0">
                <a:latin typeface="Open Sans" panose="020B0606030504020204" pitchFamily="34" charset="0"/>
                <a:ea typeface="Open Sans" panose="020B0606030504020204" pitchFamily="34" charset="0"/>
                <a:cs typeface="Open Sans" panose="020B0606030504020204" pitchFamily="34" charset="0"/>
              </a:rPr>
              <a:t>Alignment</a:t>
            </a:r>
            <a:r>
              <a:rPr sz="2000" spc="-8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of</a:t>
            </a:r>
            <a:r>
              <a:rPr sz="2000" spc="-45"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programs</a:t>
            </a:r>
            <a:r>
              <a:rPr sz="2000" spc="-65" dirty="0">
                <a:latin typeface="Open Sans" panose="020B0606030504020204" pitchFamily="34" charset="0"/>
                <a:ea typeface="Open Sans" panose="020B0606030504020204" pitchFamily="34" charset="0"/>
                <a:cs typeface="Open Sans" panose="020B0606030504020204" pitchFamily="34" charset="0"/>
              </a:rPr>
              <a:t> </a:t>
            </a:r>
            <a:r>
              <a:rPr sz="2000" spc="-25" dirty="0">
                <a:latin typeface="Open Sans" panose="020B0606030504020204" pitchFamily="34" charset="0"/>
                <a:ea typeface="Open Sans" panose="020B0606030504020204" pitchFamily="34" charset="0"/>
                <a:cs typeface="Open Sans" panose="020B0606030504020204" pitchFamily="34" charset="0"/>
              </a:rPr>
              <a:t>and </a:t>
            </a:r>
            <a:r>
              <a:rPr sz="2000" spc="-10" dirty="0">
                <a:latin typeface="Open Sans" panose="020B0606030504020204" pitchFamily="34" charset="0"/>
                <a:ea typeface="Open Sans" panose="020B0606030504020204" pitchFamily="34" charset="0"/>
                <a:cs typeface="Open Sans" panose="020B0606030504020204" pitchFamily="34" charset="0"/>
              </a:rPr>
              <a:t>services</a:t>
            </a:r>
            <a:endParaRPr sz="2000" dirty="0">
              <a:latin typeface="Open Sans" panose="020B0606030504020204" pitchFamily="34" charset="0"/>
              <a:ea typeface="Open Sans" panose="020B0606030504020204" pitchFamily="34" charset="0"/>
              <a:cs typeface="Open Sans" panose="020B0606030504020204" pitchFamily="34" charset="0"/>
            </a:endParaRPr>
          </a:p>
          <a:p>
            <a:pPr marL="240029" indent="-227329">
              <a:lnSpc>
                <a:spcPct val="100000"/>
              </a:lnSpc>
              <a:spcBef>
                <a:spcPts val="665"/>
              </a:spcBef>
              <a:buFont typeface="Wingdings"/>
              <a:buChar char=""/>
              <a:tabLst>
                <a:tab pos="240029" algn="l"/>
              </a:tabLst>
            </a:pPr>
            <a:r>
              <a:rPr sz="2000" spc="-10" dirty="0">
                <a:latin typeface="Open Sans" panose="020B0606030504020204" pitchFamily="34" charset="0"/>
                <a:ea typeface="Open Sans" panose="020B0606030504020204" pitchFamily="34" charset="0"/>
                <a:cs typeface="Open Sans" panose="020B0606030504020204" pitchFamily="34" charset="0"/>
              </a:rPr>
              <a:t>Establishes</a:t>
            </a:r>
            <a:r>
              <a:rPr sz="2000" spc="-75"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direction</a:t>
            </a:r>
            <a:endParaRPr sz="2000" dirty="0">
              <a:latin typeface="Open Sans" panose="020B0606030504020204" pitchFamily="34" charset="0"/>
              <a:ea typeface="Open Sans" panose="020B0606030504020204" pitchFamily="34" charset="0"/>
              <a:cs typeface="Open Sans" panose="020B0606030504020204" pitchFamily="34" charset="0"/>
            </a:endParaRPr>
          </a:p>
          <a:p>
            <a:pPr marL="240029" indent="-227329">
              <a:lnSpc>
                <a:spcPct val="100000"/>
              </a:lnSpc>
              <a:spcBef>
                <a:spcPts val="700"/>
              </a:spcBef>
              <a:buFont typeface="Wingdings"/>
              <a:buChar char=""/>
              <a:tabLst>
                <a:tab pos="240029" algn="l"/>
              </a:tabLst>
            </a:pPr>
            <a:r>
              <a:rPr sz="2000" spc="-10" dirty="0">
                <a:latin typeface="Open Sans" panose="020B0606030504020204" pitchFamily="34" charset="0"/>
                <a:ea typeface="Open Sans" panose="020B0606030504020204" pitchFamily="34" charset="0"/>
                <a:cs typeface="Open Sans" panose="020B0606030504020204" pitchFamily="34" charset="0"/>
              </a:rPr>
              <a:t>Leadership</a:t>
            </a:r>
            <a:r>
              <a:rPr sz="2000" spc="-7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is</a:t>
            </a:r>
            <a:r>
              <a:rPr sz="2000" spc="-60"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accountable</a:t>
            </a:r>
            <a:endParaRPr sz="2000"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4"/>
          <p:cNvSpPr txBox="1"/>
          <p:nvPr/>
        </p:nvSpPr>
        <p:spPr>
          <a:xfrm>
            <a:off x="6589521" y="1478833"/>
            <a:ext cx="3960495" cy="3436838"/>
          </a:xfrm>
          <a:prstGeom prst="rect">
            <a:avLst/>
          </a:prstGeom>
        </p:spPr>
        <p:txBody>
          <a:bodyPr vert="horz" wrap="square" lIns="0" tIns="88900" rIns="0" bIns="0" rtlCol="0">
            <a:spAutoFit/>
          </a:bodyPr>
          <a:lstStyle/>
          <a:p>
            <a:pPr marL="240029" indent="-227329">
              <a:lnSpc>
                <a:spcPct val="100000"/>
              </a:lnSpc>
              <a:spcBef>
                <a:spcPts val="700"/>
              </a:spcBef>
              <a:buFont typeface="Wingdings"/>
              <a:buChar char=""/>
              <a:tabLst>
                <a:tab pos="240029" algn="l"/>
              </a:tabLst>
            </a:pPr>
            <a:r>
              <a:rPr sz="2000" dirty="0">
                <a:latin typeface="Open Sans" panose="020B0606030504020204" pitchFamily="34" charset="0"/>
                <a:ea typeface="Open Sans" panose="020B0606030504020204" pitchFamily="34" charset="0"/>
                <a:cs typeface="Open Sans" panose="020B0606030504020204" pitchFamily="34" charset="0"/>
              </a:rPr>
              <a:t>Annual</a:t>
            </a:r>
            <a:r>
              <a:rPr sz="2000" spc="-80"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planning</a:t>
            </a:r>
            <a:endParaRPr sz="2000" dirty="0">
              <a:latin typeface="Open Sans" panose="020B0606030504020204" pitchFamily="34" charset="0"/>
              <a:ea typeface="Open Sans" panose="020B0606030504020204" pitchFamily="34" charset="0"/>
              <a:cs typeface="Open Sans" panose="020B0606030504020204" pitchFamily="34" charset="0"/>
            </a:endParaRPr>
          </a:p>
          <a:p>
            <a:pPr marL="239395" marR="57785" indent="-227329">
              <a:lnSpc>
                <a:spcPts val="2600"/>
              </a:lnSpc>
              <a:spcBef>
                <a:spcPts val="770"/>
              </a:spcBef>
              <a:buFont typeface="Wingdings"/>
              <a:buChar char=""/>
              <a:tabLst>
                <a:tab pos="241300" algn="l"/>
              </a:tabLst>
            </a:pPr>
            <a:r>
              <a:rPr sz="2000" dirty="0">
                <a:latin typeface="Open Sans" panose="020B0606030504020204" pitchFamily="34" charset="0"/>
                <a:ea typeface="Open Sans" panose="020B0606030504020204" pitchFamily="34" charset="0"/>
                <a:cs typeface="Open Sans" panose="020B0606030504020204" pitchFamily="34" charset="0"/>
              </a:rPr>
              <a:t>Driven</a:t>
            </a:r>
            <a:r>
              <a:rPr sz="2000" spc="-5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by</a:t>
            </a:r>
            <a:r>
              <a:rPr sz="2000" spc="-6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the</a:t>
            </a:r>
            <a:r>
              <a:rPr sz="2000" spc="-45"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strategic</a:t>
            </a:r>
            <a:r>
              <a:rPr sz="2000" spc="-11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plan</a:t>
            </a:r>
            <a:r>
              <a:rPr sz="2000" spc="-50" dirty="0">
                <a:latin typeface="Open Sans" panose="020B0606030504020204" pitchFamily="34" charset="0"/>
                <a:ea typeface="Open Sans" panose="020B0606030504020204" pitchFamily="34" charset="0"/>
                <a:cs typeface="Open Sans" panose="020B0606030504020204" pitchFamily="34" charset="0"/>
              </a:rPr>
              <a:t> </a:t>
            </a:r>
            <a:r>
              <a:rPr sz="2000" spc="-25" dirty="0">
                <a:latin typeface="Open Sans" panose="020B0606030504020204" pitchFamily="34" charset="0"/>
                <a:ea typeface="Open Sans" panose="020B0606030504020204" pitchFamily="34" charset="0"/>
                <a:cs typeface="Open Sans" panose="020B0606030504020204" pitchFamily="34" charset="0"/>
              </a:rPr>
              <a:t>and 	</a:t>
            </a:r>
            <a:r>
              <a:rPr sz="2000" dirty="0">
                <a:latin typeface="Open Sans" panose="020B0606030504020204" pitchFamily="34" charset="0"/>
                <a:ea typeface="Open Sans" panose="020B0606030504020204" pitchFamily="34" charset="0"/>
                <a:cs typeface="Open Sans" panose="020B0606030504020204" pitchFamily="34" charset="0"/>
              </a:rPr>
              <a:t>ongoing</a:t>
            </a:r>
            <a:r>
              <a:rPr sz="2000" spc="-110"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operations</a:t>
            </a:r>
            <a:endParaRPr sz="2000" dirty="0">
              <a:latin typeface="Open Sans" panose="020B0606030504020204" pitchFamily="34" charset="0"/>
              <a:ea typeface="Open Sans" panose="020B0606030504020204" pitchFamily="34" charset="0"/>
              <a:cs typeface="Open Sans" panose="020B0606030504020204" pitchFamily="34" charset="0"/>
            </a:endParaRPr>
          </a:p>
          <a:p>
            <a:pPr marL="241300" marR="725805" indent="-228600">
              <a:lnSpc>
                <a:spcPts val="2400"/>
              </a:lnSpc>
              <a:spcBef>
                <a:spcPts val="960"/>
              </a:spcBef>
              <a:buFont typeface="Wingdings"/>
              <a:buChar char=""/>
              <a:tabLst>
                <a:tab pos="241300" algn="l"/>
              </a:tabLst>
            </a:pPr>
            <a:r>
              <a:rPr sz="2000" spc="-20" dirty="0">
                <a:latin typeface="Open Sans" panose="020B0606030504020204" pitchFamily="34" charset="0"/>
                <a:ea typeface="Open Sans" panose="020B0606030504020204" pitchFamily="34" charset="0"/>
                <a:cs typeface="Open Sans" panose="020B0606030504020204" pitchFamily="34" charset="0"/>
              </a:rPr>
              <a:t>Improvements</a:t>
            </a:r>
            <a:r>
              <a:rPr sz="2000" spc="-6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on</a:t>
            </a:r>
            <a:r>
              <a:rPr sz="2000" spc="-45"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existing </a:t>
            </a:r>
            <a:r>
              <a:rPr sz="2000" spc="-20" dirty="0">
                <a:latin typeface="Open Sans" panose="020B0606030504020204" pitchFamily="34" charset="0"/>
                <a:ea typeface="Open Sans" panose="020B0606030504020204" pitchFamily="34" charset="0"/>
                <a:cs typeface="Open Sans" panose="020B0606030504020204" pitchFamily="34" charset="0"/>
              </a:rPr>
              <a:t>programs</a:t>
            </a:r>
            <a:r>
              <a:rPr sz="2000" spc="-60"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and</a:t>
            </a:r>
            <a:r>
              <a:rPr sz="2000" spc="-25"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services</a:t>
            </a:r>
            <a:endParaRPr sz="2000" dirty="0">
              <a:latin typeface="Open Sans" panose="020B0606030504020204" pitchFamily="34" charset="0"/>
              <a:ea typeface="Open Sans" panose="020B0606030504020204" pitchFamily="34" charset="0"/>
              <a:cs typeface="Open Sans" panose="020B0606030504020204" pitchFamily="34" charset="0"/>
            </a:endParaRPr>
          </a:p>
          <a:p>
            <a:pPr marL="240029" indent="-227329">
              <a:lnSpc>
                <a:spcPct val="100000"/>
              </a:lnSpc>
              <a:spcBef>
                <a:spcPts val="670"/>
              </a:spcBef>
              <a:buFont typeface="Wingdings"/>
              <a:buChar char=""/>
              <a:tabLst>
                <a:tab pos="240029" algn="l"/>
              </a:tabLst>
            </a:pPr>
            <a:r>
              <a:rPr sz="2000" spc="-10" dirty="0">
                <a:latin typeface="Open Sans" panose="020B0606030504020204" pitchFamily="34" charset="0"/>
                <a:ea typeface="Open Sans" panose="020B0606030504020204" pitchFamily="34" charset="0"/>
                <a:cs typeface="Open Sans" panose="020B0606030504020204" pitchFamily="34" charset="0"/>
              </a:rPr>
              <a:t>Establishes</a:t>
            </a:r>
            <a:r>
              <a:rPr sz="2000" spc="-114"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work</a:t>
            </a:r>
            <a:r>
              <a:rPr sz="2000" spc="-60"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priorities</a:t>
            </a:r>
            <a:endParaRPr sz="2000" dirty="0">
              <a:latin typeface="Open Sans" panose="020B0606030504020204" pitchFamily="34" charset="0"/>
              <a:ea typeface="Open Sans" panose="020B0606030504020204" pitchFamily="34" charset="0"/>
              <a:cs typeface="Open Sans" panose="020B0606030504020204" pitchFamily="34" charset="0"/>
            </a:endParaRPr>
          </a:p>
          <a:p>
            <a:pPr marL="240665" marR="5080" indent="-228600">
              <a:lnSpc>
                <a:spcPts val="2400"/>
              </a:lnSpc>
              <a:spcBef>
                <a:spcPts val="1025"/>
              </a:spcBef>
              <a:buFont typeface="Wingdings"/>
              <a:buChar char=""/>
              <a:tabLst>
                <a:tab pos="240665" algn="l"/>
              </a:tabLst>
            </a:pPr>
            <a:r>
              <a:rPr sz="2000" dirty="0">
                <a:latin typeface="Open Sans" panose="020B0606030504020204" pitchFamily="34" charset="0"/>
                <a:ea typeface="Open Sans" panose="020B0606030504020204" pitchFamily="34" charset="0"/>
                <a:cs typeface="Open Sans" panose="020B0606030504020204" pitchFamily="34" charset="0"/>
              </a:rPr>
              <a:t>Staff</a:t>
            </a:r>
            <a:r>
              <a:rPr sz="2000" spc="-7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and</a:t>
            </a:r>
            <a:r>
              <a:rPr sz="2000" spc="-55" dirty="0">
                <a:latin typeface="Open Sans" panose="020B0606030504020204" pitchFamily="34" charset="0"/>
                <a:ea typeface="Open Sans" panose="020B0606030504020204" pitchFamily="34" charset="0"/>
                <a:cs typeface="Open Sans" panose="020B0606030504020204" pitchFamily="34" charset="0"/>
              </a:rPr>
              <a:t> </a:t>
            </a:r>
            <a:r>
              <a:rPr sz="2000" spc="-20" dirty="0">
                <a:latin typeface="Open Sans" panose="020B0606030504020204" pitchFamily="34" charset="0"/>
                <a:ea typeface="Open Sans" panose="020B0606030504020204" pitchFamily="34" charset="0"/>
                <a:cs typeface="Open Sans" panose="020B0606030504020204" pitchFamily="34" charset="0"/>
              </a:rPr>
              <a:t>volunteer</a:t>
            </a:r>
            <a:r>
              <a:rPr sz="2000" spc="-65" dirty="0">
                <a:latin typeface="Open Sans" panose="020B0606030504020204" pitchFamily="34" charset="0"/>
                <a:ea typeface="Open Sans" panose="020B0606030504020204" pitchFamily="34" charset="0"/>
                <a:cs typeface="Open Sans" panose="020B0606030504020204" pitchFamily="34" charset="0"/>
              </a:rPr>
              <a:t> </a:t>
            </a:r>
            <a:r>
              <a:rPr sz="2000" dirty="0">
                <a:latin typeface="Open Sans" panose="020B0606030504020204" pitchFamily="34" charset="0"/>
                <a:ea typeface="Open Sans" panose="020B0606030504020204" pitchFamily="34" charset="0"/>
                <a:cs typeface="Open Sans" panose="020B0606030504020204" pitchFamily="34" charset="0"/>
              </a:rPr>
              <a:t>work</a:t>
            </a:r>
            <a:r>
              <a:rPr sz="2000" spc="-65"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groups </a:t>
            </a:r>
            <a:r>
              <a:rPr sz="2000" dirty="0">
                <a:latin typeface="Open Sans" panose="020B0606030504020204" pitchFamily="34" charset="0"/>
                <a:ea typeface="Open Sans" panose="020B0606030504020204" pitchFamily="34" charset="0"/>
                <a:cs typeface="Open Sans" panose="020B0606030504020204" pitchFamily="34" charset="0"/>
              </a:rPr>
              <a:t>are</a:t>
            </a:r>
            <a:r>
              <a:rPr sz="2000" spc="-80" dirty="0">
                <a:latin typeface="Open Sans" panose="020B0606030504020204" pitchFamily="34" charset="0"/>
                <a:ea typeface="Open Sans" panose="020B0606030504020204" pitchFamily="34" charset="0"/>
                <a:cs typeface="Open Sans" panose="020B0606030504020204" pitchFamily="34" charset="0"/>
              </a:rPr>
              <a:t> </a:t>
            </a:r>
            <a:r>
              <a:rPr sz="2000" spc="-10" dirty="0">
                <a:latin typeface="Open Sans" panose="020B0606030504020204" pitchFamily="34" charset="0"/>
                <a:ea typeface="Open Sans" panose="020B0606030504020204" pitchFamily="34" charset="0"/>
                <a:cs typeface="Open Sans" panose="020B0606030504020204" pitchFamily="34" charset="0"/>
              </a:rPr>
              <a:t>accountable</a:t>
            </a:r>
            <a:endParaRPr sz="20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p:cNvSpPr txBox="1"/>
          <p:nvPr/>
        </p:nvSpPr>
        <p:spPr>
          <a:xfrm>
            <a:off x="1572767" y="806195"/>
            <a:ext cx="4326255" cy="521297"/>
          </a:xfrm>
          <a:prstGeom prst="rect">
            <a:avLst/>
          </a:prstGeom>
          <a:solidFill>
            <a:srgbClr val="528235"/>
          </a:solidFill>
        </p:spPr>
        <p:txBody>
          <a:bodyPr vert="horz" wrap="square" lIns="0" tIns="28575" rIns="0" bIns="0" rtlCol="0">
            <a:spAutoFit/>
          </a:bodyPr>
          <a:lstStyle/>
          <a:p>
            <a:pPr algn="ctr">
              <a:lnSpc>
                <a:spcPct val="100000"/>
              </a:lnSpc>
              <a:spcBef>
                <a:spcPts val="225"/>
              </a:spcBef>
            </a:pPr>
            <a:r>
              <a:rPr sz="3200"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Strategic</a:t>
            </a:r>
            <a:r>
              <a:rPr sz="3200" spc="-185"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Planning</a:t>
            </a:r>
            <a:endParaRPr sz="3200" dirty="0">
              <a:latin typeface="Open Sans" panose="020B0606030504020204" pitchFamily="34" charset="0"/>
              <a:ea typeface="Open Sans" panose="020B0606030504020204" pitchFamily="34" charset="0"/>
              <a:cs typeface="Open Sans" panose="020B0606030504020204" pitchFamily="34" charset="0"/>
            </a:endParaRPr>
          </a:p>
        </p:txBody>
      </p:sp>
      <p:sp>
        <p:nvSpPr>
          <p:cNvPr id="6" name="object 6"/>
          <p:cNvSpPr txBox="1"/>
          <p:nvPr/>
        </p:nvSpPr>
        <p:spPr>
          <a:xfrm>
            <a:off x="6505066" y="806195"/>
            <a:ext cx="4326890" cy="521297"/>
          </a:xfrm>
          <a:prstGeom prst="rect">
            <a:avLst/>
          </a:prstGeom>
          <a:solidFill>
            <a:srgbClr val="BD9000"/>
          </a:solidFill>
        </p:spPr>
        <p:txBody>
          <a:bodyPr vert="horz" wrap="square" lIns="0" tIns="28575" rIns="0" bIns="0" rtlCol="0">
            <a:spAutoFit/>
          </a:bodyPr>
          <a:lstStyle/>
          <a:p>
            <a:pPr marL="211454">
              <a:lnSpc>
                <a:spcPct val="100000"/>
              </a:lnSpc>
              <a:spcBef>
                <a:spcPts val="225"/>
              </a:spcBef>
            </a:pPr>
            <a:r>
              <a:rPr sz="3200"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Operational</a:t>
            </a:r>
            <a:r>
              <a:rPr sz="3200" spc="-10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Planning</a:t>
            </a:r>
            <a:endParaRPr sz="3200" dirty="0">
              <a:latin typeface="Open Sans" panose="020B0606030504020204" pitchFamily="34" charset="0"/>
              <a:ea typeface="Open Sans" panose="020B0606030504020204" pitchFamily="34" charset="0"/>
              <a:cs typeface="Open Sans" panose="020B0606030504020204" pitchFamily="34" charset="0"/>
            </a:endParaRPr>
          </a:p>
        </p:txBody>
      </p:sp>
      <p:grpSp>
        <p:nvGrpSpPr>
          <p:cNvPr id="7" name="object 7"/>
          <p:cNvGrpSpPr/>
          <p:nvPr/>
        </p:nvGrpSpPr>
        <p:grpSpPr>
          <a:xfrm>
            <a:off x="4737989" y="4713604"/>
            <a:ext cx="2518410" cy="1341120"/>
            <a:chOff x="4737989" y="4713604"/>
            <a:chExt cx="2518410" cy="1341120"/>
          </a:xfrm>
        </p:grpSpPr>
        <p:sp>
          <p:nvSpPr>
            <p:cNvPr id="8" name="object 8"/>
            <p:cNvSpPr/>
            <p:nvPr/>
          </p:nvSpPr>
          <p:spPr>
            <a:xfrm>
              <a:off x="4741164" y="4716779"/>
              <a:ext cx="2512060" cy="1334770"/>
            </a:xfrm>
            <a:custGeom>
              <a:avLst/>
              <a:gdLst/>
              <a:ahLst/>
              <a:cxnLst/>
              <a:rect l="l" t="t" r="r" b="b"/>
              <a:pathLst>
                <a:path w="2512059" h="1334770">
                  <a:moveTo>
                    <a:pt x="1255902" y="0"/>
                  </a:moveTo>
                  <a:lnTo>
                    <a:pt x="1193215" y="812"/>
                  </a:lnTo>
                  <a:lnTo>
                    <a:pt x="1131328" y="3238"/>
                  </a:lnTo>
                  <a:lnTo>
                    <a:pt x="1070317" y="7239"/>
                  </a:lnTo>
                  <a:lnTo>
                    <a:pt x="1010234" y="12763"/>
                  </a:lnTo>
                  <a:lnTo>
                    <a:pt x="951166" y="19773"/>
                  </a:lnTo>
                  <a:lnTo>
                    <a:pt x="893178" y="28244"/>
                  </a:lnTo>
                  <a:lnTo>
                    <a:pt x="836345" y="38138"/>
                  </a:lnTo>
                  <a:lnTo>
                    <a:pt x="780745" y="49415"/>
                  </a:lnTo>
                  <a:lnTo>
                    <a:pt x="726439" y="62014"/>
                  </a:lnTo>
                  <a:lnTo>
                    <a:pt x="673519" y="75933"/>
                  </a:lnTo>
                  <a:lnTo>
                    <a:pt x="622020" y="91097"/>
                  </a:lnTo>
                  <a:lnTo>
                    <a:pt x="572046" y="107505"/>
                  </a:lnTo>
                  <a:lnTo>
                    <a:pt x="523659" y="125095"/>
                  </a:lnTo>
                  <a:lnTo>
                    <a:pt x="476935" y="143827"/>
                  </a:lnTo>
                  <a:lnTo>
                    <a:pt x="431939" y="163677"/>
                  </a:lnTo>
                  <a:lnTo>
                    <a:pt x="388746" y="184594"/>
                  </a:lnTo>
                  <a:lnTo>
                    <a:pt x="347421" y="206552"/>
                  </a:lnTo>
                  <a:lnTo>
                    <a:pt x="308051" y="229501"/>
                  </a:lnTo>
                  <a:lnTo>
                    <a:pt x="270700" y="253403"/>
                  </a:lnTo>
                  <a:lnTo>
                    <a:pt x="235432" y="278231"/>
                  </a:lnTo>
                  <a:lnTo>
                    <a:pt x="202336" y="303949"/>
                  </a:lnTo>
                  <a:lnTo>
                    <a:pt x="171462" y="330504"/>
                  </a:lnTo>
                  <a:lnTo>
                    <a:pt x="142913" y="357860"/>
                  </a:lnTo>
                  <a:lnTo>
                    <a:pt x="116725" y="385991"/>
                  </a:lnTo>
                  <a:lnTo>
                    <a:pt x="71793" y="444385"/>
                  </a:lnTo>
                  <a:lnTo>
                    <a:pt x="37223" y="505396"/>
                  </a:lnTo>
                  <a:lnTo>
                    <a:pt x="13614" y="568706"/>
                  </a:lnTo>
                  <a:lnTo>
                    <a:pt x="1536" y="634009"/>
                  </a:lnTo>
                  <a:lnTo>
                    <a:pt x="0" y="667321"/>
                  </a:lnTo>
                  <a:lnTo>
                    <a:pt x="1536" y="700633"/>
                  </a:lnTo>
                  <a:lnTo>
                    <a:pt x="13614" y="765937"/>
                  </a:lnTo>
                  <a:lnTo>
                    <a:pt x="37223" y="829246"/>
                  </a:lnTo>
                  <a:lnTo>
                    <a:pt x="71793" y="890244"/>
                  </a:lnTo>
                  <a:lnTo>
                    <a:pt x="116725" y="948651"/>
                  </a:lnTo>
                  <a:lnTo>
                    <a:pt x="142913" y="976769"/>
                  </a:lnTo>
                  <a:lnTo>
                    <a:pt x="171462" y="1004125"/>
                  </a:lnTo>
                  <a:lnTo>
                    <a:pt x="202336" y="1030681"/>
                  </a:lnTo>
                  <a:lnTo>
                    <a:pt x="235432" y="1056398"/>
                  </a:lnTo>
                  <a:lnTo>
                    <a:pt x="270700" y="1081227"/>
                  </a:lnTo>
                  <a:lnTo>
                    <a:pt x="308051" y="1105128"/>
                  </a:lnTo>
                  <a:lnTo>
                    <a:pt x="347421" y="1128090"/>
                  </a:lnTo>
                  <a:lnTo>
                    <a:pt x="388746" y="1150035"/>
                  </a:lnTo>
                  <a:lnTo>
                    <a:pt x="431939" y="1170965"/>
                  </a:lnTo>
                  <a:lnTo>
                    <a:pt x="476935" y="1190802"/>
                  </a:lnTo>
                  <a:lnTo>
                    <a:pt x="523659" y="1209548"/>
                  </a:lnTo>
                  <a:lnTo>
                    <a:pt x="572046" y="1227137"/>
                  </a:lnTo>
                  <a:lnTo>
                    <a:pt x="622020" y="1243533"/>
                  </a:lnTo>
                  <a:lnTo>
                    <a:pt x="673519" y="1258709"/>
                  </a:lnTo>
                  <a:lnTo>
                    <a:pt x="726439" y="1272616"/>
                  </a:lnTo>
                  <a:lnTo>
                    <a:pt x="780745" y="1285227"/>
                  </a:lnTo>
                  <a:lnTo>
                    <a:pt x="836345" y="1296504"/>
                  </a:lnTo>
                  <a:lnTo>
                    <a:pt x="893178" y="1306385"/>
                  </a:lnTo>
                  <a:lnTo>
                    <a:pt x="951166" y="1314869"/>
                  </a:lnTo>
                  <a:lnTo>
                    <a:pt x="1010234" y="1321879"/>
                  </a:lnTo>
                  <a:lnTo>
                    <a:pt x="1070317" y="1327404"/>
                  </a:lnTo>
                  <a:lnTo>
                    <a:pt x="1131328" y="1331404"/>
                  </a:lnTo>
                  <a:lnTo>
                    <a:pt x="1193215" y="1333830"/>
                  </a:lnTo>
                  <a:lnTo>
                    <a:pt x="1255902" y="1334643"/>
                  </a:lnTo>
                  <a:lnTo>
                    <a:pt x="1318590" y="1333830"/>
                  </a:lnTo>
                  <a:lnTo>
                    <a:pt x="1380477" y="1331404"/>
                  </a:lnTo>
                  <a:lnTo>
                    <a:pt x="1441488" y="1327404"/>
                  </a:lnTo>
                  <a:lnTo>
                    <a:pt x="1501571" y="1321879"/>
                  </a:lnTo>
                  <a:lnTo>
                    <a:pt x="1560639" y="1314869"/>
                  </a:lnTo>
                  <a:lnTo>
                    <a:pt x="1618627" y="1306385"/>
                  </a:lnTo>
                  <a:lnTo>
                    <a:pt x="1675460" y="1296504"/>
                  </a:lnTo>
                  <a:lnTo>
                    <a:pt x="1731060" y="1285227"/>
                  </a:lnTo>
                  <a:lnTo>
                    <a:pt x="1785365" y="1272616"/>
                  </a:lnTo>
                  <a:lnTo>
                    <a:pt x="1838286" y="1258709"/>
                  </a:lnTo>
                  <a:lnTo>
                    <a:pt x="1889785" y="1243533"/>
                  </a:lnTo>
                  <a:lnTo>
                    <a:pt x="1939759" y="1227137"/>
                  </a:lnTo>
                  <a:lnTo>
                    <a:pt x="1988146" y="1209548"/>
                  </a:lnTo>
                  <a:lnTo>
                    <a:pt x="2034870" y="1190802"/>
                  </a:lnTo>
                  <a:lnTo>
                    <a:pt x="2079866" y="1170965"/>
                  </a:lnTo>
                  <a:lnTo>
                    <a:pt x="2123059" y="1150035"/>
                  </a:lnTo>
                  <a:lnTo>
                    <a:pt x="2164384" y="1128090"/>
                  </a:lnTo>
                  <a:lnTo>
                    <a:pt x="2203754" y="1105128"/>
                  </a:lnTo>
                  <a:lnTo>
                    <a:pt x="2241105" y="1081227"/>
                  </a:lnTo>
                  <a:lnTo>
                    <a:pt x="2276373" y="1056398"/>
                  </a:lnTo>
                  <a:lnTo>
                    <a:pt x="2309469" y="1030681"/>
                  </a:lnTo>
                  <a:lnTo>
                    <a:pt x="2340343" y="1004125"/>
                  </a:lnTo>
                  <a:lnTo>
                    <a:pt x="2368892" y="976769"/>
                  </a:lnTo>
                  <a:lnTo>
                    <a:pt x="2395080" y="948651"/>
                  </a:lnTo>
                  <a:lnTo>
                    <a:pt x="2440012" y="890244"/>
                  </a:lnTo>
                  <a:lnTo>
                    <a:pt x="2474582" y="829246"/>
                  </a:lnTo>
                  <a:lnTo>
                    <a:pt x="2498191" y="765937"/>
                  </a:lnTo>
                  <a:lnTo>
                    <a:pt x="2510269" y="700633"/>
                  </a:lnTo>
                  <a:lnTo>
                    <a:pt x="2511805" y="667321"/>
                  </a:lnTo>
                  <a:lnTo>
                    <a:pt x="2510269" y="634009"/>
                  </a:lnTo>
                  <a:lnTo>
                    <a:pt x="2498191" y="568706"/>
                  </a:lnTo>
                  <a:lnTo>
                    <a:pt x="2474582" y="505396"/>
                  </a:lnTo>
                  <a:lnTo>
                    <a:pt x="2440012" y="444385"/>
                  </a:lnTo>
                  <a:lnTo>
                    <a:pt x="2395080" y="385991"/>
                  </a:lnTo>
                  <a:lnTo>
                    <a:pt x="2368892" y="357860"/>
                  </a:lnTo>
                  <a:lnTo>
                    <a:pt x="2340343" y="330504"/>
                  </a:lnTo>
                  <a:lnTo>
                    <a:pt x="2309469" y="303949"/>
                  </a:lnTo>
                  <a:lnTo>
                    <a:pt x="2276373" y="278231"/>
                  </a:lnTo>
                  <a:lnTo>
                    <a:pt x="2241105" y="253403"/>
                  </a:lnTo>
                  <a:lnTo>
                    <a:pt x="2203754" y="229501"/>
                  </a:lnTo>
                  <a:lnTo>
                    <a:pt x="2164384" y="206552"/>
                  </a:lnTo>
                  <a:lnTo>
                    <a:pt x="2123059" y="184594"/>
                  </a:lnTo>
                  <a:lnTo>
                    <a:pt x="2079866" y="163677"/>
                  </a:lnTo>
                  <a:lnTo>
                    <a:pt x="2034870" y="143827"/>
                  </a:lnTo>
                  <a:lnTo>
                    <a:pt x="1988146" y="125095"/>
                  </a:lnTo>
                  <a:lnTo>
                    <a:pt x="1939759" y="107505"/>
                  </a:lnTo>
                  <a:lnTo>
                    <a:pt x="1889785" y="91097"/>
                  </a:lnTo>
                  <a:lnTo>
                    <a:pt x="1838286" y="75933"/>
                  </a:lnTo>
                  <a:lnTo>
                    <a:pt x="1785365" y="62014"/>
                  </a:lnTo>
                  <a:lnTo>
                    <a:pt x="1731060" y="49415"/>
                  </a:lnTo>
                  <a:lnTo>
                    <a:pt x="1675460" y="38138"/>
                  </a:lnTo>
                  <a:lnTo>
                    <a:pt x="1618627" y="28244"/>
                  </a:lnTo>
                  <a:lnTo>
                    <a:pt x="1560639" y="19773"/>
                  </a:lnTo>
                  <a:lnTo>
                    <a:pt x="1501571" y="12763"/>
                  </a:lnTo>
                  <a:lnTo>
                    <a:pt x="1441488" y="7239"/>
                  </a:lnTo>
                  <a:lnTo>
                    <a:pt x="1380477" y="3238"/>
                  </a:lnTo>
                  <a:lnTo>
                    <a:pt x="1318590" y="812"/>
                  </a:lnTo>
                  <a:lnTo>
                    <a:pt x="1255902" y="0"/>
                  </a:lnTo>
                  <a:close/>
                </a:path>
              </a:pathLst>
            </a:custGeom>
            <a:solidFill>
              <a:srgbClr val="D4DCE3"/>
            </a:solidFill>
          </p:spPr>
          <p:txBody>
            <a:bodyPr wrap="square" lIns="0" tIns="0" rIns="0" bIns="0" rtlCol="0"/>
            <a:lstStyle/>
            <a:p>
              <a:endParaRPr/>
            </a:p>
          </p:txBody>
        </p:sp>
        <p:sp>
          <p:nvSpPr>
            <p:cNvPr id="9" name="object 9"/>
            <p:cNvSpPr/>
            <p:nvPr/>
          </p:nvSpPr>
          <p:spPr>
            <a:xfrm>
              <a:off x="4741164" y="4716779"/>
              <a:ext cx="2512060" cy="1334770"/>
            </a:xfrm>
            <a:custGeom>
              <a:avLst/>
              <a:gdLst/>
              <a:ahLst/>
              <a:cxnLst/>
              <a:rect l="l" t="t" r="r" b="b"/>
              <a:pathLst>
                <a:path w="2512059" h="1334770">
                  <a:moveTo>
                    <a:pt x="0" y="667321"/>
                  </a:moveTo>
                  <a:lnTo>
                    <a:pt x="6096" y="601129"/>
                  </a:lnTo>
                  <a:lnTo>
                    <a:pt x="24015" y="536778"/>
                  </a:lnTo>
                  <a:lnTo>
                    <a:pt x="53174" y="474586"/>
                  </a:lnTo>
                  <a:lnTo>
                    <a:pt x="92989" y="414832"/>
                  </a:lnTo>
                  <a:lnTo>
                    <a:pt x="142913" y="357860"/>
                  </a:lnTo>
                  <a:lnTo>
                    <a:pt x="171462" y="330504"/>
                  </a:lnTo>
                  <a:lnTo>
                    <a:pt x="202336" y="303949"/>
                  </a:lnTo>
                  <a:lnTo>
                    <a:pt x="235432" y="278231"/>
                  </a:lnTo>
                  <a:lnTo>
                    <a:pt x="270700" y="253403"/>
                  </a:lnTo>
                  <a:lnTo>
                    <a:pt x="308051" y="229501"/>
                  </a:lnTo>
                  <a:lnTo>
                    <a:pt x="347421" y="206552"/>
                  </a:lnTo>
                  <a:lnTo>
                    <a:pt x="388747" y="184594"/>
                  </a:lnTo>
                  <a:lnTo>
                    <a:pt x="431939" y="163677"/>
                  </a:lnTo>
                  <a:lnTo>
                    <a:pt x="476935" y="143827"/>
                  </a:lnTo>
                  <a:lnTo>
                    <a:pt x="523659" y="125095"/>
                  </a:lnTo>
                  <a:lnTo>
                    <a:pt x="572046" y="107505"/>
                  </a:lnTo>
                  <a:lnTo>
                    <a:pt x="622020" y="91097"/>
                  </a:lnTo>
                  <a:lnTo>
                    <a:pt x="673519" y="75933"/>
                  </a:lnTo>
                  <a:lnTo>
                    <a:pt x="726440" y="62014"/>
                  </a:lnTo>
                  <a:lnTo>
                    <a:pt x="780745" y="49415"/>
                  </a:lnTo>
                  <a:lnTo>
                    <a:pt x="836345" y="38138"/>
                  </a:lnTo>
                  <a:lnTo>
                    <a:pt x="893178" y="28244"/>
                  </a:lnTo>
                  <a:lnTo>
                    <a:pt x="951166" y="19773"/>
                  </a:lnTo>
                  <a:lnTo>
                    <a:pt x="1010234" y="12763"/>
                  </a:lnTo>
                  <a:lnTo>
                    <a:pt x="1070317" y="7239"/>
                  </a:lnTo>
                  <a:lnTo>
                    <a:pt x="1131328" y="3238"/>
                  </a:lnTo>
                  <a:lnTo>
                    <a:pt x="1193215" y="812"/>
                  </a:lnTo>
                  <a:lnTo>
                    <a:pt x="1255903" y="0"/>
                  </a:lnTo>
                  <a:lnTo>
                    <a:pt x="1318590" y="812"/>
                  </a:lnTo>
                  <a:lnTo>
                    <a:pt x="1380477" y="3238"/>
                  </a:lnTo>
                  <a:lnTo>
                    <a:pt x="1441488" y="7239"/>
                  </a:lnTo>
                  <a:lnTo>
                    <a:pt x="1501571" y="12763"/>
                  </a:lnTo>
                  <a:lnTo>
                    <a:pt x="1560639" y="19773"/>
                  </a:lnTo>
                  <a:lnTo>
                    <a:pt x="1618627" y="28244"/>
                  </a:lnTo>
                  <a:lnTo>
                    <a:pt x="1675460" y="38138"/>
                  </a:lnTo>
                  <a:lnTo>
                    <a:pt x="1731060" y="49415"/>
                  </a:lnTo>
                  <a:lnTo>
                    <a:pt x="1785366" y="62014"/>
                  </a:lnTo>
                  <a:lnTo>
                    <a:pt x="1838286" y="75933"/>
                  </a:lnTo>
                  <a:lnTo>
                    <a:pt x="1889785" y="91097"/>
                  </a:lnTo>
                  <a:lnTo>
                    <a:pt x="1939759" y="107505"/>
                  </a:lnTo>
                  <a:lnTo>
                    <a:pt x="1988146" y="125095"/>
                  </a:lnTo>
                  <a:lnTo>
                    <a:pt x="2034870" y="143827"/>
                  </a:lnTo>
                  <a:lnTo>
                    <a:pt x="2079866" y="163677"/>
                  </a:lnTo>
                  <a:lnTo>
                    <a:pt x="2123059" y="184594"/>
                  </a:lnTo>
                  <a:lnTo>
                    <a:pt x="2164384" y="206552"/>
                  </a:lnTo>
                  <a:lnTo>
                    <a:pt x="2203754" y="229501"/>
                  </a:lnTo>
                  <a:lnTo>
                    <a:pt x="2241105" y="253403"/>
                  </a:lnTo>
                  <a:lnTo>
                    <a:pt x="2276373" y="278231"/>
                  </a:lnTo>
                  <a:lnTo>
                    <a:pt x="2309469" y="303949"/>
                  </a:lnTo>
                  <a:lnTo>
                    <a:pt x="2340343" y="330504"/>
                  </a:lnTo>
                  <a:lnTo>
                    <a:pt x="2368892" y="357860"/>
                  </a:lnTo>
                  <a:lnTo>
                    <a:pt x="2395080" y="385978"/>
                  </a:lnTo>
                  <a:lnTo>
                    <a:pt x="2440012" y="444385"/>
                  </a:lnTo>
                  <a:lnTo>
                    <a:pt x="2474582" y="505396"/>
                  </a:lnTo>
                  <a:lnTo>
                    <a:pt x="2498191" y="568706"/>
                  </a:lnTo>
                  <a:lnTo>
                    <a:pt x="2510269" y="634009"/>
                  </a:lnTo>
                  <a:lnTo>
                    <a:pt x="2511806" y="667321"/>
                  </a:lnTo>
                  <a:lnTo>
                    <a:pt x="2510269" y="700620"/>
                  </a:lnTo>
                  <a:lnTo>
                    <a:pt x="2498191" y="765937"/>
                  </a:lnTo>
                  <a:lnTo>
                    <a:pt x="2474582" y="829246"/>
                  </a:lnTo>
                  <a:lnTo>
                    <a:pt x="2440012" y="890244"/>
                  </a:lnTo>
                  <a:lnTo>
                    <a:pt x="2395080" y="948651"/>
                  </a:lnTo>
                  <a:lnTo>
                    <a:pt x="2368892" y="976769"/>
                  </a:lnTo>
                  <a:lnTo>
                    <a:pt x="2340343" y="1004125"/>
                  </a:lnTo>
                  <a:lnTo>
                    <a:pt x="2309469" y="1030681"/>
                  </a:lnTo>
                  <a:lnTo>
                    <a:pt x="2276373" y="1056398"/>
                  </a:lnTo>
                  <a:lnTo>
                    <a:pt x="2241105" y="1081227"/>
                  </a:lnTo>
                  <a:lnTo>
                    <a:pt x="2203754" y="1105128"/>
                  </a:lnTo>
                  <a:lnTo>
                    <a:pt x="2164384" y="1128090"/>
                  </a:lnTo>
                  <a:lnTo>
                    <a:pt x="2123059" y="1150035"/>
                  </a:lnTo>
                  <a:lnTo>
                    <a:pt x="2079866" y="1170965"/>
                  </a:lnTo>
                  <a:lnTo>
                    <a:pt x="2034870" y="1190802"/>
                  </a:lnTo>
                  <a:lnTo>
                    <a:pt x="1988146" y="1209548"/>
                  </a:lnTo>
                  <a:lnTo>
                    <a:pt x="1939759" y="1227137"/>
                  </a:lnTo>
                  <a:lnTo>
                    <a:pt x="1889785" y="1243533"/>
                  </a:lnTo>
                  <a:lnTo>
                    <a:pt x="1838286" y="1258709"/>
                  </a:lnTo>
                  <a:lnTo>
                    <a:pt x="1785366" y="1272616"/>
                  </a:lnTo>
                  <a:lnTo>
                    <a:pt x="1731060" y="1285227"/>
                  </a:lnTo>
                  <a:lnTo>
                    <a:pt x="1675460" y="1296492"/>
                  </a:lnTo>
                  <a:lnTo>
                    <a:pt x="1618627" y="1306385"/>
                  </a:lnTo>
                  <a:lnTo>
                    <a:pt x="1560639" y="1314869"/>
                  </a:lnTo>
                  <a:lnTo>
                    <a:pt x="1501571" y="1321879"/>
                  </a:lnTo>
                  <a:lnTo>
                    <a:pt x="1441488" y="1327404"/>
                  </a:lnTo>
                  <a:lnTo>
                    <a:pt x="1380477" y="1331404"/>
                  </a:lnTo>
                  <a:lnTo>
                    <a:pt x="1318590" y="1333830"/>
                  </a:lnTo>
                  <a:lnTo>
                    <a:pt x="1255903" y="1334643"/>
                  </a:lnTo>
                  <a:lnTo>
                    <a:pt x="1193215" y="1333830"/>
                  </a:lnTo>
                  <a:lnTo>
                    <a:pt x="1131328" y="1331404"/>
                  </a:lnTo>
                  <a:lnTo>
                    <a:pt x="1070317" y="1327404"/>
                  </a:lnTo>
                  <a:lnTo>
                    <a:pt x="1010234" y="1321879"/>
                  </a:lnTo>
                  <a:lnTo>
                    <a:pt x="951166" y="1314869"/>
                  </a:lnTo>
                  <a:lnTo>
                    <a:pt x="893178" y="1306385"/>
                  </a:lnTo>
                  <a:lnTo>
                    <a:pt x="836345" y="1296492"/>
                  </a:lnTo>
                  <a:lnTo>
                    <a:pt x="780745" y="1285227"/>
                  </a:lnTo>
                  <a:lnTo>
                    <a:pt x="726440" y="1272616"/>
                  </a:lnTo>
                  <a:lnTo>
                    <a:pt x="673519" y="1258709"/>
                  </a:lnTo>
                  <a:lnTo>
                    <a:pt x="622020" y="1243533"/>
                  </a:lnTo>
                  <a:lnTo>
                    <a:pt x="572046" y="1227137"/>
                  </a:lnTo>
                  <a:lnTo>
                    <a:pt x="523659" y="1209548"/>
                  </a:lnTo>
                  <a:lnTo>
                    <a:pt x="476935" y="1190802"/>
                  </a:lnTo>
                  <a:lnTo>
                    <a:pt x="431939" y="1170965"/>
                  </a:lnTo>
                  <a:lnTo>
                    <a:pt x="388747" y="1150035"/>
                  </a:lnTo>
                  <a:lnTo>
                    <a:pt x="347421" y="1128090"/>
                  </a:lnTo>
                  <a:lnTo>
                    <a:pt x="308051" y="1105128"/>
                  </a:lnTo>
                  <a:lnTo>
                    <a:pt x="270700" y="1081227"/>
                  </a:lnTo>
                  <a:lnTo>
                    <a:pt x="235432" y="1056398"/>
                  </a:lnTo>
                  <a:lnTo>
                    <a:pt x="202336" y="1030681"/>
                  </a:lnTo>
                  <a:lnTo>
                    <a:pt x="171462" y="1004125"/>
                  </a:lnTo>
                  <a:lnTo>
                    <a:pt x="142913" y="976769"/>
                  </a:lnTo>
                  <a:lnTo>
                    <a:pt x="116725" y="948651"/>
                  </a:lnTo>
                  <a:lnTo>
                    <a:pt x="71793" y="890244"/>
                  </a:lnTo>
                  <a:lnTo>
                    <a:pt x="37223" y="829246"/>
                  </a:lnTo>
                  <a:lnTo>
                    <a:pt x="13614" y="765937"/>
                  </a:lnTo>
                  <a:lnTo>
                    <a:pt x="1536" y="700620"/>
                  </a:lnTo>
                  <a:lnTo>
                    <a:pt x="0" y="667321"/>
                  </a:lnTo>
                  <a:close/>
                </a:path>
              </a:pathLst>
            </a:custGeom>
            <a:ln w="6096">
              <a:solidFill>
                <a:srgbClr val="EB7B2F"/>
              </a:solidFill>
            </a:ln>
          </p:spPr>
          <p:txBody>
            <a:bodyPr wrap="square" lIns="0" tIns="0" rIns="0" bIns="0" rtlCol="0"/>
            <a:lstStyle/>
            <a:p>
              <a:endParaRPr/>
            </a:p>
          </p:txBody>
        </p:sp>
      </p:grpSp>
      <p:sp>
        <p:nvSpPr>
          <p:cNvPr id="10" name="object 10"/>
          <p:cNvSpPr txBox="1"/>
          <p:nvPr/>
        </p:nvSpPr>
        <p:spPr>
          <a:xfrm>
            <a:off x="5242050" y="4998339"/>
            <a:ext cx="1507490" cy="642620"/>
          </a:xfrm>
          <a:prstGeom prst="rect">
            <a:avLst/>
          </a:prstGeom>
        </p:spPr>
        <p:txBody>
          <a:bodyPr vert="horz" wrap="square" lIns="0" tIns="12700" rIns="0" bIns="0" rtlCol="0">
            <a:spAutoFit/>
          </a:bodyPr>
          <a:lstStyle/>
          <a:p>
            <a:pPr marL="12700">
              <a:lnSpc>
                <a:spcPct val="100000"/>
              </a:lnSpc>
              <a:spcBef>
                <a:spcPts val="100"/>
              </a:spcBef>
            </a:pPr>
            <a:r>
              <a:rPr sz="4050" spc="-10">
                <a:latin typeface="Calibri"/>
                <a:cs typeface="Calibri"/>
              </a:rPr>
              <a:t>Budget</a:t>
            </a:r>
            <a:endParaRPr sz="4050">
              <a:latin typeface="Calibri"/>
              <a:cs typeface="Calibri"/>
            </a:endParaRPr>
          </a:p>
        </p:txBody>
      </p:sp>
      <p:sp>
        <p:nvSpPr>
          <p:cNvPr id="11" name="object 11"/>
          <p:cNvSpPr/>
          <p:nvPr/>
        </p:nvSpPr>
        <p:spPr>
          <a:xfrm>
            <a:off x="3429001" y="4716780"/>
            <a:ext cx="5181600" cy="687210"/>
          </a:xfrm>
          <a:custGeom>
            <a:avLst/>
            <a:gdLst/>
            <a:ahLst/>
            <a:cxnLst/>
            <a:rect l="l" t="t" r="r" b="b"/>
            <a:pathLst>
              <a:path w="5283834" h="774064">
                <a:moveTo>
                  <a:pt x="1345653" y="754748"/>
                </a:moveTo>
                <a:lnTo>
                  <a:pt x="1271104" y="661517"/>
                </a:lnTo>
                <a:lnTo>
                  <a:pt x="1262976" y="660628"/>
                </a:lnTo>
                <a:lnTo>
                  <a:pt x="1251800" y="669518"/>
                </a:lnTo>
                <a:lnTo>
                  <a:pt x="1250911" y="677773"/>
                </a:lnTo>
                <a:lnTo>
                  <a:pt x="1281518" y="716102"/>
                </a:lnTo>
                <a:lnTo>
                  <a:pt x="9398" y="224942"/>
                </a:lnTo>
                <a:lnTo>
                  <a:pt x="0" y="249072"/>
                </a:lnTo>
                <a:lnTo>
                  <a:pt x="1272146" y="740371"/>
                </a:lnTo>
                <a:lnTo>
                  <a:pt x="1223733" y="748144"/>
                </a:lnTo>
                <a:lnTo>
                  <a:pt x="1218907" y="754875"/>
                </a:lnTo>
                <a:lnTo>
                  <a:pt x="1221193" y="768972"/>
                </a:lnTo>
                <a:lnTo>
                  <a:pt x="1227797" y="773798"/>
                </a:lnTo>
                <a:lnTo>
                  <a:pt x="1345653" y="754748"/>
                </a:lnTo>
                <a:close/>
              </a:path>
              <a:path w="5283834" h="774064">
                <a:moveTo>
                  <a:pt x="5283327" y="22860"/>
                </a:moveTo>
                <a:lnTo>
                  <a:pt x="5271389" y="0"/>
                </a:lnTo>
                <a:lnTo>
                  <a:pt x="3916413" y="710247"/>
                </a:lnTo>
                <a:lnTo>
                  <a:pt x="3942613" y="668502"/>
                </a:lnTo>
                <a:lnTo>
                  <a:pt x="3940721" y="660501"/>
                </a:lnTo>
                <a:lnTo>
                  <a:pt x="3934625" y="656691"/>
                </a:lnTo>
                <a:lnTo>
                  <a:pt x="3928656" y="652881"/>
                </a:lnTo>
                <a:lnTo>
                  <a:pt x="3920655" y="654786"/>
                </a:lnTo>
                <a:lnTo>
                  <a:pt x="3857282" y="755904"/>
                </a:lnTo>
                <a:lnTo>
                  <a:pt x="3976395" y="761365"/>
                </a:lnTo>
                <a:lnTo>
                  <a:pt x="3982491" y="755777"/>
                </a:lnTo>
                <a:lnTo>
                  <a:pt x="3982504" y="755396"/>
                </a:lnTo>
                <a:lnTo>
                  <a:pt x="3982872" y="748652"/>
                </a:lnTo>
                <a:lnTo>
                  <a:pt x="3983126" y="741413"/>
                </a:lnTo>
                <a:lnTo>
                  <a:pt x="3977678" y="735444"/>
                </a:lnTo>
                <a:lnTo>
                  <a:pt x="3928376" y="733183"/>
                </a:lnTo>
                <a:lnTo>
                  <a:pt x="3972102" y="710247"/>
                </a:lnTo>
                <a:lnTo>
                  <a:pt x="5283327" y="22860"/>
                </a:lnTo>
                <a:close/>
              </a:path>
            </a:pathLst>
          </a:custGeom>
          <a:solidFill>
            <a:srgbClr val="000000"/>
          </a:solidFill>
        </p:spPr>
        <p:txBody>
          <a:bodyPr wrap="square" lIns="0" tIns="0" rIns="0" bIns="0" rtlCol="0"/>
          <a:lstStyle/>
          <a:p>
            <a:endParaRPr/>
          </a:p>
        </p:txBody>
      </p:sp>
      <p:sp>
        <p:nvSpPr>
          <p:cNvPr id="13" name="object 5">
            <a:extLst>
              <a:ext uri="{FF2B5EF4-FFF2-40B4-BE49-F238E27FC236}">
                <a16:creationId xmlns:a16="http://schemas.microsoft.com/office/drawing/2014/main" id="{9DD909BA-2761-4F41-EDA0-7C5658E075E2}"/>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132</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2667930443"/>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963C4-42BE-EE1F-6EA7-808DA61AF2B4}"/>
              </a:ext>
            </a:extLst>
          </p:cNvPr>
          <p:cNvSpPr>
            <a:spLocks noGrp="1"/>
          </p:cNvSpPr>
          <p:nvPr>
            <p:ph type="title"/>
          </p:nvPr>
        </p:nvSpPr>
        <p:spPr>
          <a:xfrm>
            <a:off x="1000124" y="21336"/>
            <a:ext cx="11006023" cy="492443"/>
          </a:xfrm>
        </p:spPr>
        <p:txBody>
          <a:bodyPr/>
          <a:lstStyle/>
          <a:p>
            <a:r>
              <a:rPr lang="en-US"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Budget Oversight -  Asking The Right Questions</a:t>
            </a:r>
          </a:p>
        </p:txBody>
      </p:sp>
      <p:sp>
        <p:nvSpPr>
          <p:cNvPr id="6" name="Content Placeholder 2">
            <a:extLst>
              <a:ext uri="{FF2B5EF4-FFF2-40B4-BE49-F238E27FC236}">
                <a16:creationId xmlns:a16="http://schemas.microsoft.com/office/drawing/2014/main" id="{60EDAD5B-7FA9-BEDC-390D-48B986C66302}"/>
              </a:ext>
            </a:extLst>
          </p:cNvPr>
          <p:cNvSpPr txBox="1">
            <a:spLocks/>
          </p:cNvSpPr>
          <p:nvPr/>
        </p:nvSpPr>
        <p:spPr>
          <a:xfrm>
            <a:off x="1000124" y="1524000"/>
            <a:ext cx="10191750" cy="3634010"/>
          </a:xfrm>
          <a:prstGeom prst="rect">
            <a:avLst/>
          </a:prstGeom>
        </p:spPr>
        <p:txBody>
          <a:bodyPr>
            <a:normAutofit/>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342900" indent="-342900">
              <a:buFont typeface="Arial" panose="020B0604020202020204" pitchFamily="34" charset="0"/>
              <a:buChar char="•"/>
            </a:pPr>
            <a:r>
              <a:rPr lang="en-US" sz="2400" dirty="0">
                <a:latin typeface="Open Sans" panose="020B0606030504020204" pitchFamily="34" charset="0"/>
                <a:ea typeface="Open Sans" panose="020B0606030504020204" pitchFamily="34" charset="0"/>
                <a:cs typeface="Open Sans" panose="020B0606030504020204" pitchFamily="34" charset="0"/>
              </a:rPr>
              <a:t>Is the budget development process clear to all staff and leadership? 	</a:t>
            </a:r>
            <a:r>
              <a:rPr lang="en-US" sz="2400" i="1" dirty="0">
                <a:latin typeface="Open Sans" panose="020B0606030504020204" pitchFamily="34" charset="0"/>
                <a:ea typeface="Open Sans" panose="020B0606030504020204" pitchFamily="34" charset="0"/>
                <a:cs typeface="Open Sans" panose="020B0606030504020204" pitchFamily="34" charset="0"/>
              </a:rPr>
              <a:t>(Example: zero based or “copy and paste”)</a:t>
            </a:r>
          </a:p>
          <a:p>
            <a:pPr marL="171450" indent="-171450">
              <a:buFont typeface="Arial" panose="020B0604020202020204" pitchFamily="34" charset="0"/>
              <a:buChar char="•"/>
            </a:pPr>
            <a:endParaRPr lang="en-US" sz="1000" i="1" dirty="0">
              <a:latin typeface="Open Sans" panose="020B0606030504020204" pitchFamily="34" charset="0"/>
              <a:ea typeface="Open Sans" panose="020B0606030504020204" pitchFamily="34" charset="0"/>
              <a:cs typeface="Open Sans" panose="020B0606030504020204" pitchFamily="34" charset="0"/>
            </a:endParaRPr>
          </a:p>
          <a:p>
            <a:pPr marL="342900" indent="-342900">
              <a:buFont typeface="Arial" panose="020B0604020202020204" pitchFamily="34" charset="0"/>
              <a:buChar char="•"/>
            </a:pPr>
            <a:r>
              <a:rPr lang="en-US" sz="2400" dirty="0">
                <a:latin typeface="Open Sans" panose="020B0606030504020204" pitchFamily="34" charset="0"/>
                <a:ea typeface="Open Sans" panose="020B0606030504020204" pitchFamily="34" charset="0"/>
                <a:cs typeface="Open Sans" panose="020B0606030504020204" pitchFamily="34" charset="0"/>
              </a:rPr>
              <a:t>What has changed since the budget was developed?</a:t>
            </a:r>
          </a:p>
          <a:p>
            <a:pPr marL="171450" indent="-171450">
              <a:buFont typeface="Arial" panose="020B0604020202020204" pitchFamily="34" charset="0"/>
              <a:buChar char="•"/>
            </a:pPr>
            <a:endParaRPr lang="en-US" sz="1050" dirty="0">
              <a:latin typeface="Open Sans" panose="020B0606030504020204" pitchFamily="34" charset="0"/>
              <a:ea typeface="Open Sans" panose="020B0606030504020204" pitchFamily="34" charset="0"/>
              <a:cs typeface="Open Sans" panose="020B0606030504020204" pitchFamily="34" charset="0"/>
            </a:endParaRPr>
          </a:p>
          <a:p>
            <a:pPr marL="342900" indent="-342900">
              <a:buFont typeface="Arial" panose="020B0604020202020204" pitchFamily="34" charset="0"/>
              <a:buChar char="•"/>
            </a:pPr>
            <a:r>
              <a:rPr lang="en-US" sz="2400" dirty="0">
                <a:latin typeface="Open Sans" panose="020B0606030504020204" pitchFamily="34" charset="0"/>
                <a:ea typeface="Open Sans" panose="020B0606030504020204" pitchFamily="34" charset="0"/>
                <a:cs typeface="Open Sans" panose="020B0606030504020204" pitchFamily="34" charset="0"/>
              </a:rPr>
              <a:t>Have we considered what might happen this coming year? In the next three years? </a:t>
            </a:r>
          </a:p>
          <a:p>
            <a:pPr marL="171450" indent="-171450">
              <a:buFont typeface="Arial" panose="020B0604020202020204" pitchFamily="34" charset="0"/>
              <a:buChar char="•"/>
            </a:pPr>
            <a:endParaRPr lang="en-US" sz="1050" dirty="0">
              <a:latin typeface="Open Sans" panose="020B0606030504020204" pitchFamily="34" charset="0"/>
              <a:ea typeface="Open Sans" panose="020B0606030504020204" pitchFamily="34" charset="0"/>
              <a:cs typeface="Open Sans" panose="020B0606030504020204" pitchFamily="34" charset="0"/>
            </a:endParaRPr>
          </a:p>
          <a:p>
            <a:pPr marL="342900" indent="-342900">
              <a:buFont typeface="Arial" panose="020B0604020202020204" pitchFamily="34" charset="0"/>
              <a:buChar char="•"/>
            </a:pPr>
            <a:r>
              <a:rPr lang="en-US" sz="2400" dirty="0">
                <a:latin typeface="Open Sans" panose="020B0606030504020204" pitchFamily="34" charset="0"/>
                <a:ea typeface="Open Sans" panose="020B0606030504020204" pitchFamily="34" charset="0"/>
                <a:cs typeface="Open Sans" panose="020B0606030504020204" pitchFamily="34" charset="0"/>
              </a:rPr>
              <a:t>Does this budget advance the association toward its goals and objectives?</a:t>
            </a:r>
          </a:p>
          <a:p>
            <a:pPr marL="342900" indent="-342900">
              <a:buFont typeface="Arial" panose="020B0604020202020204" pitchFamily="34" charset="0"/>
              <a:buChar char="•"/>
            </a:pPr>
            <a:endParaRPr lang="en-US" sz="2400" dirty="0">
              <a:latin typeface="Open Sans" panose="020B0606030504020204" pitchFamily="34" charset="0"/>
              <a:ea typeface="Open Sans" panose="020B0606030504020204" pitchFamily="34" charset="0"/>
              <a:cs typeface="Open Sans" panose="020B0606030504020204" pitchFamily="34" charset="0"/>
            </a:endParaRPr>
          </a:p>
          <a:p>
            <a:pPr marL="342900" indent="-342900">
              <a:buFont typeface="Arial" panose="020B0604020202020204" pitchFamily="34" charset="0"/>
              <a:buChar char="•"/>
            </a:pPr>
            <a:endParaRPr lang="en-US" sz="2400"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5">
            <a:extLst>
              <a:ext uri="{FF2B5EF4-FFF2-40B4-BE49-F238E27FC236}">
                <a16:creationId xmlns:a16="http://schemas.microsoft.com/office/drawing/2014/main" id="{C4FDA071-6B7B-A481-BC6C-A23E09E09A86}"/>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133</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2812028109"/>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3277235">
              <a:lnSpc>
                <a:spcPct val="100000"/>
              </a:lnSpc>
              <a:spcBef>
                <a:spcPts val="100"/>
              </a:spcBef>
            </a:pPr>
            <a:r>
              <a:rPr sz="4000" spc="-30" dirty="0">
                <a:solidFill>
                  <a:srgbClr val="117624"/>
                </a:solidFill>
                <a:latin typeface="Open Sans" panose="020B0606030504020204" pitchFamily="34" charset="0"/>
                <a:ea typeface="Open Sans" panose="020B0606030504020204" pitchFamily="34" charset="0"/>
                <a:cs typeface="Open Sans" panose="020B0606030504020204" pitchFamily="34" charset="0"/>
              </a:rPr>
              <a:t>Resistance</a:t>
            </a:r>
            <a:r>
              <a:rPr sz="4000" spc="-12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dirty="0">
                <a:solidFill>
                  <a:srgbClr val="117624"/>
                </a:solidFill>
                <a:latin typeface="Open Sans" panose="020B0606030504020204" pitchFamily="34" charset="0"/>
                <a:ea typeface="Open Sans" panose="020B0606030504020204" pitchFamily="34" charset="0"/>
                <a:cs typeface="Open Sans" panose="020B0606030504020204" pitchFamily="34" charset="0"/>
              </a:rPr>
              <a:t>to</a:t>
            </a:r>
            <a:r>
              <a:rPr sz="4000" spc="-12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40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Change</a:t>
            </a:r>
            <a:endParaRPr sz="40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4028966" y="1929732"/>
            <a:ext cx="1049655" cy="621709"/>
          </a:xfrm>
          <a:prstGeom prst="rect">
            <a:avLst/>
          </a:prstGeom>
        </p:spPr>
        <p:txBody>
          <a:bodyPr vert="horz" wrap="square" lIns="0" tIns="12700" rIns="0" bIns="0" rtlCol="0">
            <a:spAutoFit/>
          </a:bodyPr>
          <a:lstStyle/>
          <a:p>
            <a:pPr marL="12700" marR="5080" indent="146685">
              <a:lnSpc>
                <a:spcPct val="129299"/>
              </a:lnSpc>
              <a:spcBef>
                <a:spcPts val="100"/>
              </a:spcBef>
            </a:pPr>
            <a:r>
              <a:rPr sz="1600" spc="-10" dirty="0">
                <a:latin typeface="Open Sans" panose="020B0606030504020204" pitchFamily="34" charset="0"/>
                <a:ea typeface="Open Sans" panose="020B0606030504020204" pitchFamily="34" charset="0"/>
                <a:cs typeface="Open Sans" panose="020B0606030504020204" pitchFamily="34" charset="0"/>
              </a:rPr>
              <a:t>Support </a:t>
            </a:r>
            <a:r>
              <a:rPr sz="1600" spc="-15" dirty="0">
                <a:latin typeface="Open Sans" panose="020B0606030504020204" pitchFamily="34" charset="0"/>
                <a:ea typeface="Open Sans" panose="020B0606030504020204" pitchFamily="34" charset="0"/>
                <a:cs typeface="Open Sans" panose="020B0606030504020204" pitchFamily="34" charset="0"/>
              </a:rPr>
              <a:t>Neutrality</a:t>
            </a:r>
            <a:endParaRPr sz="1600"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4"/>
          <p:cNvSpPr txBox="1"/>
          <p:nvPr/>
        </p:nvSpPr>
        <p:spPr>
          <a:xfrm>
            <a:off x="4102807" y="3175118"/>
            <a:ext cx="1123315" cy="258404"/>
          </a:xfrm>
          <a:prstGeom prst="rect">
            <a:avLst/>
          </a:prstGeom>
        </p:spPr>
        <p:txBody>
          <a:bodyPr vert="horz" wrap="square" lIns="0" tIns="12065" rIns="0" bIns="0" rtlCol="0">
            <a:spAutoFit/>
          </a:bodyPr>
          <a:lstStyle/>
          <a:p>
            <a:pPr marL="12700">
              <a:lnSpc>
                <a:spcPct val="100000"/>
              </a:lnSpc>
              <a:spcBef>
                <a:spcPts val="95"/>
              </a:spcBef>
            </a:pPr>
            <a:r>
              <a:rPr sz="1600" b="1" spc="-20">
                <a:solidFill>
                  <a:srgbClr val="C00000"/>
                </a:solidFill>
                <a:latin typeface="Open Sans" panose="020B0606030504020204" pitchFamily="34" charset="0"/>
                <a:ea typeface="Open Sans" panose="020B0606030504020204" pitchFamily="34" charset="0"/>
                <a:cs typeface="Open Sans" panose="020B0606030504020204" pitchFamily="34" charset="0"/>
              </a:rPr>
              <a:t>Resistance</a:t>
            </a: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p:cNvSpPr txBox="1"/>
          <p:nvPr/>
        </p:nvSpPr>
        <p:spPr>
          <a:xfrm>
            <a:off x="2122573" y="3116502"/>
            <a:ext cx="786765" cy="258404"/>
          </a:xfrm>
          <a:prstGeom prst="rect">
            <a:avLst/>
          </a:prstGeom>
        </p:spPr>
        <p:txBody>
          <a:bodyPr vert="horz" wrap="square" lIns="0" tIns="12065" rIns="0" bIns="0" rtlCol="0">
            <a:spAutoFit/>
          </a:bodyPr>
          <a:lstStyle/>
          <a:p>
            <a:pPr marL="12700">
              <a:lnSpc>
                <a:spcPct val="100000"/>
              </a:lnSpc>
              <a:spcBef>
                <a:spcPts val="95"/>
              </a:spcBef>
            </a:pPr>
            <a:r>
              <a:rPr sz="1600" spc="-10">
                <a:latin typeface="Open Sans" panose="020B0606030504020204" pitchFamily="34" charset="0"/>
                <a:ea typeface="Open Sans" panose="020B0606030504020204" pitchFamily="34" charset="0"/>
                <a:cs typeface="Open Sans" panose="020B0606030504020204" pitchFamily="34" charset="0"/>
              </a:rPr>
              <a:t>Change</a:t>
            </a: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6" name="object 6"/>
          <p:cNvSpPr txBox="1"/>
          <p:nvPr/>
        </p:nvSpPr>
        <p:spPr>
          <a:xfrm>
            <a:off x="6395656" y="3116502"/>
            <a:ext cx="822325" cy="258404"/>
          </a:xfrm>
          <a:prstGeom prst="rect">
            <a:avLst/>
          </a:prstGeom>
        </p:spPr>
        <p:txBody>
          <a:bodyPr vert="horz" wrap="square" lIns="0" tIns="12065" rIns="0" bIns="0" rtlCol="0">
            <a:spAutoFit/>
          </a:bodyPr>
          <a:lstStyle/>
          <a:p>
            <a:pPr marL="12700">
              <a:lnSpc>
                <a:spcPct val="100000"/>
              </a:lnSpc>
              <a:spcBef>
                <a:spcPts val="95"/>
              </a:spcBef>
            </a:pPr>
            <a:r>
              <a:rPr sz="1600" b="1" spc="-10">
                <a:solidFill>
                  <a:srgbClr val="C00000"/>
                </a:solidFill>
                <a:latin typeface="Open Sans" panose="020B0606030504020204" pitchFamily="34" charset="0"/>
                <a:ea typeface="Open Sans" panose="020B0606030504020204" pitchFamily="34" charset="0"/>
                <a:cs typeface="Open Sans" panose="020B0606030504020204" pitchFamily="34" charset="0"/>
              </a:rPr>
              <a:t>Anxiety</a:t>
            </a: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7" name="object 7"/>
          <p:cNvSpPr txBox="1"/>
          <p:nvPr/>
        </p:nvSpPr>
        <p:spPr>
          <a:xfrm>
            <a:off x="8450237" y="3116502"/>
            <a:ext cx="478790" cy="258404"/>
          </a:xfrm>
          <a:prstGeom prst="rect">
            <a:avLst/>
          </a:prstGeom>
        </p:spPr>
        <p:txBody>
          <a:bodyPr vert="horz" wrap="square" lIns="0" tIns="12065" rIns="0" bIns="0" rtlCol="0">
            <a:spAutoFit/>
          </a:bodyPr>
          <a:lstStyle/>
          <a:p>
            <a:pPr marL="12700">
              <a:lnSpc>
                <a:spcPct val="100000"/>
              </a:lnSpc>
              <a:spcBef>
                <a:spcPts val="95"/>
              </a:spcBef>
            </a:pPr>
            <a:r>
              <a:rPr sz="1600" b="1" spc="-20">
                <a:solidFill>
                  <a:srgbClr val="C00000"/>
                </a:solidFill>
                <a:latin typeface="Open Sans" panose="020B0606030504020204" pitchFamily="34" charset="0"/>
                <a:ea typeface="Open Sans" panose="020B0606030504020204" pitchFamily="34" charset="0"/>
                <a:cs typeface="Open Sans" panose="020B0606030504020204" pitchFamily="34" charset="0"/>
              </a:rPr>
              <a:t>Fear</a:t>
            </a: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8" name="object 8"/>
          <p:cNvSpPr txBox="1"/>
          <p:nvPr/>
        </p:nvSpPr>
        <p:spPr>
          <a:xfrm>
            <a:off x="6518782" y="2120265"/>
            <a:ext cx="1242695" cy="289823"/>
          </a:xfrm>
          <a:prstGeom prst="rect">
            <a:avLst/>
          </a:prstGeom>
        </p:spPr>
        <p:txBody>
          <a:bodyPr vert="horz" wrap="square" lIns="0" tIns="12700" rIns="0" bIns="0" rtlCol="0">
            <a:spAutoFit/>
          </a:bodyPr>
          <a:lstStyle/>
          <a:p>
            <a:pPr marL="12700">
              <a:lnSpc>
                <a:spcPct val="100000"/>
              </a:lnSpc>
              <a:spcBef>
                <a:spcPts val="100"/>
              </a:spcBef>
            </a:pPr>
            <a:r>
              <a:rPr b="1" spc="-10">
                <a:latin typeface="Open Sans" panose="020B0606030504020204" pitchFamily="34" charset="0"/>
                <a:ea typeface="Open Sans" panose="020B0606030504020204" pitchFamily="34" charset="0"/>
                <a:cs typeface="Open Sans" panose="020B0606030504020204" pitchFamily="34" charset="0"/>
              </a:rPr>
              <a:t>Unknown</a:t>
            </a:r>
            <a:endParaRPr>
              <a:latin typeface="Open Sans" panose="020B0606030504020204" pitchFamily="34" charset="0"/>
              <a:ea typeface="Open Sans" panose="020B0606030504020204" pitchFamily="34" charset="0"/>
              <a:cs typeface="Open Sans" panose="020B0606030504020204" pitchFamily="34" charset="0"/>
            </a:endParaRPr>
          </a:p>
        </p:txBody>
      </p:sp>
      <p:sp>
        <p:nvSpPr>
          <p:cNvPr id="9" name="object 9"/>
          <p:cNvSpPr txBox="1"/>
          <p:nvPr/>
        </p:nvSpPr>
        <p:spPr>
          <a:xfrm>
            <a:off x="7356347" y="1014094"/>
            <a:ext cx="2214880" cy="939800"/>
          </a:xfrm>
          <a:prstGeom prst="rect">
            <a:avLst/>
          </a:prstGeom>
        </p:spPr>
        <p:txBody>
          <a:bodyPr vert="horz" wrap="square" lIns="0" tIns="12065" rIns="0" bIns="0" rtlCol="0">
            <a:spAutoFit/>
          </a:bodyPr>
          <a:lstStyle/>
          <a:p>
            <a:pPr marL="12700">
              <a:lnSpc>
                <a:spcPct val="100000"/>
              </a:lnSpc>
              <a:spcBef>
                <a:spcPts val="95"/>
              </a:spcBef>
            </a:pPr>
            <a:r>
              <a:rPr sz="2000" b="1">
                <a:solidFill>
                  <a:srgbClr val="000099"/>
                </a:solidFill>
                <a:latin typeface="Calibri"/>
                <a:cs typeface="Calibri"/>
              </a:rPr>
              <a:t>What</a:t>
            </a:r>
            <a:r>
              <a:rPr sz="2000" b="1" spc="-70">
                <a:solidFill>
                  <a:srgbClr val="000099"/>
                </a:solidFill>
                <a:latin typeface="Calibri"/>
                <a:cs typeface="Calibri"/>
              </a:rPr>
              <a:t> </a:t>
            </a:r>
            <a:r>
              <a:rPr sz="2000" b="1">
                <a:solidFill>
                  <a:srgbClr val="000099"/>
                </a:solidFill>
                <a:latin typeface="Calibri"/>
                <a:cs typeface="Calibri"/>
              </a:rPr>
              <a:t>will</a:t>
            </a:r>
            <a:r>
              <a:rPr sz="2000" b="1" spc="-80">
                <a:solidFill>
                  <a:srgbClr val="000099"/>
                </a:solidFill>
                <a:latin typeface="Calibri"/>
                <a:cs typeface="Calibri"/>
              </a:rPr>
              <a:t> </a:t>
            </a:r>
            <a:r>
              <a:rPr sz="2000" b="1">
                <a:solidFill>
                  <a:srgbClr val="000099"/>
                </a:solidFill>
                <a:latin typeface="Calibri"/>
                <a:cs typeface="Calibri"/>
              </a:rPr>
              <a:t>it</a:t>
            </a:r>
            <a:r>
              <a:rPr sz="2000" b="1" spc="-85">
                <a:solidFill>
                  <a:srgbClr val="000099"/>
                </a:solidFill>
                <a:latin typeface="Calibri"/>
                <a:cs typeface="Calibri"/>
              </a:rPr>
              <a:t> </a:t>
            </a:r>
            <a:r>
              <a:rPr sz="2000" b="1">
                <a:solidFill>
                  <a:srgbClr val="000099"/>
                </a:solidFill>
                <a:latin typeface="Calibri"/>
                <a:cs typeface="Calibri"/>
              </a:rPr>
              <a:t>be</a:t>
            </a:r>
            <a:r>
              <a:rPr sz="2000" b="1" spc="-35">
                <a:solidFill>
                  <a:srgbClr val="000099"/>
                </a:solidFill>
                <a:latin typeface="Calibri"/>
                <a:cs typeface="Calibri"/>
              </a:rPr>
              <a:t> </a:t>
            </a:r>
            <a:r>
              <a:rPr sz="2000" b="1" spc="-10">
                <a:solidFill>
                  <a:srgbClr val="000099"/>
                </a:solidFill>
                <a:latin typeface="Calibri"/>
                <a:cs typeface="Calibri"/>
              </a:rPr>
              <a:t>like?</a:t>
            </a:r>
            <a:endParaRPr sz="2000">
              <a:latin typeface="Calibri"/>
              <a:cs typeface="Calibri"/>
            </a:endParaRPr>
          </a:p>
          <a:p>
            <a:pPr marL="468630" indent="-455930">
              <a:lnSpc>
                <a:spcPct val="100000"/>
              </a:lnSpc>
              <a:buClr>
                <a:srgbClr val="000099"/>
              </a:buClr>
              <a:buFont typeface="Arial"/>
              <a:buChar char="•"/>
              <a:tabLst>
                <a:tab pos="468630" algn="l"/>
              </a:tabLst>
            </a:pPr>
            <a:r>
              <a:rPr sz="2000" spc="-20">
                <a:latin typeface="Calibri"/>
                <a:cs typeface="Calibri"/>
              </a:rPr>
              <a:t>Increase</a:t>
            </a:r>
            <a:r>
              <a:rPr sz="2000" spc="-25">
                <a:latin typeface="Calibri"/>
                <a:cs typeface="Calibri"/>
              </a:rPr>
              <a:t> </a:t>
            </a:r>
            <a:r>
              <a:rPr sz="2000" spc="-10">
                <a:latin typeface="Calibri"/>
                <a:cs typeface="Calibri"/>
              </a:rPr>
              <a:t>comfort</a:t>
            </a:r>
            <a:endParaRPr sz="2000">
              <a:latin typeface="Calibri"/>
              <a:cs typeface="Calibri"/>
            </a:endParaRPr>
          </a:p>
          <a:p>
            <a:pPr marL="468630" indent="-455930">
              <a:lnSpc>
                <a:spcPct val="100000"/>
              </a:lnSpc>
              <a:buFont typeface="Arial"/>
              <a:buChar char="•"/>
              <a:tabLst>
                <a:tab pos="468630" algn="l"/>
              </a:tabLst>
            </a:pPr>
            <a:r>
              <a:rPr sz="2000" spc="-30">
                <a:latin typeface="Calibri"/>
                <a:cs typeface="Calibri"/>
              </a:rPr>
              <a:t>Create</a:t>
            </a:r>
            <a:r>
              <a:rPr sz="2000" spc="-75">
                <a:latin typeface="Calibri"/>
                <a:cs typeface="Calibri"/>
              </a:rPr>
              <a:t> </a:t>
            </a:r>
            <a:r>
              <a:rPr sz="2000">
                <a:latin typeface="Calibri"/>
                <a:cs typeface="Calibri"/>
              </a:rPr>
              <a:t>a</a:t>
            </a:r>
            <a:r>
              <a:rPr sz="2000" spc="-50">
                <a:latin typeface="Calibri"/>
                <a:cs typeface="Calibri"/>
              </a:rPr>
              <a:t> </a:t>
            </a:r>
            <a:r>
              <a:rPr sz="2000" spc="-10">
                <a:latin typeface="Calibri"/>
                <a:cs typeface="Calibri"/>
              </a:rPr>
              <a:t>vision</a:t>
            </a:r>
            <a:endParaRPr sz="2000">
              <a:latin typeface="Calibri"/>
              <a:cs typeface="Calibri"/>
            </a:endParaRPr>
          </a:p>
        </p:txBody>
      </p:sp>
      <p:sp>
        <p:nvSpPr>
          <p:cNvPr id="10" name="object 10"/>
          <p:cNvSpPr txBox="1"/>
          <p:nvPr/>
        </p:nvSpPr>
        <p:spPr>
          <a:xfrm>
            <a:off x="6244127" y="3932275"/>
            <a:ext cx="2755265" cy="684803"/>
          </a:xfrm>
          <a:prstGeom prst="rect">
            <a:avLst/>
          </a:prstGeom>
        </p:spPr>
        <p:txBody>
          <a:bodyPr vert="horz" wrap="square" lIns="0" tIns="101600" rIns="0" bIns="0" rtlCol="0">
            <a:spAutoFit/>
          </a:bodyPr>
          <a:lstStyle/>
          <a:p>
            <a:pPr marL="413384">
              <a:lnSpc>
                <a:spcPct val="100000"/>
              </a:lnSpc>
              <a:spcBef>
                <a:spcPts val="800"/>
              </a:spcBef>
            </a:pPr>
            <a:r>
              <a:rPr sz="1600" b="1" spc="-10">
                <a:latin typeface="Open Sans" panose="020B0606030504020204" pitchFamily="34" charset="0"/>
                <a:ea typeface="Open Sans" panose="020B0606030504020204" pitchFamily="34" charset="0"/>
                <a:cs typeface="Open Sans" panose="020B0606030504020204" pitchFamily="34" charset="0"/>
              </a:rPr>
              <a:t>Unknown</a:t>
            </a:r>
            <a:endParaRPr sz="1600">
              <a:latin typeface="Open Sans" panose="020B0606030504020204" pitchFamily="34" charset="0"/>
              <a:ea typeface="Open Sans" panose="020B0606030504020204" pitchFamily="34" charset="0"/>
              <a:cs typeface="Open Sans" panose="020B0606030504020204" pitchFamily="34" charset="0"/>
            </a:endParaRPr>
          </a:p>
          <a:p>
            <a:pPr marL="12700">
              <a:lnSpc>
                <a:spcPct val="100000"/>
              </a:lnSpc>
              <a:spcBef>
                <a:spcPts val="705"/>
              </a:spcBef>
            </a:pPr>
            <a:r>
              <a:rPr sz="1600" b="1">
                <a:solidFill>
                  <a:srgbClr val="000099"/>
                </a:solidFill>
                <a:latin typeface="Open Sans" panose="020B0606030504020204" pitchFamily="34" charset="0"/>
                <a:ea typeface="Open Sans" panose="020B0606030504020204" pitchFamily="34" charset="0"/>
                <a:cs typeface="Open Sans" panose="020B0606030504020204" pitchFamily="34" charset="0"/>
              </a:rPr>
              <a:t>Will</a:t>
            </a:r>
            <a:r>
              <a:rPr sz="1600" b="1" spc="-90">
                <a:solidFill>
                  <a:srgbClr val="000099"/>
                </a:solidFill>
                <a:latin typeface="Open Sans" panose="020B0606030504020204" pitchFamily="34" charset="0"/>
                <a:ea typeface="Open Sans" panose="020B0606030504020204" pitchFamily="34" charset="0"/>
                <a:cs typeface="Open Sans" panose="020B0606030504020204" pitchFamily="34" charset="0"/>
              </a:rPr>
              <a:t> </a:t>
            </a:r>
            <a:r>
              <a:rPr sz="1600" b="1">
                <a:solidFill>
                  <a:srgbClr val="000099"/>
                </a:solidFill>
                <a:latin typeface="Open Sans" panose="020B0606030504020204" pitchFamily="34" charset="0"/>
                <a:ea typeface="Open Sans" panose="020B0606030504020204" pitchFamily="34" charset="0"/>
                <a:cs typeface="Open Sans" panose="020B0606030504020204" pitchFamily="34" charset="0"/>
              </a:rPr>
              <a:t>I</a:t>
            </a:r>
            <a:r>
              <a:rPr sz="1600" b="1" spc="-55">
                <a:solidFill>
                  <a:srgbClr val="000099"/>
                </a:solidFill>
                <a:latin typeface="Open Sans" panose="020B0606030504020204" pitchFamily="34" charset="0"/>
                <a:ea typeface="Open Sans" panose="020B0606030504020204" pitchFamily="34" charset="0"/>
                <a:cs typeface="Open Sans" panose="020B0606030504020204" pitchFamily="34" charset="0"/>
              </a:rPr>
              <a:t> </a:t>
            </a:r>
            <a:r>
              <a:rPr sz="1600" b="1">
                <a:solidFill>
                  <a:srgbClr val="000099"/>
                </a:solidFill>
                <a:latin typeface="Open Sans" panose="020B0606030504020204" pitchFamily="34" charset="0"/>
                <a:ea typeface="Open Sans" panose="020B0606030504020204" pitchFamily="34" charset="0"/>
                <a:cs typeface="Open Sans" panose="020B0606030504020204" pitchFamily="34" charset="0"/>
              </a:rPr>
              <a:t>be</a:t>
            </a:r>
            <a:r>
              <a:rPr sz="1600" b="1" spc="-60">
                <a:solidFill>
                  <a:srgbClr val="000099"/>
                </a:solidFill>
                <a:latin typeface="Open Sans" panose="020B0606030504020204" pitchFamily="34" charset="0"/>
                <a:ea typeface="Open Sans" panose="020B0606030504020204" pitchFamily="34" charset="0"/>
                <a:cs typeface="Open Sans" panose="020B0606030504020204" pitchFamily="34" charset="0"/>
              </a:rPr>
              <a:t> </a:t>
            </a:r>
            <a:r>
              <a:rPr sz="1600" b="1">
                <a:solidFill>
                  <a:srgbClr val="000099"/>
                </a:solidFill>
                <a:latin typeface="Open Sans" panose="020B0606030504020204" pitchFamily="34" charset="0"/>
                <a:ea typeface="Open Sans" panose="020B0606030504020204" pitchFamily="34" charset="0"/>
                <a:cs typeface="Open Sans" panose="020B0606030504020204" pitchFamily="34" charset="0"/>
              </a:rPr>
              <a:t>able</a:t>
            </a:r>
            <a:r>
              <a:rPr sz="1600" b="1" spc="-60">
                <a:solidFill>
                  <a:srgbClr val="000099"/>
                </a:solidFill>
                <a:latin typeface="Open Sans" panose="020B0606030504020204" pitchFamily="34" charset="0"/>
                <a:ea typeface="Open Sans" panose="020B0606030504020204" pitchFamily="34" charset="0"/>
                <a:cs typeface="Open Sans" panose="020B0606030504020204" pitchFamily="34" charset="0"/>
              </a:rPr>
              <a:t> </a:t>
            </a:r>
            <a:r>
              <a:rPr sz="1600" b="1">
                <a:solidFill>
                  <a:srgbClr val="000099"/>
                </a:solidFill>
                <a:latin typeface="Open Sans" panose="020B0606030504020204" pitchFamily="34" charset="0"/>
                <a:ea typeface="Open Sans" panose="020B0606030504020204" pitchFamily="34" charset="0"/>
                <a:cs typeface="Open Sans" panose="020B0606030504020204" pitchFamily="34" charset="0"/>
              </a:rPr>
              <a:t>to</a:t>
            </a:r>
            <a:r>
              <a:rPr sz="1600" b="1" spc="-60">
                <a:solidFill>
                  <a:srgbClr val="000099"/>
                </a:solidFill>
                <a:latin typeface="Open Sans" panose="020B0606030504020204" pitchFamily="34" charset="0"/>
                <a:ea typeface="Open Sans" panose="020B0606030504020204" pitchFamily="34" charset="0"/>
                <a:cs typeface="Open Sans" panose="020B0606030504020204" pitchFamily="34" charset="0"/>
              </a:rPr>
              <a:t> </a:t>
            </a:r>
            <a:r>
              <a:rPr sz="1600" b="1">
                <a:solidFill>
                  <a:srgbClr val="000099"/>
                </a:solidFill>
                <a:latin typeface="Open Sans" panose="020B0606030504020204" pitchFamily="34" charset="0"/>
                <a:ea typeface="Open Sans" panose="020B0606030504020204" pitchFamily="34" charset="0"/>
                <a:cs typeface="Open Sans" panose="020B0606030504020204" pitchFamily="34" charset="0"/>
              </a:rPr>
              <a:t>handle</a:t>
            </a:r>
            <a:r>
              <a:rPr sz="1600" b="1" spc="-25">
                <a:solidFill>
                  <a:srgbClr val="000099"/>
                </a:solidFill>
                <a:latin typeface="Open Sans" panose="020B0606030504020204" pitchFamily="34" charset="0"/>
                <a:ea typeface="Open Sans" panose="020B0606030504020204" pitchFamily="34" charset="0"/>
                <a:cs typeface="Open Sans" panose="020B0606030504020204" pitchFamily="34" charset="0"/>
              </a:rPr>
              <a:t> it?</a:t>
            </a: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11" name="object 11"/>
          <p:cNvSpPr txBox="1"/>
          <p:nvPr/>
        </p:nvSpPr>
        <p:spPr>
          <a:xfrm>
            <a:off x="6244207" y="4844491"/>
            <a:ext cx="3752850" cy="750847"/>
          </a:xfrm>
          <a:prstGeom prst="rect">
            <a:avLst/>
          </a:prstGeom>
        </p:spPr>
        <p:txBody>
          <a:bodyPr vert="horz" wrap="square" lIns="0" tIns="12065" rIns="0" bIns="0" rtlCol="0">
            <a:spAutoFit/>
          </a:bodyPr>
          <a:lstStyle/>
          <a:p>
            <a:pPr marL="468630" indent="-455930">
              <a:lnSpc>
                <a:spcPct val="100000"/>
              </a:lnSpc>
              <a:spcBef>
                <a:spcPts val="95"/>
              </a:spcBef>
              <a:buClr>
                <a:srgbClr val="000099"/>
              </a:buClr>
              <a:buFont typeface="Arial"/>
              <a:buChar char="•"/>
              <a:tabLst>
                <a:tab pos="468630" algn="l"/>
              </a:tabLst>
            </a:pPr>
            <a:r>
              <a:rPr sz="1600" spc="-20">
                <a:latin typeface="Open Sans" panose="020B0606030504020204" pitchFamily="34" charset="0"/>
                <a:ea typeface="Open Sans" panose="020B0606030504020204" pitchFamily="34" charset="0"/>
                <a:cs typeface="Open Sans" panose="020B0606030504020204" pitchFamily="34" charset="0"/>
              </a:rPr>
              <a:t>Increase</a:t>
            </a:r>
            <a:r>
              <a:rPr sz="1600" spc="-65">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self</a:t>
            </a:r>
            <a:r>
              <a:rPr sz="1600" spc="-45">
                <a:latin typeface="Open Sans" panose="020B0606030504020204" pitchFamily="34" charset="0"/>
                <a:ea typeface="Open Sans" panose="020B0606030504020204" pitchFamily="34" charset="0"/>
                <a:cs typeface="Open Sans" panose="020B0606030504020204" pitchFamily="34" charset="0"/>
              </a:rPr>
              <a:t> </a:t>
            </a:r>
            <a:r>
              <a:rPr sz="1600" spc="-10">
                <a:latin typeface="Open Sans" panose="020B0606030504020204" pitchFamily="34" charset="0"/>
                <a:ea typeface="Open Sans" panose="020B0606030504020204" pitchFamily="34" charset="0"/>
                <a:cs typeface="Open Sans" panose="020B0606030504020204" pitchFamily="34" charset="0"/>
              </a:rPr>
              <a:t>esteem</a:t>
            </a:r>
            <a:endParaRPr sz="1600">
              <a:latin typeface="Open Sans" panose="020B0606030504020204" pitchFamily="34" charset="0"/>
              <a:ea typeface="Open Sans" panose="020B0606030504020204" pitchFamily="34" charset="0"/>
              <a:cs typeface="Open Sans" panose="020B0606030504020204" pitchFamily="34" charset="0"/>
            </a:endParaRPr>
          </a:p>
          <a:p>
            <a:pPr marL="469900" marR="5080" indent="-457200">
              <a:lnSpc>
                <a:spcPct val="100000"/>
              </a:lnSpc>
              <a:buFont typeface="Arial"/>
              <a:buChar char="•"/>
              <a:tabLst>
                <a:tab pos="469900" algn="l"/>
              </a:tabLst>
            </a:pPr>
            <a:r>
              <a:rPr sz="1600" spc="-40">
                <a:latin typeface="Open Sans" panose="020B0606030504020204" pitchFamily="34" charset="0"/>
                <a:ea typeface="Open Sans" panose="020B0606030504020204" pitchFamily="34" charset="0"/>
                <a:cs typeface="Open Sans" panose="020B0606030504020204" pitchFamily="34" charset="0"/>
              </a:rPr>
              <a:t>Demonstrate</a:t>
            </a:r>
            <a:r>
              <a:rPr sz="1600" spc="-70">
                <a:latin typeface="Open Sans" panose="020B0606030504020204" pitchFamily="34" charset="0"/>
                <a:ea typeface="Open Sans" panose="020B0606030504020204" pitchFamily="34" charset="0"/>
                <a:cs typeface="Open Sans" panose="020B0606030504020204" pitchFamily="34" charset="0"/>
              </a:rPr>
              <a:t> </a:t>
            </a:r>
            <a:r>
              <a:rPr sz="1600" spc="-20">
                <a:latin typeface="Open Sans" panose="020B0606030504020204" pitchFamily="34" charset="0"/>
                <a:ea typeface="Open Sans" panose="020B0606030504020204" pitchFamily="34" charset="0"/>
                <a:cs typeface="Open Sans" panose="020B0606030504020204" pitchFamily="34" charset="0"/>
              </a:rPr>
              <a:t>confidence</a:t>
            </a:r>
            <a:r>
              <a:rPr sz="1600" spc="-65">
                <a:latin typeface="Open Sans" panose="020B0606030504020204" pitchFamily="34" charset="0"/>
                <a:ea typeface="Open Sans" panose="020B0606030504020204" pitchFamily="34" charset="0"/>
                <a:cs typeface="Open Sans" panose="020B0606030504020204" pitchFamily="34" charset="0"/>
              </a:rPr>
              <a:t> </a:t>
            </a:r>
            <a:r>
              <a:rPr sz="1600">
                <a:latin typeface="Open Sans" panose="020B0606030504020204" pitchFamily="34" charset="0"/>
                <a:ea typeface="Open Sans" panose="020B0606030504020204" pitchFamily="34" charset="0"/>
                <a:cs typeface="Open Sans" panose="020B0606030504020204" pitchFamily="34" charset="0"/>
              </a:rPr>
              <a:t>in</a:t>
            </a:r>
            <a:r>
              <a:rPr sz="1600" spc="-55">
                <a:latin typeface="Open Sans" panose="020B0606030504020204" pitchFamily="34" charset="0"/>
                <a:ea typeface="Open Sans" panose="020B0606030504020204" pitchFamily="34" charset="0"/>
                <a:cs typeface="Open Sans" panose="020B0606030504020204" pitchFamily="34" charset="0"/>
              </a:rPr>
              <a:t> </a:t>
            </a:r>
            <a:r>
              <a:rPr sz="1600" spc="-20">
                <a:latin typeface="Open Sans" panose="020B0606030504020204" pitchFamily="34" charset="0"/>
                <a:ea typeface="Open Sans" panose="020B0606030504020204" pitchFamily="34" charset="0"/>
                <a:cs typeface="Open Sans" panose="020B0606030504020204" pitchFamily="34" charset="0"/>
              </a:rPr>
              <a:t>their </a:t>
            </a:r>
            <a:r>
              <a:rPr sz="1600" spc="-10">
                <a:latin typeface="Open Sans" panose="020B0606030504020204" pitchFamily="34" charset="0"/>
                <a:ea typeface="Open Sans" panose="020B0606030504020204" pitchFamily="34" charset="0"/>
                <a:cs typeface="Open Sans" panose="020B0606030504020204" pitchFamily="34" charset="0"/>
              </a:rPr>
              <a:t>competence</a:t>
            </a:r>
            <a:endParaRPr sz="1600">
              <a:latin typeface="Open Sans" panose="020B0606030504020204" pitchFamily="34" charset="0"/>
              <a:ea typeface="Open Sans" panose="020B0606030504020204" pitchFamily="34" charset="0"/>
              <a:cs typeface="Open Sans" panose="020B0606030504020204" pitchFamily="34" charset="0"/>
            </a:endParaRPr>
          </a:p>
        </p:txBody>
      </p:sp>
      <p:grpSp>
        <p:nvGrpSpPr>
          <p:cNvPr id="12" name="object 12"/>
          <p:cNvGrpSpPr/>
          <p:nvPr/>
        </p:nvGrpSpPr>
        <p:grpSpPr>
          <a:xfrm>
            <a:off x="1135380" y="710183"/>
            <a:ext cx="2924289" cy="3339338"/>
            <a:chOff x="1135380" y="710183"/>
            <a:chExt cx="2924289" cy="3339338"/>
          </a:xfrm>
        </p:grpSpPr>
        <p:sp>
          <p:nvSpPr>
            <p:cNvPr id="13" name="object 13"/>
            <p:cNvSpPr/>
            <p:nvPr/>
          </p:nvSpPr>
          <p:spPr>
            <a:xfrm>
              <a:off x="3182099" y="2502382"/>
              <a:ext cx="657225" cy="1459865"/>
            </a:xfrm>
            <a:custGeom>
              <a:avLst/>
              <a:gdLst/>
              <a:ahLst/>
              <a:cxnLst/>
              <a:rect l="l" t="t" r="r" b="b"/>
              <a:pathLst>
                <a:path w="657225" h="1459864">
                  <a:moveTo>
                    <a:pt x="17411" y="747674"/>
                  </a:moveTo>
                  <a:lnTo>
                    <a:pt x="8521" y="738149"/>
                  </a:lnTo>
                  <a:lnTo>
                    <a:pt x="0" y="748055"/>
                  </a:lnTo>
                  <a:lnTo>
                    <a:pt x="8902" y="757580"/>
                  </a:lnTo>
                  <a:lnTo>
                    <a:pt x="17411" y="747674"/>
                  </a:lnTo>
                  <a:close/>
                </a:path>
                <a:path w="657225" h="1459864">
                  <a:moveTo>
                    <a:pt x="34315" y="727608"/>
                  </a:moveTo>
                  <a:lnTo>
                    <a:pt x="25552" y="718083"/>
                  </a:lnTo>
                  <a:lnTo>
                    <a:pt x="17030" y="728116"/>
                  </a:lnTo>
                  <a:lnTo>
                    <a:pt x="25933" y="737641"/>
                  </a:lnTo>
                  <a:lnTo>
                    <a:pt x="34315" y="727608"/>
                  </a:lnTo>
                  <a:close/>
                </a:path>
                <a:path w="657225" h="1459864">
                  <a:moveTo>
                    <a:pt x="35966" y="820039"/>
                  </a:moveTo>
                  <a:lnTo>
                    <a:pt x="8648" y="792365"/>
                  </a:lnTo>
                  <a:lnTo>
                    <a:pt x="266" y="802640"/>
                  </a:lnTo>
                  <a:lnTo>
                    <a:pt x="27711" y="830326"/>
                  </a:lnTo>
                  <a:lnTo>
                    <a:pt x="35966" y="820039"/>
                  </a:lnTo>
                  <a:close/>
                </a:path>
                <a:path w="657225" h="1459864">
                  <a:moveTo>
                    <a:pt x="51333" y="707809"/>
                  </a:moveTo>
                  <a:lnTo>
                    <a:pt x="42443" y="698284"/>
                  </a:lnTo>
                  <a:lnTo>
                    <a:pt x="34048" y="708190"/>
                  </a:lnTo>
                  <a:lnTo>
                    <a:pt x="42824" y="717715"/>
                  </a:lnTo>
                  <a:lnTo>
                    <a:pt x="51333" y="707809"/>
                  </a:lnTo>
                  <a:close/>
                </a:path>
                <a:path w="657225" h="1459864">
                  <a:moveTo>
                    <a:pt x="68364" y="687743"/>
                  </a:moveTo>
                  <a:lnTo>
                    <a:pt x="59474" y="678345"/>
                  </a:lnTo>
                  <a:lnTo>
                    <a:pt x="50952" y="688251"/>
                  </a:lnTo>
                  <a:lnTo>
                    <a:pt x="59855" y="697776"/>
                  </a:lnTo>
                  <a:lnTo>
                    <a:pt x="68364" y="687743"/>
                  </a:lnTo>
                  <a:close/>
                </a:path>
                <a:path w="657225" h="1459864">
                  <a:moveTo>
                    <a:pt x="72428" y="857237"/>
                  </a:moveTo>
                  <a:lnTo>
                    <a:pt x="45110" y="829437"/>
                  </a:lnTo>
                  <a:lnTo>
                    <a:pt x="36855" y="839711"/>
                  </a:lnTo>
                  <a:lnTo>
                    <a:pt x="64173" y="867397"/>
                  </a:lnTo>
                  <a:lnTo>
                    <a:pt x="72428" y="857237"/>
                  </a:lnTo>
                  <a:close/>
                </a:path>
                <a:path w="657225" h="1459864">
                  <a:moveTo>
                    <a:pt x="72809" y="736117"/>
                  </a:moveTo>
                  <a:lnTo>
                    <a:pt x="66205" y="724560"/>
                  </a:lnTo>
                  <a:lnTo>
                    <a:pt x="35077" y="747039"/>
                  </a:lnTo>
                  <a:lnTo>
                    <a:pt x="41808" y="758583"/>
                  </a:lnTo>
                  <a:lnTo>
                    <a:pt x="72809" y="736117"/>
                  </a:lnTo>
                  <a:close/>
                </a:path>
                <a:path w="657225" h="1459864">
                  <a:moveTo>
                    <a:pt x="85369" y="667816"/>
                  </a:moveTo>
                  <a:lnTo>
                    <a:pt x="76479" y="658291"/>
                  </a:lnTo>
                  <a:lnTo>
                    <a:pt x="67957" y="668197"/>
                  </a:lnTo>
                  <a:lnTo>
                    <a:pt x="76860" y="677722"/>
                  </a:lnTo>
                  <a:lnTo>
                    <a:pt x="85369" y="667816"/>
                  </a:lnTo>
                  <a:close/>
                </a:path>
                <a:path w="657225" h="1459864">
                  <a:moveTo>
                    <a:pt x="102412" y="647877"/>
                  </a:moveTo>
                  <a:lnTo>
                    <a:pt x="93522" y="638352"/>
                  </a:lnTo>
                  <a:lnTo>
                    <a:pt x="85001" y="648385"/>
                  </a:lnTo>
                  <a:lnTo>
                    <a:pt x="93903" y="657910"/>
                  </a:lnTo>
                  <a:lnTo>
                    <a:pt x="102412" y="647877"/>
                  </a:lnTo>
                  <a:close/>
                </a:path>
                <a:path w="657225" h="1459864">
                  <a:moveTo>
                    <a:pt x="109016" y="894054"/>
                  </a:moveTo>
                  <a:lnTo>
                    <a:pt x="81572" y="866381"/>
                  </a:lnTo>
                  <a:lnTo>
                    <a:pt x="73317" y="876655"/>
                  </a:lnTo>
                  <a:lnTo>
                    <a:pt x="100761" y="904468"/>
                  </a:lnTo>
                  <a:lnTo>
                    <a:pt x="109016" y="894054"/>
                  </a:lnTo>
                  <a:close/>
                </a:path>
                <a:path w="657225" h="1459864">
                  <a:moveTo>
                    <a:pt x="114223" y="706158"/>
                  </a:moveTo>
                  <a:lnTo>
                    <a:pt x="107365" y="694601"/>
                  </a:lnTo>
                  <a:lnTo>
                    <a:pt x="76492" y="717207"/>
                  </a:lnTo>
                  <a:lnTo>
                    <a:pt x="83096" y="728624"/>
                  </a:lnTo>
                  <a:lnTo>
                    <a:pt x="114223" y="706158"/>
                  </a:lnTo>
                  <a:close/>
                </a:path>
                <a:path w="657225" h="1459864">
                  <a:moveTo>
                    <a:pt x="119303" y="627951"/>
                  </a:moveTo>
                  <a:lnTo>
                    <a:pt x="110540" y="618426"/>
                  </a:lnTo>
                  <a:lnTo>
                    <a:pt x="102019" y="628459"/>
                  </a:lnTo>
                  <a:lnTo>
                    <a:pt x="110794" y="637984"/>
                  </a:lnTo>
                  <a:lnTo>
                    <a:pt x="119303" y="627951"/>
                  </a:lnTo>
                  <a:close/>
                </a:path>
                <a:path w="657225" h="1459864">
                  <a:moveTo>
                    <a:pt x="136334" y="608012"/>
                  </a:moveTo>
                  <a:lnTo>
                    <a:pt x="127444" y="598487"/>
                  </a:lnTo>
                  <a:lnTo>
                    <a:pt x="118922" y="608393"/>
                  </a:lnTo>
                  <a:lnTo>
                    <a:pt x="127825" y="617918"/>
                  </a:lnTo>
                  <a:lnTo>
                    <a:pt x="136334" y="608012"/>
                  </a:lnTo>
                  <a:close/>
                </a:path>
                <a:path w="657225" h="1459864">
                  <a:moveTo>
                    <a:pt x="145478" y="931125"/>
                  </a:moveTo>
                  <a:lnTo>
                    <a:pt x="118160" y="903452"/>
                  </a:lnTo>
                  <a:lnTo>
                    <a:pt x="109905" y="913726"/>
                  </a:lnTo>
                  <a:lnTo>
                    <a:pt x="137223" y="941412"/>
                  </a:lnTo>
                  <a:lnTo>
                    <a:pt x="145478" y="931125"/>
                  </a:lnTo>
                  <a:close/>
                </a:path>
                <a:path w="657225" h="1459864">
                  <a:moveTo>
                    <a:pt x="153352" y="588086"/>
                  </a:moveTo>
                  <a:lnTo>
                    <a:pt x="144462" y="578561"/>
                  </a:lnTo>
                  <a:lnTo>
                    <a:pt x="135940" y="588467"/>
                  </a:lnTo>
                  <a:lnTo>
                    <a:pt x="144843" y="597992"/>
                  </a:lnTo>
                  <a:lnTo>
                    <a:pt x="153352" y="588086"/>
                  </a:lnTo>
                  <a:close/>
                </a:path>
                <a:path w="657225" h="1459864">
                  <a:moveTo>
                    <a:pt x="155384" y="676186"/>
                  </a:moveTo>
                  <a:lnTo>
                    <a:pt x="148780" y="664629"/>
                  </a:lnTo>
                  <a:lnTo>
                    <a:pt x="117779" y="687108"/>
                  </a:lnTo>
                  <a:lnTo>
                    <a:pt x="124510" y="698652"/>
                  </a:lnTo>
                  <a:lnTo>
                    <a:pt x="155384" y="676186"/>
                  </a:lnTo>
                  <a:close/>
                </a:path>
                <a:path w="657225" h="1459864">
                  <a:moveTo>
                    <a:pt x="170383" y="568020"/>
                  </a:moveTo>
                  <a:lnTo>
                    <a:pt x="161493" y="558495"/>
                  </a:lnTo>
                  <a:lnTo>
                    <a:pt x="152971" y="568655"/>
                  </a:lnTo>
                  <a:lnTo>
                    <a:pt x="161874" y="578053"/>
                  </a:lnTo>
                  <a:lnTo>
                    <a:pt x="170383" y="568020"/>
                  </a:lnTo>
                  <a:close/>
                </a:path>
                <a:path w="657225" h="1459864">
                  <a:moveTo>
                    <a:pt x="182067" y="968184"/>
                  </a:moveTo>
                  <a:lnTo>
                    <a:pt x="154622" y="940384"/>
                  </a:lnTo>
                  <a:lnTo>
                    <a:pt x="146367" y="950531"/>
                  </a:lnTo>
                  <a:lnTo>
                    <a:pt x="173685" y="978471"/>
                  </a:lnTo>
                  <a:lnTo>
                    <a:pt x="182067" y="968184"/>
                  </a:lnTo>
                  <a:close/>
                </a:path>
                <a:path w="657225" h="1459864">
                  <a:moveTo>
                    <a:pt x="187274" y="548093"/>
                  </a:moveTo>
                  <a:lnTo>
                    <a:pt x="178511" y="538568"/>
                  </a:lnTo>
                  <a:lnTo>
                    <a:pt x="169989" y="548601"/>
                  </a:lnTo>
                  <a:lnTo>
                    <a:pt x="178892" y="558126"/>
                  </a:lnTo>
                  <a:lnTo>
                    <a:pt x="187274" y="548093"/>
                  </a:lnTo>
                  <a:close/>
                </a:path>
                <a:path w="657225" h="1459864">
                  <a:moveTo>
                    <a:pt x="196811" y="646226"/>
                  </a:moveTo>
                  <a:lnTo>
                    <a:pt x="190207" y="634542"/>
                  </a:lnTo>
                  <a:lnTo>
                    <a:pt x="159080" y="657148"/>
                  </a:lnTo>
                  <a:lnTo>
                    <a:pt x="165811" y="668820"/>
                  </a:lnTo>
                  <a:lnTo>
                    <a:pt x="196811" y="646226"/>
                  </a:lnTo>
                  <a:close/>
                </a:path>
                <a:path w="657225" h="1459864">
                  <a:moveTo>
                    <a:pt x="204304" y="528154"/>
                  </a:moveTo>
                  <a:lnTo>
                    <a:pt x="195414" y="518756"/>
                  </a:lnTo>
                  <a:lnTo>
                    <a:pt x="187020" y="528662"/>
                  </a:lnTo>
                  <a:lnTo>
                    <a:pt x="195795" y="538187"/>
                  </a:lnTo>
                  <a:lnTo>
                    <a:pt x="204304" y="528154"/>
                  </a:lnTo>
                  <a:close/>
                </a:path>
                <a:path w="657225" h="1459864">
                  <a:moveTo>
                    <a:pt x="218528" y="1005128"/>
                  </a:moveTo>
                  <a:lnTo>
                    <a:pt x="191211" y="977455"/>
                  </a:lnTo>
                  <a:lnTo>
                    <a:pt x="182956" y="987602"/>
                  </a:lnTo>
                  <a:lnTo>
                    <a:pt x="210273" y="1015415"/>
                  </a:lnTo>
                  <a:lnTo>
                    <a:pt x="218528" y="1005128"/>
                  </a:lnTo>
                  <a:close/>
                </a:path>
                <a:path w="657225" h="1459864">
                  <a:moveTo>
                    <a:pt x="221322" y="508228"/>
                  </a:moveTo>
                  <a:lnTo>
                    <a:pt x="212432" y="498703"/>
                  </a:lnTo>
                  <a:lnTo>
                    <a:pt x="203911" y="508609"/>
                  </a:lnTo>
                  <a:lnTo>
                    <a:pt x="212813" y="518134"/>
                  </a:lnTo>
                  <a:lnTo>
                    <a:pt x="221322" y="508228"/>
                  </a:lnTo>
                  <a:close/>
                </a:path>
                <a:path w="657225" h="1459864">
                  <a:moveTo>
                    <a:pt x="238226" y="616267"/>
                  </a:moveTo>
                  <a:lnTo>
                    <a:pt x="231495" y="604710"/>
                  </a:lnTo>
                  <a:lnTo>
                    <a:pt x="200494" y="627189"/>
                  </a:lnTo>
                  <a:lnTo>
                    <a:pt x="207225" y="638733"/>
                  </a:lnTo>
                  <a:lnTo>
                    <a:pt x="238226" y="616267"/>
                  </a:lnTo>
                  <a:close/>
                </a:path>
                <a:path w="657225" h="1459864">
                  <a:moveTo>
                    <a:pt x="238353" y="488289"/>
                  </a:moveTo>
                  <a:lnTo>
                    <a:pt x="229463" y="478764"/>
                  </a:lnTo>
                  <a:lnTo>
                    <a:pt x="220941" y="488797"/>
                  </a:lnTo>
                  <a:lnTo>
                    <a:pt x="229844" y="498322"/>
                  </a:lnTo>
                  <a:lnTo>
                    <a:pt x="238353" y="488289"/>
                  </a:lnTo>
                  <a:close/>
                </a:path>
                <a:path w="657225" h="1459864">
                  <a:moveTo>
                    <a:pt x="254990" y="1042200"/>
                  </a:moveTo>
                  <a:lnTo>
                    <a:pt x="227545" y="1014399"/>
                  </a:lnTo>
                  <a:lnTo>
                    <a:pt x="219417" y="1024559"/>
                  </a:lnTo>
                  <a:lnTo>
                    <a:pt x="246735" y="1052487"/>
                  </a:lnTo>
                  <a:lnTo>
                    <a:pt x="254990" y="1042200"/>
                  </a:lnTo>
                  <a:close/>
                </a:path>
                <a:path w="657225" h="1459864">
                  <a:moveTo>
                    <a:pt x="255371" y="468236"/>
                  </a:moveTo>
                  <a:lnTo>
                    <a:pt x="246481" y="458711"/>
                  </a:lnTo>
                  <a:lnTo>
                    <a:pt x="237959" y="468871"/>
                  </a:lnTo>
                  <a:lnTo>
                    <a:pt x="246862" y="478396"/>
                  </a:lnTo>
                  <a:lnTo>
                    <a:pt x="255371" y="468236"/>
                  </a:lnTo>
                  <a:close/>
                </a:path>
                <a:path w="657225" h="1459864">
                  <a:moveTo>
                    <a:pt x="272275" y="448424"/>
                  </a:moveTo>
                  <a:lnTo>
                    <a:pt x="263512" y="438899"/>
                  </a:lnTo>
                  <a:lnTo>
                    <a:pt x="254990" y="448805"/>
                  </a:lnTo>
                  <a:lnTo>
                    <a:pt x="263893" y="458330"/>
                  </a:lnTo>
                  <a:lnTo>
                    <a:pt x="272275" y="448424"/>
                  </a:lnTo>
                  <a:close/>
                </a:path>
                <a:path w="657225" h="1459864">
                  <a:moveTo>
                    <a:pt x="279641" y="586181"/>
                  </a:moveTo>
                  <a:lnTo>
                    <a:pt x="272783" y="574751"/>
                  </a:lnTo>
                  <a:lnTo>
                    <a:pt x="241782" y="597230"/>
                  </a:lnTo>
                  <a:lnTo>
                    <a:pt x="248513" y="608774"/>
                  </a:lnTo>
                  <a:lnTo>
                    <a:pt x="279641" y="586181"/>
                  </a:lnTo>
                  <a:close/>
                </a:path>
                <a:path w="657225" h="1459864">
                  <a:moveTo>
                    <a:pt x="289293" y="428498"/>
                  </a:moveTo>
                  <a:lnTo>
                    <a:pt x="280403" y="418973"/>
                  </a:lnTo>
                  <a:lnTo>
                    <a:pt x="271881" y="428879"/>
                  </a:lnTo>
                  <a:lnTo>
                    <a:pt x="280784" y="438404"/>
                  </a:lnTo>
                  <a:lnTo>
                    <a:pt x="289293" y="428498"/>
                  </a:lnTo>
                  <a:close/>
                </a:path>
                <a:path w="657225" h="1459864">
                  <a:moveTo>
                    <a:pt x="291579" y="1079144"/>
                  </a:moveTo>
                  <a:lnTo>
                    <a:pt x="264134" y="1051471"/>
                  </a:lnTo>
                  <a:lnTo>
                    <a:pt x="255752" y="1061618"/>
                  </a:lnTo>
                  <a:lnTo>
                    <a:pt x="283324" y="1089304"/>
                  </a:lnTo>
                  <a:lnTo>
                    <a:pt x="291579" y="1079144"/>
                  </a:lnTo>
                  <a:close/>
                </a:path>
                <a:path w="657225" h="1459864">
                  <a:moveTo>
                    <a:pt x="306324" y="408432"/>
                  </a:moveTo>
                  <a:lnTo>
                    <a:pt x="297434" y="398907"/>
                  </a:lnTo>
                  <a:lnTo>
                    <a:pt x="288912" y="408813"/>
                  </a:lnTo>
                  <a:lnTo>
                    <a:pt x="297815" y="418338"/>
                  </a:lnTo>
                  <a:lnTo>
                    <a:pt x="306324" y="408432"/>
                  </a:lnTo>
                  <a:close/>
                </a:path>
                <a:path w="657225" h="1459864">
                  <a:moveTo>
                    <a:pt x="320802" y="556336"/>
                  </a:moveTo>
                  <a:lnTo>
                    <a:pt x="314198" y="544779"/>
                  </a:lnTo>
                  <a:lnTo>
                    <a:pt x="283197" y="567258"/>
                  </a:lnTo>
                  <a:lnTo>
                    <a:pt x="289801" y="578802"/>
                  </a:lnTo>
                  <a:lnTo>
                    <a:pt x="320802" y="556336"/>
                  </a:lnTo>
                  <a:close/>
                </a:path>
                <a:path w="657225" h="1459864">
                  <a:moveTo>
                    <a:pt x="323342" y="388505"/>
                  </a:moveTo>
                  <a:lnTo>
                    <a:pt x="314452" y="378980"/>
                  </a:lnTo>
                  <a:lnTo>
                    <a:pt x="305930" y="389013"/>
                  </a:lnTo>
                  <a:lnTo>
                    <a:pt x="314833" y="398538"/>
                  </a:lnTo>
                  <a:lnTo>
                    <a:pt x="323342" y="388505"/>
                  </a:lnTo>
                  <a:close/>
                </a:path>
                <a:path w="657225" h="1459864">
                  <a:moveTo>
                    <a:pt x="328053" y="1116215"/>
                  </a:moveTo>
                  <a:lnTo>
                    <a:pt x="300609" y="1088415"/>
                  </a:lnTo>
                  <a:lnTo>
                    <a:pt x="292354" y="1098689"/>
                  </a:lnTo>
                  <a:lnTo>
                    <a:pt x="319798" y="1126375"/>
                  </a:lnTo>
                  <a:lnTo>
                    <a:pt x="328053" y="1116215"/>
                  </a:lnTo>
                  <a:close/>
                </a:path>
                <a:path w="657225" h="1459864">
                  <a:moveTo>
                    <a:pt x="340372" y="368693"/>
                  </a:moveTo>
                  <a:lnTo>
                    <a:pt x="331482" y="359168"/>
                  </a:lnTo>
                  <a:lnTo>
                    <a:pt x="322961" y="369074"/>
                  </a:lnTo>
                  <a:lnTo>
                    <a:pt x="331863" y="378599"/>
                  </a:lnTo>
                  <a:lnTo>
                    <a:pt x="340372" y="368693"/>
                  </a:lnTo>
                  <a:close/>
                </a:path>
                <a:path w="657225" h="1459864">
                  <a:moveTo>
                    <a:pt x="357263" y="348640"/>
                  </a:moveTo>
                  <a:lnTo>
                    <a:pt x="348500" y="339115"/>
                  </a:lnTo>
                  <a:lnTo>
                    <a:pt x="339979" y="349021"/>
                  </a:lnTo>
                  <a:lnTo>
                    <a:pt x="348754" y="358546"/>
                  </a:lnTo>
                  <a:lnTo>
                    <a:pt x="357263" y="348640"/>
                  </a:lnTo>
                  <a:close/>
                </a:path>
                <a:path w="657225" h="1459864">
                  <a:moveTo>
                    <a:pt x="362229" y="526376"/>
                  </a:moveTo>
                  <a:lnTo>
                    <a:pt x="355625" y="514819"/>
                  </a:lnTo>
                  <a:lnTo>
                    <a:pt x="324497" y="537298"/>
                  </a:lnTo>
                  <a:lnTo>
                    <a:pt x="331228" y="548843"/>
                  </a:lnTo>
                  <a:lnTo>
                    <a:pt x="362229" y="526376"/>
                  </a:lnTo>
                  <a:close/>
                </a:path>
                <a:path w="657225" h="1459864">
                  <a:moveTo>
                    <a:pt x="364515" y="1153160"/>
                  </a:moveTo>
                  <a:lnTo>
                    <a:pt x="337070" y="1125486"/>
                  </a:lnTo>
                  <a:lnTo>
                    <a:pt x="328815" y="1135634"/>
                  </a:lnTo>
                  <a:lnTo>
                    <a:pt x="356387" y="1163447"/>
                  </a:lnTo>
                  <a:lnTo>
                    <a:pt x="364515" y="1153160"/>
                  </a:lnTo>
                  <a:close/>
                </a:path>
                <a:path w="657225" h="1459864">
                  <a:moveTo>
                    <a:pt x="374294" y="328701"/>
                  </a:moveTo>
                  <a:lnTo>
                    <a:pt x="365404" y="319176"/>
                  </a:lnTo>
                  <a:lnTo>
                    <a:pt x="356882" y="329082"/>
                  </a:lnTo>
                  <a:lnTo>
                    <a:pt x="365785" y="338607"/>
                  </a:lnTo>
                  <a:lnTo>
                    <a:pt x="374294" y="328701"/>
                  </a:lnTo>
                  <a:close/>
                </a:path>
                <a:path w="657225" h="1459864">
                  <a:moveTo>
                    <a:pt x="391312" y="308648"/>
                  </a:moveTo>
                  <a:lnTo>
                    <a:pt x="382422" y="299123"/>
                  </a:lnTo>
                  <a:lnTo>
                    <a:pt x="373900" y="309283"/>
                  </a:lnTo>
                  <a:lnTo>
                    <a:pt x="382803" y="318808"/>
                  </a:lnTo>
                  <a:lnTo>
                    <a:pt x="391312" y="308648"/>
                  </a:lnTo>
                  <a:close/>
                </a:path>
                <a:path w="657225" h="1459864">
                  <a:moveTo>
                    <a:pt x="400977" y="1190231"/>
                  </a:moveTo>
                  <a:lnTo>
                    <a:pt x="373659" y="1162558"/>
                  </a:lnTo>
                  <a:lnTo>
                    <a:pt x="365404" y="1172705"/>
                  </a:lnTo>
                  <a:lnTo>
                    <a:pt x="392722" y="1200391"/>
                  </a:lnTo>
                  <a:lnTo>
                    <a:pt x="400977" y="1190231"/>
                  </a:lnTo>
                  <a:close/>
                </a:path>
                <a:path w="657225" h="1459864">
                  <a:moveTo>
                    <a:pt x="403644" y="496417"/>
                  </a:moveTo>
                  <a:lnTo>
                    <a:pt x="396786" y="484860"/>
                  </a:lnTo>
                  <a:lnTo>
                    <a:pt x="365912" y="507339"/>
                  </a:lnTo>
                  <a:lnTo>
                    <a:pt x="372643" y="518883"/>
                  </a:lnTo>
                  <a:lnTo>
                    <a:pt x="403644" y="496417"/>
                  </a:lnTo>
                  <a:close/>
                </a:path>
                <a:path w="657225" h="1459864">
                  <a:moveTo>
                    <a:pt x="408343" y="288709"/>
                  </a:moveTo>
                  <a:lnTo>
                    <a:pt x="399453" y="279184"/>
                  </a:lnTo>
                  <a:lnTo>
                    <a:pt x="390931" y="289217"/>
                  </a:lnTo>
                  <a:lnTo>
                    <a:pt x="399834" y="298742"/>
                  </a:lnTo>
                  <a:lnTo>
                    <a:pt x="408343" y="288709"/>
                  </a:lnTo>
                  <a:close/>
                </a:path>
                <a:path w="657225" h="1459864">
                  <a:moveTo>
                    <a:pt x="425246" y="268909"/>
                  </a:moveTo>
                  <a:lnTo>
                    <a:pt x="416483" y="259384"/>
                  </a:lnTo>
                  <a:lnTo>
                    <a:pt x="407962" y="269290"/>
                  </a:lnTo>
                  <a:lnTo>
                    <a:pt x="416864" y="278815"/>
                  </a:lnTo>
                  <a:lnTo>
                    <a:pt x="425246" y="268909"/>
                  </a:lnTo>
                  <a:close/>
                </a:path>
                <a:path w="657225" h="1459864">
                  <a:moveTo>
                    <a:pt x="437565" y="1227289"/>
                  </a:moveTo>
                  <a:lnTo>
                    <a:pt x="410121" y="1199489"/>
                  </a:lnTo>
                  <a:lnTo>
                    <a:pt x="401866" y="1209636"/>
                  </a:lnTo>
                  <a:lnTo>
                    <a:pt x="429183" y="1237449"/>
                  </a:lnTo>
                  <a:lnTo>
                    <a:pt x="437565" y="1227289"/>
                  </a:lnTo>
                  <a:close/>
                </a:path>
                <a:path w="657225" h="1459864">
                  <a:moveTo>
                    <a:pt x="442264" y="248843"/>
                  </a:moveTo>
                  <a:lnTo>
                    <a:pt x="433374" y="239318"/>
                  </a:lnTo>
                  <a:lnTo>
                    <a:pt x="424980" y="249351"/>
                  </a:lnTo>
                  <a:lnTo>
                    <a:pt x="433755" y="258749"/>
                  </a:lnTo>
                  <a:lnTo>
                    <a:pt x="442264" y="248843"/>
                  </a:lnTo>
                  <a:close/>
                </a:path>
                <a:path w="657225" h="1459864">
                  <a:moveTo>
                    <a:pt x="444931" y="466445"/>
                  </a:moveTo>
                  <a:lnTo>
                    <a:pt x="438200" y="454888"/>
                  </a:lnTo>
                  <a:lnTo>
                    <a:pt x="407200" y="477367"/>
                  </a:lnTo>
                  <a:lnTo>
                    <a:pt x="413931" y="488911"/>
                  </a:lnTo>
                  <a:lnTo>
                    <a:pt x="444931" y="466445"/>
                  </a:lnTo>
                  <a:close/>
                </a:path>
                <a:path w="657225" h="1459864">
                  <a:moveTo>
                    <a:pt x="459295" y="228917"/>
                  </a:moveTo>
                  <a:lnTo>
                    <a:pt x="450405" y="219392"/>
                  </a:lnTo>
                  <a:lnTo>
                    <a:pt x="441883" y="229425"/>
                  </a:lnTo>
                  <a:lnTo>
                    <a:pt x="450786" y="238950"/>
                  </a:lnTo>
                  <a:lnTo>
                    <a:pt x="459295" y="228917"/>
                  </a:lnTo>
                  <a:close/>
                </a:path>
                <a:path w="657225" h="1459864">
                  <a:moveTo>
                    <a:pt x="474027" y="1264234"/>
                  </a:moveTo>
                  <a:lnTo>
                    <a:pt x="446709" y="1236560"/>
                  </a:lnTo>
                  <a:lnTo>
                    <a:pt x="438454" y="1246708"/>
                  </a:lnTo>
                  <a:lnTo>
                    <a:pt x="465772" y="1274394"/>
                  </a:lnTo>
                  <a:lnTo>
                    <a:pt x="474027" y="1264234"/>
                  </a:lnTo>
                  <a:close/>
                </a:path>
                <a:path w="657225" h="1459864">
                  <a:moveTo>
                    <a:pt x="476313" y="208851"/>
                  </a:moveTo>
                  <a:lnTo>
                    <a:pt x="467423" y="199453"/>
                  </a:lnTo>
                  <a:lnTo>
                    <a:pt x="458901" y="209486"/>
                  </a:lnTo>
                  <a:lnTo>
                    <a:pt x="467804" y="219011"/>
                  </a:lnTo>
                  <a:lnTo>
                    <a:pt x="476313" y="208851"/>
                  </a:lnTo>
                  <a:close/>
                </a:path>
                <a:path w="657225" h="1459864">
                  <a:moveTo>
                    <a:pt x="486219" y="436486"/>
                  </a:moveTo>
                  <a:lnTo>
                    <a:pt x="479615" y="424802"/>
                  </a:lnTo>
                  <a:lnTo>
                    <a:pt x="448614" y="447281"/>
                  </a:lnTo>
                  <a:lnTo>
                    <a:pt x="455218" y="458952"/>
                  </a:lnTo>
                  <a:lnTo>
                    <a:pt x="486219" y="436486"/>
                  </a:lnTo>
                  <a:close/>
                </a:path>
                <a:path w="657225" h="1459864">
                  <a:moveTo>
                    <a:pt x="493344" y="189052"/>
                  </a:moveTo>
                  <a:lnTo>
                    <a:pt x="484454" y="179527"/>
                  </a:lnTo>
                  <a:lnTo>
                    <a:pt x="475932" y="189433"/>
                  </a:lnTo>
                  <a:lnTo>
                    <a:pt x="484835" y="198958"/>
                  </a:lnTo>
                  <a:lnTo>
                    <a:pt x="493344" y="189052"/>
                  </a:lnTo>
                  <a:close/>
                </a:path>
                <a:path w="657225" h="1459864">
                  <a:moveTo>
                    <a:pt x="510235" y="169113"/>
                  </a:moveTo>
                  <a:lnTo>
                    <a:pt x="501472" y="159588"/>
                  </a:lnTo>
                  <a:lnTo>
                    <a:pt x="492950" y="169494"/>
                  </a:lnTo>
                  <a:lnTo>
                    <a:pt x="501726" y="179019"/>
                  </a:lnTo>
                  <a:lnTo>
                    <a:pt x="510235" y="169113"/>
                  </a:lnTo>
                  <a:close/>
                </a:path>
                <a:path w="657225" h="1459864">
                  <a:moveTo>
                    <a:pt x="510616" y="1301305"/>
                  </a:moveTo>
                  <a:lnTo>
                    <a:pt x="483171" y="1273505"/>
                  </a:lnTo>
                  <a:lnTo>
                    <a:pt x="474916" y="1283652"/>
                  </a:lnTo>
                  <a:lnTo>
                    <a:pt x="502234" y="1311465"/>
                  </a:lnTo>
                  <a:lnTo>
                    <a:pt x="510616" y="1301305"/>
                  </a:lnTo>
                  <a:close/>
                </a:path>
                <a:path w="657225" h="1459864">
                  <a:moveTo>
                    <a:pt x="527265" y="149059"/>
                  </a:moveTo>
                  <a:lnTo>
                    <a:pt x="518375" y="139661"/>
                  </a:lnTo>
                  <a:lnTo>
                    <a:pt x="509854" y="149694"/>
                  </a:lnTo>
                  <a:lnTo>
                    <a:pt x="518756" y="159219"/>
                  </a:lnTo>
                  <a:lnTo>
                    <a:pt x="527265" y="149059"/>
                  </a:lnTo>
                  <a:close/>
                </a:path>
                <a:path w="657225" h="1459864">
                  <a:moveTo>
                    <a:pt x="527646" y="406527"/>
                  </a:moveTo>
                  <a:lnTo>
                    <a:pt x="520915" y="394970"/>
                  </a:lnTo>
                  <a:lnTo>
                    <a:pt x="489915" y="417449"/>
                  </a:lnTo>
                  <a:lnTo>
                    <a:pt x="496646" y="428993"/>
                  </a:lnTo>
                  <a:lnTo>
                    <a:pt x="527646" y="406527"/>
                  </a:lnTo>
                  <a:close/>
                </a:path>
                <a:path w="657225" h="1459864">
                  <a:moveTo>
                    <a:pt x="544283" y="129120"/>
                  </a:moveTo>
                  <a:lnTo>
                    <a:pt x="535393" y="119595"/>
                  </a:lnTo>
                  <a:lnTo>
                    <a:pt x="526872" y="129628"/>
                  </a:lnTo>
                  <a:lnTo>
                    <a:pt x="535774" y="139153"/>
                  </a:lnTo>
                  <a:lnTo>
                    <a:pt x="544283" y="129120"/>
                  </a:lnTo>
                  <a:close/>
                </a:path>
                <a:path w="657225" h="1459864">
                  <a:moveTo>
                    <a:pt x="547077" y="1338249"/>
                  </a:moveTo>
                  <a:lnTo>
                    <a:pt x="519760" y="1310576"/>
                  </a:lnTo>
                  <a:lnTo>
                    <a:pt x="511378" y="1320723"/>
                  </a:lnTo>
                  <a:lnTo>
                    <a:pt x="538822" y="1348409"/>
                  </a:lnTo>
                  <a:lnTo>
                    <a:pt x="547077" y="1338249"/>
                  </a:lnTo>
                  <a:close/>
                </a:path>
                <a:path w="657225" h="1459864">
                  <a:moveTo>
                    <a:pt x="561314" y="109321"/>
                  </a:moveTo>
                  <a:lnTo>
                    <a:pt x="552424" y="99796"/>
                  </a:lnTo>
                  <a:lnTo>
                    <a:pt x="543902" y="109702"/>
                  </a:lnTo>
                  <a:lnTo>
                    <a:pt x="552805" y="119227"/>
                  </a:lnTo>
                  <a:lnTo>
                    <a:pt x="561314" y="109321"/>
                  </a:lnTo>
                  <a:close/>
                </a:path>
                <a:path w="657225" h="1459864">
                  <a:moveTo>
                    <a:pt x="569061" y="376428"/>
                  </a:moveTo>
                  <a:lnTo>
                    <a:pt x="562203" y="364871"/>
                  </a:lnTo>
                  <a:lnTo>
                    <a:pt x="531202" y="387350"/>
                  </a:lnTo>
                  <a:lnTo>
                    <a:pt x="537933" y="398894"/>
                  </a:lnTo>
                  <a:lnTo>
                    <a:pt x="569061" y="376428"/>
                  </a:lnTo>
                  <a:close/>
                </a:path>
                <a:path w="657225" h="1459864">
                  <a:moveTo>
                    <a:pt x="578205" y="89255"/>
                  </a:moveTo>
                  <a:lnTo>
                    <a:pt x="569442" y="79730"/>
                  </a:lnTo>
                  <a:lnTo>
                    <a:pt x="560920" y="89763"/>
                  </a:lnTo>
                  <a:lnTo>
                    <a:pt x="569823" y="99161"/>
                  </a:lnTo>
                  <a:lnTo>
                    <a:pt x="578205" y="89255"/>
                  </a:lnTo>
                  <a:close/>
                </a:path>
                <a:path w="657225" h="1459864">
                  <a:moveTo>
                    <a:pt x="583539" y="1375321"/>
                  </a:moveTo>
                  <a:lnTo>
                    <a:pt x="556221" y="1347520"/>
                  </a:lnTo>
                  <a:lnTo>
                    <a:pt x="547966" y="1357795"/>
                  </a:lnTo>
                  <a:lnTo>
                    <a:pt x="575284" y="1385481"/>
                  </a:lnTo>
                  <a:lnTo>
                    <a:pt x="583539" y="1375321"/>
                  </a:lnTo>
                  <a:close/>
                </a:path>
                <a:path w="657225" h="1459864">
                  <a:moveTo>
                    <a:pt x="595236" y="69329"/>
                  </a:moveTo>
                  <a:lnTo>
                    <a:pt x="586346" y="59804"/>
                  </a:lnTo>
                  <a:lnTo>
                    <a:pt x="577951" y="69710"/>
                  </a:lnTo>
                  <a:lnTo>
                    <a:pt x="586727" y="79235"/>
                  </a:lnTo>
                  <a:lnTo>
                    <a:pt x="595236" y="69329"/>
                  </a:lnTo>
                  <a:close/>
                </a:path>
                <a:path w="657225" h="1459864">
                  <a:moveTo>
                    <a:pt x="610222" y="346595"/>
                  </a:moveTo>
                  <a:lnTo>
                    <a:pt x="603618" y="335038"/>
                  </a:lnTo>
                  <a:lnTo>
                    <a:pt x="572617" y="357517"/>
                  </a:lnTo>
                  <a:lnTo>
                    <a:pt x="579221" y="369062"/>
                  </a:lnTo>
                  <a:lnTo>
                    <a:pt x="610222" y="346595"/>
                  </a:lnTo>
                  <a:close/>
                </a:path>
                <a:path w="657225" h="1459864">
                  <a:moveTo>
                    <a:pt x="612254" y="49390"/>
                  </a:moveTo>
                  <a:lnTo>
                    <a:pt x="603364" y="39865"/>
                  </a:lnTo>
                  <a:lnTo>
                    <a:pt x="594842" y="49898"/>
                  </a:lnTo>
                  <a:lnTo>
                    <a:pt x="603745" y="59423"/>
                  </a:lnTo>
                  <a:lnTo>
                    <a:pt x="612254" y="49390"/>
                  </a:lnTo>
                  <a:close/>
                </a:path>
                <a:path w="657225" h="1459864">
                  <a:moveTo>
                    <a:pt x="620128" y="1412265"/>
                  </a:moveTo>
                  <a:lnTo>
                    <a:pt x="592683" y="1384592"/>
                  </a:lnTo>
                  <a:lnTo>
                    <a:pt x="584428" y="1394739"/>
                  </a:lnTo>
                  <a:lnTo>
                    <a:pt x="611873" y="1422552"/>
                  </a:lnTo>
                  <a:lnTo>
                    <a:pt x="620128" y="1412265"/>
                  </a:lnTo>
                  <a:close/>
                </a:path>
                <a:path w="657225" h="1459864">
                  <a:moveTo>
                    <a:pt x="629285" y="29464"/>
                  </a:moveTo>
                  <a:lnTo>
                    <a:pt x="620395" y="19939"/>
                  </a:lnTo>
                  <a:lnTo>
                    <a:pt x="611873" y="29845"/>
                  </a:lnTo>
                  <a:lnTo>
                    <a:pt x="620776" y="39370"/>
                  </a:lnTo>
                  <a:lnTo>
                    <a:pt x="629285" y="29464"/>
                  </a:lnTo>
                  <a:close/>
                </a:path>
                <a:path w="657225" h="1459864">
                  <a:moveTo>
                    <a:pt x="646303" y="9525"/>
                  </a:moveTo>
                  <a:lnTo>
                    <a:pt x="637413" y="0"/>
                  </a:lnTo>
                  <a:lnTo>
                    <a:pt x="628891" y="9906"/>
                  </a:lnTo>
                  <a:lnTo>
                    <a:pt x="637794" y="19431"/>
                  </a:lnTo>
                  <a:lnTo>
                    <a:pt x="646303" y="9525"/>
                  </a:lnTo>
                  <a:close/>
                </a:path>
                <a:path w="657225" h="1459864">
                  <a:moveTo>
                    <a:pt x="651637" y="316509"/>
                  </a:moveTo>
                  <a:lnTo>
                    <a:pt x="645033" y="304952"/>
                  </a:lnTo>
                  <a:lnTo>
                    <a:pt x="614032" y="327431"/>
                  </a:lnTo>
                  <a:lnTo>
                    <a:pt x="620636" y="338975"/>
                  </a:lnTo>
                  <a:lnTo>
                    <a:pt x="651637" y="316509"/>
                  </a:lnTo>
                  <a:close/>
                </a:path>
                <a:path w="657225" h="1459864">
                  <a:moveTo>
                    <a:pt x="656602" y="1449336"/>
                  </a:moveTo>
                  <a:lnTo>
                    <a:pt x="629285" y="1421536"/>
                  </a:lnTo>
                  <a:lnTo>
                    <a:pt x="621030" y="1431810"/>
                  </a:lnTo>
                  <a:lnTo>
                    <a:pt x="648347" y="1459496"/>
                  </a:lnTo>
                  <a:lnTo>
                    <a:pt x="656602" y="1449336"/>
                  </a:lnTo>
                  <a:close/>
                </a:path>
              </a:pathLst>
            </a:custGeom>
            <a:solidFill>
              <a:srgbClr val="000000"/>
            </a:solidFill>
          </p:spPr>
          <p:txBody>
            <a:bodyPr wrap="square" lIns="0" tIns="0" rIns="0" bIns="0" rtlCol="0"/>
            <a:lstStyle/>
            <a:p>
              <a:endParaRPr/>
            </a:p>
          </p:txBody>
        </p:sp>
        <p:sp>
          <p:nvSpPr>
            <p:cNvPr id="14" name="object 14"/>
            <p:cNvSpPr/>
            <p:nvPr/>
          </p:nvSpPr>
          <p:spPr>
            <a:xfrm>
              <a:off x="3803129" y="2229611"/>
              <a:ext cx="256540" cy="1819910"/>
            </a:xfrm>
            <a:custGeom>
              <a:avLst/>
              <a:gdLst/>
              <a:ahLst/>
              <a:cxnLst/>
              <a:rect l="l" t="t" r="r" b="b"/>
              <a:pathLst>
                <a:path w="256539" h="1819910">
                  <a:moveTo>
                    <a:pt x="35572" y="1722107"/>
                  </a:moveTo>
                  <a:lnTo>
                    <a:pt x="8255" y="1694307"/>
                  </a:lnTo>
                  <a:lnTo>
                    <a:pt x="0" y="1704581"/>
                  </a:lnTo>
                  <a:lnTo>
                    <a:pt x="27266" y="1732305"/>
                  </a:lnTo>
                  <a:lnTo>
                    <a:pt x="35572" y="1722107"/>
                  </a:lnTo>
                  <a:close/>
                </a:path>
                <a:path w="256539" h="1819910">
                  <a:moveTo>
                    <a:pt x="42113" y="261975"/>
                  </a:moveTo>
                  <a:lnTo>
                    <a:pt x="33362" y="252577"/>
                  </a:lnTo>
                  <a:lnTo>
                    <a:pt x="24866" y="262483"/>
                  </a:lnTo>
                  <a:lnTo>
                    <a:pt x="33616" y="272008"/>
                  </a:lnTo>
                  <a:lnTo>
                    <a:pt x="42113" y="261975"/>
                  </a:lnTo>
                  <a:close/>
                </a:path>
                <a:path w="256539" h="1819910">
                  <a:moveTo>
                    <a:pt x="59105" y="242036"/>
                  </a:moveTo>
                  <a:lnTo>
                    <a:pt x="50228" y="232511"/>
                  </a:lnTo>
                  <a:lnTo>
                    <a:pt x="41732" y="242544"/>
                  </a:lnTo>
                  <a:lnTo>
                    <a:pt x="50609" y="252069"/>
                  </a:lnTo>
                  <a:lnTo>
                    <a:pt x="59105" y="242036"/>
                  </a:lnTo>
                  <a:close/>
                </a:path>
                <a:path w="256539" h="1819910">
                  <a:moveTo>
                    <a:pt x="76098" y="222097"/>
                  </a:moveTo>
                  <a:lnTo>
                    <a:pt x="67221" y="212572"/>
                  </a:lnTo>
                  <a:lnTo>
                    <a:pt x="58724" y="222605"/>
                  </a:lnTo>
                  <a:lnTo>
                    <a:pt x="67602" y="232130"/>
                  </a:lnTo>
                  <a:lnTo>
                    <a:pt x="76098" y="222097"/>
                  </a:lnTo>
                  <a:close/>
                </a:path>
                <a:path w="256539" h="1819910">
                  <a:moveTo>
                    <a:pt x="93091" y="202158"/>
                  </a:moveTo>
                  <a:lnTo>
                    <a:pt x="84213" y="192633"/>
                  </a:lnTo>
                  <a:lnTo>
                    <a:pt x="75717" y="202666"/>
                  </a:lnTo>
                  <a:lnTo>
                    <a:pt x="84594" y="212191"/>
                  </a:lnTo>
                  <a:lnTo>
                    <a:pt x="93091" y="202158"/>
                  </a:lnTo>
                  <a:close/>
                </a:path>
                <a:path w="256539" h="1819910">
                  <a:moveTo>
                    <a:pt x="109956" y="182219"/>
                  </a:moveTo>
                  <a:lnTo>
                    <a:pt x="101206" y="172694"/>
                  </a:lnTo>
                  <a:lnTo>
                    <a:pt x="92710" y="182600"/>
                  </a:lnTo>
                  <a:lnTo>
                    <a:pt x="101587" y="192125"/>
                  </a:lnTo>
                  <a:lnTo>
                    <a:pt x="109956" y="182219"/>
                  </a:lnTo>
                  <a:close/>
                </a:path>
                <a:path w="256539" h="1819910">
                  <a:moveTo>
                    <a:pt x="122123" y="1819402"/>
                  </a:moveTo>
                  <a:lnTo>
                    <a:pt x="92329" y="1733308"/>
                  </a:lnTo>
                  <a:lnTo>
                    <a:pt x="71653" y="1758835"/>
                  </a:lnTo>
                  <a:lnTo>
                    <a:pt x="44640" y="1731276"/>
                  </a:lnTo>
                  <a:lnTo>
                    <a:pt x="36398" y="1741563"/>
                  </a:lnTo>
                  <a:lnTo>
                    <a:pt x="63411" y="1768995"/>
                  </a:lnTo>
                  <a:lnTo>
                    <a:pt x="42735" y="1794510"/>
                  </a:lnTo>
                  <a:lnTo>
                    <a:pt x="122123" y="1819402"/>
                  </a:lnTo>
                  <a:close/>
                </a:path>
                <a:path w="256539" h="1819910">
                  <a:moveTo>
                    <a:pt x="122123" y="514413"/>
                  </a:moveTo>
                  <a:lnTo>
                    <a:pt x="40208" y="524573"/>
                  </a:lnTo>
                  <a:lnTo>
                    <a:pt x="56946" y="553656"/>
                  </a:lnTo>
                  <a:lnTo>
                    <a:pt x="34239" y="570026"/>
                  </a:lnTo>
                  <a:lnTo>
                    <a:pt x="40957" y="581710"/>
                  </a:lnTo>
                  <a:lnTo>
                    <a:pt x="63665" y="565200"/>
                  </a:lnTo>
                  <a:lnTo>
                    <a:pt x="80403" y="594029"/>
                  </a:lnTo>
                  <a:lnTo>
                    <a:pt x="122123" y="514413"/>
                  </a:lnTo>
                  <a:close/>
                </a:path>
                <a:path w="256539" h="1819910">
                  <a:moveTo>
                    <a:pt x="126949" y="162293"/>
                  </a:moveTo>
                  <a:lnTo>
                    <a:pt x="118071" y="152768"/>
                  </a:lnTo>
                  <a:lnTo>
                    <a:pt x="109702" y="162801"/>
                  </a:lnTo>
                  <a:lnTo>
                    <a:pt x="118452" y="172326"/>
                  </a:lnTo>
                  <a:lnTo>
                    <a:pt x="126949" y="162293"/>
                  </a:lnTo>
                  <a:close/>
                </a:path>
                <a:path w="256539" h="1819910">
                  <a:moveTo>
                    <a:pt x="143941" y="142227"/>
                  </a:moveTo>
                  <a:lnTo>
                    <a:pt x="135064" y="132702"/>
                  </a:lnTo>
                  <a:lnTo>
                    <a:pt x="126568" y="142862"/>
                  </a:lnTo>
                  <a:lnTo>
                    <a:pt x="135445" y="152260"/>
                  </a:lnTo>
                  <a:lnTo>
                    <a:pt x="143941" y="142227"/>
                  </a:lnTo>
                  <a:close/>
                </a:path>
                <a:path w="256539" h="1819910">
                  <a:moveTo>
                    <a:pt x="160934" y="122415"/>
                  </a:moveTo>
                  <a:lnTo>
                    <a:pt x="152057" y="112890"/>
                  </a:lnTo>
                  <a:lnTo>
                    <a:pt x="143560" y="122796"/>
                  </a:lnTo>
                  <a:lnTo>
                    <a:pt x="152438" y="132321"/>
                  </a:lnTo>
                  <a:lnTo>
                    <a:pt x="160934" y="122415"/>
                  </a:lnTo>
                  <a:close/>
                </a:path>
                <a:path w="256539" h="1819910">
                  <a:moveTo>
                    <a:pt x="177927" y="102349"/>
                  </a:moveTo>
                  <a:lnTo>
                    <a:pt x="169049" y="92951"/>
                  </a:lnTo>
                  <a:lnTo>
                    <a:pt x="160553" y="102857"/>
                  </a:lnTo>
                  <a:lnTo>
                    <a:pt x="169430" y="112382"/>
                  </a:lnTo>
                  <a:lnTo>
                    <a:pt x="177927" y="102349"/>
                  </a:lnTo>
                  <a:close/>
                </a:path>
                <a:path w="256539" h="1819910">
                  <a:moveTo>
                    <a:pt x="194792" y="82423"/>
                  </a:moveTo>
                  <a:lnTo>
                    <a:pt x="186042" y="72898"/>
                  </a:lnTo>
                  <a:lnTo>
                    <a:pt x="177546" y="82804"/>
                  </a:lnTo>
                  <a:lnTo>
                    <a:pt x="186296" y="92329"/>
                  </a:lnTo>
                  <a:lnTo>
                    <a:pt x="194792" y="82423"/>
                  </a:lnTo>
                  <a:close/>
                </a:path>
                <a:path w="256539" h="1819910">
                  <a:moveTo>
                    <a:pt x="256425" y="0"/>
                  </a:moveTo>
                  <a:lnTo>
                    <a:pt x="178816" y="31242"/>
                  </a:lnTo>
                  <a:lnTo>
                    <a:pt x="201129" y="55105"/>
                  </a:lnTo>
                  <a:lnTo>
                    <a:pt x="194411" y="62979"/>
                  </a:lnTo>
                  <a:lnTo>
                    <a:pt x="203288" y="72504"/>
                  </a:lnTo>
                  <a:lnTo>
                    <a:pt x="210007" y="64630"/>
                  </a:lnTo>
                  <a:lnTo>
                    <a:pt x="232206" y="88379"/>
                  </a:lnTo>
                  <a:lnTo>
                    <a:pt x="256425" y="0"/>
                  </a:lnTo>
                  <a:close/>
                </a:path>
              </a:pathLst>
            </a:custGeom>
            <a:solidFill>
              <a:srgbClr val="000000"/>
            </a:solidFill>
          </p:spPr>
          <p:txBody>
            <a:bodyPr wrap="square" lIns="0" tIns="0" rIns="0" bIns="0" rtlCol="0"/>
            <a:lstStyle/>
            <a:p>
              <a:endParaRPr/>
            </a:p>
          </p:txBody>
        </p:sp>
        <p:sp>
          <p:nvSpPr>
            <p:cNvPr id="15" name="object 15"/>
            <p:cNvSpPr/>
            <p:nvPr/>
          </p:nvSpPr>
          <p:spPr>
            <a:xfrm>
              <a:off x="3252218" y="3317748"/>
              <a:ext cx="772795" cy="118745"/>
            </a:xfrm>
            <a:custGeom>
              <a:avLst/>
              <a:gdLst/>
              <a:ahLst/>
              <a:cxnLst/>
              <a:rect l="l" t="t" r="r" b="b"/>
              <a:pathLst>
                <a:path w="772795" h="118745">
                  <a:moveTo>
                    <a:pt x="671461" y="0"/>
                  </a:moveTo>
                  <a:lnTo>
                    <a:pt x="663714" y="2032"/>
                  </a:lnTo>
                  <a:lnTo>
                    <a:pt x="656602" y="14236"/>
                  </a:lnTo>
                  <a:lnTo>
                    <a:pt x="658761" y="22123"/>
                  </a:lnTo>
                  <a:lnTo>
                    <a:pt x="700290" y="46532"/>
                  </a:lnTo>
                  <a:lnTo>
                    <a:pt x="0" y="46532"/>
                  </a:lnTo>
                  <a:lnTo>
                    <a:pt x="0" y="72212"/>
                  </a:lnTo>
                  <a:lnTo>
                    <a:pt x="700290" y="72212"/>
                  </a:lnTo>
                  <a:lnTo>
                    <a:pt x="658761" y="96621"/>
                  </a:lnTo>
                  <a:lnTo>
                    <a:pt x="656602" y="104508"/>
                  </a:lnTo>
                  <a:lnTo>
                    <a:pt x="663714" y="116713"/>
                  </a:lnTo>
                  <a:lnTo>
                    <a:pt x="671461" y="118745"/>
                  </a:lnTo>
                  <a:lnTo>
                    <a:pt x="772413" y="59372"/>
                  </a:lnTo>
                  <a:lnTo>
                    <a:pt x="671461" y="0"/>
                  </a:lnTo>
                  <a:close/>
                </a:path>
              </a:pathLst>
            </a:custGeom>
            <a:solidFill>
              <a:srgbClr val="0A521B"/>
            </a:solidFill>
          </p:spPr>
          <p:txBody>
            <a:bodyPr wrap="square" lIns="0" tIns="0" rIns="0" bIns="0" rtlCol="0"/>
            <a:lstStyle/>
            <a:p>
              <a:endParaRPr/>
            </a:p>
          </p:txBody>
        </p:sp>
        <p:pic>
          <p:nvPicPr>
            <p:cNvPr id="16" name="object 16"/>
            <p:cNvPicPr/>
            <p:nvPr/>
          </p:nvPicPr>
          <p:blipFill>
            <a:blip r:embed="rId2" cstate="print"/>
            <a:stretch>
              <a:fillRect/>
            </a:stretch>
          </p:blipFill>
          <p:spPr>
            <a:xfrm>
              <a:off x="1135380" y="710183"/>
              <a:ext cx="2257043" cy="1848611"/>
            </a:xfrm>
            <a:prstGeom prst="rect">
              <a:avLst/>
            </a:prstGeom>
          </p:spPr>
        </p:pic>
      </p:grpSp>
      <p:grpSp>
        <p:nvGrpSpPr>
          <p:cNvPr id="17" name="object 17"/>
          <p:cNvGrpSpPr/>
          <p:nvPr/>
        </p:nvGrpSpPr>
        <p:grpSpPr>
          <a:xfrm>
            <a:off x="7813553" y="2598420"/>
            <a:ext cx="537210" cy="544195"/>
            <a:chOff x="7813553" y="2598420"/>
            <a:chExt cx="537210" cy="544195"/>
          </a:xfrm>
        </p:grpSpPr>
        <p:pic>
          <p:nvPicPr>
            <p:cNvPr id="18" name="object 18"/>
            <p:cNvPicPr/>
            <p:nvPr/>
          </p:nvPicPr>
          <p:blipFill>
            <a:blip r:embed="rId3" cstate="print"/>
            <a:stretch>
              <a:fillRect/>
            </a:stretch>
          </p:blipFill>
          <p:spPr>
            <a:xfrm>
              <a:off x="8270748" y="3061716"/>
              <a:ext cx="80009" cy="80758"/>
            </a:xfrm>
            <a:prstGeom prst="rect">
              <a:avLst/>
            </a:prstGeom>
          </p:spPr>
        </p:pic>
        <p:sp>
          <p:nvSpPr>
            <p:cNvPr id="19" name="object 19"/>
            <p:cNvSpPr/>
            <p:nvPr/>
          </p:nvSpPr>
          <p:spPr>
            <a:xfrm>
              <a:off x="7813553" y="2598420"/>
              <a:ext cx="488950" cy="494665"/>
            </a:xfrm>
            <a:custGeom>
              <a:avLst/>
              <a:gdLst/>
              <a:ahLst/>
              <a:cxnLst/>
              <a:rect l="l" t="t" r="r" b="b"/>
              <a:pathLst>
                <a:path w="488950" h="494664">
                  <a:moveTo>
                    <a:pt x="9144" y="0"/>
                  </a:moveTo>
                  <a:lnTo>
                    <a:pt x="0" y="8890"/>
                  </a:lnTo>
                  <a:lnTo>
                    <a:pt x="479666" y="494284"/>
                  </a:lnTo>
                  <a:lnTo>
                    <a:pt x="488823" y="485267"/>
                  </a:lnTo>
                  <a:lnTo>
                    <a:pt x="9144" y="0"/>
                  </a:lnTo>
                  <a:close/>
                </a:path>
              </a:pathLst>
            </a:custGeom>
            <a:solidFill>
              <a:srgbClr val="000000"/>
            </a:solidFill>
          </p:spPr>
          <p:txBody>
            <a:bodyPr wrap="square" lIns="0" tIns="0" rIns="0" bIns="0" rtlCol="0"/>
            <a:lstStyle/>
            <a:p>
              <a:endParaRPr sz="1400">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20" name="object 20"/>
          <p:cNvGrpSpPr/>
          <p:nvPr/>
        </p:nvGrpSpPr>
        <p:grpSpPr>
          <a:xfrm>
            <a:off x="7813554" y="3659123"/>
            <a:ext cx="527685" cy="469900"/>
            <a:chOff x="7813554" y="3659123"/>
            <a:chExt cx="527685" cy="469900"/>
          </a:xfrm>
        </p:grpSpPr>
        <p:sp>
          <p:nvSpPr>
            <p:cNvPr id="21" name="object 21"/>
            <p:cNvSpPr/>
            <p:nvPr/>
          </p:nvSpPr>
          <p:spPr>
            <a:xfrm>
              <a:off x="7813554" y="3704843"/>
              <a:ext cx="474345" cy="424180"/>
            </a:xfrm>
            <a:custGeom>
              <a:avLst/>
              <a:gdLst/>
              <a:ahLst/>
              <a:cxnLst/>
              <a:rect l="l" t="t" r="r" b="b"/>
              <a:pathLst>
                <a:path w="474345" h="424179">
                  <a:moveTo>
                    <a:pt x="465581" y="0"/>
                  </a:moveTo>
                  <a:lnTo>
                    <a:pt x="0" y="414273"/>
                  </a:lnTo>
                  <a:lnTo>
                    <a:pt x="8369" y="423671"/>
                  </a:lnTo>
                  <a:lnTo>
                    <a:pt x="473951" y="9524"/>
                  </a:lnTo>
                  <a:lnTo>
                    <a:pt x="465581" y="0"/>
                  </a:lnTo>
                  <a:close/>
                </a:path>
              </a:pathLst>
            </a:custGeom>
            <a:solidFill>
              <a:srgbClr val="000000"/>
            </a:solidFill>
          </p:spPr>
          <p:txBody>
            <a:bodyPr wrap="square" lIns="0" tIns="0" rIns="0" bIns="0" rtlCol="0"/>
            <a:lstStyle/>
            <a:p>
              <a:endParaRPr sz="1400">
                <a:latin typeface="Open Sans" panose="020B0606030504020204" pitchFamily="34" charset="0"/>
                <a:ea typeface="Open Sans" panose="020B0606030504020204" pitchFamily="34" charset="0"/>
                <a:cs typeface="Open Sans" panose="020B0606030504020204" pitchFamily="34" charset="0"/>
              </a:endParaRPr>
            </a:p>
          </p:txBody>
        </p:sp>
        <p:pic>
          <p:nvPicPr>
            <p:cNvPr id="22" name="object 22"/>
            <p:cNvPicPr/>
            <p:nvPr/>
          </p:nvPicPr>
          <p:blipFill>
            <a:blip r:embed="rId4" cstate="print"/>
            <a:stretch>
              <a:fillRect/>
            </a:stretch>
          </p:blipFill>
          <p:spPr>
            <a:xfrm>
              <a:off x="8258556" y="3659123"/>
              <a:ext cx="82295" cy="79247"/>
            </a:xfrm>
            <a:prstGeom prst="rect">
              <a:avLst/>
            </a:prstGeom>
          </p:spPr>
        </p:pic>
      </p:grpSp>
      <p:sp>
        <p:nvSpPr>
          <p:cNvPr id="23" name="object 23"/>
          <p:cNvSpPr txBox="1"/>
          <p:nvPr/>
        </p:nvSpPr>
        <p:spPr>
          <a:xfrm>
            <a:off x="4062982" y="3724275"/>
            <a:ext cx="1148715" cy="258404"/>
          </a:xfrm>
          <a:prstGeom prst="rect">
            <a:avLst/>
          </a:prstGeom>
        </p:spPr>
        <p:txBody>
          <a:bodyPr vert="horz" wrap="square" lIns="0" tIns="12065" rIns="0" bIns="0" rtlCol="0">
            <a:spAutoFit/>
          </a:bodyPr>
          <a:lstStyle/>
          <a:p>
            <a:pPr marL="12700">
              <a:lnSpc>
                <a:spcPct val="100000"/>
              </a:lnSpc>
              <a:spcBef>
                <a:spcPts val="95"/>
              </a:spcBef>
            </a:pPr>
            <a:r>
              <a:rPr sz="1600" spc="-10">
                <a:latin typeface="Open Sans" panose="020B0606030504020204" pitchFamily="34" charset="0"/>
                <a:ea typeface="Open Sans" panose="020B0606030504020204" pitchFamily="34" charset="0"/>
                <a:cs typeface="Open Sans" panose="020B0606030504020204" pitchFamily="34" charset="0"/>
              </a:rPr>
              <a:t>Opposition</a:t>
            </a: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24" name="object 24"/>
          <p:cNvSpPr/>
          <p:nvPr/>
        </p:nvSpPr>
        <p:spPr>
          <a:xfrm>
            <a:off x="5512310" y="3300984"/>
            <a:ext cx="772795" cy="118745"/>
          </a:xfrm>
          <a:custGeom>
            <a:avLst/>
            <a:gdLst/>
            <a:ahLst/>
            <a:cxnLst/>
            <a:rect l="l" t="t" r="r" b="b"/>
            <a:pathLst>
              <a:path w="772795" h="118745">
                <a:moveTo>
                  <a:pt x="671461" y="0"/>
                </a:moveTo>
                <a:lnTo>
                  <a:pt x="663714" y="2032"/>
                </a:lnTo>
                <a:lnTo>
                  <a:pt x="656602" y="14236"/>
                </a:lnTo>
                <a:lnTo>
                  <a:pt x="658761" y="22123"/>
                </a:lnTo>
                <a:lnTo>
                  <a:pt x="700290" y="46532"/>
                </a:lnTo>
                <a:lnTo>
                  <a:pt x="0" y="46532"/>
                </a:lnTo>
                <a:lnTo>
                  <a:pt x="0" y="72212"/>
                </a:lnTo>
                <a:lnTo>
                  <a:pt x="700290" y="72212"/>
                </a:lnTo>
                <a:lnTo>
                  <a:pt x="658761" y="96621"/>
                </a:lnTo>
                <a:lnTo>
                  <a:pt x="656602" y="104508"/>
                </a:lnTo>
                <a:lnTo>
                  <a:pt x="663714" y="116713"/>
                </a:lnTo>
                <a:lnTo>
                  <a:pt x="671461" y="118745"/>
                </a:lnTo>
                <a:lnTo>
                  <a:pt x="772413" y="59372"/>
                </a:lnTo>
                <a:lnTo>
                  <a:pt x="671461" y="0"/>
                </a:lnTo>
                <a:close/>
              </a:path>
            </a:pathLst>
          </a:custGeom>
          <a:solidFill>
            <a:srgbClr val="0A521B"/>
          </a:solidFill>
        </p:spPr>
        <p:txBody>
          <a:bodyPr wrap="square" lIns="0" tIns="0" rIns="0" bIns="0" rtlCol="0"/>
          <a:lstStyle/>
          <a:p>
            <a:endParaRPr sz="1400">
              <a:latin typeface="Open Sans" panose="020B0606030504020204" pitchFamily="34" charset="0"/>
              <a:ea typeface="Open Sans" panose="020B0606030504020204" pitchFamily="34" charset="0"/>
              <a:cs typeface="Open Sans" panose="020B0606030504020204" pitchFamily="34" charset="0"/>
            </a:endParaRPr>
          </a:p>
        </p:txBody>
      </p:sp>
      <p:sp>
        <p:nvSpPr>
          <p:cNvPr id="25" name="object 25"/>
          <p:cNvSpPr/>
          <p:nvPr/>
        </p:nvSpPr>
        <p:spPr>
          <a:xfrm>
            <a:off x="7432551" y="3317747"/>
            <a:ext cx="772795" cy="118745"/>
          </a:xfrm>
          <a:custGeom>
            <a:avLst/>
            <a:gdLst/>
            <a:ahLst/>
            <a:cxnLst/>
            <a:rect l="l" t="t" r="r" b="b"/>
            <a:pathLst>
              <a:path w="772795" h="118745">
                <a:moveTo>
                  <a:pt x="671461" y="0"/>
                </a:moveTo>
                <a:lnTo>
                  <a:pt x="663714" y="2032"/>
                </a:lnTo>
                <a:lnTo>
                  <a:pt x="656602" y="14236"/>
                </a:lnTo>
                <a:lnTo>
                  <a:pt x="658761" y="22123"/>
                </a:lnTo>
                <a:lnTo>
                  <a:pt x="700290" y="46532"/>
                </a:lnTo>
                <a:lnTo>
                  <a:pt x="0" y="46532"/>
                </a:lnTo>
                <a:lnTo>
                  <a:pt x="0" y="72212"/>
                </a:lnTo>
                <a:lnTo>
                  <a:pt x="700290" y="72212"/>
                </a:lnTo>
                <a:lnTo>
                  <a:pt x="658761" y="96621"/>
                </a:lnTo>
                <a:lnTo>
                  <a:pt x="656602" y="104508"/>
                </a:lnTo>
                <a:lnTo>
                  <a:pt x="663714" y="116713"/>
                </a:lnTo>
                <a:lnTo>
                  <a:pt x="671461" y="118745"/>
                </a:lnTo>
                <a:lnTo>
                  <a:pt x="772413" y="59372"/>
                </a:lnTo>
                <a:lnTo>
                  <a:pt x="671461" y="0"/>
                </a:lnTo>
                <a:close/>
              </a:path>
            </a:pathLst>
          </a:custGeom>
          <a:solidFill>
            <a:srgbClr val="0A521B"/>
          </a:solidFill>
        </p:spPr>
        <p:txBody>
          <a:bodyPr wrap="square" lIns="0" tIns="0" rIns="0" bIns="0" rtlCol="0"/>
          <a:lstStyle/>
          <a:p>
            <a:endParaRPr sz="1400">
              <a:latin typeface="Open Sans" panose="020B0606030504020204" pitchFamily="34" charset="0"/>
              <a:ea typeface="Open Sans" panose="020B0606030504020204" pitchFamily="34" charset="0"/>
              <a:cs typeface="Open Sans" panose="020B0606030504020204" pitchFamily="34" charset="0"/>
            </a:endParaRPr>
          </a:p>
        </p:txBody>
      </p:sp>
      <p:sp>
        <p:nvSpPr>
          <p:cNvPr id="27" name="object 5">
            <a:extLst>
              <a:ext uri="{FF2B5EF4-FFF2-40B4-BE49-F238E27FC236}">
                <a16:creationId xmlns:a16="http://schemas.microsoft.com/office/drawing/2014/main" id="{8C1AD1C2-6CBA-CA8A-D127-C4BFC1974F9E}"/>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134</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5"/>
              </a:rPr>
              <a:t>www.tecker.com</a:t>
            </a:r>
            <a:endParaRPr sz="1200" dirty="0">
              <a:latin typeface="Calibri Light"/>
              <a:cs typeface="Calibri Light"/>
            </a:endParaRPr>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481">
            <a:extLst>
              <a:ext uri="{FF2B5EF4-FFF2-40B4-BE49-F238E27FC236}">
                <a16:creationId xmlns:a16="http://schemas.microsoft.com/office/drawing/2014/main" id="{A5FF2425-38B2-3952-0FAC-670018DCC7C7}"/>
              </a:ext>
            </a:extLst>
          </p:cNvPr>
          <p:cNvSpPr txBox="1"/>
          <p:nvPr/>
        </p:nvSpPr>
        <p:spPr>
          <a:xfrm>
            <a:off x="2286000" y="1168588"/>
            <a:ext cx="3308402" cy="2164535"/>
          </a:xfrm>
          <a:prstGeom prst="rect">
            <a:avLst/>
          </a:prstGeom>
        </p:spPr>
        <p:txBody>
          <a:bodyPr vert="horz" wrap="square" lIns="0" tIns="10001" rIns="0" bIns="0" rtlCol="0">
            <a:spAutoFit/>
          </a:bodyPr>
          <a:lstStyle/>
          <a:p>
            <a:pPr marL="81439" indent="-71914">
              <a:spcBef>
                <a:spcPts val="79"/>
              </a:spcBef>
              <a:buAutoNum type="arabicPeriod"/>
              <a:tabLst>
                <a:tab pos="81439" algn="l"/>
              </a:tabLst>
            </a:pPr>
            <a:r>
              <a:rPr sz="1400" b="1"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Family</a:t>
            </a:r>
            <a:endParaRPr sz="1400" b="1" dirty="0">
              <a:latin typeface="Open Sans" panose="020B0606030504020204" pitchFamily="34" charset="0"/>
              <a:ea typeface="Open Sans" panose="020B0606030504020204" pitchFamily="34" charset="0"/>
              <a:cs typeface="Open Sans" panose="020B0606030504020204" pitchFamily="34" charset="0"/>
            </a:endParaRPr>
          </a:p>
          <a:p>
            <a:pPr marL="81439" indent="-71914">
              <a:spcBef>
                <a:spcPts val="19"/>
              </a:spcBef>
              <a:buAutoNum type="arabicPeriod"/>
              <a:tabLst>
                <a:tab pos="81439" algn="l"/>
              </a:tabLst>
            </a:pPr>
            <a:r>
              <a:rPr sz="1400" b="1"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Relationships</a:t>
            </a:r>
            <a:endParaRPr sz="1400" b="1" dirty="0">
              <a:latin typeface="Open Sans" panose="020B0606030504020204" pitchFamily="34" charset="0"/>
              <a:ea typeface="Open Sans" panose="020B0606030504020204" pitchFamily="34" charset="0"/>
              <a:cs typeface="Open Sans" panose="020B0606030504020204" pitchFamily="34" charset="0"/>
            </a:endParaRPr>
          </a:p>
          <a:p>
            <a:pPr marL="81439" indent="-71914">
              <a:spcBef>
                <a:spcPts val="19"/>
              </a:spcBef>
              <a:buAutoNum type="arabicPeriod"/>
              <a:tabLst>
                <a:tab pos="81439" algn="l"/>
              </a:tabLst>
            </a:pPr>
            <a:r>
              <a:rPr sz="1400" b="1" spc="-30" dirty="0">
                <a:solidFill>
                  <a:srgbClr val="231F20"/>
                </a:solidFill>
                <a:latin typeface="Open Sans" panose="020B0606030504020204" pitchFamily="34" charset="0"/>
                <a:ea typeface="Open Sans" panose="020B0606030504020204" pitchFamily="34" charset="0"/>
                <a:cs typeface="Open Sans" panose="020B0606030504020204" pitchFamily="34" charset="0"/>
              </a:rPr>
              <a:t>Financial</a:t>
            </a:r>
            <a:r>
              <a:rPr sz="1400" b="1" spc="23"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b="1"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Security</a:t>
            </a:r>
            <a:endParaRPr sz="1400" b="1" dirty="0">
              <a:latin typeface="Open Sans" panose="020B0606030504020204" pitchFamily="34" charset="0"/>
              <a:ea typeface="Open Sans" panose="020B0606030504020204" pitchFamily="34" charset="0"/>
              <a:cs typeface="Open Sans" panose="020B0606030504020204" pitchFamily="34" charset="0"/>
            </a:endParaRPr>
          </a:p>
          <a:p>
            <a:pPr marL="81439" indent="-71914">
              <a:spcBef>
                <a:spcPts val="19"/>
              </a:spcBef>
              <a:buAutoNum type="arabicPeriod"/>
              <a:tabLst>
                <a:tab pos="81439" algn="l"/>
              </a:tabLst>
            </a:pPr>
            <a:r>
              <a:rPr sz="1400" b="1"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Belonging</a:t>
            </a:r>
            <a:endParaRPr sz="1400" b="1" dirty="0">
              <a:latin typeface="Open Sans" panose="020B0606030504020204" pitchFamily="34" charset="0"/>
              <a:ea typeface="Open Sans" panose="020B0606030504020204" pitchFamily="34" charset="0"/>
              <a:cs typeface="Open Sans" panose="020B0606030504020204" pitchFamily="34" charset="0"/>
            </a:endParaRPr>
          </a:p>
          <a:p>
            <a:pPr marL="81439" indent="-71914">
              <a:spcBef>
                <a:spcPts val="19"/>
              </a:spcBef>
              <a:buAutoNum type="arabicPeriod"/>
              <a:tabLst>
                <a:tab pos="81439" algn="l"/>
              </a:tabLst>
            </a:pPr>
            <a:r>
              <a:rPr sz="1400" b="1"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Community</a:t>
            </a:r>
            <a:endParaRPr sz="1400" b="1" dirty="0">
              <a:latin typeface="Open Sans" panose="020B0606030504020204" pitchFamily="34" charset="0"/>
              <a:ea typeface="Open Sans" panose="020B0606030504020204" pitchFamily="34" charset="0"/>
              <a:cs typeface="Open Sans" panose="020B0606030504020204" pitchFamily="34" charset="0"/>
            </a:endParaRPr>
          </a:p>
          <a:p>
            <a:pPr marL="81439" indent="-71914">
              <a:spcBef>
                <a:spcPts val="19"/>
              </a:spcBef>
              <a:buAutoNum type="arabicPeriod"/>
              <a:tabLst>
                <a:tab pos="81439" algn="l"/>
              </a:tabLst>
            </a:pPr>
            <a:r>
              <a:rPr sz="1400" b="1" spc="-26" dirty="0">
                <a:solidFill>
                  <a:srgbClr val="231F20"/>
                </a:solidFill>
                <a:latin typeface="Open Sans" panose="020B0606030504020204" pitchFamily="34" charset="0"/>
                <a:ea typeface="Open Sans" panose="020B0606030504020204" pitchFamily="34" charset="0"/>
                <a:cs typeface="Open Sans" panose="020B0606030504020204" pitchFamily="34" charset="0"/>
              </a:rPr>
              <a:t>Personal</a:t>
            </a:r>
            <a:r>
              <a:rPr sz="1400" b="1" spc="-4"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b="1"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Growth</a:t>
            </a:r>
            <a:endParaRPr sz="1400" b="1" dirty="0">
              <a:latin typeface="Open Sans" panose="020B0606030504020204" pitchFamily="34" charset="0"/>
              <a:ea typeface="Open Sans" panose="020B0606030504020204" pitchFamily="34" charset="0"/>
              <a:cs typeface="Open Sans" panose="020B0606030504020204" pitchFamily="34" charset="0"/>
            </a:endParaRPr>
          </a:p>
          <a:p>
            <a:pPr marL="81439" indent="-71914">
              <a:spcBef>
                <a:spcPts val="19"/>
              </a:spcBef>
              <a:buAutoNum type="arabicPeriod"/>
              <a:tabLst>
                <a:tab pos="81439" algn="l"/>
              </a:tabLst>
            </a:pPr>
            <a:r>
              <a:rPr sz="1400" b="1"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Loyalty</a:t>
            </a:r>
            <a:endParaRPr sz="1400" b="1" dirty="0">
              <a:latin typeface="Open Sans" panose="020B0606030504020204" pitchFamily="34" charset="0"/>
              <a:ea typeface="Open Sans" panose="020B0606030504020204" pitchFamily="34" charset="0"/>
              <a:cs typeface="Open Sans" panose="020B0606030504020204" pitchFamily="34" charset="0"/>
            </a:endParaRPr>
          </a:p>
          <a:p>
            <a:pPr marL="81439" indent="-71914">
              <a:spcBef>
                <a:spcPts val="19"/>
              </a:spcBef>
              <a:buAutoNum type="arabicPeriod"/>
              <a:tabLst>
                <a:tab pos="81439" algn="l"/>
              </a:tabLst>
            </a:pPr>
            <a:r>
              <a:rPr sz="1400" b="1"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Religion/Spirituality</a:t>
            </a:r>
            <a:endParaRPr sz="1400" b="1" dirty="0">
              <a:latin typeface="Open Sans" panose="020B0606030504020204" pitchFamily="34" charset="0"/>
              <a:ea typeface="Open Sans" panose="020B0606030504020204" pitchFamily="34" charset="0"/>
              <a:cs typeface="Open Sans" panose="020B0606030504020204" pitchFamily="34" charset="0"/>
            </a:endParaRPr>
          </a:p>
          <a:p>
            <a:pPr marL="81439" indent="-71914">
              <a:spcBef>
                <a:spcPts val="19"/>
              </a:spcBef>
              <a:buAutoNum type="arabicPeriod"/>
              <a:tabLst>
                <a:tab pos="81439" algn="l"/>
              </a:tabLst>
            </a:pPr>
            <a:r>
              <a:rPr sz="1400" b="1" spc="-26" dirty="0">
                <a:solidFill>
                  <a:srgbClr val="231F20"/>
                </a:solidFill>
                <a:latin typeface="Open Sans" panose="020B0606030504020204" pitchFamily="34" charset="0"/>
                <a:ea typeface="Open Sans" panose="020B0606030504020204" pitchFamily="34" charset="0"/>
                <a:cs typeface="Open Sans" panose="020B0606030504020204" pitchFamily="34" charset="0"/>
              </a:rPr>
              <a:t>Employment</a:t>
            </a:r>
            <a:r>
              <a:rPr sz="1400" b="1" spc="30"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b="1"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Security</a:t>
            </a:r>
            <a:endParaRPr sz="1400" b="1" dirty="0">
              <a:latin typeface="Open Sans" panose="020B0606030504020204" pitchFamily="34" charset="0"/>
              <a:ea typeface="Open Sans" panose="020B0606030504020204" pitchFamily="34" charset="0"/>
              <a:cs typeface="Open Sans" panose="020B0606030504020204" pitchFamily="34" charset="0"/>
            </a:endParaRPr>
          </a:p>
          <a:p>
            <a:pPr marL="80963" indent="-80963">
              <a:spcBef>
                <a:spcPts val="15"/>
              </a:spcBef>
              <a:buAutoNum type="arabicPeriod"/>
              <a:tabLst>
                <a:tab pos="80963" algn="l"/>
              </a:tabLst>
            </a:pPr>
            <a:r>
              <a:rPr sz="1400" b="1" spc="-26" dirty="0">
                <a:solidFill>
                  <a:srgbClr val="231F20"/>
                </a:solidFill>
                <a:latin typeface="Open Sans" panose="020B0606030504020204" pitchFamily="34" charset="0"/>
                <a:ea typeface="Open Sans" panose="020B0606030504020204" pitchFamily="34" charset="0"/>
                <a:cs typeface="Open Sans" panose="020B0606030504020204" pitchFamily="34" charset="0"/>
              </a:rPr>
              <a:t>Personal</a:t>
            </a:r>
            <a:r>
              <a:rPr sz="1400" b="1" spc="-4"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b="1" spc="-19" dirty="0">
                <a:solidFill>
                  <a:srgbClr val="231F20"/>
                </a:solidFill>
                <a:latin typeface="Open Sans" panose="020B0606030504020204" pitchFamily="34" charset="0"/>
                <a:ea typeface="Open Sans" panose="020B0606030504020204" pitchFamily="34" charset="0"/>
                <a:cs typeface="Open Sans" panose="020B0606030504020204" pitchFamily="34" charset="0"/>
              </a:rPr>
              <a:t>Responsibility</a:t>
            </a:r>
            <a:endParaRPr sz="14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6" name="object 482">
            <a:extLst>
              <a:ext uri="{FF2B5EF4-FFF2-40B4-BE49-F238E27FC236}">
                <a16:creationId xmlns:a16="http://schemas.microsoft.com/office/drawing/2014/main" id="{D8EF6990-8C9E-11B3-3408-D9F88D460A5F}"/>
              </a:ext>
            </a:extLst>
          </p:cNvPr>
          <p:cNvSpPr txBox="1"/>
          <p:nvPr/>
        </p:nvSpPr>
        <p:spPr>
          <a:xfrm>
            <a:off x="4953000" y="1168588"/>
            <a:ext cx="3797915" cy="2287645"/>
          </a:xfrm>
          <a:prstGeom prst="rect">
            <a:avLst/>
          </a:prstGeom>
        </p:spPr>
        <p:txBody>
          <a:bodyPr vert="horz" wrap="square" lIns="0" tIns="17621" rIns="0" bIns="0" rtlCol="0">
            <a:spAutoFit/>
          </a:bodyPr>
          <a:lstStyle/>
          <a:p>
            <a:pPr marL="80010" indent="-70485">
              <a:spcBef>
                <a:spcPts val="139"/>
              </a:spcBef>
              <a:buAutoNum type="arabicPeriod" startAt="1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Basic</a:t>
            </a: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Needs</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1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Harmony</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1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Health/Well-</a:t>
            </a:r>
            <a:r>
              <a:rPr sz="1400" spc="-15" dirty="0">
                <a:solidFill>
                  <a:srgbClr val="231F20"/>
                </a:solidFill>
                <a:latin typeface="Open Sans" panose="020B0606030504020204" pitchFamily="34" charset="0"/>
                <a:ea typeface="Open Sans" panose="020B0606030504020204" pitchFamily="34" charset="0"/>
                <a:cs typeface="Open Sans" panose="020B0606030504020204" pitchFamily="34" charset="0"/>
              </a:rPr>
              <a:t>Being</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1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Experiences</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1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Respect</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0"/>
              </a:spcBef>
              <a:buAutoNum type="arabicPeriod" startAt="1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Compassion</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1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Social</a:t>
            </a:r>
            <a:r>
              <a:rPr sz="1400" spc="11"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Standing</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1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Creativity</a:t>
            </a: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1F20"/>
                </a:solidFill>
                <a:latin typeface="Open Sans" panose="020B0606030504020204" pitchFamily="34" charset="0"/>
                <a:ea typeface="Open Sans" panose="020B0606030504020204" pitchFamily="34" charset="0"/>
                <a:cs typeface="Open Sans" panose="020B0606030504020204" pitchFamily="34" charset="0"/>
              </a:rPr>
              <a:t>&amp;</a:t>
            </a: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Imagination</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1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Trustworthiness/Honesty</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1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Security</a:t>
            </a:r>
            <a:endParaRPr sz="1400" dirty="0">
              <a:latin typeface="Open Sans" panose="020B0606030504020204" pitchFamily="34" charset="0"/>
              <a:ea typeface="Open Sans" panose="020B0606030504020204" pitchFamily="34" charset="0"/>
              <a:cs typeface="Open Sans" panose="020B0606030504020204" pitchFamily="34" charset="0"/>
            </a:endParaRPr>
          </a:p>
        </p:txBody>
      </p:sp>
      <p:sp>
        <p:nvSpPr>
          <p:cNvPr id="7" name="object 483">
            <a:extLst>
              <a:ext uri="{FF2B5EF4-FFF2-40B4-BE49-F238E27FC236}">
                <a16:creationId xmlns:a16="http://schemas.microsoft.com/office/drawing/2014/main" id="{AD2F6513-67D0-56E8-F495-3FDDD5753373}"/>
              </a:ext>
            </a:extLst>
          </p:cNvPr>
          <p:cNvSpPr txBox="1"/>
          <p:nvPr/>
        </p:nvSpPr>
        <p:spPr>
          <a:xfrm>
            <a:off x="7783876" y="1178678"/>
            <a:ext cx="2891447" cy="2287645"/>
          </a:xfrm>
          <a:prstGeom prst="rect">
            <a:avLst/>
          </a:prstGeom>
        </p:spPr>
        <p:txBody>
          <a:bodyPr vert="horz" wrap="square" lIns="0" tIns="17621" rIns="0" bIns="0" rtlCol="0">
            <a:spAutoFit/>
          </a:bodyPr>
          <a:lstStyle/>
          <a:p>
            <a:pPr marL="80010" indent="-70485">
              <a:spcBef>
                <a:spcPts val="139"/>
              </a:spcBef>
              <a:buAutoNum type="arabicPeriod" startAt="2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Education</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2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Tradition</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2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Balance</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21"/>
              <a:tabLst>
                <a:tab pos="80010" algn="l"/>
              </a:tabLst>
            </a:pPr>
            <a:r>
              <a:rPr sz="1400" spc="-15" dirty="0">
                <a:solidFill>
                  <a:srgbClr val="231F20"/>
                </a:solidFill>
                <a:latin typeface="Open Sans" panose="020B0606030504020204" pitchFamily="34" charset="0"/>
                <a:ea typeface="Open Sans" panose="020B0606030504020204" pitchFamily="34" charset="0"/>
                <a:cs typeface="Open Sans" panose="020B0606030504020204" pitchFamily="34" charset="0"/>
              </a:rPr>
              <a:t>Love</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2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Material</a:t>
            </a:r>
            <a:r>
              <a:rPr sz="1400" spc="15"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Possessions</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0"/>
              </a:spcBef>
              <a:buAutoNum type="arabicPeriod" startAt="2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Patience</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2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Morality</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2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Righteousness</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2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Friendships</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2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Authority</a:t>
            </a:r>
            <a:endParaRPr sz="1400" dirty="0">
              <a:latin typeface="Open Sans" panose="020B0606030504020204" pitchFamily="34" charset="0"/>
              <a:ea typeface="Open Sans" panose="020B0606030504020204" pitchFamily="34" charset="0"/>
              <a:cs typeface="Open Sans" panose="020B0606030504020204" pitchFamily="34" charset="0"/>
            </a:endParaRPr>
          </a:p>
        </p:txBody>
      </p:sp>
      <p:sp>
        <p:nvSpPr>
          <p:cNvPr id="8" name="object 484">
            <a:extLst>
              <a:ext uri="{FF2B5EF4-FFF2-40B4-BE49-F238E27FC236}">
                <a16:creationId xmlns:a16="http://schemas.microsoft.com/office/drawing/2014/main" id="{EEA05ED9-585C-612E-A93F-390D01F59C07}"/>
              </a:ext>
            </a:extLst>
          </p:cNvPr>
          <p:cNvSpPr txBox="1"/>
          <p:nvPr/>
        </p:nvSpPr>
        <p:spPr>
          <a:xfrm>
            <a:off x="2346048" y="3808871"/>
            <a:ext cx="3262689" cy="2287645"/>
          </a:xfrm>
          <a:prstGeom prst="rect">
            <a:avLst/>
          </a:prstGeom>
        </p:spPr>
        <p:txBody>
          <a:bodyPr vert="horz" wrap="square" lIns="0" tIns="17621" rIns="0" bIns="0" rtlCol="0">
            <a:spAutoFit/>
          </a:bodyPr>
          <a:lstStyle/>
          <a:p>
            <a:pPr marL="80010" indent="-70485">
              <a:spcBef>
                <a:spcPts val="139"/>
              </a:spcBef>
              <a:buAutoNum type="arabicPeriod" startAt="3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Positive</a:t>
            </a:r>
            <a:r>
              <a:rPr sz="1400" spc="23"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Environments</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3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Happiness</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3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Ambition</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3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Self-Control</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3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Self-Expression</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0"/>
              </a:spcBef>
              <a:buAutoNum type="arabicPeriod" startAt="3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Environmentalism</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3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Independence</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3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Wealth</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3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Politeness</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3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Generosity</a:t>
            </a:r>
            <a:endParaRPr sz="1400" dirty="0">
              <a:latin typeface="Open Sans" panose="020B0606030504020204" pitchFamily="34" charset="0"/>
              <a:ea typeface="Open Sans" panose="020B0606030504020204" pitchFamily="34" charset="0"/>
              <a:cs typeface="Open Sans" panose="020B0606030504020204" pitchFamily="34" charset="0"/>
            </a:endParaRPr>
          </a:p>
        </p:txBody>
      </p:sp>
      <p:sp>
        <p:nvSpPr>
          <p:cNvPr id="9" name="object 485">
            <a:extLst>
              <a:ext uri="{FF2B5EF4-FFF2-40B4-BE49-F238E27FC236}">
                <a16:creationId xmlns:a16="http://schemas.microsoft.com/office/drawing/2014/main" id="{A2F73501-2216-70E8-B2E8-A51C2E6487DC}"/>
              </a:ext>
            </a:extLst>
          </p:cNvPr>
          <p:cNvSpPr txBox="1"/>
          <p:nvPr/>
        </p:nvSpPr>
        <p:spPr>
          <a:xfrm>
            <a:off x="4953000" y="3808871"/>
            <a:ext cx="5486400" cy="2287645"/>
          </a:xfrm>
          <a:prstGeom prst="rect">
            <a:avLst/>
          </a:prstGeom>
        </p:spPr>
        <p:txBody>
          <a:bodyPr vert="horz" wrap="square" lIns="0" tIns="17621" rIns="0" bIns="0" rtlCol="0">
            <a:spAutoFit/>
          </a:bodyPr>
          <a:lstStyle/>
          <a:p>
            <a:pPr marL="80010" indent="-70485">
              <a:spcBef>
                <a:spcPts val="139"/>
              </a:spcBef>
              <a:buAutoNum type="arabicPeriod" startAt="41"/>
              <a:tabLst>
                <a:tab pos="80010" algn="l"/>
                <a:tab pos="48387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Equality</a:t>
            </a:r>
            <a:r>
              <a:rPr lang="en-US"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1F20"/>
                </a:solidFill>
                <a:latin typeface="Open Sans" panose="020B0606030504020204" pitchFamily="34" charset="0"/>
                <a:ea typeface="Open Sans" panose="020B0606030504020204" pitchFamily="34" charset="0"/>
                <a:cs typeface="Open Sans" panose="020B0606030504020204" pitchFamily="34" charset="0"/>
              </a:rPr>
              <a:t>51.</a:t>
            </a:r>
            <a:r>
              <a:rPr sz="1400" spc="56"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Peace</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41"/>
              <a:tabLst>
                <a:tab pos="80010" algn="l"/>
                <a:tab pos="48387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Service</a:t>
            </a:r>
            <a:r>
              <a:rPr sz="1400" dirty="0">
                <a:solidFill>
                  <a:srgbClr val="231F20"/>
                </a:solidFill>
                <a:latin typeface="Open Sans" panose="020B0606030504020204" pitchFamily="34" charset="0"/>
                <a:ea typeface="Open Sans" panose="020B0606030504020204" pitchFamily="34" charset="0"/>
                <a:cs typeface="Open Sans" panose="020B0606030504020204" pitchFamily="34" charset="0"/>
              </a:rPr>
              <a:t> to </a:t>
            </a: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Others</a:t>
            </a:r>
            <a:r>
              <a:rPr sz="1400"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lang="en-US" sz="1400"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1F20"/>
                </a:solidFill>
                <a:latin typeface="Open Sans" panose="020B0606030504020204" pitchFamily="34" charset="0"/>
                <a:ea typeface="Open Sans" panose="020B0606030504020204" pitchFamily="34" charset="0"/>
                <a:cs typeface="Open Sans" panose="020B0606030504020204" pitchFamily="34" charset="0"/>
              </a:rPr>
              <a:t>52.</a:t>
            </a:r>
            <a:r>
              <a:rPr sz="1400" spc="56"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Money</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41"/>
              <a:tabLst>
                <a:tab pos="80010" algn="l"/>
                <a:tab pos="48387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Dependability</a:t>
            </a:r>
            <a:r>
              <a:rPr sz="1400"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lang="en-US" sz="1400"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1F20"/>
                </a:solidFill>
                <a:latin typeface="Open Sans" panose="020B0606030504020204" pitchFamily="34" charset="0"/>
                <a:ea typeface="Open Sans" panose="020B0606030504020204" pitchFamily="34" charset="0"/>
                <a:cs typeface="Open Sans" panose="020B0606030504020204" pitchFamily="34" charset="0"/>
              </a:rPr>
              <a:t>53.</a:t>
            </a:r>
            <a:r>
              <a:rPr sz="1400" spc="56"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Unselfi</a:t>
            </a:r>
            <a:r>
              <a:rPr lang="en-US"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sh</a:t>
            </a: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ness</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41"/>
              <a:tabLst>
                <a:tab pos="80010" algn="l"/>
                <a:tab pos="48387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Courage</a:t>
            </a:r>
            <a:r>
              <a:rPr sz="1400"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lang="en-US" sz="1400"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1F20"/>
                </a:solidFill>
                <a:latin typeface="Open Sans" panose="020B0606030504020204" pitchFamily="34" charset="0"/>
                <a:ea typeface="Open Sans" panose="020B0606030504020204" pitchFamily="34" charset="0"/>
                <a:cs typeface="Open Sans" panose="020B0606030504020204" pitchFamily="34" charset="0"/>
              </a:rPr>
              <a:t>54.</a:t>
            </a:r>
            <a:r>
              <a:rPr sz="1400" spc="56"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Confidence</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41"/>
              <a:tabLst>
                <a:tab pos="80010" algn="l"/>
                <a:tab pos="48387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Cooperation</a:t>
            </a:r>
            <a:r>
              <a:rPr sz="1400"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lang="en-US" sz="1400"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1F20"/>
                </a:solidFill>
                <a:latin typeface="Open Sans" panose="020B0606030504020204" pitchFamily="34" charset="0"/>
                <a:ea typeface="Open Sans" panose="020B0606030504020204" pitchFamily="34" charset="0"/>
                <a:cs typeface="Open Sans" panose="020B0606030504020204" pitchFamily="34" charset="0"/>
              </a:rPr>
              <a:t>55.</a:t>
            </a:r>
            <a:r>
              <a:rPr sz="1400" spc="60"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Freedom</a:t>
            </a:r>
            <a:r>
              <a:rPr sz="1400" spc="-11"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1F20"/>
                </a:solidFill>
                <a:latin typeface="Open Sans" panose="020B0606030504020204" pitchFamily="34" charset="0"/>
                <a:ea typeface="Open Sans" panose="020B0606030504020204" pitchFamily="34" charset="0"/>
                <a:cs typeface="Open Sans" panose="020B0606030504020204" pitchFamily="34" charset="0"/>
              </a:rPr>
              <a:t>of</a:t>
            </a:r>
            <a:r>
              <a:rPr sz="1400" spc="-15"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Speech</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0"/>
              </a:spcBef>
              <a:buAutoNum type="arabicPeriod" startAt="41"/>
              <a:tabLst>
                <a:tab pos="80010" algn="l"/>
                <a:tab pos="48387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Tolerance</a:t>
            </a:r>
            <a:r>
              <a:rPr lang="en-US"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dirty="0">
                <a:solidFill>
                  <a:srgbClr val="231F20"/>
                </a:solidFill>
                <a:latin typeface="Open Sans" panose="020B0606030504020204" pitchFamily="34" charset="0"/>
                <a:ea typeface="Open Sans" panose="020B0606030504020204" pitchFamily="34" charset="0"/>
                <a:cs typeface="Open Sans" panose="020B0606030504020204" pitchFamily="34" charset="0"/>
              </a:rPr>
              <a:t>56.</a:t>
            </a:r>
            <a:r>
              <a:rPr sz="1400" spc="56"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Determination</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4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Leisure</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4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Influence</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4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Intimacy</a:t>
            </a:r>
            <a:endParaRPr sz="1400" dirty="0">
              <a:latin typeface="Open Sans" panose="020B0606030504020204" pitchFamily="34" charset="0"/>
              <a:ea typeface="Open Sans" panose="020B0606030504020204" pitchFamily="34" charset="0"/>
              <a:cs typeface="Open Sans" panose="020B0606030504020204" pitchFamily="34" charset="0"/>
            </a:endParaRPr>
          </a:p>
          <a:p>
            <a:pPr marL="80010" indent="-70485">
              <a:spcBef>
                <a:spcPts val="64"/>
              </a:spcBef>
              <a:buAutoNum type="arabicPeriod" startAt="41"/>
              <a:tabLst>
                <a:tab pos="80010" algn="l"/>
              </a:tabLst>
            </a:pP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Political</a:t>
            </a:r>
            <a:r>
              <a:rPr sz="1400" spc="30" dirty="0">
                <a:solidFill>
                  <a:srgbClr val="231F20"/>
                </a:solidFill>
                <a:latin typeface="Open Sans" panose="020B0606030504020204" pitchFamily="34" charset="0"/>
                <a:ea typeface="Open Sans" panose="020B0606030504020204" pitchFamily="34" charset="0"/>
                <a:cs typeface="Open Sans" panose="020B0606030504020204" pitchFamily="34" charset="0"/>
              </a:rPr>
              <a:t> </a:t>
            </a:r>
            <a:r>
              <a:rPr sz="1400" spc="-8" dirty="0">
                <a:solidFill>
                  <a:srgbClr val="231F20"/>
                </a:solidFill>
                <a:latin typeface="Open Sans" panose="020B0606030504020204" pitchFamily="34" charset="0"/>
                <a:ea typeface="Open Sans" panose="020B0606030504020204" pitchFamily="34" charset="0"/>
                <a:cs typeface="Open Sans" panose="020B0606030504020204" pitchFamily="34" charset="0"/>
              </a:rPr>
              <a:t>Freedom</a:t>
            </a:r>
            <a:endParaRPr sz="1400" dirty="0">
              <a:latin typeface="Open Sans" panose="020B0606030504020204" pitchFamily="34" charset="0"/>
              <a:ea typeface="Open Sans" panose="020B0606030504020204" pitchFamily="34" charset="0"/>
              <a:cs typeface="Open Sans" panose="020B0606030504020204" pitchFamily="34" charset="0"/>
            </a:endParaRPr>
          </a:p>
        </p:txBody>
      </p:sp>
      <p:cxnSp>
        <p:nvCxnSpPr>
          <p:cNvPr id="10" name="Straight Connector 9">
            <a:extLst>
              <a:ext uri="{FF2B5EF4-FFF2-40B4-BE49-F238E27FC236}">
                <a16:creationId xmlns:a16="http://schemas.microsoft.com/office/drawing/2014/main" id="{AC4891FE-D2FD-A170-CF00-EE9960C173FE}"/>
              </a:ext>
            </a:extLst>
          </p:cNvPr>
          <p:cNvCxnSpPr>
            <a:cxnSpLocks/>
          </p:cNvCxnSpPr>
          <p:nvPr/>
        </p:nvCxnSpPr>
        <p:spPr>
          <a:xfrm>
            <a:off x="2209800" y="3627507"/>
            <a:ext cx="7696200" cy="0"/>
          </a:xfrm>
          <a:prstGeom prst="line">
            <a:avLst/>
          </a:prstGeom>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1AB981FF-89F2-C2B3-A9E4-FDD230CA5ECC}"/>
              </a:ext>
            </a:extLst>
          </p:cNvPr>
          <p:cNvSpPr txBox="1"/>
          <p:nvPr/>
        </p:nvSpPr>
        <p:spPr>
          <a:xfrm>
            <a:off x="1898114" y="227873"/>
            <a:ext cx="8395771" cy="646331"/>
          </a:xfrm>
          <a:prstGeom prst="rect">
            <a:avLst/>
          </a:prstGeom>
          <a:noFill/>
        </p:spPr>
        <p:txBody>
          <a:bodyPr wrap="square" rtlCol="0">
            <a:spAutoFit/>
          </a:bodyPr>
          <a:lstStyle/>
          <a:p>
            <a:pPr algn="ctr"/>
            <a:r>
              <a:rPr lang="en-US" b="1" dirty="0">
                <a:solidFill>
                  <a:srgbClr val="C00000"/>
                </a:solidFill>
                <a:latin typeface="Open Sans" panose="020B0606030504020204" pitchFamily="34" charset="0"/>
                <a:ea typeface="Open Sans" panose="020B0606030504020204" pitchFamily="34" charset="0"/>
                <a:cs typeface="Open Sans" panose="020B0606030504020204" pitchFamily="34" charset="0"/>
              </a:rPr>
              <a:t>Based on robust analysis of 500,000+ surveys</a:t>
            </a:r>
          </a:p>
          <a:p>
            <a:pPr algn="ctr"/>
            <a:r>
              <a:rPr lang="en-US" b="1" dirty="0">
                <a:solidFill>
                  <a:srgbClr val="C00000"/>
                </a:solidFill>
                <a:latin typeface="Open Sans" panose="020B0606030504020204" pitchFamily="34" charset="0"/>
                <a:ea typeface="Open Sans" panose="020B0606030504020204" pitchFamily="34" charset="0"/>
                <a:cs typeface="Open Sans" panose="020B0606030504020204" pitchFamily="34" charset="0"/>
              </a:rPr>
              <a:t>in 152 languages, here are the 56 values that drive all human behavior.</a:t>
            </a:r>
          </a:p>
        </p:txBody>
      </p:sp>
      <p:sp>
        <p:nvSpPr>
          <p:cNvPr id="3" name="object 5">
            <a:extLst>
              <a:ext uri="{FF2B5EF4-FFF2-40B4-BE49-F238E27FC236}">
                <a16:creationId xmlns:a16="http://schemas.microsoft.com/office/drawing/2014/main" id="{35676BB9-D5C3-B5BF-D0E8-76B583B698A5}"/>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135</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extLst>
      <p:ext uri="{BB962C8B-B14F-4D97-AF65-F5344CB8AC3E}">
        <p14:creationId xmlns:p14="http://schemas.microsoft.com/office/powerpoint/2010/main" val="1087866777"/>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75888" y="311148"/>
            <a:ext cx="6800215" cy="505267"/>
          </a:xfrm>
          <a:prstGeom prst="rect">
            <a:avLst/>
          </a:prstGeom>
        </p:spPr>
        <p:txBody>
          <a:bodyPr vert="horz" wrap="square" lIns="0" tIns="12700" rIns="0" bIns="0" rtlCol="0">
            <a:spAutoFit/>
          </a:bodyPr>
          <a:lstStyle/>
          <a:p>
            <a:pPr marL="12700">
              <a:lnSpc>
                <a:spcPct val="100000"/>
              </a:lnSpc>
              <a:spcBef>
                <a:spcPts val="100"/>
              </a:spcBef>
            </a:pPr>
            <a:r>
              <a:rPr sz="3200" spc="-10" dirty="0">
                <a:latin typeface="Open Sans" panose="020B0606030504020204" pitchFamily="34" charset="0"/>
                <a:ea typeface="Open Sans" panose="020B0606030504020204" pitchFamily="34" charset="0"/>
                <a:cs typeface="Open Sans" panose="020B0606030504020204" pitchFamily="34" charset="0"/>
              </a:rPr>
              <a:t>Nature</a:t>
            </a:r>
            <a:r>
              <a:rPr sz="3200" spc="-165" dirty="0">
                <a:latin typeface="Open Sans" panose="020B0606030504020204" pitchFamily="34" charset="0"/>
                <a:ea typeface="Open Sans" panose="020B0606030504020204" pitchFamily="34" charset="0"/>
                <a:cs typeface="Open Sans" panose="020B0606030504020204" pitchFamily="34" charset="0"/>
              </a:rPr>
              <a:t> </a:t>
            </a:r>
            <a:r>
              <a:rPr sz="3200" dirty="0">
                <a:latin typeface="Open Sans" panose="020B0606030504020204" pitchFamily="34" charset="0"/>
                <a:ea typeface="Open Sans" panose="020B0606030504020204" pitchFamily="34" charset="0"/>
                <a:cs typeface="Open Sans" panose="020B0606030504020204" pitchFamily="34" charset="0"/>
              </a:rPr>
              <a:t>of</a:t>
            </a:r>
            <a:r>
              <a:rPr sz="3200" spc="-200" dirty="0">
                <a:latin typeface="Open Sans" panose="020B0606030504020204" pitchFamily="34" charset="0"/>
                <a:ea typeface="Open Sans" panose="020B0606030504020204" pitchFamily="34" charset="0"/>
                <a:cs typeface="Open Sans" panose="020B0606030504020204" pitchFamily="34" charset="0"/>
              </a:rPr>
              <a:t> </a:t>
            </a: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Change</a:t>
            </a:r>
            <a:r>
              <a:rPr sz="3200" spc="-160"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dirty="0">
                <a:latin typeface="Open Sans" panose="020B0606030504020204" pitchFamily="34" charset="0"/>
                <a:ea typeface="Open Sans" panose="020B0606030504020204" pitchFamily="34" charset="0"/>
                <a:cs typeface="Open Sans" panose="020B0606030504020204" pitchFamily="34" charset="0"/>
              </a:rPr>
              <a:t>and</a:t>
            </a:r>
            <a:r>
              <a:rPr sz="3200" spc="-170" dirty="0">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006DC0"/>
                </a:solidFill>
                <a:latin typeface="Open Sans" panose="020B0606030504020204" pitchFamily="34" charset="0"/>
                <a:ea typeface="Open Sans" panose="020B0606030504020204" pitchFamily="34" charset="0"/>
                <a:cs typeface="Open Sans" panose="020B0606030504020204" pitchFamily="34" charset="0"/>
              </a:rPr>
              <a:t>Transition</a:t>
            </a:r>
            <a:endParaRPr sz="32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2124200" y="2320785"/>
            <a:ext cx="3767201" cy="3109826"/>
          </a:xfrm>
          <a:prstGeom prst="rect">
            <a:avLst/>
          </a:prstGeom>
        </p:spPr>
        <p:txBody>
          <a:bodyPr vert="horz" wrap="square" lIns="0" tIns="118110" rIns="0" bIns="0" rtlCol="0">
            <a:spAutoFit/>
          </a:bodyPr>
          <a:lstStyle/>
          <a:p>
            <a:pPr marL="354965" indent="-342265">
              <a:lnSpc>
                <a:spcPct val="100000"/>
              </a:lnSpc>
              <a:spcBef>
                <a:spcPts val="930"/>
              </a:spcBef>
              <a:buFont typeface="Arial"/>
              <a:buChar char="•"/>
              <a:tabLst>
                <a:tab pos="354965" algn="l"/>
              </a:tabLst>
            </a:pP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An</a:t>
            </a:r>
            <a:r>
              <a:rPr sz="2800"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event</a:t>
            </a:r>
            <a:endParaRPr sz="2800" dirty="0">
              <a:latin typeface="Open Sans" panose="020B0606030504020204" pitchFamily="34" charset="0"/>
              <a:ea typeface="Open Sans" panose="020B0606030504020204" pitchFamily="34" charset="0"/>
              <a:cs typeface="Open Sans" panose="020B0606030504020204" pitchFamily="34" charset="0"/>
            </a:endParaRPr>
          </a:p>
          <a:p>
            <a:pPr marL="753110" marR="74930" lvl="1" indent="-284480">
              <a:lnSpc>
                <a:spcPct val="100000"/>
              </a:lnSpc>
              <a:spcBef>
                <a:spcPts val="730"/>
              </a:spcBef>
              <a:buFont typeface="Arial"/>
              <a:buChar char="–"/>
              <a:tabLst>
                <a:tab pos="756285" algn="l"/>
              </a:tabLst>
            </a:pP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Either</a:t>
            </a:r>
            <a:r>
              <a:rPr sz="24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anticipated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or</a:t>
            </a:r>
            <a:r>
              <a:rPr sz="24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unanticipated</a:t>
            </a:r>
            <a:endParaRPr sz="2400" dirty="0">
              <a:latin typeface="Open Sans" panose="020B0606030504020204" pitchFamily="34" charset="0"/>
              <a:ea typeface="Open Sans" panose="020B0606030504020204" pitchFamily="34" charset="0"/>
              <a:cs typeface="Open Sans" panose="020B0606030504020204" pitchFamily="34" charset="0"/>
            </a:endParaRPr>
          </a:p>
          <a:p>
            <a:pPr marL="753110" marR="278765" lvl="1" indent="-284480">
              <a:lnSpc>
                <a:spcPct val="100000"/>
              </a:lnSpc>
              <a:spcBef>
                <a:spcPts val="695"/>
              </a:spcBef>
              <a:buFont typeface="Arial"/>
              <a:buChar char="–"/>
              <a:tabLst>
                <a:tab pos="756285" algn="l"/>
              </a:tabLst>
            </a:pPr>
            <a:r>
              <a:rPr sz="24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Either</a:t>
            </a:r>
            <a:r>
              <a:rPr sz="2400"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dirty="0">
                <a:solidFill>
                  <a:srgbClr val="494949"/>
                </a:solidFill>
                <a:latin typeface="Open Sans" panose="020B0606030504020204" pitchFamily="34" charset="0"/>
                <a:ea typeface="Open Sans" panose="020B0606030504020204" pitchFamily="34" charset="0"/>
                <a:cs typeface="Open Sans" panose="020B0606030504020204" pitchFamily="34" charset="0"/>
              </a:rPr>
              <a:t>chosen</a:t>
            </a:r>
            <a:r>
              <a:rPr sz="24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or 	</a:t>
            </a:r>
            <a:r>
              <a:rPr sz="24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imposed</a:t>
            </a:r>
            <a:r>
              <a:rPr sz="24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from 	</a:t>
            </a:r>
            <a:r>
              <a:rPr sz="24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somewhere</a:t>
            </a:r>
            <a:r>
              <a:rPr sz="24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400"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else</a:t>
            </a:r>
            <a:endParaRPr sz="2400" dirty="0">
              <a:latin typeface="Open Sans" panose="020B0606030504020204" pitchFamily="34" charset="0"/>
              <a:ea typeface="Open Sans" panose="020B0606030504020204" pitchFamily="34" charset="0"/>
              <a:cs typeface="Open Sans" panose="020B0606030504020204" pitchFamily="34" charset="0"/>
            </a:endParaRPr>
          </a:p>
          <a:p>
            <a:pPr marL="354965" indent="-342265">
              <a:lnSpc>
                <a:spcPct val="100000"/>
              </a:lnSpc>
              <a:spcBef>
                <a:spcPts val="775"/>
              </a:spcBef>
              <a:buFont typeface="Arial"/>
              <a:buChar char="•"/>
              <a:tabLst>
                <a:tab pos="354965" algn="l"/>
              </a:tabLst>
            </a:pP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Change</a:t>
            </a:r>
            <a:r>
              <a:rPr sz="28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dirty="0">
                <a:solidFill>
                  <a:srgbClr val="494949"/>
                </a:solidFill>
                <a:latin typeface="Open Sans" panose="020B0606030504020204" pitchFamily="34" charset="0"/>
                <a:ea typeface="Open Sans" panose="020B0606030504020204" pitchFamily="34" charset="0"/>
                <a:cs typeface="Open Sans" panose="020B0606030504020204" pitchFamily="34" charset="0"/>
              </a:rPr>
              <a:t>is</a:t>
            </a:r>
            <a:r>
              <a:rPr sz="28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2800" spc="-10" dirty="0">
                <a:solidFill>
                  <a:srgbClr val="117627"/>
                </a:solidFill>
                <a:latin typeface="Open Sans" panose="020B0606030504020204" pitchFamily="34" charset="0"/>
                <a:ea typeface="Open Sans" panose="020B0606030504020204" pitchFamily="34" charset="0"/>
                <a:cs typeface="Open Sans" panose="020B0606030504020204" pitchFamily="34" charset="0"/>
              </a:rPr>
              <a:t>external</a:t>
            </a:r>
            <a:endParaRPr sz="2800"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4"/>
          <p:cNvSpPr txBox="1"/>
          <p:nvPr/>
        </p:nvSpPr>
        <p:spPr>
          <a:xfrm>
            <a:off x="2045207" y="1793748"/>
            <a:ext cx="3846195" cy="500265"/>
          </a:xfrm>
          <a:prstGeom prst="rect">
            <a:avLst/>
          </a:prstGeom>
          <a:solidFill>
            <a:srgbClr val="398846"/>
          </a:solidFill>
        </p:spPr>
        <p:txBody>
          <a:bodyPr vert="horz" wrap="square" lIns="0" tIns="0" rIns="0" bIns="0" rtlCol="0">
            <a:spAutoFit/>
          </a:bodyPr>
          <a:lstStyle/>
          <a:p>
            <a:pPr marL="1189990">
              <a:lnSpc>
                <a:spcPts val="4115"/>
              </a:lnSpc>
            </a:pPr>
            <a:r>
              <a:rPr sz="3200" spc="-10" dirty="0">
                <a:solidFill>
                  <a:srgbClr val="FFFFFF"/>
                </a:solidFill>
                <a:latin typeface="Open Sans" panose="020B0606030504020204" pitchFamily="34" charset="0"/>
                <a:ea typeface="Open Sans" panose="020B0606030504020204" pitchFamily="34" charset="0"/>
                <a:cs typeface="Open Sans" panose="020B0606030504020204" pitchFamily="34" charset="0"/>
              </a:rPr>
              <a:t>Change</a:t>
            </a:r>
            <a:endParaRPr sz="32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p:cNvSpPr txBox="1">
            <a:spLocks noGrp="1"/>
          </p:cNvSpPr>
          <p:nvPr>
            <p:ph sz="half" idx="3"/>
          </p:nvPr>
        </p:nvSpPr>
        <p:spPr>
          <a:xfrm>
            <a:off x="6268211" y="2406129"/>
            <a:ext cx="3662045" cy="3020058"/>
          </a:xfrm>
          <a:prstGeom prst="rect">
            <a:avLst/>
          </a:prstGeom>
        </p:spPr>
        <p:txBody>
          <a:bodyPr vert="horz" wrap="square" lIns="0" tIns="118110" rIns="0" bIns="0" rtlCol="0">
            <a:spAutoFit/>
          </a:bodyPr>
          <a:lstStyle/>
          <a:p>
            <a:pPr marL="354330" indent="-341630">
              <a:lnSpc>
                <a:spcPct val="100000"/>
              </a:lnSpc>
              <a:spcBef>
                <a:spcPts val="930"/>
              </a:spcBef>
              <a:buFont typeface="Arial"/>
              <a:buChar char="•"/>
              <a:tabLst>
                <a:tab pos="354330" algn="l"/>
              </a:tabLst>
            </a:pPr>
            <a:r>
              <a:rPr sz="2800">
                <a:latin typeface="Open Sans" panose="020B0606030504020204" pitchFamily="34" charset="0"/>
                <a:ea typeface="Open Sans" panose="020B0606030504020204" pitchFamily="34" charset="0"/>
                <a:cs typeface="Open Sans" panose="020B0606030504020204" pitchFamily="34" charset="0"/>
              </a:rPr>
              <a:t>A</a:t>
            </a:r>
            <a:r>
              <a:rPr sz="2800" spc="-95">
                <a:latin typeface="Open Sans" panose="020B0606030504020204" pitchFamily="34" charset="0"/>
                <a:ea typeface="Open Sans" panose="020B0606030504020204" pitchFamily="34" charset="0"/>
                <a:cs typeface="Open Sans" panose="020B0606030504020204" pitchFamily="34" charset="0"/>
              </a:rPr>
              <a:t> </a:t>
            </a:r>
            <a:r>
              <a:rPr sz="2800" spc="-10">
                <a:latin typeface="Open Sans" panose="020B0606030504020204" pitchFamily="34" charset="0"/>
                <a:ea typeface="Open Sans" panose="020B0606030504020204" pitchFamily="34" charset="0"/>
                <a:cs typeface="Open Sans" panose="020B0606030504020204" pitchFamily="34" charset="0"/>
              </a:rPr>
              <a:t>personal</a:t>
            </a:r>
            <a:r>
              <a:rPr sz="2800" spc="-90">
                <a:latin typeface="Open Sans" panose="020B0606030504020204" pitchFamily="34" charset="0"/>
                <a:ea typeface="Open Sans" panose="020B0606030504020204" pitchFamily="34" charset="0"/>
                <a:cs typeface="Open Sans" panose="020B0606030504020204" pitchFamily="34" charset="0"/>
              </a:rPr>
              <a:t> </a:t>
            </a:r>
            <a:r>
              <a:rPr sz="2800" spc="-10">
                <a:latin typeface="Open Sans" panose="020B0606030504020204" pitchFamily="34" charset="0"/>
                <a:ea typeface="Open Sans" panose="020B0606030504020204" pitchFamily="34" charset="0"/>
                <a:cs typeface="Open Sans" panose="020B0606030504020204" pitchFamily="34" charset="0"/>
              </a:rPr>
              <a:t>reaction</a:t>
            </a:r>
          </a:p>
          <a:p>
            <a:pPr marL="756285" marR="19685" indent="-287655">
              <a:lnSpc>
                <a:spcPct val="100000"/>
              </a:lnSpc>
              <a:spcBef>
                <a:spcPts val="730"/>
              </a:spcBef>
            </a:pPr>
            <a:r>
              <a:rPr sz="2400" spc="-20">
                <a:latin typeface="Open Sans" panose="020B0606030504020204" pitchFamily="34" charset="0"/>
                <a:ea typeface="Open Sans" panose="020B0606030504020204" pitchFamily="34" charset="0"/>
                <a:cs typeface="Open Sans" panose="020B0606030504020204" pitchFamily="34" charset="0"/>
              </a:rPr>
              <a:t>–</a:t>
            </a:r>
            <a:r>
              <a:rPr sz="2400" spc="-155">
                <a:latin typeface="Open Sans" panose="020B0606030504020204" pitchFamily="34" charset="0"/>
                <a:ea typeface="Open Sans" panose="020B0606030504020204" pitchFamily="34" charset="0"/>
                <a:cs typeface="Open Sans" panose="020B0606030504020204" pitchFamily="34" charset="0"/>
              </a:rPr>
              <a:t> </a:t>
            </a:r>
            <a:r>
              <a:rPr sz="2400">
                <a:latin typeface="Open Sans" panose="020B0606030504020204" pitchFamily="34" charset="0"/>
                <a:ea typeface="Open Sans" panose="020B0606030504020204" pitchFamily="34" charset="0"/>
                <a:cs typeface="Open Sans" panose="020B0606030504020204" pitchFamily="34" charset="0"/>
              </a:rPr>
              <a:t>How</a:t>
            </a:r>
            <a:r>
              <a:rPr sz="2400" spc="-105">
                <a:latin typeface="Open Sans" panose="020B0606030504020204" pitchFamily="34" charset="0"/>
                <a:ea typeface="Open Sans" panose="020B0606030504020204" pitchFamily="34" charset="0"/>
                <a:cs typeface="Open Sans" panose="020B0606030504020204" pitchFamily="34" charset="0"/>
              </a:rPr>
              <a:t> </a:t>
            </a:r>
            <a:r>
              <a:rPr sz="2400">
                <a:latin typeface="Open Sans" panose="020B0606030504020204" pitchFamily="34" charset="0"/>
                <a:ea typeface="Open Sans" panose="020B0606030504020204" pitchFamily="34" charset="0"/>
                <a:cs typeface="Open Sans" panose="020B0606030504020204" pitchFamily="34" charset="0"/>
              </a:rPr>
              <a:t>we</a:t>
            </a:r>
            <a:r>
              <a:rPr sz="2400" spc="-95">
                <a:latin typeface="Open Sans" panose="020B0606030504020204" pitchFamily="34" charset="0"/>
                <a:ea typeface="Open Sans" panose="020B0606030504020204" pitchFamily="34" charset="0"/>
                <a:cs typeface="Open Sans" panose="020B0606030504020204" pitchFamily="34" charset="0"/>
              </a:rPr>
              <a:t> </a:t>
            </a:r>
            <a:r>
              <a:rPr sz="2400" spc="-20">
                <a:latin typeface="Open Sans" panose="020B0606030504020204" pitchFamily="34" charset="0"/>
                <a:ea typeface="Open Sans" panose="020B0606030504020204" pitchFamily="34" charset="0"/>
                <a:cs typeface="Open Sans" panose="020B0606030504020204" pitchFamily="34" charset="0"/>
              </a:rPr>
              <a:t>alter </a:t>
            </a:r>
            <a:r>
              <a:rPr sz="2400" spc="-30">
                <a:latin typeface="Open Sans" panose="020B0606030504020204" pitchFamily="34" charset="0"/>
                <a:ea typeface="Open Sans" panose="020B0606030504020204" pitchFamily="34" charset="0"/>
                <a:cs typeface="Open Sans" panose="020B0606030504020204" pitchFamily="34" charset="0"/>
              </a:rPr>
              <a:t>behavior</a:t>
            </a:r>
            <a:r>
              <a:rPr sz="2400" spc="-114">
                <a:latin typeface="Open Sans" panose="020B0606030504020204" pitchFamily="34" charset="0"/>
                <a:ea typeface="Open Sans" panose="020B0606030504020204" pitchFamily="34" charset="0"/>
                <a:cs typeface="Open Sans" panose="020B0606030504020204" pitchFamily="34" charset="0"/>
              </a:rPr>
              <a:t> </a:t>
            </a:r>
            <a:r>
              <a:rPr sz="2400" spc="-25">
                <a:latin typeface="Open Sans" panose="020B0606030504020204" pitchFamily="34" charset="0"/>
                <a:ea typeface="Open Sans" panose="020B0606030504020204" pitchFamily="34" charset="0"/>
                <a:cs typeface="Open Sans" panose="020B0606030504020204" pitchFamily="34" charset="0"/>
              </a:rPr>
              <a:t>and perspective</a:t>
            </a:r>
            <a:r>
              <a:rPr sz="2400" spc="-65">
                <a:latin typeface="Open Sans" panose="020B0606030504020204" pitchFamily="34" charset="0"/>
                <a:ea typeface="Open Sans" panose="020B0606030504020204" pitchFamily="34" charset="0"/>
                <a:cs typeface="Open Sans" panose="020B0606030504020204" pitchFamily="34" charset="0"/>
              </a:rPr>
              <a:t> </a:t>
            </a:r>
            <a:r>
              <a:rPr sz="2400" spc="-25">
                <a:latin typeface="Open Sans" panose="020B0606030504020204" pitchFamily="34" charset="0"/>
                <a:ea typeface="Open Sans" panose="020B0606030504020204" pitchFamily="34" charset="0"/>
                <a:cs typeface="Open Sans" panose="020B0606030504020204" pitchFamily="34" charset="0"/>
              </a:rPr>
              <a:t>to</a:t>
            </a:r>
            <a:r>
              <a:rPr sz="2400" spc="-145">
                <a:latin typeface="Open Sans" panose="020B0606030504020204" pitchFamily="34" charset="0"/>
                <a:ea typeface="Open Sans" panose="020B0606030504020204" pitchFamily="34" charset="0"/>
                <a:cs typeface="Open Sans" panose="020B0606030504020204" pitchFamily="34" charset="0"/>
              </a:rPr>
              <a:t> </a:t>
            </a:r>
            <a:r>
              <a:rPr sz="2400" spc="-20">
                <a:latin typeface="Open Sans" panose="020B0606030504020204" pitchFamily="34" charset="0"/>
                <a:ea typeface="Open Sans" panose="020B0606030504020204" pitchFamily="34" charset="0"/>
                <a:cs typeface="Open Sans" panose="020B0606030504020204" pitchFamily="34" charset="0"/>
              </a:rPr>
              <a:t>come </a:t>
            </a:r>
            <a:r>
              <a:rPr sz="2400">
                <a:latin typeface="Open Sans" panose="020B0606030504020204" pitchFamily="34" charset="0"/>
                <a:ea typeface="Open Sans" panose="020B0606030504020204" pitchFamily="34" charset="0"/>
                <a:cs typeface="Open Sans" panose="020B0606030504020204" pitchFamily="34" charset="0"/>
              </a:rPr>
              <a:t>to</a:t>
            </a:r>
            <a:r>
              <a:rPr sz="2400" spc="-125">
                <a:latin typeface="Open Sans" panose="020B0606030504020204" pitchFamily="34" charset="0"/>
                <a:ea typeface="Open Sans" panose="020B0606030504020204" pitchFamily="34" charset="0"/>
                <a:cs typeface="Open Sans" panose="020B0606030504020204" pitchFamily="34" charset="0"/>
              </a:rPr>
              <a:t> </a:t>
            </a:r>
            <a:r>
              <a:rPr sz="2400" spc="-20">
                <a:latin typeface="Open Sans" panose="020B0606030504020204" pitchFamily="34" charset="0"/>
                <a:ea typeface="Open Sans" panose="020B0606030504020204" pitchFamily="34" charset="0"/>
                <a:cs typeface="Open Sans" panose="020B0606030504020204" pitchFamily="34" charset="0"/>
              </a:rPr>
              <a:t>terms</a:t>
            </a:r>
            <a:r>
              <a:rPr sz="2400" spc="-114">
                <a:latin typeface="Open Sans" panose="020B0606030504020204" pitchFamily="34" charset="0"/>
                <a:ea typeface="Open Sans" panose="020B0606030504020204" pitchFamily="34" charset="0"/>
                <a:cs typeface="Open Sans" panose="020B0606030504020204" pitchFamily="34" charset="0"/>
              </a:rPr>
              <a:t> </a:t>
            </a:r>
            <a:r>
              <a:rPr sz="2400">
                <a:latin typeface="Open Sans" panose="020B0606030504020204" pitchFamily="34" charset="0"/>
                <a:ea typeface="Open Sans" panose="020B0606030504020204" pitchFamily="34" charset="0"/>
                <a:cs typeface="Open Sans" panose="020B0606030504020204" pitchFamily="34" charset="0"/>
              </a:rPr>
              <a:t>with</a:t>
            </a:r>
            <a:r>
              <a:rPr sz="2400" spc="-135">
                <a:latin typeface="Open Sans" panose="020B0606030504020204" pitchFamily="34" charset="0"/>
                <a:ea typeface="Open Sans" panose="020B0606030504020204" pitchFamily="34" charset="0"/>
                <a:cs typeface="Open Sans" panose="020B0606030504020204" pitchFamily="34" charset="0"/>
              </a:rPr>
              <a:t> </a:t>
            </a:r>
            <a:r>
              <a:rPr sz="2400" spc="-25">
                <a:latin typeface="Open Sans" panose="020B0606030504020204" pitchFamily="34" charset="0"/>
                <a:ea typeface="Open Sans" panose="020B0606030504020204" pitchFamily="34" charset="0"/>
                <a:cs typeface="Open Sans" panose="020B0606030504020204" pitchFamily="34" charset="0"/>
              </a:rPr>
              <a:t>the </a:t>
            </a:r>
            <a:r>
              <a:rPr sz="2400" spc="-10">
                <a:latin typeface="Open Sans" panose="020B0606030504020204" pitchFamily="34" charset="0"/>
                <a:ea typeface="Open Sans" panose="020B0606030504020204" pitchFamily="34" charset="0"/>
                <a:cs typeface="Open Sans" panose="020B0606030504020204" pitchFamily="34" charset="0"/>
              </a:rPr>
              <a:t>change</a:t>
            </a:r>
            <a:endParaRPr sz="2400">
              <a:latin typeface="Open Sans" panose="020B0606030504020204" pitchFamily="34" charset="0"/>
              <a:ea typeface="Open Sans" panose="020B0606030504020204" pitchFamily="34" charset="0"/>
              <a:cs typeface="Open Sans" panose="020B0606030504020204" pitchFamily="34" charset="0"/>
            </a:endParaRPr>
          </a:p>
          <a:p>
            <a:pPr marL="354330" indent="-341630">
              <a:lnSpc>
                <a:spcPct val="100000"/>
              </a:lnSpc>
              <a:spcBef>
                <a:spcPts val="770"/>
              </a:spcBef>
              <a:buFont typeface="Arial"/>
              <a:buChar char="•"/>
              <a:tabLst>
                <a:tab pos="354330" algn="l"/>
              </a:tabLst>
            </a:pPr>
            <a:r>
              <a:rPr sz="2800" spc="-55">
                <a:latin typeface="Open Sans" panose="020B0606030504020204" pitchFamily="34" charset="0"/>
                <a:ea typeface="Open Sans" panose="020B0606030504020204" pitchFamily="34" charset="0"/>
                <a:cs typeface="Open Sans" panose="020B0606030504020204" pitchFamily="34" charset="0"/>
              </a:rPr>
              <a:t>Transition</a:t>
            </a:r>
            <a:r>
              <a:rPr sz="2800" spc="-135">
                <a:latin typeface="Open Sans" panose="020B0606030504020204" pitchFamily="34" charset="0"/>
                <a:ea typeface="Open Sans" panose="020B0606030504020204" pitchFamily="34" charset="0"/>
                <a:cs typeface="Open Sans" panose="020B0606030504020204" pitchFamily="34" charset="0"/>
              </a:rPr>
              <a:t> </a:t>
            </a:r>
            <a:r>
              <a:rPr sz="2800">
                <a:latin typeface="Open Sans" panose="020B0606030504020204" pitchFamily="34" charset="0"/>
                <a:ea typeface="Open Sans" panose="020B0606030504020204" pitchFamily="34" charset="0"/>
                <a:cs typeface="Open Sans" panose="020B0606030504020204" pitchFamily="34" charset="0"/>
              </a:rPr>
              <a:t>is</a:t>
            </a:r>
            <a:r>
              <a:rPr sz="2800" spc="-80">
                <a:latin typeface="Open Sans" panose="020B0606030504020204" pitchFamily="34" charset="0"/>
                <a:ea typeface="Open Sans" panose="020B0606030504020204" pitchFamily="34" charset="0"/>
                <a:cs typeface="Open Sans" panose="020B0606030504020204" pitchFamily="34" charset="0"/>
              </a:rPr>
              <a:t> </a:t>
            </a:r>
            <a:r>
              <a:rPr sz="2800" spc="-10">
                <a:solidFill>
                  <a:srgbClr val="006DC0"/>
                </a:solidFill>
                <a:latin typeface="Open Sans" panose="020B0606030504020204" pitchFamily="34" charset="0"/>
                <a:ea typeface="Open Sans" panose="020B0606030504020204" pitchFamily="34" charset="0"/>
                <a:cs typeface="Open Sans" panose="020B0606030504020204" pitchFamily="34" charset="0"/>
              </a:rPr>
              <a:t>internal</a:t>
            </a:r>
          </a:p>
        </p:txBody>
      </p:sp>
      <p:sp>
        <p:nvSpPr>
          <p:cNvPr id="6" name="object 6"/>
          <p:cNvSpPr txBox="1"/>
          <p:nvPr/>
        </p:nvSpPr>
        <p:spPr>
          <a:xfrm>
            <a:off x="6301740" y="1792223"/>
            <a:ext cx="3846195" cy="500265"/>
          </a:xfrm>
          <a:prstGeom prst="rect">
            <a:avLst/>
          </a:prstGeom>
          <a:solidFill>
            <a:srgbClr val="006DC0"/>
          </a:solidFill>
        </p:spPr>
        <p:txBody>
          <a:bodyPr vert="horz" wrap="square" lIns="0" tIns="0" rIns="0" bIns="0" rtlCol="0">
            <a:spAutoFit/>
          </a:bodyPr>
          <a:lstStyle/>
          <a:p>
            <a:pPr marL="981075">
              <a:lnSpc>
                <a:spcPts val="4115"/>
              </a:lnSpc>
            </a:pPr>
            <a:r>
              <a:rPr sz="3200" spc="-10">
                <a:solidFill>
                  <a:srgbClr val="FFFFFF"/>
                </a:solidFill>
                <a:latin typeface="Open Sans" panose="020B0606030504020204" pitchFamily="34" charset="0"/>
                <a:ea typeface="Open Sans" panose="020B0606030504020204" pitchFamily="34" charset="0"/>
                <a:cs typeface="Open Sans" panose="020B0606030504020204" pitchFamily="34" charset="0"/>
              </a:rPr>
              <a:t>Transition</a:t>
            </a:r>
            <a:endParaRPr sz="3200">
              <a:latin typeface="Open Sans" panose="020B0606030504020204" pitchFamily="34" charset="0"/>
              <a:ea typeface="Open Sans" panose="020B0606030504020204" pitchFamily="34" charset="0"/>
              <a:cs typeface="Open Sans" panose="020B0606030504020204" pitchFamily="34" charset="0"/>
            </a:endParaRPr>
          </a:p>
        </p:txBody>
      </p:sp>
      <p:sp>
        <p:nvSpPr>
          <p:cNvPr id="8" name="object 5">
            <a:extLst>
              <a:ext uri="{FF2B5EF4-FFF2-40B4-BE49-F238E27FC236}">
                <a16:creationId xmlns:a16="http://schemas.microsoft.com/office/drawing/2014/main" id="{9A7265A4-0F5A-8549-483B-85C7E424680F}"/>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136</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641216" y="128269"/>
            <a:ext cx="4906010" cy="505267"/>
          </a:xfrm>
          <a:prstGeom prst="rect">
            <a:avLst/>
          </a:prstGeom>
        </p:spPr>
        <p:txBody>
          <a:bodyPr vert="horz" wrap="square" lIns="0" tIns="12700" rIns="0" bIns="0" rtlCol="0">
            <a:spAutoFit/>
          </a:bodyPr>
          <a:lstStyle/>
          <a:p>
            <a:pPr marL="12700">
              <a:lnSpc>
                <a:spcPct val="100000"/>
              </a:lnSpc>
              <a:spcBef>
                <a:spcPts val="100"/>
              </a:spcBef>
            </a:pPr>
            <a:r>
              <a:rPr sz="3200" dirty="0">
                <a:solidFill>
                  <a:srgbClr val="117624"/>
                </a:solidFill>
                <a:latin typeface="Open Sans" panose="020B0606030504020204" pitchFamily="34" charset="0"/>
                <a:ea typeface="Open Sans" panose="020B0606030504020204" pitchFamily="34" charset="0"/>
                <a:cs typeface="Open Sans" panose="020B0606030504020204" pitchFamily="34" charset="0"/>
              </a:rPr>
              <a:t>The</a:t>
            </a:r>
            <a:r>
              <a:rPr sz="3200" spc="-185" dirty="0">
                <a:solidFill>
                  <a:srgbClr val="117624"/>
                </a:solidFill>
                <a:latin typeface="Open Sans" panose="020B0606030504020204" pitchFamily="34" charset="0"/>
                <a:ea typeface="Open Sans" panose="020B0606030504020204" pitchFamily="34" charset="0"/>
                <a:cs typeface="Open Sans" panose="020B0606030504020204" pitchFamily="34" charset="0"/>
              </a:rPr>
              <a:t> </a:t>
            </a:r>
            <a:r>
              <a:rPr sz="3200" spc="-60" dirty="0">
                <a:solidFill>
                  <a:srgbClr val="006DC0"/>
                </a:solidFill>
                <a:latin typeface="Open Sans" panose="020B0606030504020204" pitchFamily="34" charset="0"/>
                <a:ea typeface="Open Sans" panose="020B0606030504020204" pitchFamily="34" charset="0"/>
                <a:cs typeface="Open Sans" panose="020B0606030504020204" pitchFamily="34" charset="0"/>
              </a:rPr>
              <a:t>Transition</a:t>
            </a:r>
            <a:r>
              <a:rPr sz="3200" spc="-165" dirty="0">
                <a:solidFill>
                  <a:srgbClr val="006DC0"/>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117624"/>
                </a:solidFill>
                <a:latin typeface="Open Sans" panose="020B0606030504020204" pitchFamily="34" charset="0"/>
                <a:ea typeface="Open Sans" panose="020B0606030504020204" pitchFamily="34" charset="0"/>
                <a:cs typeface="Open Sans" panose="020B0606030504020204" pitchFamily="34" charset="0"/>
              </a:rPr>
              <a:t>Process*</a:t>
            </a:r>
            <a:endParaRPr sz="3200" dirty="0">
              <a:latin typeface="Open Sans" panose="020B0606030504020204" pitchFamily="34" charset="0"/>
              <a:ea typeface="Open Sans" panose="020B0606030504020204" pitchFamily="34" charset="0"/>
              <a:cs typeface="Open Sans" panose="020B0606030504020204" pitchFamily="34" charset="0"/>
            </a:endParaRPr>
          </a:p>
        </p:txBody>
      </p:sp>
      <p:grpSp>
        <p:nvGrpSpPr>
          <p:cNvPr id="3" name="object 3"/>
          <p:cNvGrpSpPr/>
          <p:nvPr/>
        </p:nvGrpSpPr>
        <p:grpSpPr>
          <a:xfrm>
            <a:off x="1731264" y="1436369"/>
            <a:ext cx="8729345" cy="692150"/>
            <a:chOff x="1731264" y="1436369"/>
            <a:chExt cx="8729345" cy="692150"/>
          </a:xfrm>
        </p:grpSpPr>
        <p:sp>
          <p:nvSpPr>
            <p:cNvPr id="4" name="object 4"/>
            <p:cNvSpPr/>
            <p:nvPr/>
          </p:nvSpPr>
          <p:spPr>
            <a:xfrm>
              <a:off x="1735836" y="1440941"/>
              <a:ext cx="8720455" cy="683260"/>
            </a:xfrm>
            <a:custGeom>
              <a:avLst/>
              <a:gdLst/>
              <a:ahLst/>
              <a:cxnLst/>
              <a:rect l="l" t="t" r="r" b="b"/>
              <a:pathLst>
                <a:path w="8720455" h="683260">
                  <a:moveTo>
                    <a:pt x="8720201" y="0"/>
                  </a:moveTo>
                  <a:lnTo>
                    <a:pt x="0" y="0"/>
                  </a:lnTo>
                  <a:lnTo>
                    <a:pt x="0" y="682751"/>
                  </a:lnTo>
                  <a:lnTo>
                    <a:pt x="8720201" y="682751"/>
                  </a:lnTo>
                  <a:lnTo>
                    <a:pt x="8720201" y="0"/>
                  </a:lnTo>
                  <a:close/>
                </a:path>
              </a:pathLst>
            </a:custGeom>
            <a:solidFill>
              <a:srgbClr val="DBEBF4"/>
            </a:solidFill>
          </p:spPr>
          <p:txBody>
            <a:bodyPr wrap="square" lIns="0" tIns="0" rIns="0" bIns="0" rtlCol="0"/>
            <a:lstStyle/>
            <a:p>
              <a:endParaRPr/>
            </a:p>
          </p:txBody>
        </p:sp>
        <p:sp>
          <p:nvSpPr>
            <p:cNvPr id="5" name="object 5"/>
            <p:cNvSpPr/>
            <p:nvPr/>
          </p:nvSpPr>
          <p:spPr>
            <a:xfrm>
              <a:off x="1735836" y="1440941"/>
              <a:ext cx="8720455" cy="683260"/>
            </a:xfrm>
            <a:custGeom>
              <a:avLst/>
              <a:gdLst/>
              <a:ahLst/>
              <a:cxnLst/>
              <a:rect l="l" t="t" r="r" b="b"/>
              <a:pathLst>
                <a:path w="8720455" h="683260">
                  <a:moveTo>
                    <a:pt x="0" y="682751"/>
                  </a:moveTo>
                  <a:lnTo>
                    <a:pt x="8720200" y="682751"/>
                  </a:lnTo>
                  <a:lnTo>
                    <a:pt x="8720200" y="0"/>
                  </a:lnTo>
                  <a:lnTo>
                    <a:pt x="0" y="0"/>
                  </a:lnTo>
                  <a:lnTo>
                    <a:pt x="0" y="682751"/>
                  </a:lnTo>
                  <a:close/>
                </a:path>
              </a:pathLst>
            </a:custGeom>
            <a:ln w="9144">
              <a:solidFill>
                <a:srgbClr val="075216"/>
              </a:solidFill>
            </a:ln>
          </p:spPr>
          <p:txBody>
            <a:bodyPr wrap="square" lIns="0" tIns="0" rIns="0" bIns="0" rtlCol="0"/>
            <a:lstStyle/>
            <a:p>
              <a:endParaRPr/>
            </a:p>
          </p:txBody>
        </p:sp>
      </p:grpSp>
      <p:sp>
        <p:nvSpPr>
          <p:cNvPr id="6" name="object 6"/>
          <p:cNvSpPr txBox="1"/>
          <p:nvPr/>
        </p:nvSpPr>
        <p:spPr>
          <a:xfrm>
            <a:off x="1807589" y="1495868"/>
            <a:ext cx="1367155" cy="513080"/>
          </a:xfrm>
          <a:prstGeom prst="rect">
            <a:avLst/>
          </a:prstGeom>
        </p:spPr>
        <p:txBody>
          <a:bodyPr vert="horz" wrap="square" lIns="0" tIns="12065" rIns="0" bIns="0" rtlCol="0">
            <a:spAutoFit/>
          </a:bodyPr>
          <a:lstStyle/>
          <a:p>
            <a:pPr>
              <a:lnSpc>
                <a:spcPct val="100000"/>
              </a:lnSpc>
              <a:spcBef>
                <a:spcPts val="95"/>
              </a:spcBef>
            </a:pPr>
            <a:r>
              <a:rPr sz="3200" spc="-20" dirty="0">
                <a:solidFill>
                  <a:srgbClr val="117627"/>
                </a:solidFill>
                <a:latin typeface="Franklin Gothic Medium"/>
                <a:cs typeface="Open Sans" panose="020B0606030504020204" pitchFamily="34" charset="0"/>
              </a:rPr>
              <a:t>Endings</a:t>
            </a:r>
            <a:endParaRPr sz="3200" dirty="0">
              <a:latin typeface="Franklin Gothic Medium"/>
              <a:cs typeface="Open Sans" panose="020B0606030504020204" pitchFamily="34" charset="0"/>
            </a:endParaRPr>
          </a:p>
        </p:txBody>
      </p:sp>
      <p:sp>
        <p:nvSpPr>
          <p:cNvPr id="7" name="object 7"/>
          <p:cNvSpPr txBox="1"/>
          <p:nvPr/>
        </p:nvSpPr>
        <p:spPr>
          <a:xfrm>
            <a:off x="3601592" y="1362137"/>
            <a:ext cx="6421755" cy="1342390"/>
          </a:xfrm>
          <a:prstGeom prst="rect">
            <a:avLst/>
          </a:prstGeom>
        </p:spPr>
        <p:txBody>
          <a:bodyPr vert="horz" wrap="square" lIns="0" tIns="12700" rIns="0" bIns="0" rtlCol="0">
            <a:spAutoFit/>
          </a:bodyPr>
          <a:lstStyle/>
          <a:p>
            <a:pPr marL="1018540" marR="5080" indent="-1019175">
              <a:lnSpc>
                <a:spcPct val="120000"/>
              </a:lnSpc>
              <a:spcBef>
                <a:spcPts val="100"/>
              </a:spcBef>
              <a:tabLst>
                <a:tab pos="913130" algn="l"/>
                <a:tab pos="2456815" algn="l"/>
                <a:tab pos="3371215" algn="l"/>
                <a:tab pos="4081779" algn="l"/>
              </a:tabLst>
            </a:pPr>
            <a:r>
              <a:rPr sz="3600" spc="-50" dirty="0">
                <a:solidFill>
                  <a:srgbClr val="117627"/>
                </a:solidFill>
                <a:latin typeface="Franklin Gothic Medium"/>
                <a:cs typeface="Open Sans" panose="020B0606030504020204" pitchFamily="34" charset="0"/>
              </a:rPr>
              <a:t>→</a:t>
            </a:r>
            <a:r>
              <a:rPr sz="3600" dirty="0">
                <a:solidFill>
                  <a:srgbClr val="117627"/>
                </a:solidFill>
                <a:latin typeface="Franklin Gothic Medium"/>
                <a:cs typeface="Open Sans" panose="020B0606030504020204" pitchFamily="34" charset="0"/>
              </a:rPr>
              <a:t>	</a:t>
            </a:r>
            <a:r>
              <a:rPr sz="3600" spc="-10" dirty="0">
                <a:solidFill>
                  <a:srgbClr val="117627"/>
                </a:solidFill>
                <a:latin typeface="Franklin Gothic Medium"/>
                <a:cs typeface="Open Sans" panose="020B0606030504020204" pitchFamily="34" charset="0"/>
              </a:rPr>
              <a:t>Chaos</a:t>
            </a:r>
            <a:r>
              <a:rPr sz="3600" dirty="0">
                <a:solidFill>
                  <a:srgbClr val="117627"/>
                </a:solidFill>
                <a:latin typeface="Franklin Gothic Medium"/>
                <a:cs typeface="Open Sans" panose="020B0606030504020204" pitchFamily="34" charset="0"/>
              </a:rPr>
              <a:t>	</a:t>
            </a:r>
            <a:r>
              <a:rPr sz="3600" spc="-50" dirty="0">
                <a:solidFill>
                  <a:srgbClr val="117627"/>
                </a:solidFill>
                <a:latin typeface="Franklin Gothic Medium"/>
                <a:cs typeface="Open Sans" panose="020B0606030504020204" pitchFamily="34" charset="0"/>
              </a:rPr>
              <a:t>→</a:t>
            </a:r>
            <a:r>
              <a:rPr sz="3600" dirty="0">
                <a:solidFill>
                  <a:srgbClr val="117627"/>
                </a:solidFill>
                <a:latin typeface="Franklin Gothic Medium"/>
                <a:cs typeface="Open Sans" panose="020B0606030504020204" pitchFamily="34" charset="0"/>
              </a:rPr>
              <a:t>	</a:t>
            </a:r>
            <a:r>
              <a:rPr sz="3600" spc="-45" dirty="0">
                <a:solidFill>
                  <a:srgbClr val="117627"/>
                </a:solidFill>
                <a:latin typeface="Franklin Gothic Medium"/>
                <a:cs typeface="Open Sans" panose="020B0606030504020204" pitchFamily="34" charset="0"/>
              </a:rPr>
              <a:t>New</a:t>
            </a:r>
            <a:r>
              <a:rPr sz="3600" spc="-204" dirty="0">
                <a:solidFill>
                  <a:srgbClr val="117627"/>
                </a:solidFill>
                <a:latin typeface="Franklin Gothic Medium"/>
                <a:cs typeface="Open Sans" panose="020B0606030504020204" pitchFamily="34" charset="0"/>
              </a:rPr>
              <a:t> </a:t>
            </a:r>
            <a:r>
              <a:rPr sz="3600" spc="-55" dirty="0">
                <a:solidFill>
                  <a:srgbClr val="117627"/>
                </a:solidFill>
                <a:latin typeface="Franklin Gothic Medium"/>
                <a:cs typeface="Open Sans" panose="020B0606030504020204" pitchFamily="34" charset="0"/>
              </a:rPr>
              <a:t>Beginnings </a:t>
            </a:r>
            <a:r>
              <a:rPr sz="3600" spc="-10" dirty="0">
                <a:solidFill>
                  <a:srgbClr val="494949"/>
                </a:solidFill>
                <a:latin typeface="Franklin Gothic Medium"/>
                <a:cs typeface="Open Sans" panose="020B0606030504020204" pitchFamily="34" charset="0"/>
              </a:rPr>
              <a:t>(Wait)</a:t>
            </a:r>
            <a:r>
              <a:rPr sz="3600" dirty="0">
                <a:solidFill>
                  <a:srgbClr val="494949"/>
                </a:solidFill>
                <a:latin typeface="Franklin Gothic Medium"/>
                <a:cs typeface="Open Sans" panose="020B0606030504020204" pitchFamily="34" charset="0"/>
              </a:rPr>
              <a:t>			</a:t>
            </a:r>
            <a:r>
              <a:rPr sz="3600" spc="-10" dirty="0">
                <a:solidFill>
                  <a:srgbClr val="494949"/>
                </a:solidFill>
                <a:latin typeface="Franklin Gothic Medium"/>
                <a:cs typeface="Open Sans" panose="020B0606030504020204" pitchFamily="34" charset="0"/>
              </a:rPr>
              <a:t>(Start)</a:t>
            </a:r>
            <a:endParaRPr sz="3600" dirty="0">
              <a:latin typeface="Franklin Gothic Medium"/>
              <a:cs typeface="Open Sans" panose="020B0606030504020204" pitchFamily="34" charset="0"/>
            </a:endParaRPr>
          </a:p>
        </p:txBody>
      </p:sp>
      <p:sp>
        <p:nvSpPr>
          <p:cNvPr id="8" name="object 8"/>
          <p:cNvSpPr txBox="1"/>
          <p:nvPr/>
        </p:nvSpPr>
        <p:spPr>
          <a:xfrm>
            <a:off x="1963926" y="2130487"/>
            <a:ext cx="1156970" cy="574040"/>
          </a:xfrm>
          <a:prstGeom prst="rect">
            <a:avLst/>
          </a:prstGeom>
        </p:spPr>
        <p:txBody>
          <a:bodyPr vert="horz" wrap="square" lIns="0" tIns="12700" rIns="0" bIns="0" rtlCol="0">
            <a:spAutoFit/>
          </a:bodyPr>
          <a:lstStyle/>
          <a:p>
            <a:pPr marL="12700">
              <a:lnSpc>
                <a:spcPct val="100000"/>
              </a:lnSpc>
              <a:spcBef>
                <a:spcPts val="100"/>
              </a:spcBef>
            </a:pPr>
            <a:r>
              <a:rPr sz="3600" spc="-45" dirty="0">
                <a:solidFill>
                  <a:srgbClr val="494949"/>
                </a:solidFill>
                <a:latin typeface="Franklin Gothic Medium"/>
                <a:cs typeface="Open Sans" panose="020B0606030504020204" pitchFamily="34" charset="0"/>
              </a:rPr>
              <a:t>(Stop)</a:t>
            </a:r>
            <a:endParaRPr sz="3600" dirty="0">
              <a:latin typeface="Franklin Gothic Medium"/>
              <a:cs typeface="Open Sans" panose="020B0606030504020204" pitchFamily="34" charset="0"/>
            </a:endParaRPr>
          </a:p>
        </p:txBody>
      </p:sp>
      <p:sp>
        <p:nvSpPr>
          <p:cNvPr id="9" name="object 9"/>
          <p:cNvSpPr txBox="1"/>
          <p:nvPr/>
        </p:nvSpPr>
        <p:spPr>
          <a:xfrm>
            <a:off x="1973070" y="3110610"/>
            <a:ext cx="8206740" cy="2464777"/>
          </a:xfrm>
          <a:prstGeom prst="rect">
            <a:avLst/>
          </a:prstGeom>
        </p:spPr>
        <p:txBody>
          <a:bodyPr vert="horz" wrap="square" lIns="0" tIns="12700" rIns="0" bIns="0" rtlCol="0">
            <a:spAutoFit/>
          </a:bodyPr>
          <a:lstStyle/>
          <a:p>
            <a:pPr marL="354965" marR="5080" indent="-342900">
              <a:lnSpc>
                <a:spcPct val="100000"/>
              </a:lnSpc>
              <a:spcBef>
                <a:spcPts val="100"/>
              </a:spcBef>
              <a:buFont typeface="Arial"/>
              <a:buChar char="•"/>
              <a:tabLst>
                <a:tab pos="354965" algn="l"/>
              </a:tabLst>
            </a:pP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3200"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starting</a:t>
            </a:r>
            <a:r>
              <a:rPr sz="32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point</a:t>
            </a:r>
            <a:r>
              <a:rPr sz="3200" spc="-1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for</a:t>
            </a:r>
            <a:r>
              <a:rPr sz="3200" spc="-1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transition</a:t>
            </a:r>
            <a:r>
              <a:rPr sz="3200"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is</a:t>
            </a:r>
            <a:r>
              <a:rPr sz="3200" spc="-1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not</a:t>
            </a:r>
            <a:r>
              <a:rPr sz="3200" spc="-1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the </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change.</a:t>
            </a:r>
            <a:endParaRPr sz="3200" dirty="0">
              <a:latin typeface="Open Sans" panose="020B0606030504020204" pitchFamily="34" charset="0"/>
              <a:ea typeface="Open Sans" panose="020B0606030504020204" pitchFamily="34" charset="0"/>
              <a:cs typeface="Open Sans" panose="020B0606030504020204" pitchFamily="34" charset="0"/>
            </a:endParaRPr>
          </a:p>
          <a:p>
            <a:pPr marL="355600" marR="554355" indent="-342900">
              <a:lnSpc>
                <a:spcPct val="100000"/>
              </a:lnSpc>
              <a:spcBef>
                <a:spcPts val="900"/>
              </a:spcBef>
              <a:buFont typeface="Arial"/>
              <a:buChar char="•"/>
              <a:tabLst>
                <a:tab pos="355600" algn="l"/>
              </a:tabLst>
            </a:pPr>
            <a:r>
              <a:rPr sz="3200" spc="-25" dirty="0">
                <a:solidFill>
                  <a:srgbClr val="006DC0"/>
                </a:solidFill>
                <a:latin typeface="Open Sans" panose="020B0606030504020204" pitchFamily="34" charset="0"/>
                <a:ea typeface="Open Sans" panose="020B0606030504020204" pitchFamily="34" charset="0"/>
                <a:cs typeface="Open Sans" panose="020B0606030504020204" pitchFamily="34" charset="0"/>
              </a:rPr>
              <a:t>ENDINGS</a:t>
            </a:r>
            <a:r>
              <a:rPr sz="3200" spc="-190" dirty="0">
                <a:solidFill>
                  <a:srgbClr val="006DC0"/>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are</a:t>
            </a:r>
            <a:r>
              <a:rPr sz="3200" spc="-1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required</a:t>
            </a:r>
            <a:r>
              <a:rPr sz="3200" spc="-1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32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leave</a:t>
            </a:r>
            <a:r>
              <a:rPr sz="3200" spc="-19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32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old </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behind.</a:t>
            </a:r>
            <a:endParaRPr sz="3200" dirty="0">
              <a:latin typeface="Open Sans" panose="020B0606030504020204" pitchFamily="34" charset="0"/>
              <a:ea typeface="Open Sans" panose="020B0606030504020204" pitchFamily="34" charset="0"/>
              <a:cs typeface="Open Sans" panose="020B0606030504020204" pitchFamily="34" charset="0"/>
            </a:endParaRPr>
          </a:p>
          <a:p>
            <a:pPr marL="931544">
              <a:lnSpc>
                <a:spcPct val="100000"/>
              </a:lnSpc>
              <a:spcBef>
                <a:spcPts val="655"/>
              </a:spcBef>
            </a:pPr>
            <a:r>
              <a:rPr sz="1600" i="1"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*William</a:t>
            </a:r>
            <a:r>
              <a:rPr sz="1600" i="1"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i="1"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Bridges,</a:t>
            </a:r>
            <a:r>
              <a:rPr sz="1600" i="1"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i="1"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Managing</a:t>
            </a:r>
            <a:r>
              <a:rPr sz="1600" i="1" spc="-9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i="1"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Transitions:</a:t>
            </a:r>
            <a:r>
              <a:rPr sz="1600" i="1" spc="-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i="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Making</a:t>
            </a:r>
            <a:r>
              <a:rPr sz="1600" i="1"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1600" i="1"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i="1"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Most</a:t>
            </a:r>
            <a:r>
              <a:rPr sz="1600" i="1"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i="1"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1600" i="1"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1600" i="1"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Change</a:t>
            </a:r>
            <a:endParaRPr sz="1600"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object 5">
            <a:extLst>
              <a:ext uri="{FF2B5EF4-FFF2-40B4-BE49-F238E27FC236}">
                <a16:creationId xmlns:a16="http://schemas.microsoft.com/office/drawing/2014/main" id="{B13E52D4-9CE2-8A49-22FA-5DE1702E56D0}"/>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137</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5299" y="304912"/>
            <a:ext cx="11201400" cy="1243930"/>
          </a:xfrm>
          <a:prstGeom prst="rect">
            <a:avLst/>
          </a:prstGeom>
        </p:spPr>
        <p:txBody>
          <a:bodyPr vert="horz" wrap="square" lIns="0" tIns="12700" rIns="0" bIns="0" rtlCol="0">
            <a:spAutoFit/>
          </a:bodyPr>
          <a:lstStyle/>
          <a:p>
            <a:pPr marL="12700">
              <a:lnSpc>
                <a:spcPct val="100000"/>
              </a:lnSpc>
              <a:spcBef>
                <a:spcPts val="100"/>
              </a:spcBef>
            </a:pPr>
            <a:r>
              <a:rPr lang="en-US" sz="4000" dirty="0">
                <a:solidFill>
                  <a:srgbClr val="117624"/>
                </a:solidFill>
                <a:latin typeface="Open Sans" panose="020B0606030504020204" pitchFamily="34" charset="0"/>
                <a:ea typeface="Open Sans" panose="020B0606030504020204" pitchFamily="34" charset="0"/>
                <a:cs typeface="Open Sans" panose="020B0606030504020204" pitchFamily="34" charset="0"/>
              </a:rPr>
              <a:t>Key Leadership Issue: </a:t>
            </a:r>
            <a:br>
              <a:rPr lang="en-US" sz="4000" dirty="0">
                <a:solidFill>
                  <a:srgbClr val="117624"/>
                </a:solidFill>
                <a:latin typeface="Open Sans" panose="020B0606030504020204" pitchFamily="34" charset="0"/>
                <a:ea typeface="Open Sans" panose="020B0606030504020204" pitchFamily="34" charset="0"/>
                <a:cs typeface="Open Sans" panose="020B0606030504020204" pitchFamily="34" charset="0"/>
              </a:rPr>
            </a:br>
            <a:r>
              <a:rPr lang="en-US" sz="4000" dirty="0">
                <a:solidFill>
                  <a:srgbClr val="117624"/>
                </a:solidFill>
                <a:latin typeface="Open Sans" panose="020B0606030504020204" pitchFamily="34" charset="0"/>
                <a:ea typeface="Open Sans" panose="020B0606030504020204" pitchFamily="34" charset="0"/>
                <a:cs typeface="Open Sans" panose="020B0606030504020204" pitchFamily="34" charset="0"/>
              </a:rPr>
              <a:t>Keeping the Board Focused On: </a:t>
            </a:r>
            <a:endParaRPr sz="40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1295400" y="1981200"/>
            <a:ext cx="9524747" cy="2936958"/>
          </a:xfrm>
          <a:prstGeom prst="rect">
            <a:avLst/>
          </a:prstGeom>
        </p:spPr>
        <p:txBody>
          <a:bodyPr vert="horz" wrap="square" lIns="0" tIns="12700" rIns="0" bIns="0" rtlCol="0">
            <a:spAutoFit/>
          </a:bodyPr>
          <a:lstStyle/>
          <a:p>
            <a:pPr marL="584200" indent="-571500">
              <a:lnSpc>
                <a:spcPts val="4320"/>
              </a:lnSpc>
              <a:spcBef>
                <a:spcPts val="100"/>
              </a:spcBef>
              <a:buFont typeface="Arial" panose="020B0604020202020204" pitchFamily="34" charset="0"/>
              <a:buChar char="•"/>
              <a:tabLst>
                <a:tab pos="583565" algn="l"/>
              </a:tabLst>
            </a:pPr>
            <a:r>
              <a:rPr lang="en-US"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P</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urpose</a:t>
            </a:r>
            <a:r>
              <a:rPr sz="3200" spc="-10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not</a:t>
            </a:r>
            <a:r>
              <a:rPr sz="32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just</a:t>
            </a:r>
            <a:r>
              <a:rPr sz="32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mission</a:t>
            </a:r>
            <a:r>
              <a:rPr sz="3200" spc="-11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a:t>
            </a:r>
            <a:endParaRPr sz="3200" dirty="0">
              <a:latin typeface="Open Sans" panose="020B0606030504020204" pitchFamily="34" charset="0"/>
              <a:ea typeface="Open Sans" panose="020B0606030504020204" pitchFamily="34" charset="0"/>
              <a:cs typeface="Open Sans" panose="020B0606030504020204" pitchFamily="34" charset="0"/>
            </a:endParaRPr>
          </a:p>
          <a:p>
            <a:pPr marL="584200">
              <a:lnSpc>
                <a:spcPts val="4320"/>
              </a:lnSpc>
            </a:pPr>
            <a:r>
              <a:rPr sz="3200" b="1" dirty="0">
                <a:solidFill>
                  <a:srgbClr val="494949"/>
                </a:solidFill>
                <a:latin typeface="Open Sans" panose="020B0606030504020204" pitchFamily="34" charset="0"/>
                <a:ea typeface="Open Sans" panose="020B0606030504020204" pitchFamily="34" charset="0"/>
                <a:cs typeface="Open Sans" panose="020B0606030504020204" pitchFamily="34" charset="0"/>
              </a:rPr>
              <a:t>monitor</a:t>
            </a:r>
            <a:r>
              <a:rPr sz="3200" b="1" spc="-1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b="1" dirty="0">
                <a:solidFill>
                  <a:srgbClr val="494949"/>
                </a:solidFill>
                <a:latin typeface="Open Sans" panose="020B0606030504020204" pitchFamily="34" charset="0"/>
                <a:ea typeface="Open Sans" panose="020B0606030504020204" pitchFamily="34" charset="0"/>
                <a:cs typeface="Open Sans" panose="020B0606030504020204" pitchFamily="34" charset="0"/>
              </a:rPr>
              <a:t>impact</a:t>
            </a:r>
            <a:r>
              <a:rPr sz="3200" b="1"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not</a:t>
            </a:r>
            <a:r>
              <a:rPr sz="3200"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just</a:t>
            </a:r>
            <a:r>
              <a:rPr sz="3200"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activity</a:t>
            </a:r>
            <a:endParaRPr sz="3200" dirty="0">
              <a:latin typeface="Open Sans" panose="020B0606030504020204" pitchFamily="34" charset="0"/>
              <a:ea typeface="Open Sans" panose="020B0606030504020204" pitchFamily="34" charset="0"/>
              <a:cs typeface="Open Sans" panose="020B0606030504020204" pitchFamily="34" charset="0"/>
            </a:endParaRPr>
          </a:p>
          <a:p>
            <a:pPr marL="583565" marR="62230" indent="-571500">
              <a:lnSpc>
                <a:spcPct val="79100"/>
              </a:lnSpc>
              <a:spcBef>
                <a:spcPts val="1015"/>
              </a:spcBef>
              <a:buFont typeface="Arial" panose="020B0604020202020204" pitchFamily="34" charset="0"/>
              <a:buChar char="•"/>
              <a:tabLst>
                <a:tab pos="584200" algn="l"/>
              </a:tabLst>
            </a:pP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Sustain</a:t>
            </a:r>
            <a:r>
              <a:rPr lang="en-US"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ing</a:t>
            </a:r>
            <a:r>
              <a:rPr sz="3200"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lang="en-US"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value</a:t>
            </a:r>
            <a:r>
              <a:rPr sz="3200"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a:t>
            </a:r>
            <a:r>
              <a:rPr sz="3200"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85" dirty="0">
                <a:solidFill>
                  <a:srgbClr val="494949"/>
                </a:solidFill>
                <a:latin typeface="Open Sans" panose="020B0606030504020204" pitchFamily="34" charset="0"/>
                <a:ea typeface="Open Sans" panose="020B0606030504020204" pitchFamily="34" charset="0"/>
                <a:cs typeface="Open Sans" panose="020B0606030504020204" pitchFamily="34" charset="0"/>
              </a:rPr>
              <a:t>treat</a:t>
            </a:r>
            <a:r>
              <a:rPr sz="3200" spc="-204"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b="1"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strategy</a:t>
            </a:r>
            <a:r>
              <a:rPr sz="3200" b="1"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b="1" dirty="0">
                <a:solidFill>
                  <a:srgbClr val="494949"/>
                </a:solidFill>
                <a:latin typeface="Open Sans" panose="020B0606030504020204" pitchFamily="34" charset="0"/>
                <a:ea typeface="Open Sans" panose="020B0606030504020204" pitchFamily="34" charset="0"/>
                <a:cs typeface="Open Sans" panose="020B0606030504020204" pitchFamily="34" charset="0"/>
              </a:rPr>
              <a:t>as</a:t>
            </a:r>
            <a:r>
              <a:rPr sz="3200" b="1" spc="-12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b="1"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a </a:t>
            </a:r>
            <a:r>
              <a:rPr sz="3200" b="1" dirty="0">
                <a:solidFill>
                  <a:srgbClr val="494949"/>
                </a:solidFill>
                <a:latin typeface="Open Sans" panose="020B0606030504020204" pitchFamily="34" charset="0"/>
                <a:ea typeface="Open Sans" panose="020B0606030504020204" pitchFamily="34" charset="0"/>
                <a:cs typeface="Open Sans" panose="020B0606030504020204" pitchFamily="34" charset="0"/>
              </a:rPr>
              <a:t>GPS</a:t>
            </a:r>
            <a:r>
              <a:rPr sz="3200" b="1"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rather</a:t>
            </a:r>
            <a:r>
              <a:rPr sz="32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than</a:t>
            </a:r>
            <a:r>
              <a:rPr sz="32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3200" spc="-11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roadmap</a:t>
            </a:r>
            <a:endParaRPr sz="3200" dirty="0">
              <a:latin typeface="Open Sans" panose="020B0606030504020204" pitchFamily="34" charset="0"/>
              <a:ea typeface="Open Sans" panose="020B0606030504020204" pitchFamily="34" charset="0"/>
              <a:cs typeface="Open Sans" panose="020B0606030504020204" pitchFamily="34" charset="0"/>
            </a:endParaRPr>
          </a:p>
          <a:p>
            <a:pPr marL="583565" marR="5080" indent="-571500">
              <a:lnSpc>
                <a:spcPct val="79200"/>
              </a:lnSpc>
              <a:spcBef>
                <a:spcPts val="994"/>
              </a:spcBef>
              <a:buFont typeface="Arial" panose="020B0604020202020204" pitchFamily="34" charset="0"/>
              <a:buChar char="•"/>
              <a:tabLst>
                <a:tab pos="582930" algn="l"/>
              </a:tabLst>
            </a:pP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Continuously</a:t>
            </a:r>
            <a:r>
              <a:rPr sz="3200" spc="-10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b="1" dirty="0">
                <a:solidFill>
                  <a:srgbClr val="494949"/>
                </a:solidFill>
                <a:latin typeface="Open Sans" panose="020B0606030504020204" pitchFamily="34" charset="0"/>
                <a:ea typeface="Open Sans" panose="020B0606030504020204" pitchFamily="34" charset="0"/>
                <a:cs typeface="Open Sans" panose="020B0606030504020204" pitchFamily="34" charset="0"/>
              </a:rPr>
              <a:t>adapt</a:t>
            </a:r>
            <a:r>
              <a:rPr sz="3200" b="1" spc="-16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b="1" dirty="0">
                <a:solidFill>
                  <a:srgbClr val="494949"/>
                </a:solidFill>
                <a:latin typeface="Open Sans" panose="020B0606030504020204" pitchFamily="34" charset="0"/>
                <a:ea typeface="Open Sans" panose="020B0606030504020204" pitchFamily="34" charset="0"/>
                <a:cs typeface="Open Sans" panose="020B0606030504020204" pitchFamily="34" charset="0"/>
              </a:rPr>
              <a:t>and</a:t>
            </a:r>
            <a:r>
              <a:rPr sz="3200" b="1"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b="1" spc="-20" dirty="0">
                <a:solidFill>
                  <a:srgbClr val="494949"/>
                </a:solidFill>
                <a:latin typeface="Open Sans" panose="020B0606030504020204" pitchFamily="34" charset="0"/>
                <a:ea typeface="Open Sans" panose="020B0606030504020204" pitchFamily="34" charset="0"/>
                <a:cs typeface="Open Sans" panose="020B0606030504020204" pitchFamily="34" charset="0"/>
              </a:rPr>
              <a:t>move </a:t>
            </a:r>
            <a:r>
              <a:rPr sz="3200" b="1" dirty="0">
                <a:solidFill>
                  <a:srgbClr val="494949"/>
                </a:solidFill>
                <a:latin typeface="Open Sans" panose="020B0606030504020204" pitchFamily="34" charset="0"/>
                <a:ea typeface="Open Sans" panose="020B0606030504020204" pitchFamily="34" charset="0"/>
                <a:cs typeface="Open Sans" panose="020B0606030504020204" pitchFamily="34" charset="0"/>
              </a:rPr>
              <a:t>forward</a:t>
            </a:r>
            <a:r>
              <a:rPr sz="3200" b="1" spc="-12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a:t>
            </a:r>
            <a:r>
              <a:rPr sz="32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don’t</a:t>
            </a:r>
            <a:r>
              <a:rPr sz="3200" spc="-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just</a:t>
            </a:r>
            <a:r>
              <a:rPr sz="3200" spc="-1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"pivot"</a:t>
            </a:r>
            <a:r>
              <a:rPr sz="32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or</a:t>
            </a:r>
            <a:r>
              <a:rPr sz="32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declare </a:t>
            </a:r>
            <a:r>
              <a:rPr sz="32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3200" spc="-1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2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"transformation”</a:t>
            </a:r>
            <a:endParaRPr sz="32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C67C1515-EE7D-A527-429E-4C48C43A773A}"/>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138</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523491" y="347599"/>
            <a:ext cx="8978265" cy="4829527"/>
          </a:xfrm>
          <a:prstGeom prst="rect">
            <a:avLst/>
          </a:prstGeom>
        </p:spPr>
        <p:txBody>
          <a:bodyPr vert="horz" wrap="square" lIns="0" tIns="12700" rIns="0" bIns="0" rtlCol="0">
            <a:spAutoFit/>
          </a:bodyPr>
          <a:lstStyle/>
          <a:p>
            <a:pPr marL="200025" algn="ctr">
              <a:lnSpc>
                <a:spcPct val="100000"/>
              </a:lnSpc>
              <a:spcBef>
                <a:spcPts val="100"/>
              </a:spcBef>
            </a:pPr>
            <a:r>
              <a:rPr sz="3600" b="1" spc="-25" dirty="0">
                <a:solidFill>
                  <a:srgbClr val="117624"/>
                </a:solidFill>
                <a:latin typeface="Open Sans" panose="020B0606030504020204" pitchFamily="34" charset="0"/>
                <a:ea typeface="Open Sans" panose="020B0606030504020204" pitchFamily="34" charset="0"/>
                <a:cs typeface="Open Sans" panose="020B0606030504020204" pitchFamily="34" charset="0"/>
              </a:rPr>
              <a:t>So…</a:t>
            </a:r>
            <a:endParaRPr sz="3600"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2095"/>
              </a:spcBef>
            </a:pPr>
            <a:endParaRPr sz="3600" dirty="0">
              <a:latin typeface="Open Sans" panose="020B0606030504020204" pitchFamily="34" charset="0"/>
              <a:ea typeface="Open Sans" panose="020B0606030504020204" pitchFamily="34" charset="0"/>
              <a:cs typeface="Open Sans" panose="020B0606030504020204" pitchFamily="34" charset="0"/>
            </a:endParaRPr>
          </a:p>
          <a:p>
            <a:pPr marL="524510" marR="5080" indent="-511809">
              <a:lnSpc>
                <a:spcPct val="100000"/>
              </a:lnSpc>
              <a:buAutoNum type="arabicPeriod"/>
              <a:tabLst>
                <a:tab pos="528320" algn="l"/>
              </a:tabLst>
            </a:pP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What</a:t>
            </a:r>
            <a:r>
              <a:rPr sz="3600"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will</a:t>
            </a:r>
            <a:r>
              <a:rPr sz="3600"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we</a:t>
            </a:r>
            <a:r>
              <a:rPr sz="3600" spc="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do</a:t>
            </a:r>
            <a:r>
              <a:rPr sz="3600"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differently</a:t>
            </a:r>
            <a:r>
              <a:rPr sz="3600"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as</a:t>
            </a:r>
            <a:r>
              <a:rPr sz="3600"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3600" spc="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result</a:t>
            </a:r>
            <a:r>
              <a:rPr sz="3600" spc="3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of </a:t>
            </a: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3600"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spc="-30" dirty="0">
                <a:solidFill>
                  <a:srgbClr val="494949"/>
                </a:solidFill>
                <a:latin typeface="Open Sans" panose="020B0606030504020204" pitchFamily="34" charset="0"/>
                <a:ea typeface="Open Sans" panose="020B0606030504020204" pitchFamily="34" charset="0"/>
                <a:cs typeface="Open Sans" panose="020B0606030504020204" pitchFamily="34" charset="0"/>
              </a:rPr>
              <a:t>conversations</a:t>
            </a:r>
            <a:r>
              <a:rPr sz="36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over</a:t>
            </a:r>
            <a:r>
              <a:rPr sz="36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the</a:t>
            </a:r>
            <a:r>
              <a:rPr sz="36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last</a:t>
            </a:r>
            <a:r>
              <a:rPr sz="3600" spc="-1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two</a:t>
            </a:r>
            <a:r>
              <a:rPr sz="3600" spc="-15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days?</a:t>
            </a:r>
            <a:endParaRPr sz="3600" dirty="0">
              <a:latin typeface="Open Sans" panose="020B0606030504020204" pitchFamily="34" charset="0"/>
              <a:ea typeface="Open Sans" panose="020B0606030504020204" pitchFamily="34" charset="0"/>
              <a:cs typeface="Open Sans" panose="020B0606030504020204" pitchFamily="34" charset="0"/>
            </a:endParaRPr>
          </a:p>
          <a:p>
            <a:pPr marL="523875" marR="595630" indent="-511809">
              <a:lnSpc>
                <a:spcPct val="100000"/>
              </a:lnSpc>
              <a:spcBef>
                <a:spcPts val="900"/>
              </a:spcBef>
              <a:buAutoNum type="arabicPeriod"/>
              <a:tabLst>
                <a:tab pos="527685" algn="l"/>
              </a:tabLst>
            </a:pP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What</a:t>
            </a:r>
            <a:r>
              <a:rPr sz="3600" spc="-1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will</a:t>
            </a:r>
            <a:r>
              <a:rPr sz="3600" spc="-18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we</a:t>
            </a:r>
            <a:r>
              <a:rPr sz="3600" spc="-17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direct/assist</a:t>
            </a:r>
            <a:r>
              <a:rPr sz="3600" spc="-1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others</a:t>
            </a:r>
            <a:r>
              <a:rPr sz="3600" spc="-16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to</a:t>
            </a:r>
            <a:r>
              <a:rPr sz="3600" spc="-1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spc="-25" dirty="0">
                <a:solidFill>
                  <a:srgbClr val="494949"/>
                </a:solidFill>
                <a:latin typeface="Open Sans" panose="020B0606030504020204" pitchFamily="34" charset="0"/>
                <a:ea typeface="Open Sans" panose="020B0606030504020204" pitchFamily="34" charset="0"/>
                <a:cs typeface="Open Sans" panose="020B0606030504020204" pitchFamily="34" charset="0"/>
              </a:rPr>
              <a:t>do differently</a:t>
            </a:r>
            <a:r>
              <a:rPr sz="3600" spc="-14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as</a:t>
            </a:r>
            <a:r>
              <a:rPr sz="3600" spc="-80"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a</a:t>
            </a:r>
            <a:r>
              <a:rPr sz="3600" spc="-5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result</a:t>
            </a:r>
            <a:r>
              <a:rPr sz="3600" spc="-7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dirty="0">
                <a:solidFill>
                  <a:srgbClr val="494949"/>
                </a:solidFill>
                <a:latin typeface="Open Sans" panose="020B0606030504020204" pitchFamily="34" charset="0"/>
                <a:ea typeface="Open Sans" panose="020B0606030504020204" pitchFamily="34" charset="0"/>
                <a:cs typeface="Open Sans" panose="020B0606030504020204" pitchFamily="34" charset="0"/>
              </a:rPr>
              <a:t>of</a:t>
            </a:r>
            <a:r>
              <a:rPr sz="3600" spc="-45" dirty="0">
                <a:solidFill>
                  <a:srgbClr val="494949"/>
                </a:solidFill>
                <a:latin typeface="Open Sans" panose="020B0606030504020204" pitchFamily="34" charset="0"/>
                <a:ea typeface="Open Sans" panose="020B0606030504020204" pitchFamily="34" charset="0"/>
                <a:cs typeface="Open Sans" panose="020B0606030504020204" pitchFamily="34" charset="0"/>
              </a:rPr>
              <a:t> </a:t>
            </a:r>
            <a:r>
              <a:rPr sz="3600" spc="-10" dirty="0">
                <a:solidFill>
                  <a:srgbClr val="494949"/>
                </a:solidFill>
                <a:latin typeface="Open Sans" panose="020B0606030504020204" pitchFamily="34" charset="0"/>
                <a:ea typeface="Open Sans" panose="020B0606030504020204" pitchFamily="34" charset="0"/>
                <a:cs typeface="Open Sans" panose="020B0606030504020204" pitchFamily="34" charset="0"/>
              </a:rPr>
              <a:t>these 	conversations?</a:t>
            </a:r>
            <a:endParaRPr sz="3600"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5">
            <a:extLst>
              <a:ext uri="{FF2B5EF4-FFF2-40B4-BE49-F238E27FC236}">
                <a16:creationId xmlns:a16="http://schemas.microsoft.com/office/drawing/2014/main" id="{A8CC2527-89AB-B5B0-81FF-FCCD1418A5D0}"/>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139</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92988" y="10922"/>
            <a:ext cx="11006023" cy="519577"/>
          </a:xfrm>
          <a:prstGeom prst="rect">
            <a:avLst/>
          </a:prstGeom>
        </p:spPr>
        <p:txBody>
          <a:bodyPr vert="horz" wrap="square" lIns="0" tIns="148792" rIns="0" bIns="0" rtlCol="0">
            <a:spAutoFit/>
          </a:bodyPr>
          <a:lstStyle/>
          <a:p>
            <a:pPr marL="4707890">
              <a:lnSpc>
                <a:spcPct val="100000"/>
              </a:lnSpc>
              <a:spcBef>
                <a:spcPts val="100"/>
              </a:spcBef>
            </a:pPr>
            <a:r>
              <a:rPr dirty="0">
                <a:latin typeface="Open Sans" panose="020B0606030504020204" pitchFamily="34" charset="0"/>
                <a:ea typeface="Open Sans" panose="020B0606030504020204" pitchFamily="34" charset="0"/>
                <a:cs typeface="Open Sans" panose="020B0606030504020204" pitchFamily="34" charset="0"/>
              </a:rPr>
              <a:t>Glenn</a:t>
            </a:r>
            <a:r>
              <a:rPr spc="-85" dirty="0">
                <a:latin typeface="Open Sans" panose="020B0606030504020204" pitchFamily="34" charset="0"/>
                <a:ea typeface="Open Sans" panose="020B0606030504020204" pitchFamily="34" charset="0"/>
                <a:cs typeface="Open Sans" panose="020B0606030504020204" pitchFamily="34" charset="0"/>
              </a:rPr>
              <a:t> </a:t>
            </a:r>
            <a:r>
              <a:rPr spc="-35" dirty="0">
                <a:latin typeface="Open Sans" panose="020B0606030504020204" pitchFamily="34" charset="0"/>
                <a:ea typeface="Open Sans" panose="020B0606030504020204" pitchFamily="34" charset="0"/>
                <a:cs typeface="Open Sans" panose="020B0606030504020204" pitchFamily="34" charset="0"/>
              </a:rPr>
              <a:t>Tecker</a:t>
            </a:r>
          </a:p>
        </p:txBody>
      </p:sp>
      <p:sp>
        <p:nvSpPr>
          <p:cNvPr id="3" name="object 3"/>
          <p:cNvSpPr txBox="1"/>
          <p:nvPr/>
        </p:nvSpPr>
        <p:spPr>
          <a:xfrm>
            <a:off x="1830704" y="609600"/>
            <a:ext cx="8209280" cy="1210945"/>
          </a:xfrm>
          <a:prstGeom prst="rect">
            <a:avLst/>
          </a:prstGeom>
        </p:spPr>
        <p:txBody>
          <a:bodyPr vert="horz" wrap="square" lIns="0" tIns="12065" rIns="0" bIns="0" rtlCol="0">
            <a:spAutoFit/>
          </a:bodyPr>
          <a:lstStyle/>
          <a:p>
            <a:pPr marL="12700" marR="105410">
              <a:lnSpc>
                <a:spcPct val="100000"/>
              </a:lnSpc>
              <a:spcBef>
                <a:spcPts val="95"/>
              </a:spcBef>
            </a:pPr>
            <a:r>
              <a:rPr sz="1100" dirty="0">
                <a:latin typeface="Open Sans" panose="020B0606030504020204" pitchFamily="34" charset="0"/>
                <a:ea typeface="Open Sans" panose="020B0606030504020204" pitchFamily="34" charset="0"/>
                <a:cs typeface="Open Sans" panose="020B0606030504020204" pitchFamily="34" charset="0"/>
              </a:rPr>
              <a:t>Glenn</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Tecker</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is</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Chairman</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Co-</a:t>
            </a:r>
            <a:r>
              <a:rPr sz="1100" dirty="0">
                <a:latin typeface="Open Sans" panose="020B0606030504020204" pitchFamily="34" charset="0"/>
                <a:ea typeface="Open Sans" panose="020B0606030504020204" pitchFamily="34" charset="0"/>
                <a:cs typeface="Open Sans" panose="020B0606030504020204" pitchFamily="34" charset="0"/>
              </a:rPr>
              <a:t>CEO</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of Tecker</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International,</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LLC,</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multinational</a:t>
            </a:r>
            <a:r>
              <a:rPr sz="1100" spc="-4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consulting</a:t>
            </a:r>
            <a:r>
              <a:rPr sz="1100" spc="-4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practice</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that</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has </a:t>
            </a:r>
            <a:r>
              <a:rPr sz="1100" spc="-10" dirty="0">
                <a:latin typeface="Open Sans" panose="020B0606030504020204" pitchFamily="34" charset="0"/>
                <a:ea typeface="Open Sans" panose="020B0606030504020204" pitchFamily="34" charset="0"/>
                <a:cs typeface="Open Sans" panose="020B0606030504020204" pitchFamily="34" charset="0"/>
              </a:rPr>
              <a:t>completed</a:t>
            </a:r>
            <a:r>
              <a:rPr sz="1100" spc="-4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projects</a:t>
            </a:r>
            <a:r>
              <a:rPr sz="1100" spc="-4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for</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over</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2000 </a:t>
            </a:r>
            <a:r>
              <a:rPr sz="1100" dirty="0">
                <a:latin typeface="Open Sans" panose="020B0606030504020204" pitchFamily="34" charset="0"/>
                <a:ea typeface="Open Sans" panose="020B0606030504020204" pitchFamily="34" charset="0"/>
                <a:cs typeface="Open Sans" panose="020B0606030504020204" pitchFamily="34" charset="0"/>
              </a:rPr>
              <a:t>groups</a:t>
            </a:r>
            <a:r>
              <a:rPr sz="1100" spc="-5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in</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the</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U.S.,</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Europe,</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Canada,</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Asia,</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Scandinavia,</a:t>
            </a:r>
            <a:r>
              <a:rPr sz="1100" spc="-4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Mexico,</a:t>
            </a:r>
            <a:r>
              <a:rPr sz="1100" spc="-4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Central</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America.</a:t>
            </a:r>
            <a:endParaRPr sz="1100"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75"/>
              </a:spcBef>
            </a:pPr>
            <a:endParaRPr sz="1100" dirty="0">
              <a:latin typeface="Open Sans" panose="020B0606030504020204" pitchFamily="34" charset="0"/>
              <a:ea typeface="Open Sans" panose="020B0606030504020204" pitchFamily="34" charset="0"/>
              <a:cs typeface="Open Sans" panose="020B0606030504020204" pitchFamily="34" charset="0"/>
            </a:endParaRPr>
          </a:p>
          <a:p>
            <a:pPr marL="12700" marR="5080" indent="-635">
              <a:lnSpc>
                <a:spcPct val="100000"/>
              </a:lnSpc>
            </a:pPr>
            <a:r>
              <a:rPr sz="1100" dirty="0">
                <a:latin typeface="Open Sans" panose="020B0606030504020204" pitchFamily="34" charset="0"/>
                <a:ea typeface="Open Sans" panose="020B0606030504020204" pitchFamily="34" charset="0"/>
                <a:cs typeface="Open Sans" panose="020B0606030504020204" pitchFamily="34" charset="0"/>
              </a:rPr>
              <a:t>Glenn</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is</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widely</a:t>
            </a:r>
            <a:r>
              <a:rPr sz="1100" spc="-20" dirty="0">
                <a:latin typeface="Open Sans" panose="020B0606030504020204" pitchFamily="34" charset="0"/>
                <a:ea typeface="Open Sans" panose="020B0606030504020204" pitchFamily="34" charset="0"/>
                <a:cs typeface="Open Sans" panose="020B0606030504020204" pitchFamily="34" charset="0"/>
              </a:rPr>
              <a:t> acknowledged</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as</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one</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of</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the</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world’s</a:t>
            </a:r>
            <a:r>
              <a:rPr sz="1100" spc="-3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foremost</a:t>
            </a:r>
            <a:r>
              <a:rPr sz="1100" spc="-6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experts</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on</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leadership</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strategy.</a:t>
            </a:r>
            <a:r>
              <a:rPr sz="1100" spc="-5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Having</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worked</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in</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executive capacity</a:t>
            </a:r>
            <a:r>
              <a:rPr sz="1100" spc="-40"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with </a:t>
            </a:r>
            <a:r>
              <a:rPr sz="1100" spc="-10" dirty="0">
                <a:latin typeface="Open Sans" panose="020B0606030504020204" pitchFamily="34" charset="0"/>
                <a:ea typeface="Open Sans" panose="020B0606030504020204" pitchFamily="34" charset="0"/>
                <a:cs typeface="Open Sans" panose="020B0606030504020204" pitchFamily="34" charset="0"/>
              </a:rPr>
              <a:t>businesses,</a:t>
            </a:r>
            <a:r>
              <a:rPr sz="1100" spc="-5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public</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agencies,</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non-</a:t>
            </a:r>
            <a:r>
              <a:rPr sz="1100" dirty="0">
                <a:latin typeface="Open Sans" panose="020B0606030504020204" pitchFamily="34" charset="0"/>
                <a:ea typeface="Open Sans" panose="020B0606030504020204" pitchFamily="34" charset="0"/>
                <a:cs typeface="Open Sans" panose="020B0606030504020204" pitchFamily="34" charset="0"/>
              </a:rPr>
              <a:t>profit</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organizations,</a:t>
            </a:r>
            <a:r>
              <a:rPr sz="1100" spc="-4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he</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has</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also</a:t>
            </a:r>
            <a:r>
              <a:rPr sz="1100" spc="-4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served</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as</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board</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member</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for</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number</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of</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non-profit</a:t>
            </a:r>
            <a:r>
              <a:rPr sz="1100" spc="-4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 </a:t>
            </a:r>
            <a:r>
              <a:rPr sz="1100" spc="-25" dirty="0">
                <a:latin typeface="Open Sans" panose="020B0606030504020204" pitchFamily="34" charset="0"/>
                <a:ea typeface="Open Sans" panose="020B0606030504020204" pitchFamily="34" charset="0"/>
                <a:cs typeface="Open Sans" panose="020B0606030504020204" pitchFamily="34" charset="0"/>
              </a:rPr>
              <a:t>for-</a:t>
            </a:r>
            <a:r>
              <a:rPr sz="1100" spc="-10" dirty="0">
                <a:latin typeface="Open Sans" panose="020B0606030504020204" pitchFamily="34" charset="0"/>
                <a:ea typeface="Open Sans" panose="020B0606030504020204" pitchFamily="34" charset="0"/>
                <a:cs typeface="Open Sans" panose="020B0606030504020204" pitchFamily="34" charset="0"/>
              </a:rPr>
              <a:t>profit </a:t>
            </a:r>
            <a:r>
              <a:rPr sz="1100" spc="-20" dirty="0">
                <a:latin typeface="Open Sans" panose="020B0606030504020204" pitchFamily="34" charset="0"/>
                <a:ea typeface="Open Sans" panose="020B0606030504020204" pitchFamily="34" charset="0"/>
                <a:cs typeface="Open Sans" panose="020B0606030504020204" pitchFamily="34" charset="0"/>
              </a:rPr>
              <a:t>organizations.</a:t>
            </a:r>
            <a:r>
              <a:rPr sz="1100" spc="-5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Glenn’s</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particular</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expertise</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in</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the areas</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of </a:t>
            </a:r>
            <a:r>
              <a:rPr sz="1100" spc="-10" dirty="0">
                <a:latin typeface="Open Sans" panose="020B0606030504020204" pitchFamily="34" charset="0"/>
                <a:ea typeface="Open Sans" panose="020B0606030504020204" pitchFamily="34" charset="0"/>
                <a:cs typeface="Open Sans" panose="020B0606030504020204" pitchFamily="34" charset="0"/>
              </a:rPr>
              <a:t>governance,</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program</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strategy,</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organizational</a:t>
            </a:r>
            <a:r>
              <a:rPr sz="1100" spc="-3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design,</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research analysis</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a:t>
            </a:r>
            <a:r>
              <a:rPr sz="1100" spc="-10" dirty="0">
                <a:latin typeface="Open Sans" panose="020B0606030504020204" pitchFamily="34" charset="0"/>
                <a:ea typeface="Open Sans" panose="020B0606030504020204" pitchFamily="34" charset="0"/>
                <a:cs typeface="Open Sans" panose="020B0606030504020204" pitchFamily="34" charset="0"/>
              </a:rPr>
              <a:t> presentation </a:t>
            </a:r>
            <a:r>
              <a:rPr sz="1100" dirty="0">
                <a:latin typeface="Open Sans" panose="020B0606030504020204" pitchFamily="34" charset="0"/>
                <a:ea typeface="Open Sans" panose="020B0606030504020204" pitchFamily="34" charset="0"/>
                <a:cs typeface="Open Sans" panose="020B0606030504020204" pitchFamily="34" charset="0"/>
              </a:rPr>
              <a:t>skills</a:t>
            </a:r>
            <a:r>
              <a:rPr sz="1100" spc="-4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will</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be critical</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to</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the effort.</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Some</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highlights</a:t>
            </a:r>
            <a:r>
              <a:rPr sz="1100" spc="-5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of his</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accomplishments</a:t>
            </a:r>
            <a:r>
              <a:rPr sz="1100" spc="-4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include:</a:t>
            </a:r>
            <a:endParaRPr sz="1100"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object 4"/>
          <p:cNvSpPr txBox="1"/>
          <p:nvPr/>
        </p:nvSpPr>
        <p:spPr>
          <a:xfrm>
            <a:off x="1830844" y="2444399"/>
            <a:ext cx="74295" cy="193040"/>
          </a:xfrm>
          <a:prstGeom prst="rect">
            <a:avLst/>
          </a:prstGeom>
        </p:spPr>
        <p:txBody>
          <a:bodyPr vert="horz" wrap="square" lIns="0" tIns="12065" rIns="0" bIns="0" rtlCol="0">
            <a:spAutoFit/>
          </a:bodyPr>
          <a:lstStyle/>
          <a:p>
            <a:pPr marL="12700">
              <a:lnSpc>
                <a:spcPct val="100000"/>
              </a:lnSpc>
              <a:spcBef>
                <a:spcPts val="95"/>
              </a:spcBef>
            </a:pPr>
            <a:r>
              <a:rPr sz="1100" spc="-50">
                <a:latin typeface="Arial"/>
                <a:cs typeface="Arial"/>
              </a:rPr>
              <a:t>•</a:t>
            </a:r>
            <a:endParaRPr sz="1100">
              <a:latin typeface="Arial"/>
              <a:cs typeface="Arial"/>
            </a:endParaRPr>
          </a:p>
        </p:txBody>
      </p:sp>
      <p:sp>
        <p:nvSpPr>
          <p:cNvPr id="5" name="object 5"/>
          <p:cNvSpPr txBox="1"/>
          <p:nvPr/>
        </p:nvSpPr>
        <p:spPr>
          <a:xfrm>
            <a:off x="1830844" y="2813234"/>
            <a:ext cx="74295" cy="193040"/>
          </a:xfrm>
          <a:prstGeom prst="rect">
            <a:avLst/>
          </a:prstGeom>
        </p:spPr>
        <p:txBody>
          <a:bodyPr vert="horz" wrap="square" lIns="0" tIns="12065" rIns="0" bIns="0" rtlCol="0">
            <a:spAutoFit/>
          </a:bodyPr>
          <a:lstStyle/>
          <a:p>
            <a:pPr marL="12700">
              <a:lnSpc>
                <a:spcPct val="100000"/>
              </a:lnSpc>
              <a:spcBef>
                <a:spcPts val="95"/>
              </a:spcBef>
            </a:pPr>
            <a:r>
              <a:rPr sz="1100" spc="-50">
                <a:latin typeface="Arial"/>
                <a:cs typeface="Arial"/>
              </a:rPr>
              <a:t>•</a:t>
            </a:r>
            <a:endParaRPr sz="1100">
              <a:latin typeface="Arial"/>
              <a:cs typeface="Arial"/>
            </a:endParaRPr>
          </a:p>
        </p:txBody>
      </p:sp>
      <p:sp>
        <p:nvSpPr>
          <p:cNvPr id="6" name="object 6"/>
          <p:cNvSpPr txBox="1"/>
          <p:nvPr/>
        </p:nvSpPr>
        <p:spPr>
          <a:xfrm>
            <a:off x="1830844" y="3182068"/>
            <a:ext cx="74295" cy="193040"/>
          </a:xfrm>
          <a:prstGeom prst="rect">
            <a:avLst/>
          </a:prstGeom>
        </p:spPr>
        <p:txBody>
          <a:bodyPr vert="horz" wrap="square" lIns="0" tIns="12065" rIns="0" bIns="0" rtlCol="0">
            <a:spAutoFit/>
          </a:bodyPr>
          <a:lstStyle/>
          <a:p>
            <a:pPr marL="12700">
              <a:lnSpc>
                <a:spcPct val="100000"/>
              </a:lnSpc>
              <a:spcBef>
                <a:spcPts val="95"/>
              </a:spcBef>
            </a:pPr>
            <a:r>
              <a:rPr sz="1100" spc="-50">
                <a:latin typeface="Arial"/>
                <a:cs typeface="Arial"/>
              </a:rPr>
              <a:t>•</a:t>
            </a:r>
            <a:endParaRPr sz="1100">
              <a:latin typeface="Arial"/>
              <a:cs typeface="Arial"/>
            </a:endParaRPr>
          </a:p>
        </p:txBody>
      </p:sp>
      <p:sp>
        <p:nvSpPr>
          <p:cNvPr id="7" name="object 7"/>
          <p:cNvSpPr txBox="1"/>
          <p:nvPr/>
        </p:nvSpPr>
        <p:spPr>
          <a:xfrm>
            <a:off x="1830844" y="3550903"/>
            <a:ext cx="74295" cy="193040"/>
          </a:xfrm>
          <a:prstGeom prst="rect">
            <a:avLst/>
          </a:prstGeom>
        </p:spPr>
        <p:txBody>
          <a:bodyPr vert="horz" wrap="square" lIns="0" tIns="12065" rIns="0" bIns="0" rtlCol="0">
            <a:spAutoFit/>
          </a:bodyPr>
          <a:lstStyle/>
          <a:p>
            <a:pPr marL="12700">
              <a:lnSpc>
                <a:spcPct val="100000"/>
              </a:lnSpc>
              <a:spcBef>
                <a:spcPts val="95"/>
              </a:spcBef>
            </a:pPr>
            <a:r>
              <a:rPr sz="1100" spc="-50">
                <a:latin typeface="Arial"/>
                <a:cs typeface="Arial"/>
              </a:rPr>
              <a:t>•</a:t>
            </a:r>
            <a:endParaRPr sz="1100">
              <a:latin typeface="Arial"/>
              <a:cs typeface="Arial"/>
            </a:endParaRPr>
          </a:p>
        </p:txBody>
      </p:sp>
      <p:sp>
        <p:nvSpPr>
          <p:cNvPr id="8" name="object 8"/>
          <p:cNvSpPr txBox="1"/>
          <p:nvPr/>
        </p:nvSpPr>
        <p:spPr>
          <a:xfrm>
            <a:off x="1830844" y="3919319"/>
            <a:ext cx="74295" cy="193040"/>
          </a:xfrm>
          <a:prstGeom prst="rect">
            <a:avLst/>
          </a:prstGeom>
        </p:spPr>
        <p:txBody>
          <a:bodyPr vert="horz" wrap="square" lIns="0" tIns="12065" rIns="0" bIns="0" rtlCol="0">
            <a:spAutoFit/>
          </a:bodyPr>
          <a:lstStyle/>
          <a:p>
            <a:pPr marL="12700">
              <a:lnSpc>
                <a:spcPct val="100000"/>
              </a:lnSpc>
              <a:spcBef>
                <a:spcPts val="95"/>
              </a:spcBef>
            </a:pPr>
            <a:r>
              <a:rPr sz="1100" spc="-50">
                <a:latin typeface="Arial"/>
                <a:cs typeface="Arial"/>
              </a:rPr>
              <a:t>•</a:t>
            </a:r>
            <a:endParaRPr sz="1100">
              <a:latin typeface="Arial"/>
              <a:cs typeface="Arial"/>
            </a:endParaRPr>
          </a:p>
        </p:txBody>
      </p:sp>
      <p:sp>
        <p:nvSpPr>
          <p:cNvPr id="9" name="object 9"/>
          <p:cNvSpPr txBox="1"/>
          <p:nvPr/>
        </p:nvSpPr>
        <p:spPr>
          <a:xfrm>
            <a:off x="1830844" y="4288154"/>
            <a:ext cx="74295" cy="193040"/>
          </a:xfrm>
          <a:prstGeom prst="rect">
            <a:avLst/>
          </a:prstGeom>
        </p:spPr>
        <p:txBody>
          <a:bodyPr vert="horz" wrap="square" lIns="0" tIns="12065" rIns="0" bIns="0" rtlCol="0">
            <a:spAutoFit/>
          </a:bodyPr>
          <a:lstStyle/>
          <a:p>
            <a:pPr marL="12700">
              <a:lnSpc>
                <a:spcPct val="100000"/>
              </a:lnSpc>
              <a:spcBef>
                <a:spcPts val="95"/>
              </a:spcBef>
            </a:pPr>
            <a:r>
              <a:rPr sz="1100" spc="-50">
                <a:latin typeface="Arial"/>
                <a:cs typeface="Arial"/>
              </a:rPr>
              <a:t>•</a:t>
            </a:r>
            <a:endParaRPr sz="1100">
              <a:latin typeface="Arial"/>
              <a:cs typeface="Arial"/>
            </a:endParaRPr>
          </a:p>
        </p:txBody>
      </p:sp>
      <p:sp>
        <p:nvSpPr>
          <p:cNvPr id="10" name="object 10"/>
          <p:cNvSpPr txBox="1"/>
          <p:nvPr/>
        </p:nvSpPr>
        <p:spPr>
          <a:xfrm>
            <a:off x="1830704" y="1903094"/>
            <a:ext cx="8503285" cy="2935547"/>
          </a:xfrm>
          <a:prstGeom prst="rect">
            <a:avLst/>
          </a:prstGeom>
        </p:spPr>
        <p:txBody>
          <a:bodyPr vert="horz" wrap="square" lIns="0" tIns="12065" rIns="0" bIns="0" rtlCol="0">
            <a:spAutoFit/>
          </a:bodyPr>
          <a:lstStyle/>
          <a:p>
            <a:pPr marL="354965" marR="59055" indent="-342900">
              <a:lnSpc>
                <a:spcPct val="100000"/>
              </a:lnSpc>
              <a:spcBef>
                <a:spcPts val="95"/>
              </a:spcBef>
              <a:buFont typeface="Arial"/>
              <a:buChar char="•"/>
              <a:tabLst>
                <a:tab pos="354965" algn="l"/>
              </a:tabLst>
            </a:pPr>
            <a:r>
              <a:rPr sz="1100" spc="-10" dirty="0">
                <a:latin typeface="Open Sans" panose="020B0606030504020204" pitchFamily="34" charset="0"/>
                <a:ea typeface="Open Sans" panose="020B0606030504020204" pitchFamily="34" charset="0"/>
                <a:cs typeface="Open Sans" panose="020B0606030504020204" pitchFamily="34" charset="0"/>
              </a:rPr>
              <a:t>Guiding</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National</a:t>
            </a:r>
            <a:r>
              <a:rPr sz="1100" spc="-3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Collegiate</a:t>
            </a:r>
            <a:r>
              <a:rPr sz="1100" spc="-4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Athletic</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Association</a:t>
            </a:r>
            <a:r>
              <a:rPr sz="1100" spc="-5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[NCAA]</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member</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staff</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leadership</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of</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the </a:t>
            </a:r>
            <a:r>
              <a:rPr sz="1100" spc="-10" dirty="0">
                <a:latin typeface="Open Sans" panose="020B0606030504020204" pitchFamily="34" charset="0"/>
                <a:ea typeface="Open Sans" panose="020B0606030504020204" pitchFamily="34" charset="0"/>
                <a:cs typeface="Open Sans" panose="020B0606030504020204" pitchFamily="34" charset="0"/>
              </a:rPr>
              <a:t>through</a:t>
            </a:r>
            <a:r>
              <a:rPr sz="1100" spc="-3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participative</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transparent</a:t>
            </a:r>
            <a:r>
              <a:rPr sz="1100" spc="-3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process</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that redefined</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the</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organization's</a:t>
            </a:r>
            <a:r>
              <a:rPr sz="1100" spc="-4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core</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purpose</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values,</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developed</a:t>
            </a:r>
            <a:r>
              <a:rPr sz="1100" spc="-30" dirty="0">
                <a:latin typeface="Open Sans" panose="020B0606030504020204" pitchFamily="34" charset="0"/>
                <a:ea typeface="Open Sans" panose="020B0606030504020204" pitchFamily="34" charset="0"/>
                <a:cs typeface="Open Sans" panose="020B0606030504020204" pitchFamily="34" charset="0"/>
              </a:rPr>
              <a:t> </a:t>
            </a:r>
            <a:r>
              <a:rPr lang="en-US" sz="1100" dirty="0">
                <a:latin typeface="Open Sans" panose="020B0606030504020204" pitchFamily="34" charset="0"/>
                <a:ea typeface="Open Sans" panose="020B0606030504020204" pitchFamily="34" charset="0"/>
                <a:cs typeface="Open Sans" panose="020B0606030504020204" pitchFamily="34" charset="0"/>
              </a:rPr>
              <a:t>vision-based</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strategy</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action</a:t>
            </a:r>
            <a:r>
              <a:rPr sz="1100" spc="-4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plans,</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realigned</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the</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NCAA's</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priorities</a:t>
            </a:r>
            <a:r>
              <a:rPr sz="1100" spc="-35" dirty="0">
                <a:latin typeface="Open Sans" panose="020B0606030504020204" pitchFamily="34" charset="0"/>
                <a:ea typeface="Open Sans" panose="020B0606030504020204" pitchFamily="34" charset="0"/>
                <a:cs typeface="Open Sans" panose="020B0606030504020204" pitchFamily="34" charset="0"/>
              </a:rPr>
              <a:t> </a:t>
            </a:r>
            <a:r>
              <a:rPr sz="1100" spc="-25" dirty="0">
                <a:latin typeface="Open Sans" panose="020B0606030504020204" pitchFamily="34" charset="0"/>
                <a:ea typeface="Open Sans" panose="020B0606030504020204" pitchFamily="34" charset="0"/>
                <a:cs typeface="Open Sans" panose="020B0606030504020204" pitchFamily="34" charset="0"/>
              </a:rPr>
              <a:t>to </a:t>
            </a:r>
            <a:r>
              <a:rPr sz="1100" dirty="0">
                <a:latin typeface="Open Sans" panose="020B0606030504020204" pitchFamily="34" charset="0"/>
                <a:ea typeface="Open Sans" panose="020B0606030504020204" pitchFamily="34" charset="0"/>
                <a:cs typeface="Open Sans" panose="020B0606030504020204" pitchFamily="34" charset="0"/>
              </a:rPr>
              <a:t>lead</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spc="-25" dirty="0">
                <a:latin typeface="Open Sans" panose="020B0606030504020204" pitchFamily="34" charset="0"/>
                <a:ea typeface="Open Sans" panose="020B0606030504020204" pitchFamily="34" charset="0"/>
                <a:cs typeface="Open Sans" panose="020B0606030504020204" pitchFamily="34" charset="0"/>
              </a:rPr>
              <a:t>re-</a:t>
            </a:r>
            <a:r>
              <a:rPr sz="1100" spc="-10" dirty="0">
                <a:latin typeface="Open Sans" panose="020B0606030504020204" pitchFamily="34" charset="0"/>
                <a:ea typeface="Open Sans" panose="020B0606030504020204" pitchFamily="34" charset="0"/>
                <a:cs typeface="Open Sans" panose="020B0606030504020204" pitchFamily="34" charset="0"/>
              </a:rPr>
              <a:t>focusing</a:t>
            </a:r>
            <a:r>
              <a:rPr sz="1100" spc="-5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of</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the</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university</a:t>
            </a:r>
            <a:r>
              <a:rPr sz="1100" spc="-4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athletic</a:t>
            </a:r>
            <a:r>
              <a:rPr sz="1100" spc="-5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experience</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for</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the</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21st</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Century.</a:t>
            </a:r>
            <a:endParaRPr sz="1100" dirty="0">
              <a:latin typeface="Open Sans" panose="020B0606030504020204" pitchFamily="34" charset="0"/>
              <a:ea typeface="Open Sans" panose="020B0606030504020204" pitchFamily="34" charset="0"/>
              <a:cs typeface="Open Sans" panose="020B0606030504020204" pitchFamily="34" charset="0"/>
            </a:endParaRPr>
          </a:p>
          <a:p>
            <a:pPr marL="355600" marR="5080" indent="-635">
              <a:lnSpc>
                <a:spcPct val="108500"/>
              </a:lnSpc>
              <a:spcBef>
                <a:spcPts val="45"/>
              </a:spcBef>
            </a:pPr>
            <a:r>
              <a:rPr sz="1100" dirty="0">
                <a:latin typeface="Open Sans" panose="020B0606030504020204" pitchFamily="34" charset="0"/>
                <a:ea typeface="Open Sans" panose="020B0606030504020204" pitchFamily="34" charset="0"/>
                <a:cs typeface="Open Sans" panose="020B0606030504020204" pitchFamily="34" charset="0"/>
              </a:rPr>
              <a:t>Developing</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new </a:t>
            </a:r>
            <a:r>
              <a:rPr sz="1100" spc="-10" dirty="0">
                <a:latin typeface="Open Sans" panose="020B0606030504020204" pitchFamily="34" charset="0"/>
                <a:ea typeface="Open Sans" panose="020B0606030504020204" pitchFamily="34" charset="0"/>
                <a:cs typeface="Open Sans" panose="020B0606030504020204" pitchFamily="34" charset="0"/>
              </a:rPr>
              <a:t>organizational,</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program,</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 </a:t>
            </a:r>
            <a:r>
              <a:rPr sz="1100" spc="-10" dirty="0">
                <a:latin typeface="Open Sans" panose="020B0606030504020204" pitchFamily="34" charset="0"/>
                <a:ea typeface="Open Sans" panose="020B0606030504020204" pitchFamily="34" charset="0"/>
                <a:cs typeface="Open Sans" panose="020B0606030504020204" pitchFamily="34" charset="0"/>
              </a:rPr>
              <a:t>operational</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strategy with</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the United States</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Green Building Council [USGBC]</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to</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provide </a:t>
            </a:r>
            <a:r>
              <a:rPr sz="1100" spc="-10" dirty="0">
                <a:latin typeface="Open Sans" panose="020B0606030504020204" pitchFamily="34" charset="0"/>
                <a:ea typeface="Open Sans" panose="020B0606030504020204" pitchFamily="34" charset="0"/>
                <a:cs typeface="Open Sans" panose="020B0606030504020204" pitchFamily="34" charset="0"/>
              </a:rPr>
              <a:t>innovative </a:t>
            </a:r>
            <a:r>
              <a:rPr sz="1100" dirty="0">
                <a:latin typeface="Open Sans" panose="020B0606030504020204" pitchFamily="34" charset="0"/>
                <a:ea typeface="Open Sans" panose="020B0606030504020204" pitchFamily="34" charset="0"/>
                <a:cs typeface="Open Sans" panose="020B0606030504020204" pitchFamily="34" charset="0"/>
              </a:rPr>
              <a:t>solutions</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to global ecological concerns</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in</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order to</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successfully navigate a period</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of</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multiple </a:t>
            </a:r>
            <a:r>
              <a:rPr sz="1100" spc="-10" dirty="0">
                <a:latin typeface="Open Sans" panose="020B0606030504020204" pitchFamily="34" charset="0"/>
                <a:ea typeface="Open Sans" panose="020B0606030504020204" pitchFamily="34" charset="0"/>
                <a:cs typeface="Open Sans" panose="020B0606030504020204" pitchFamily="34" charset="0"/>
              </a:rPr>
              <a:t>opportunities, </a:t>
            </a:r>
            <a:r>
              <a:rPr sz="1100" dirty="0">
                <a:latin typeface="Open Sans" panose="020B0606030504020204" pitchFamily="34" charset="0"/>
                <a:ea typeface="Open Sans" panose="020B0606030504020204" pitchFamily="34" charset="0"/>
                <a:cs typeface="Open Sans" panose="020B0606030504020204" pitchFamily="34" charset="0"/>
              </a:rPr>
              <a:t>complex demands</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rapid </a:t>
            </a:r>
            <a:r>
              <a:rPr sz="1100" spc="-10" dirty="0">
                <a:latin typeface="Open Sans" panose="020B0606030504020204" pitchFamily="34" charset="0"/>
                <a:ea typeface="Open Sans" panose="020B0606030504020204" pitchFamily="34" charset="0"/>
                <a:cs typeface="Open Sans" panose="020B0606030504020204" pitchFamily="34" charset="0"/>
              </a:rPr>
              <a:t>growth. Designing</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conducting</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institute</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for</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international</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philanthropic</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organization</a:t>
            </a:r>
            <a:r>
              <a:rPr sz="1100" spc="-3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to</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train</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representatives</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from</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10</a:t>
            </a:r>
            <a:r>
              <a:rPr sz="1100" spc="5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Asian</a:t>
            </a:r>
            <a:r>
              <a:rPr sz="1100" spc="4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nations</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with </a:t>
            </a:r>
            <a:r>
              <a:rPr sz="1100" spc="-50" dirty="0">
                <a:latin typeface="Open Sans" panose="020B0606030504020204" pitchFamily="34" charset="0"/>
                <a:ea typeface="Open Sans" panose="020B0606030504020204" pitchFamily="34" charset="0"/>
                <a:cs typeface="Open Sans" panose="020B0606030504020204" pitchFamily="34" charset="0"/>
              </a:rPr>
              <a:t>a</a:t>
            </a:r>
            <a:r>
              <a:rPr sz="1100" spc="50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tradition</a:t>
            </a:r>
            <a:r>
              <a:rPr sz="1100" spc="-3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of</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conflict.</a:t>
            </a:r>
            <a:endParaRPr sz="1100" dirty="0">
              <a:latin typeface="Open Sans" panose="020B0606030504020204" pitchFamily="34" charset="0"/>
              <a:ea typeface="Open Sans" panose="020B0606030504020204" pitchFamily="34" charset="0"/>
              <a:cs typeface="Open Sans" panose="020B0606030504020204" pitchFamily="34" charset="0"/>
            </a:endParaRPr>
          </a:p>
          <a:p>
            <a:pPr marL="355600" marR="17145" indent="-635">
              <a:lnSpc>
                <a:spcPct val="100000"/>
              </a:lnSpc>
              <a:spcBef>
                <a:spcPts val="300"/>
              </a:spcBef>
            </a:pPr>
            <a:r>
              <a:rPr sz="1100" spc="-10" dirty="0">
                <a:latin typeface="Open Sans" panose="020B0606030504020204" pitchFamily="34" charset="0"/>
                <a:ea typeface="Open Sans" panose="020B0606030504020204" pitchFamily="34" charset="0"/>
                <a:cs typeface="Open Sans" panose="020B0606030504020204" pitchFamily="34" charset="0"/>
              </a:rPr>
              <a:t>Devising</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strategy</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a:t>
            </a:r>
            <a:r>
              <a:rPr sz="1100" spc="3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developing</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competencies</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with</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school</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districts,</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educational</a:t>
            </a:r>
            <a:r>
              <a:rPr sz="1100" spc="-10" dirty="0">
                <a:latin typeface="Open Sans" panose="020B0606030504020204" pitchFamily="34" charset="0"/>
                <a:ea typeface="Open Sans" panose="020B0606030504020204" pitchFamily="34" charset="0"/>
                <a:cs typeface="Open Sans" panose="020B0606030504020204" pitchFamily="34" charset="0"/>
              </a:rPr>
              <a:t> agencies, </a:t>
            </a:r>
            <a:r>
              <a:rPr sz="1100" dirty="0">
                <a:latin typeface="Open Sans" panose="020B0606030504020204" pitchFamily="34" charset="0"/>
                <a:ea typeface="Open Sans" panose="020B0606030504020204" pitchFamily="34" charset="0"/>
                <a:cs typeface="Open Sans" panose="020B0606030504020204" pitchFamily="34" charset="0"/>
              </a:rPr>
              <a:t>and</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school</a:t>
            </a:r>
            <a:r>
              <a:rPr sz="1100" spc="-3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board</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teacher</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associations</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working </a:t>
            </a:r>
            <a:r>
              <a:rPr sz="1100" spc="-25" dirty="0">
                <a:latin typeface="Open Sans" panose="020B0606030504020204" pitchFamily="34" charset="0"/>
                <a:ea typeface="Open Sans" panose="020B0606030504020204" pitchFamily="34" charset="0"/>
                <a:cs typeface="Open Sans" panose="020B0606030504020204" pitchFamily="34" charset="0"/>
              </a:rPr>
              <a:t>to </a:t>
            </a:r>
            <a:r>
              <a:rPr sz="1100" spc="-10" dirty="0">
                <a:latin typeface="Open Sans" panose="020B0606030504020204" pitchFamily="34" charset="0"/>
                <a:ea typeface="Open Sans" panose="020B0606030504020204" pitchFamily="34" charset="0"/>
                <a:cs typeface="Open Sans" panose="020B0606030504020204" pitchFamily="34" charset="0"/>
              </a:rPr>
              <a:t>improve</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teaching, learning, </a:t>
            </a:r>
            <a:r>
              <a:rPr sz="1100" dirty="0">
                <a:latin typeface="Open Sans" panose="020B0606030504020204" pitchFamily="34" charset="0"/>
                <a:ea typeface="Open Sans" panose="020B0606030504020204" pitchFamily="34" charset="0"/>
                <a:cs typeface="Open Sans" panose="020B0606030504020204" pitchFamily="34" charset="0"/>
              </a:rPr>
              <a:t>and </a:t>
            </a:r>
            <a:r>
              <a:rPr sz="1100" spc="-10" dirty="0">
                <a:latin typeface="Open Sans" panose="020B0606030504020204" pitchFamily="34" charset="0"/>
                <a:ea typeface="Open Sans" panose="020B0606030504020204" pitchFamily="34" charset="0"/>
                <a:cs typeface="Open Sans" panose="020B0606030504020204" pitchFamily="34" charset="0"/>
              </a:rPr>
              <a:t>organization.</a:t>
            </a:r>
            <a:endParaRPr sz="1100" dirty="0">
              <a:latin typeface="Open Sans" panose="020B0606030504020204" pitchFamily="34" charset="0"/>
              <a:ea typeface="Open Sans" panose="020B0606030504020204" pitchFamily="34" charset="0"/>
              <a:cs typeface="Open Sans" panose="020B0606030504020204" pitchFamily="34" charset="0"/>
            </a:endParaRPr>
          </a:p>
          <a:p>
            <a:pPr marL="355600" marR="274955">
              <a:lnSpc>
                <a:spcPct val="100000"/>
              </a:lnSpc>
              <a:spcBef>
                <a:spcPts val="300"/>
              </a:spcBef>
            </a:pPr>
            <a:r>
              <a:rPr sz="1100" spc="-10" dirty="0">
                <a:latin typeface="Open Sans" panose="020B0606030504020204" pitchFamily="34" charset="0"/>
                <a:ea typeface="Open Sans" panose="020B0606030504020204" pitchFamily="34" charset="0"/>
                <a:cs typeface="Open Sans" panose="020B0606030504020204" pitchFamily="34" charset="0"/>
              </a:rPr>
              <a:t>Assisting</a:t>
            </a:r>
            <a:r>
              <a:rPr sz="1100" spc="-4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the</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United</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States</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Environmental</a:t>
            </a:r>
            <a:r>
              <a:rPr sz="1100" spc="-10" dirty="0">
                <a:latin typeface="Open Sans" panose="020B0606030504020204" pitchFamily="34" charset="0"/>
                <a:ea typeface="Open Sans" panose="020B0606030504020204" pitchFamily="34" charset="0"/>
                <a:cs typeface="Open Sans" panose="020B0606030504020204" pitchFamily="34" charset="0"/>
              </a:rPr>
              <a:t> Protection</a:t>
            </a:r>
            <a:r>
              <a:rPr sz="1100" spc="-5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Agency,</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the</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American</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Water Works</a:t>
            </a:r>
            <a:r>
              <a:rPr sz="1100" spc="-3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Association,</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the</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Technical</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Institute</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of</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the</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Pulp</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spc="-25" dirty="0">
                <a:latin typeface="Open Sans" panose="020B0606030504020204" pitchFamily="34" charset="0"/>
                <a:ea typeface="Open Sans" panose="020B0606030504020204" pitchFamily="34" charset="0"/>
                <a:cs typeface="Open Sans" panose="020B0606030504020204" pitchFamily="34" charset="0"/>
              </a:rPr>
              <a:t>and </a:t>
            </a:r>
            <a:r>
              <a:rPr sz="1100" dirty="0">
                <a:latin typeface="Open Sans" panose="020B0606030504020204" pitchFamily="34" charset="0"/>
                <a:ea typeface="Open Sans" panose="020B0606030504020204" pitchFamily="34" charset="0"/>
                <a:cs typeface="Open Sans" panose="020B0606030504020204" pitchFamily="34" charset="0"/>
              </a:rPr>
              <a:t>Paper</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Industry</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 other</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environmental</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advocacy</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organizations</a:t>
            </a:r>
            <a:r>
              <a:rPr sz="1100" spc="-3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to</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foster</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global</a:t>
            </a:r>
            <a:r>
              <a:rPr sz="1100" spc="-3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use</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of</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technologies</a:t>
            </a:r>
            <a:r>
              <a:rPr sz="1100" spc="-4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that</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contribute</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to quality</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of</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life.</a:t>
            </a:r>
            <a:endParaRPr sz="1100" dirty="0">
              <a:latin typeface="Open Sans" panose="020B0606030504020204" pitchFamily="34" charset="0"/>
              <a:ea typeface="Open Sans" panose="020B0606030504020204" pitchFamily="34" charset="0"/>
              <a:cs typeface="Open Sans" panose="020B0606030504020204" pitchFamily="34" charset="0"/>
            </a:endParaRPr>
          </a:p>
          <a:p>
            <a:pPr marL="354965" marR="501015">
              <a:lnSpc>
                <a:spcPct val="100000"/>
              </a:lnSpc>
              <a:spcBef>
                <a:spcPts val="300"/>
              </a:spcBef>
            </a:pPr>
            <a:r>
              <a:rPr sz="1100" dirty="0">
                <a:latin typeface="Open Sans" panose="020B0606030504020204" pitchFamily="34" charset="0"/>
                <a:ea typeface="Open Sans" panose="020B0606030504020204" pitchFamily="34" charset="0"/>
                <a:cs typeface="Open Sans" panose="020B0606030504020204" pitchFamily="34" charset="0"/>
              </a:rPr>
              <a:t>Facilitating</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planning</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activities</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of</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information,</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telecommunications</a:t>
            </a:r>
            <a:r>
              <a:rPr sz="1100" dirty="0">
                <a:latin typeface="Open Sans" panose="020B0606030504020204" pitchFamily="34" charset="0"/>
                <a:ea typeface="Open Sans" panose="020B0606030504020204" pitchFamily="34" charset="0"/>
                <a:cs typeface="Open Sans" panose="020B0606030504020204" pitchFamily="34" charset="0"/>
              </a:rPr>
              <a:t> and</a:t>
            </a:r>
            <a:r>
              <a:rPr sz="1100" spc="40"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entertainment</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related</a:t>
            </a:r>
            <a:r>
              <a:rPr sz="1100" spc="35"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organizations </a:t>
            </a:r>
            <a:r>
              <a:rPr sz="1100" dirty="0">
                <a:latin typeface="Open Sans" panose="020B0606030504020204" pitchFamily="34" charset="0"/>
                <a:ea typeface="Open Sans" panose="020B0606030504020204" pitchFamily="34" charset="0"/>
                <a:cs typeface="Open Sans" panose="020B0606030504020204" pitchFamily="34" charset="0"/>
              </a:rPr>
              <a:t>in</a:t>
            </a:r>
            <a:r>
              <a:rPr sz="1100" spc="4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high</a:t>
            </a:r>
            <a:r>
              <a:rPr sz="1100" spc="3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technology</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industries challenged</a:t>
            </a:r>
            <a:r>
              <a:rPr sz="1100" dirty="0">
                <a:latin typeface="Open Sans" panose="020B0606030504020204" pitchFamily="34" charset="0"/>
                <a:ea typeface="Open Sans" panose="020B0606030504020204" pitchFamily="34" charset="0"/>
                <a:cs typeface="Open Sans" panose="020B0606030504020204" pitchFamily="34" charset="0"/>
              </a:rPr>
              <a:t> by</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tough</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competition</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constant</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dramatic</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change.</a:t>
            </a:r>
            <a:endParaRPr sz="1100" dirty="0">
              <a:latin typeface="Open Sans" panose="020B0606030504020204" pitchFamily="34" charset="0"/>
              <a:ea typeface="Open Sans" panose="020B0606030504020204" pitchFamily="34" charset="0"/>
              <a:cs typeface="Open Sans" panose="020B0606030504020204" pitchFamily="34" charset="0"/>
            </a:endParaRPr>
          </a:p>
          <a:p>
            <a:pPr marL="354965" marR="469265">
              <a:lnSpc>
                <a:spcPct val="100000"/>
              </a:lnSpc>
              <a:spcBef>
                <a:spcPts val="295"/>
              </a:spcBef>
            </a:pPr>
            <a:r>
              <a:rPr sz="1100" spc="-10" dirty="0">
                <a:latin typeface="Open Sans" panose="020B0606030504020204" pitchFamily="34" charset="0"/>
                <a:ea typeface="Open Sans" panose="020B0606030504020204" pitchFamily="34" charset="0"/>
                <a:cs typeface="Open Sans" panose="020B0606030504020204" pitchFamily="34" charset="0"/>
              </a:rPr>
              <a:t>Supporting</a:t>
            </a:r>
            <a:r>
              <a:rPr sz="1100" spc="-5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research</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program</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planning</a:t>
            </a:r>
            <a:r>
              <a:rPr sz="1100" spc="-10" dirty="0">
                <a:latin typeface="Open Sans" panose="020B0606030504020204" pitchFamily="34" charset="0"/>
                <a:ea typeface="Open Sans" panose="020B0606030504020204" pitchFamily="34" charset="0"/>
                <a:cs typeface="Open Sans" panose="020B0606030504020204" pitchFamily="34" charset="0"/>
              </a:rPr>
              <a:t> efforts</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of</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agricultural</a:t>
            </a:r>
            <a:r>
              <a:rPr sz="1100" spc="-20" dirty="0">
                <a:latin typeface="Open Sans" panose="020B0606030504020204" pitchFamily="34" charset="0"/>
                <a:ea typeface="Open Sans" panose="020B0606030504020204" pitchFamily="34" charset="0"/>
                <a:cs typeface="Open Sans" panose="020B0606030504020204" pitchFamily="34" charset="0"/>
              </a:rPr>
              <a:t> organizations</a:t>
            </a:r>
            <a:r>
              <a:rPr sz="1100" spc="-35"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addressing</a:t>
            </a:r>
            <a:r>
              <a:rPr sz="1100" spc="-3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complex</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issues</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related</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to</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food</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safety,</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industry prosperity,</a:t>
            </a:r>
            <a:r>
              <a:rPr sz="1100" spc="-3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shifts</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in the </a:t>
            </a:r>
            <a:r>
              <a:rPr sz="1100" spc="-10" dirty="0">
                <a:latin typeface="Open Sans" panose="020B0606030504020204" pitchFamily="34" charset="0"/>
                <a:ea typeface="Open Sans" panose="020B0606030504020204" pitchFamily="34" charset="0"/>
                <a:cs typeface="Open Sans" panose="020B0606030504020204" pitchFamily="34" charset="0"/>
              </a:rPr>
              <a:t>demography</a:t>
            </a:r>
            <a:r>
              <a:rPr sz="1100" spc="-3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 </a:t>
            </a:r>
            <a:r>
              <a:rPr sz="1100" spc="-10" dirty="0">
                <a:latin typeface="Open Sans" panose="020B0606030504020204" pitchFamily="34" charset="0"/>
                <a:ea typeface="Open Sans" panose="020B0606030504020204" pitchFamily="34" charset="0"/>
                <a:cs typeface="Open Sans" panose="020B0606030504020204" pitchFamily="34" charset="0"/>
              </a:rPr>
              <a:t>economics</a:t>
            </a:r>
            <a:r>
              <a:rPr sz="1100" spc="-6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of </a:t>
            </a:r>
            <a:r>
              <a:rPr sz="1100" spc="-10" dirty="0">
                <a:latin typeface="Open Sans" panose="020B0606030504020204" pitchFamily="34" charset="0"/>
                <a:ea typeface="Open Sans" panose="020B0606030504020204" pitchFamily="34" charset="0"/>
                <a:cs typeface="Open Sans" panose="020B0606030504020204" pitchFamily="34" charset="0"/>
              </a:rPr>
              <a:t>agriculture.</a:t>
            </a:r>
            <a:endParaRPr sz="1100"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object 11"/>
          <p:cNvSpPr txBox="1"/>
          <p:nvPr/>
        </p:nvSpPr>
        <p:spPr>
          <a:xfrm>
            <a:off x="1829870" y="4898877"/>
            <a:ext cx="8486140" cy="1197123"/>
          </a:xfrm>
          <a:prstGeom prst="rect">
            <a:avLst/>
          </a:prstGeom>
        </p:spPr>
        <p:txBody>
          <a:bodyPr vert="horz" wrap="square" lIns="0" tIns="12065" rIns="0" bIns="0" rtlCol="0">
            <a:spAutoFit/>
          </a:bodyPr>
          <a:lstStyle/>
          <a:p>
            <a:pPr marL="12700" marR="5080">
              <a:lnSpc>
                <a:spcPct val="100000"/>
              </a:lnSpc>
              <a:spcBef>
                <a:spcPts val="95"/>
              </a:spcBef>
            </a:pPr>
            <a:r>
              <a:rPr sz="1100" dirty="0">
                <a:latin typeface="Open Sans" panose="020B0606030504020204" pitchFamily="34" charset="0"/>
                <a:ea typeface="Open Sans" panose="020B0606030504020204" pitchFamily="34" charset="0"/>
                <a:cs typeface="Open Sans" panose="020B0606030504020204" pitchFamily="34" charset="0"/>
              </a:rPr>
              <a:t>Glenn</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is</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also</a:t>
            </a:r>
            <a:r>
              <a:rPr sz="1100" spc="-5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the</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co-author</a:t>
            </a:r>
            <a:r>
              <a:rPr sz="1100" spc="-5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of</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three </a:t>
            </a:r>
            <a:r>
              <a:rPr sz="1100" spc="-10" dirty="0">
                <a:latin typeface="Open Sans" panose="020B0606030504020204" pitchFamily="34" charset="0"/>
                <a:ea typeface="Open Sans" panose="020B0606030504020204" pitchFamily="34" charset="0"/>
                <a:cs typeface="Open Sans" panose="020B0606030504020204" pitchFamily="34" charset="0"/>
              </a:rPr>
              <a:t>best-</a:t>
            </a:r>
            <a:r>
              <a:rPr sz="1100" spc="-20" dirty="0">
                <a:latin typeface="Open Sans" panose="020B0606030504020204" pitchFamily="34" charset="0"/>
                <a:ea typeface="Open Sans" panose="020B0606030504020204" pitchFamily="34" charset="0"/>
                <a:cs typeface="Open Sans" panose="020B0606030504020204" pitchFamily="34" charset="0"/>
              </a:rPr>
              <a:t>selling</a:t>
            </a:r>
            <a:r>
              <a:rPr sz="1100" spc="-6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books</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The</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Will</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to</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Govern Well:</a:t>
            </a:r>
            <a:r>
              <a:rPr sz="1100" spc="26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Knowledge,</a:t>
            </a:r>
            <a:r>
              <a:rPr sz="1100" spc="-3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Trust</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 </a:t>
            </a:r>
            <a:r>
              <a:rPr sz="1100" spc="-10" dirty="0">
                <a:latin typeface="Open Sans" panose="020B0606030504020204" pitchFamily="34" charset="0"/>
                <a:ea typeface="Open Sans" panose="020B0606030504020204" pitchFamily="34" charset="0"/>
                <a:cs typeface="Open Sans" panose="020B0606030504020204" pitchFamily="34" charset="0"/>
              </a:rPr>
              <a:t>Nimbleness;</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Building</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 </a:t>
            </a:r>
            <a:r>
              <a:rPr sz="1100" spc="-25" dirty="0">
                <a:latin typeface="Open Sans" panose="020B0606030504020204" pitchFamily="34" charset="0"/>
                <a:ea typeface="Open Sans" panose="020B0606030504020204" pitchFamily="34" charset="0"/>
                <a:cs typeface="Open Sans" panose="020B0606030504020204" pitchFamily="34" charset="0"/>
              </a:rPr>
              <a:t>Knowledge-</a:t>
            </a:r>
            <a:r>
              <a:rPr sz="1100" spc="-10" dirty="0">
                <a:latin typeface="Open Sans" panose="020B0606030504020204" pitchFamily="34" charset="0"/>
                <a:ea typeface="Open Sans" panose="020B0606030504020204" pitchFamily="34" charset="0"/>
                <a:cs typeface="Open Sans" panose="020B0606030504020204" pitchFamily="34" charset="0"/>
              </a:rPr>
              <a:t>Based </a:t>
            </a:r>
            <a:r>
              <a:rPr sz="1100" dirty="0">
                <a:latin typeface="Open Sans" panose="020B0606030504020204" pitchFamily="34" charset="0"/>
                <a:ea typeface="Open Sans" panose="020B0606030504020204" pitchFamily="34" charset="0"/>
                <a:cs typeface="Open Sans" panose="020B0606030504020204" pitchFamily="34" charset="0"/>
              </a:rPr>
              <a:t>Culture: Using</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21st</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Century</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Work</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Decision-Making</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Systems</a:t>
            </a:r>
            <a:r>
              <a:rPr sz="1100" spc="-3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in</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Associations;</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Successful</a:t>
            </a:r>
            <a:r>
              <a:rPr sz="1100" spc="-4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Association</a:t>
            </a:r>
            <a:r>
              <a:rPr sz="1100" spc="-55"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Leadership:</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Dimensions</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of</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21st</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Century Competency</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for</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the</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CEO.</a:t>
            </a:r>
            <a:r>
              <a:rPr sz="1100" spc="-5" dirty="0">
                <a:latin typeface="Open Sans" panose="020B0606030504020204" pitchFamily="34" charset="0"/>
                <a:ea typeface="Open Sans" panose="020B0606030504020204" pitchFamily="34" charset="0"/>
                <a:cs typeface="Open Sans" panose="020B0606030504020204" pitchFamily="34" charset="0"/>
              </a:rPr>
              <a:t> </a:t>
            </a:r>
            <a:r>
              <a:rPr lang="en-US"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he</a:t>
            </a:r>
            <a:r>
              <a:rPr sz="1100" spc="15" dirty="0">
                <a:latin typeface="Open Sans" panose="020B0606030504020204" pitchFamily="34" charset="0"/>
                <a:ea typeface="Open Sans" panose="020B0606030504020204" pitchFamily="34" charset="0"/>
                <a:cs typeface="Open Sans" panose="020B0606030504020204" pitchFamily="34" charset="0"/>
              </a:rPr>
              <a:t> </a:t>
            </a:r>
            <a:r>
              <a:rPr lang="en-US" sz="1100" spc="15" dirty="0">
                <a:latin typeface="Open Sans" panose="020B0606030504020204" pitchFamily="34" charset="0"/>
                <a:ea typeface="Open Sans" panose="020B0606030504020204" pitchFamily="34" charset="0"/>
                <a:cs typeface="Open Sans" panose="020B0606030504020204" pitchFamily="34" charset="0"/>
              </a:rPr>
              <a:t>previously also </a:t>
            </a:r>
            <a:r>
              <a:rPr sz="1100" dirty="0">
                <a:latin typeface="Open Sans" panose="020B0606030504020204" pitchFamily="34" charset="0"/>
                <a:ea typeface="Open Sans" panose="020B0606030504020204" pitchFamily="34" charset="0"/>
                <a:cs typeface="Open Sans" panose="020B0606030504020204" pitchFamily="34" charset="0"/>
              </a:rPr>
              <a:t>serve</a:t>
            </a:r>
            <a:r>
              <a:rPr lang="en-US" sz="1100" dirty="0">
                <a:latin typeface="Open Sans" panose="020B0606030504020204" pitchFamily="34" charset="0"/>
                <a:ea typeface="Open Sans" panose="020B0606030504020204" pitchFamily="34" charset="0"/>
                <a:cs typeface="Open Sans" panose="020B0606030504020204" pitchFamily="34" charset="0"/>
              </a:rPr>
              <a:t>d </a:t>
            </a:r>
            <a:r>
              <a:rPr sz="1100" dirty="0">
                <a:latin typeface="Open Sans" panose="020B0606030504020204" pitchFamily="34" charset="0"/>
                <a:ea typeface="Open Sans" panose="020B0606030504020204" pitchFamily="34" charset="0"/>
                <a:cs typeface="Open Sans" panose="020B0606030504020204" pitchFamily="34" charset="0"/>
              </a:rPr>
              <a:t>as</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Board</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Chair</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of</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New</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Hope</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Academy</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nonprofit</a:t>
            </a:r>
            <a:r>
              <a:rPr sz="1100" spc="-6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multi-</a:t>
            </a:r>
            <a:r>
              <a:rPr sz="1100" dirty="0">
                <a:latin typeface="Open Sans" panose="020B0606030504020204" pitchFamily="34" charset="0"/>
                <a:ea typeface="Open Sans" panose="020B0606030504020204" pitchFamily="34" charset="0"/>
                <a:cs typeface="Open Sans" panose="020B0606030504020204" pitchFamily="34" charset="0"/>
              </a:rPr>
              <a:t>campus</a:t>
            </a:r>
            <a:r>
              <a:rPr sz="1100" spc="-40"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nontraditional</a:t>
            </a:r>
            <a:r>
              <a:rPr sz="1100" spc="-7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alternative</a:t>
            </a:r>
            <a:r>
              <a:rPr sz="1100" spc="-4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school</a:t>
            </a:r>
            <a:r>
              <a:rPr sz="1100" spc="-3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in</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spc="-25" dirty="0">
                <a:latin typeface="Open Sans" panose="020B0606030504020204" pitchFamily="34" charset="0"/>
                <a:ea typeface="Open Sans" panose="020B0606030504020204" pitchFamily="34" charset="0"/>
                <a:cs typeface="Open Sans" panose="020B0606030504020204" pitchFamily="34" charset="0"/>
              </a:rPr>
              <a:t>Pa. </a:t>
            </a:r>
            <a:r>
              <a:rPr lang="en-US" sz="1100" dirty="0">
                <a:latin typeface="Open Sans" panose="020B0606030504020204" pitchFamily="34" charset="0"/>
                <a:ea typeface="Open Sans" panose="020B0606030504020204" pitchFamily="34" charset="0"/>
                <a:cs typeface="Open Sans" panose="020B0606030504020204" pitchFamily="34" charset="0"/>
              </a:rPr>
              <a:t>Glenn currently serves as vice chair of the national </a:t>
            </a:r>
            <a:r>
              <a:rPr sz="1100" dirty="0">
                <a:latin typeface="Open Sans" panose="020B0606030504020204" pitchFamily="34" charset="0"/>
                <a:ea typeface="Open Sans" panose="020B0606030504020204" pitchFamily="34" charset="0"/>
                <a:cs typeface="Open Sans" panose="020B0606030504020204" pitchFamily="34" charset="0"/>
              </a:rPr>
              <a:t>the</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Board</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of</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Guide</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Dogs</a:t>
            </a:r>
            <a:r>
              <a:rPr sz="1100" spc="-5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for the</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Blind</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Foundation</a:t>
            </a:r>
            <a:r>
              <a:rPr sz="1100" spc="-8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and</a:t>
            </a:r>
            <a:r>
              <a:rPr sz="1100" spc="-10"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America’s</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Vet</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Dogs</a:t>
            </a:r>
            <a:r>
              <a:rPr sz="1100" spc="-5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in</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NY.</a:t>
            </a:r>
            <a:r>
              <a:rPr sz="1100" spc="3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In</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1998,</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Glenn</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spc="-25" dirty="0">
                <a:latin typeface="Open Sans" panose="020B0606030504020204" pitchFamily="34" charset="0"/>
                <a:ea typeface="Open Sans" panose="020B0606030504020204" pitchFamily="34" charset="0"/>
                <a:cs typeface="Open Sans" panose="020B0606030504020204" pitchFamily="34" charset="0"/>
              </a:rPr>
              <a:t>was </a:t>
            </a:r>
            <a:r>
              <a:rPr sz="1100" spc="-10" dirty="0">
                <a:latin typeface="Open Sans" panose="020B0606030504020204" pitchFamily="34" charset="0"/>
                <a:ea typeface="Open Sans" panose="020B0606030504020204" pitchFamily="34" charset="0"/>
                <a:cs typeface="Open Sans" panose="020B0606030504020204" pitchFamily="34" charset="0"/>
              </a:rPr>
              <a:t>honored</a:t>
            </a:r>
            <a:r>
              <a:rPr sz="1100" spc="-4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as</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the</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recipient</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of</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ASAE’s</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Academy</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of</a:t>
            </a:r>
            <a:r>
              <a:rPr sz="1100" spc="-2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Leaders</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Award</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t>
            </a:r>
            <a:r>
              <a:rPr sz="1100" spc="-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the</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highest</a:t>
            </a:r>
            <a:r>
              <a:rPr sz="1100" spc="-4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possible</a:t>
            </a:r>
            <a:r>
              <a:rPr sz="1100" spc="-60" dirty="0">
                <a:latin typeface="Open Sans" panose="020B0606030504020204" pitchFamily="34" charset="0"/>
                <a:ea typeface="Open Sans" panose="020B0606030504020204" pitchFamily="34" charset="0"/>
                <a:cs typeface="Open Sans" panose="020B0606030504020204" pitchFamily="34" charset="0"/>
              </a:rPr>
              <a:t> </a:t>
            </a:r>
            <a:r>
              <a:rPr sz="1100" spc="-20" dirty="0">
                <a:latin typeface="Open Sans" panose="020B0606030504020204" pitchFamily="34" charset="0"/>
                <a:ea typeface="Open Sans" panose="020B0606030504020204" pitchFamily="34" charset="0"/>
                <a:cs typeface="Open Sans" panose="020B0606030504020204" pitchFamily="34" charset="0"/>
              </a:rPr>
              <a:t>recognition</a:t>
            </a:r>
            <a:r>
              <a:rPr sz="1100" spc="-5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awarded</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by</a:t>
            </a:r>
            <a:r>
              <a:rPr sz="1100" spc="-1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ASAE’s</a:t>
            </a:r>
            <a:r>
              <a:rPr sz="1100" spc="-25"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Board</a:t>
            </a:r>
            <a:r>
              <a:rPr sz="1100" spc="-30" dirty="0">
                <a:latin typeface="Open Sans" panose="020B0606030504020204" pitchFamily="34" charset="0"/>
                <a:ea typeface="Open Sans" panose="020B0606030504020204" pitchFamily="34" charset="0"/>
                <a:cs typeface="Open Sans" panose="020B0606030504020204" pitchFamily="34" charset="0"/>
              </a:rPr>
              <a:t> </a:t>
            </a:r>
            <a:r>
              <a:rPr sz="1100" dirty="0">
                <a:latin typeface="Open Sans" panose="020B0606030504020204" pitchFamily="34" charset="0"/>
                <a:ea typeface="Open Sans" panose="020B0606030504020204" pitchFamily="34" charset="0"/>
                <a:cs typeface="Open Sans" panose="020B0606030504020204" pitchFamily="34" charset="0"/>
              </a:rPr>
              <a:t>of</a:t>
            </a:r>
            <a:r>
              <a:rPr sz="1100" spc="-40" dirty="0">
                <a:latin typeface="Open Sans" panose="020B0606030504020204" pitchFamily="34" charset="0"/>
                <a:ea typeface="Open Sans" panose="020B0606030504020204" pitchFamily="34" charset="0"/>
                <a:cs typeface="Open Sans" panose="020B0606030504020204" pitchFamily="34" charset="0"/>
              </a:rPr>
              <a:t> </a:t>
            </a:r>
            <a:r>
              <a:rPr sz="1100" spc="-10" dirty="0">
                <a:latin typeface="Open Sans" panose="020B0606030504020204" pitchFamily="34" charset="0"/>
                <a:ea typeface="Open Sans" panose="020B0606030504020204" pitchFamily="34" charset="0"/>
                <a:cs typeface="Open Sans" panose="020B0606030504020204" pitchFamily="34" charset="0"/>
              </a:rPr>
              <a:t>Directors</a:t>
            </a:r>
            <a:r>
              <a:rPr lang="en-US" sz="1100" spc="-10" dirty="0">
                <a:latin typeface="Open Sans" panose="020B0606030504020204" pitchFamily="34" charset="0"/>
                <a:ea typeface="Open Sans" panose="020B0606030504020204" pitchFamily="34" charset="0"/>
                <a:cs typeface="Open Sans" panose="020B0606030504020204" pitchFamily="34" charset="0"/>
              </a:rPr>
              <a:t> to individuals who have made a lasting contribution to the field of association management.  </a:t>
            </a:r>
            <a:endParaRPr sz="1100" dirty="0">
              <a:latin typeface="Open Sans" panose="020B0606030504020204" pitchFamily="34" charset="0"/>
              <a:ea typeface="Open Sans" panose="020B0606030504020204" pitchFamily="34" charset="0"/>
              <a:cs typeface="Open Sans" panose="020B0606030504020204" pitchFamily="34" charset="0"/>
            </a:endParaRPr>
          </a:p>
        </p:txBody>
      </p:sp>
      <p:sp>
        <p:nvSpPr>
          <p:cNvPr id="13" name="object 5">
            <a:extLst>
              <a:ext uri="{FF2B5EF4-FFF2-40B4-BE49-F238E27FC236}">
                <a16:creationId xmlns:a16="http://schemas.microsoft.com/office/drawing/2014/main" id="{7DA8EC93-7024-D472-64A9-5C9319C0543E}"/>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140</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36E517E-D892-650C-1023-7234E8F029C7}"/>
              </a:ext>
            </a:extLst>
          </p:cNvPr>
          <p:cNvSpPr/>
          <p:nvPr/>
        </p:nvSpPr>
        <p:spPr>
          <a:xfrm>
            <a:off x="1450457" y="685800"/>
            <a:ext cx="9291085" cy="5078313"/>
          </a:xfrm>
          <a:prstGeom prst="rect">
            <a:avLst/>
          </a:prstGeom>
        </p:spPr>
        <p:txBody>
          <a:bodyPr wrap="square">
            <a:spAutoFit/>
          </a:bodyPr>
          <a:lstStyle/>
          <a:p>
            <a:pPr algn="ctr"/>
            <a:r>
              <a:rPr lang="en-US" sz="2400" b="1" dirty="0">
                <a:latin typeface="Open Sans" panose="020B0606030504020204" pitchFamily="34" charset="0"/>
                <a:ea typeface="Open Sans" panose="020B0606030504020204" pitchFamily="34" charset="0"/>
                <a:cs typeface="Open Sans" panose="020B0606030504020204" pitchFamily="34" charset="0"/>
              </a:rPr>
              <a:t>Jim Meffert</a:t>
            </a:r>
            <a:endParaRPr lang="en-US" sz="2400" dirty="0">
              <a:latin typeface="Open Sans" panose="020B0606030504020204" pitchFamily="34" charset="0"/>
              <a:ea typeface="Open Sans" panose="020B0606030504020204" pitchFamily="34" charset="0"/>
              <a:cs typeface="Open Sans" panose="020B0606030504020204" pitchFamily="34" charset="0"/>
            </a:endParaRPr>
          </a:p>
          <a:p>
            <a:r>
              <a:rPr lang="en-US" sz="1200" dirty="0">
                <a:latin typeface="Open Sans" panose="020B0606030504020204" pitchFamily="34" charset="0"/>
                <a:ea typeface="Open Sans" panose="020B0606030504020204" pitchFamily="34" charset="0"/>
                <a:cs typeface="Open Sans" panose="020B0606030504020204" pitchFamily="34" charset="0"/>
              </a:rPr>
              <a:t> </a:t>
            </a:r>
          </a:p>
          <a:p>
            <a:r>
              <a:rPr lang="en-US" sz="1200" dirty="0">
                <a:latin typeface="Open Sans" panose="020B0606030504020204" pitchFamily="34" charset="0"/>
                <a:ea typeface="Open Sans" panose="020B0606030504020204" pitchFamily="34" charset="0"/>
                <a:cs typeface="Open Sans" panose="020B0606030504020204" pitchFamily="34" charset="0"/>
              </a:rPr>
              <a:t> </a:t>
            </a:r>
          </a:p>
          <a:p>
            <a:r>
              <a:rPr lang="en-US" sz="1200" dirty="0">
                <a:latin typeface="Open Sans" panose="020B0606030504020204" pitchFamily="34" charset="0"/>
                <a:ea typeface="Open Sans" panose="020B0606030504020204" pitchFamily="34" charset="0"/>
                <a:cs typeface="Open Sans" panose="020B0606030504020204" pitchFamily="34" charset="0"/>
              </a:rPr>
              <a:t>Jim Meffert brings 25 years of experience to the Tecker team. Dubbed the “organizational psychologist” by some of his clients, Jim focuses on the dynamics among stakeholders by facilitating conversation and listening carefully for underlying motivations. Understanding how to get people to a place of unified action, motivated to support a direction and create impact is the skill that drove Meffert to run for Congress</a:t>
            </a:r>
          </a:p>
          <a:p>
            <a:endParaRPr lang="en-US" sz="1200" dirty="0">
              <a:latin typeface="Open Sans" panose="020B0606030504020204" pitchFamily="34" charset="0"/>
              <a:ea typeface="Open Sans" panose="020B0606030504020204" pitchFamily="34" charset="0"/>
              <a:cs typeface="Open Sans" panose="020B0606030504020204" pitchFamily="34" charset="0"/>
            </a:endParaRPr>
          </a:p>
          <a:p>
            <a:r>
              <a:rPr lang="en-US" sz="1200" dirty="0">
                <a:latin typeface="Open Sans" panose="020B0606030504020204" pitchFamily="34" charset="0"/>
                <a:ea typeface="Open Sans" panose="020B0606030504020204" pitchFamily="34" charset="0"/>
                <a:cs typeface="Open Sans" panose="020B0606030504020204" pitchFamily="34" charset="0"/>
              </a:rPr>
              <a:t>Throughout his career, Jim has been a catalyst for growth, redesign, and positive change.  Jim has worked with leaders in the public, private, and non-profit sectors and is most skilled at building the bridges between them. He has helped national organizations move beyond their differences and overcome paralysis by helping them see mutual and connected interests. He has rebuilt deeply troubled organizations and created national brand strategy and advocacy frameworks. Jim has served as Executive Director of the Minnesota Optometric Association, the Jefferson Center and Jefferson Action. His experience also includes working with national medical specialty societies in the Office of Federation Relations at the American Medical Association. Prior to that, he was in charge of federal and state government and chapter relations for the American Society of Plastic Surgeons.</a:t>
            </a:r>
          </a:p>
          <a:p>
            <a:endParaRPr lang="en-US" sz="1200" dirty="0">
              <a:latin typeface="Open Sans" panose="020B0606030504020204" pitchFamily="34" charset="0"/>
              <a:ea typeface="Open Sans" panose="020B0606030504020204" pitchFamily="34" charset="0"/>
              <a:cs typeface="Open Sans" panose="020B0606030504020204" pitchFamily="34" charset="0"/>
            </a:endParaRPr>
          </a:p>
          <a:p>
            <a:r>
              <a:rPr lang="en-US" sz="1200" b="1" dirty="0">
                <a:latin typeface="Open Sans" panose="020B0606030504020204" pitchFamily="34" charset="0"/>
                <a:ea typeface="Open Sans" panose="020B0606030504020204" pitchFamily="34" charset="0"/>
                <a:cs typeface="Open Sans" panose="020B0606030504020204" pitchFamily="34" charset="0"/>
              </a:rPr>
              <a:t>Professional Snapshot:</a:t>
            </a:r>
          </a:p>
          <a:p>
            <a:pPr marL="285750" indent="-285750">
              <a:buFont typeface="Arial" panose="020B0604020202020204" pitchFamily="34" charset="0"/>
              <a:buChar char="•"/>
            </a:pPr>
            <a:r>
              <a:rPr lang="en-US" sz="1200" dirty="0">
                <a:latin typeface="Open Sans" panose="020B0606030504020204" pitchFamily="34" charset="0"/>
                <a:ea typeface="Open Sans" panose="020B0606030504020204" pitchFamily="34" charset="0"/>
                <a:cs typeface="Open Sans" panose="020B0606030504020204" pitchFamily="34" charset="0"/>
              </a:rPr>
              <a:t>More than 25 years in association and nonprofit management; 14 as Executive Director</a:t>
            </a:r>
          </a:p>
          <a:p>
            <a:pPr marL="285750" indent="-285750">
              <a:buFont typeface="Arial" panose="020B0604020202020204" pitchFamily="34" charset="0"/>
              <a:buChar char="•"/>
            </a:pPr>
            <a:r>
              <a:rPr lang="en-US" sz="1200" dirty="0">
                <a:latin typeface="Open Sans" panose="020B0606030504020204" pitchFamily="34" charset="0"/>
                <a:ea typeface="Open Sans" panose="020B0606030504020204" pitchFamily="34" charset="0"/>
                <a:cs typeface="Open Sans" panose="020B0606030504020204" pitchFamily="34" charset="0"/>
              </a:rPr>
              <a:t>Extensive experience with strategic planning, organizational design, leadership training, executive management, leadership transition, advocacy project development and branding.</a:t>
            </a:r>
          </a:p>
          <a:p>
            <a:pPr marL="285750" indent="-285750">
              <a:buFont typeface="Arial" panose="020B0604020202020204" pitchFamily="34" charset="0"/>
              <a:buChar char="•"/>
            </a:pPr>
            <a:r>
              <a:rPr lang="en-US" sz="1200" dirty="0">
                <a:latin typeface="Open Sans" panose="020B0606030504020204" pitchFamily="34" charset="0"/>
                <a:ea typeface="Open Sans" panose="020B0606030504020204" pitchFamily="34" charset="0"/>
                <a:cs typeface="Open Sans" panose="020B0606030504020204" pitchFamily="34" charset="0"/>
              </a:rPr>
              <a:t>Experience working with medical specialty societies, professional health care provider associations, education associations and coalitions, education institutions and foundations, and corporations.</a:t>
            </a:r>
          </a:p>
          <a:p>
            <a:pPr marL="285750" indent="-285750">
              <a:buFont typeface="Arial" panose="020B0604020202020204" pitchFamily="34" charset="0"/>
              <a:buChar char="•"/>
            </a:pPr>
            <a:r>
              <a:rPr lang="en-US" sz="1200" dirty="0">
                <a:latin typeface="Open Sans" panose="020B0606030504020204" pitchFamily="34" charset="0"/>
                <a:ea typeface="Open Sans" panose="020B0606030504020204" pitchFamily="34" charset="0"/>
                <a:cs typeface="Open Sans" panose="020B0606030504020204" pitchFamily="34" charset="0"/>
              </a:rPr>
              <a:t>Expertise in advocacy campaigns and working with state and federal political action committees</a:t>
            </a:r>
          </a:p>
          <a:p>
            <a:pPr marL="285750" indent="-285750">
              <a:buFont typeface="Arial" panose="020B0604020202020204" pitchFamily="34" charset="0"/>
              <a:buChar char="•"/>
            </a:pPr>
            <a:r>
              <a:rPr lang="en-US" sz="1200" dirty="0">
                <a:latin typeface="Open Sans" panose="020B0606030504020204" pitchFamily="34" charset="0"/>
                <a:ea typeface="Open Sans" panose="020B0606030504020204" pitchFamily="34" charset="0"/>
                <a:cs typeface="Open Sans" panose="020B0606030504020204" pitchFamily="34" charset="0"/>
              </a:rPr>
              <a:t>Alumnus of ASAE Future Leaders Program</a:t>
            </a:r>
          </a:p>
          <a:p>
            <a:pPr marL="285750" indent="-285750">
              <a:buFont typeface="Arial" panose="020B0604020202020204" pitchFamily="34" charset="0"/>
              <a:buChar char="•"/>
            </a:pPr>
            <a:r>
              <a:rPr lang="en-US" sz="1200" dirty="0">
                <a:latin typeface="Open Sans" panose="020B0606030504020204" pitchFamily="34" charset="0"/>
                <a:ea typeface="Open Sans" panose="020B0606030504020204" pitchFamily="34" charset="0"/>
                <a:cs typeface="Open Sans" panose="020B0606030504020204" pitchFamily="34" charset="0"/>
              </a:rPr>
              <a:t>Bachelor of Arts, Political Science, St. Olaf College</a:t>
            </a:r>
          </a:p>
        </p:txBody>
      </p:sp>
      <p:sp>
        <p:nvSpPr>
          <p:cNvPr id="4" name="object 5">
            <a:extLst>
              <a:ext uri="{FF2B5EF4-FFF2-40B4-BE49-F238E27FC236}">
                <a16:creationId xmlns:a16="http://schemas.microsoft.com/office/drawing/2014/main" id="{EFAFA171-9C2C-F024-1B38-E102B18994E1}"/>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141</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760757878"/>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F1466D7-F69D-C241-E4B0-FEBDA67010C0}"/>
              </a:ext>
            </a:extLst>
          </p:cNvPr>
          <p:cNvSpPr/>
          <p:nvPr/>
        </p:nvSpPr>
        <p:spPr>
          <a:xfrm>
            <a:off x="2087526" y="377409"/>
            <a:ext cx="7963787" cy="5201424"/>
          </a:xfrm>
          <a:prstGeom prst="rect">
            <a:avLst/>
          </a:prstGeom>
        </p:spPr>
        <p:txBody>
          <a:bodyPr wrap="square">
            <a:spAutoFit/>
          </a:bodyPr>
          <a:lstStyle/>
          <a:p>
            <a:pPr algn="ctr"/>
            <a:r>
              <a:rPr lang="en-US" sz="2400" b="1" dirty="0">
                <a:latin typeface="Open Sans" panose="020B0606030504020204" pitchFamily="34" charset="0"/>
                <a:ea typeface="Open Sans" panose="020B0606030504020204" pitchFamily="34" charset="0"/>
                <a:cs typeface="Open Sans" panose="020B0606030504020204" pitchFamily="34" charset="0"/>
              </a:rPr>
              <a:t>Gregory J. Fine, FASAE, CAE</a:t>
            </a:r>
            <a:endParaRPr lang="en-US" sz="2400" dirty="0">
              <a:latin typeface="Open Sans" panose="020B0606030504020204" pitchFamily="34" charset="0"/>
              <a:ea typeface="Open Sans" panose="020B0606030504020204" pitchFamily="34" charset="0"/>
              <a:cs typeface="Open Sans" panose="020B0606030504020204" pitchFamily="34" charset="0"/>
            </a:endParaRPr>
          </a:p>
          <a:p>
            <a:r>
              <a:rPr lang="en-US" sz="1100" dirty="0">
                <a:latin typeface="Open Sans" panose="020B0606030504020204" pitchFamily="34" charset="0"/>
                <a:ea typeface="Open Sans" panose="020B0606030504020204" pitchFamily="34" charset="0"/>
                <a:cs typeface="Open Sans" panose="020B0606030504020204" pitchFamily="34" charset="0"/>
              </a:rPr>
              <a:t> </a:t>
            </a:r>
          </a:p>
          <a:p>
            <a:endParaRPr lang="en-US" sz="1100" dirty="0">
              <a:latin typeface="Open Sans" panose="020B0606030504020204" pitchFamily="34" charset="0"/>
              <a:ea typeface="Open Sans" panose="020B0606030504020204" pitchFamily="34" charset="0"/>
              <a:cs typeface="Open Sans" panose="020B0606030504020204" pitchFamily="34" charset="0"/>
            </a:endParaRPr>
          </a:p>
          <a:p>
            <a:endParaRPr lang="en-US" sz="1100" dirty="0">
              <a:latin typeface="Open Sans" panose="020B0606030504020204" pitchFamily="34" charset="0"/>
              <a:ea typeface="Open Sans" panose="020B0606030504020204" pitchFamily="34" charset="0"/>
              <a:cs typeface="Open Sans" panose="020B0606030504020204" pitchFamily="34" charset="0"/>
            </a:endParaRPr>
          </a:p>
          <a:p>
            <a:r>
              <a:rPr lang="en-US" sz="1100" dirty="0">
                <a:latin typeface="Open Sans" panose="020B0606030504020204" pitchFamily="34" charset="0"/>
                <a:ea typeface="Open Sans" panose="020B0606030504020204" pitchFamily="34" charset="0"/>
                <a:cs typeface="Open Sans" panose="020B0606030504020204" pitchFamily="34" charset="0"/>
              </a:rPr>
              <a:t> </a:t>
            </a:r>
          </a:p>
          <a:p>
            <a:pPr defTabSz="391866" eaLnBrk="0" fontAlgn="base" hangingPunct="0">
              <a:spcBef>
                <a:spcPct val="20000"/>
              </a:spcBef>
              <a:spcAft>
                <a:spcPct val="0"/>
              </a:spcAft>
            </a:pPr>
            <a:r>
              <a:rPr lang="en-US" sz="1200" dirty="0">
                <a:latin typeface="Open Sans" panose="020B0606030504020204" pitchFamily="34" charset="0"/>
                <a:ea typeface="Open Sans" panose="020B0606030504020204" pitchFamily="34" charset="0"/>
                <a:cs typeface="Open Sans" panose="020B0606030504020204" pitchFamily="34" charset="0"/>
              </a:rPr>
              <a:t>With more than 30 years of successfully helping organizations grow and prosper; combined with boundless energy, passion and enthusiasm, Greg's collaborative approach delivers the insight, strategies, and resources necessary to turn intent into action. Prior to joining Tecker International, he served as executive vice president and CEO of CCIM Institute, a 13,000-member international professional association. Before that, he was global CEO of the Turnaround Management Association. With a reputation for organizational change and innovation, his diverse and successful career has provided him with deep and comprehensive expertise that informs all of his work. </a:t>
            </a:r>
          </a:p>
          <a:p>
            <a:pPr defTabSz="391866" eaLnBrk="0" fontAlgn="base" hangingPunct="0">
              <a:spcBef>
                <a:spcPct val="20000"/>
              </a:spcBef>
              <a:spcAft>
                <a:spcPct val="0"/>
              </a:spcAft>
            </a:pPr>
            <a:endParaRPr lang="en-US" sz="1200" dirty="0">
              <a:latin typeface="Open Sans" panose="020B0606030504020204" pitchFamily="34" charset="0"/>
              <a:ea typeface="Open Sans" panose="020B0606030504020204" pitchFamily="34" charset="0"/>
              <a:cs typeface="Open Sans" panose="020B0606030504020204" pitchFamily="34" charset="0"/>
            </a:endParaRPr>
          </a:p>
          <a:p>
            <a:pPr defTabSz="391866" eaLnBrk="0" fontAlgn="base" hangingPunct="0">
              <a:spcBef>
                <a:spcPct val="20000"/>
              </a:spcBef>
              <a:spcAft>
                <a:spcPct val="0"/>
              </a:spcAft>
            </a:pPr>
            <a:r>
              <a:rPr lang="en-US" sz="1200" dirty="0">
                <a:latin typeface="Open Sans" panose="020B0606030504020204" pitchFamily="34" charset="0"/>
                <a:ea typeface="Open Sans" panose="020B0606030504020204" pitchFamily="34" charset="0"/>
                <a:cs typeface="Open Sans" panose="020B0606030504020204" pitchFamily="34" charset="0"/>
              </a:rPr>
              <a:t>Greg is a respected and engaged volunteer leader. He serves on the faculty for ASAE CEO Symposium and the U. S. Chamber of Commerce Institute for Organization Management. He was a member of the ASAE and ASAE Foundation Boards, Association Media &amp; Publishing Board - including tenure as president, the </a:t>
            </a:r>
            <a:r>
              <a:rPr lang="en-US" sz="1200" dirty="0" err="1">
                <a:latin typeface="Open Sans" panose="020B0606030504020204" pitchFamily="34" charset="0"/>
                <a:ea typeface="Open Sans" panose="020B0606030504020204" pitchFamily="34" charset="0"/>
                <a:cs typeface="Open Sans" panose="020B0606030504020204" pitchFamily="34" charset="0"/>
              </a:rPr>
              <a:t>DigitalNow</a:t>
            </a:r>
            <a:r>
              <a:rPr lang="en-US" sz="1200" dirty="0">
                <a:latin typeface="Open Sans" panose="020B0606030504020204" pitchFamily="34" charset="0"/>
                <a:ea typeface="Open Sans" panose="020B0606030504020204" pitchFamily="34" charset="0"/>
                <a:cs typeface="Open Sans" panose="020B0606030504020204" pitchFamily="34" charset="0"/>
              </a:rPr>
              <a:t> Advisory Group, and the Chamber’s Association Committee of 100. Greg was named the 2017 Association Forum Inspiring Leader and he was recognized as one of Crain’s Chicago 2020 Notable LGBTQ Executives. He is prolific writer and speaker, most recently co-authoring a chapter in Professional Practices in Association Management (4th edition 2021</a:t>
            </a:r>
          </a:p>
          <a:p>
            <a:pPr defTabSz="391866" eaLnBrk="0" fontAlgn="base" hangingPunct="0">
              <a:spcBef>
                <a:spcPct val="20000"/>
              </a:spcBef>
              <a:spcAft>
                <a:spcPct val="0"/>
              </a:spcAft>
            </a:pPr>
            <a:endParaRPr lang="en-US" sz="1200" dirty="0">
              <a:latin typeface="Open Sans" panose="020B0606030504020204" pitchFamily="34" charset="0"/>
              <a:ea typeface="Open Sans" panose="020B0606030504020204" pitchFamily="34" charset="0"/>
              <a:cs typeface="Open Sans" panose="020B0606030504020204" pitchFamily="34" charset="0"/>
            </a:endParaRPr>
          </a:p>
          <a:p>
            <a:pPr defTabSz="391866" eaLnBrk="0" fontAlgn="base" hangingPunct="0">
              <a:spcBef>
                <a:spcPct val="20000"/>
              </a:spcBef>
              <a:spcAft>
                <a:spcPct val="0"/>
              </a:spcAft>
            </a:pPr>
            <a:r>
              <a:rPr lang="en-US" sz="1200" dirty="0">
                <a:latin typeface="Open Sans" panose="020B0606030504020204" pitchFamily="34" charset="0"/>
                <a:ea typeface="Open Sans" panose="020B0606030504020204" pitchFamily="34" charset="0"/>
                <a:cs typeface="Open Sans" panose="020B0606030504020204" pitchFamily="34" charset="0"/>
              </a:rPr>
              <a:t>Growing up in Missoula, Montana, Greg was a leader from his earliest years. This included becoming one of the state's youngest elected officials in history when, at age 18, he was elected to the Missoula County High Schools Board of Trustees. He was re-elected twice and served as Board Chair. He is a graduate of The University of Montana with a BA in </a:t>
            </a:r>
            <a:r>
              <a:rPr lang="en-US" sz="1200" dirty="0" err="1">
                <a:latin typeface="Open Sans" panose="020B0606030504020204" pitchFamily="34" charset="0"/>
                <a:ea typeface="Open Sans" panose="020B0606030504020204" pitchFamily="34" charset="0"/>
                <a:cs typeface="Open Sans" panose="020B0606030504020204" pitchFamily="34" charset="0"/>
              </a:rPr>
              <a:t>PSc</a:t>
            </a:r>
            <a:r>
              <a:rPr lang="en-US" sz="1200" dirty="0">
                <a:latin typeface="Open Sans" panose="020B0606030504020204" pitchFamily="34" charset="0"/>
                <a:ea typeface="Open Sans" panose="020B0606030504020204" pitchFamily="34" charset="0"/>
                <a:cs typeface="Open Sans" panose="020B0606030504020204" pitchFamily="34" charset="0"/>
              </a:rPr>
              <a:t> and History Minor, is an avid world traveler, and an award-winning amateur poet. A digital nomad, Greg’s current basecamp is in Scottsdale, AZ.</a:t>
            </a:r>
          </a:p>
        </p:txBody>
      </p:sp>
      <p:sp>
        <p:nvSpPr>
          <p:cNvPr id="4" name="object 5">
            <a:extLst>
              <a:ext uri="{FF2B5EF4-FFF2-40B4-BE49-F238E27FC236}">
                <a16:creationId xmlns:a16="http://schemas.microsoft.com/office/drawing/2014/main" id="{F8E7FFE6-2B4C-3362-9117-8855BE035562}"/>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142</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4177274202"/>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3EC355-D62A-EEA4-3B56-980C716094F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4188962-E465-9D09-1BAD-2E2342FAF79C}"/>
              </a:ext>
            </a:extLst>
          </p:cNvPr>
          <p:cNvSpPr/>
          <p:nvPr/>
        </p:nvSpPr>
        <p:spPr>
          <a:xfrm>
            <a:off x="2087526" y="377409"/>
            <a:ext cx="7963787" cy="5616922"/>
          </a:xfrm>
          <a:prstGeom prst="rect">
            <a:avLst/>
          </a:prstGeom>
        </p:spPr>
        <p:txBody>
          <a:bodyPr wrap="square">
            <a:spAutoFit/>
          </a:bodyPr>
          <a:lstStyle/>
          <a:p>
            <a:pPr algn="ctr"/>
            <a:r>
              <a:rPr lang="en-US" sz="2400" b="1" dirty="0">
                <a:latin typeface="Open Sans" panose="020B0606030504020204" pitchFamily="34" charset="0"/>
                <a:ea typeface="Open Sans" panose="020B0606030504020204" pitchFamily="34" charset="0"/>
                <a:cs typeface="Open Sans" panose="020B0606030504020204" pitchFamily="34" charset="0"/>
              </a:rPr>
              <a:t>Cheryl Williams</a:t>
            </a:r>
            <a:endParaRPr lang="en-US" sz="1100" dirty="0">
              <a:latin typeface="Open Sans" panose="020B0606030504020204" pitchFamily="34" charset="0"/>
              <a:ea typeface="Open Sans" panose="020B0606030504020204" pitchFamily="34" charset="0"/>
              <a:cs typeface="Open Sans" panose="020B0606030504020204" pitchFamily="34" charset="0"/>
            </a:endParaRPr>
          </a:p>
          <a:p>
            <a:r>
              <a:rPr lang="en-US" sz="1100" dirty="0">
                <a:latin typeface="Open Sans" panose="020B0606030504020204" pitchFamily="34" charset="0"/>
                <a:ea typeface="Open Sans" panose="020B0606030504020204" pitchFamily="34" charset="0"/>
                <a:cs typeface="Open Sans" panose="020B0606030504020204" pitchFamily="34" charset="0"/>
              </a:rPr>
              <a:t> </a:t>
            </a:r>
          </a:p>
          <a:p>
            <a:r>
              <a:rPr lang="en-US" sz="1200" b="1" dirty="0">
                <a:latin typeface="Open Sans" panose="020B0606030504020204" pitchFamily="34" charset="0"/>
                <a:ea typeface="Open Sans" panose="020B0606030504020204" pitchFamily="34" charset="0"/>
                <a:cs typeface="Open Sans" panose="020B0606030504020204" pitchFamily="34" charset="0"/>
              </a:rPr>
              <a:t>Cheryl Williams</a:t>
            </a:r>
            <a:r>
              <a:rPr lang="en-US" sz="1200" dirty="0">
                <a:latin typeface="Open Sans" panose="020B0606030504020204" pitchFamily="34" charset="0"/>
                <a:ea typeface="Open Sans" panose="020B0606030504020204" pitchFamily="34" charset="0"/>
                <a:cs typeface="Open Sans" panose="020B0606030504020204" pitchFamily="34" charset="0"/>
              </a:rPr>
              <a:t> is a Senior Consultant with Tecker International, where she brings more than two decades of Fortune 50, corporate, global nonprofit, and consulting experience to her work with mission-driven organizations. Cheryl is known for her ability to help clients thrive through best-in-class coaching, capacity building, and strategic communications. Her career has been dedicated to helping organizations plan, develop, and communicate effectively to increase their visibility, impact, and long-term success.</a:t>
            </a:r>
          </a:p>
          <a:p>
            <a:endParaRPr lang="en-US" sz="1200" dirty="0">
              <a:latin typeface="Open Sans" panose="020B0606030504020204" pitchFamily="34" charset="0"/>
              <a:ea typeface="Open Sans" panose="020B0606030504020204" pitchFamily="34" charset="0"/>
              <a:cs typeface="Open Sans" panose="020B0606030504020204" pitchFamily="34" charset="0"/>
            </a:endParaRPr>
          </a:p>
          <a:p>
            <a:r>
              <a:rPr lang="en-US" sz="1200" dirty="0">
                <a:latin typeface="Open Sans" panose="020B0606030504020204" pitchFamily="34" charset="0"/>
                <a:ea typeface="Open Sans" panose="020B0606030504020204" pitchFamily="34" charset="0"/>
                <a:cs typeface="Open Sans" panose="020B0606030504020204" pitchFamily="34" charset="0"/>
              </a:rPr>
              <a:t>Before joining Tecker International, Cheryl spent 22 years with Procter &amp; Gamble, where she led brand visibility and reputation management for domestic and international brands representing over $30 billion in annual retail sales. Her responsibilities spanned three continents, including an in-country assignment in Singapore where she developed and executed a regional external relations plan that revitalized a global luxury skincare brand across Asia. Her work has included collaborations with Academy Award–winning and –nominated talent such as Queen Latifah and Cate Blanchett, as well as leading public relations for P&amp;G’s first beauty and grooming salon at the 2010 Winter Olympics.</a:t>
            </a:r>
            <a:br>
              <a:rPr lang="en-US" sz="1200" dirty="0">
                <a:latin typeface="Open Sans" panose="020B0606030504020204" pitchFamily="34" charset="0"/>
                <a:ea typeface="Open Sans" panose="020B0606030504020204" pitchFamily="34" charset="0"/>
                <a:cs typeface="Open Sans" panose="020B0606030504020204" pitchFamily="34" charset="0"/>
              </a:rPr>
            </a:br>
            <a:endParaRPr lang="en-US" sz="1200" dirty="0">
              <a:latin typeface="Open Sans" panose="020B0606030504020204" pitchFamily="34" charset="0"/>
              <a:ea typeface="Open Sans" panose="020B0606030504020204" pitchFamily="34" charset="0"/>
              <a:cs typeface="Open Sans" panose="020B0606030504020204" pitchFamily="34" charset="0"/>
            </a:endParaRPr>
          </a:p>
          <a:p>
            <a:r>
              <a:rPr lang="en-US" sz="1200" dirty="0">
                <a:latin typeface="Open Sans" panose="020B0606030504020204" pitchFamily="34" charset="0"/>
                <a:ea typeface="Open Sans" panose="020B0606030504020204" pitchFamily="34" charset="0"/>
                <a:cs typeface="Open Sans" panose="020B0606030504020204" pitchFamily="34" charset="0"/>
              </a:rPr>
              <a:t>Cheryl’s professional achievements extend beyond the corporate sphere into meaningful nonprofit service. She has held leadership and board roles in a variety of faith-based and community organizations, advancing humanitarian initiatives in more than a dozen countries including Uganda, Nicaragua, and India. Locally, she has served on the boards of Baltimore Center Stage, the Baltimore Design School, the Baltimore School for the Arts, and United Lutheran Seminary. Her work in these spaces reflects her enduring commitment to purpose-driven leadership and community impact.</a:t>
            </a:r>
          </a:p>
          <a:p>
            <a:endParaRPr lang="en-US" sz="1200" dirty="0">
              <a:latin typeface="Open Sans" panose="020B0606030504020204" pitchFamily="34" charset="0"/>
              <a:ea typeface="Open Sans" panose="020B0606030504020204" pitchFamily="34" charset="0"/>
              <a:cs typeface="Open Sans" panose="020B0606030504020204" pitchFamily="34" charset="0"/>
            </a:endParaRPr>
          </a:p>
          <a:p>
            <a:r>
              <a:rPr lang="en-US" sz="1200" dirty="0">
                <a:latin typeface="Open Sans" panose="020B0606030504020204" pitchFamily="34" charset="0"/>
                <a:ea typeface="Open Sans" panose="020B0606030504020204" pitchFamily="34" charset="0"/>
                <a:cs typeface="Open Sans" panose="020B0606030504020204" pitchFamily="34" charset="0"/>
              </a:rPr>
              <a:t>A certified executive coach credentialed by the International Coach Federation, Cheryl holds the Advanced Certified Personal and Executive Coach certification from the College of Executive Coaching. She earned a B.S. in Computer Science from North Carolina State University, and both an M.S. in Business and an M.B.A. from The Johns Hopkins University. A native New Yorker who proudly calls Baltimore home, Cheryl continues to be an advocate for leadership excellence, organizational effectiveness, and the transformative power of strategic communication.</a:t>
            </a:r>
          </a:p>
        </p:txBody>
      </p:sp>
      <p:sp>
        <p:nvSpPr>
          <p:cNvPr id="4" name="object 5">
            <a:extLst>
              <a:ext uri="{FF2B5EF4-FFF2-40B4-BE49-F238E27FC236}">
                <a16:creationId xmlns:a16="http://schemas.microsoft.com/office/drawing/2014/main" id="{260A35F3-2480-5B24-73EE-67CADD6BCBD8}"/>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143</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3"/>
              </a:rPr>
              <a:t>www.tecker.com</a:t>
            </a:r>
            <a:endParaRPr sz="1200" dirty="0">
              <a:latin typeface="Calibri Light"/>
              <a:cs typeface="Calibri Light"/>
            </a:endParaRPr>
          </a:p>
        </p:txBody>
      </p:sp>
    </p:spTree>
    <p:extLst>
      <p:ext uri="{BB962C8B-B14F-4D97-AF65-F5344CB8AC3E}">
        <p14:creationId xmlns:p14="http://schemas.microsoft.com/office/powerpoint/2010/main" val="2308055955"/>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907914" y="23062"/>
            <a:ext cx="8320405" cy="1347470"/>
          </a:xfrm>
          <a:prstGeom prst="rect">
            <a:avLst/>
          </a:prstGeom>
        </p:spPr>
        <p:txBody>
          <a:bodyPr vert="horz" wrap="square" lIns="0" tIns="116839" rIns="0" bIns="0" rtlCol="0">
            <a:spAutoFit/>
          </a:bodyPr>
          <a:lstStyle/>
          <a:p>
            <a:pPr marL="105410" algn="ctr">
              <a:lnSpc>
                <a:spcPct val="100000"/>
              </a:lnSpc>
              <a:spcBef>
                <a:spcPts val="919"/>
              </a:spcBef>
            </a:pPr>
            <a:r>
              <a:rPr b="0" dirty="0">
                <a:latin typeface="Open Sans" panose="020B0606030504020204" pitchFamily="34" charset="0"/>
                <a:ea typeface="Open Sans" panose="020B0606030504020204" pitchFamily="34" charset="0"/>
                <a:cs typeface="Open Sans" panose="020B0606030504020204" pitchFamily="34" charset="0"/>
              </a:rPr>
              <a:t>About</a:t>
            </a:r>
            <a:r>
              <a:rPr b="0" spc="-50" dirty="0">
                <a:latin typeface="Open Sans" panose="020B0606030504020204" pitchFamily="34" charset="0"/>
                <a:ea typeface="Open Sans" panose="020B0606030504020204" pitchFamily="34" charset="0"/>
                <a:cs typeface="Open Sans" panose="020B0606030504020204" pitchFamily="34" charset="0"/>
              </a:rPr>
              <a:t> </a:t>
            </a:r>
            <a:r>
              <a:rPr b="0" spc="-65" dirty="0">
                <a:latin typeface="Open Sans" panose="020B0606030504020204" pitchFamily="34" charset="0"/>
                <a:ea typeface="Open Sans" panose="020B0606030504020204" pitchFamily="34" charset="0"/>
                <a:cs typeface="Open Sans" panose="020B0606030504020204" pitchFamily="34" charset="0"/>
              </a:rPr>
              <a:t>Tecker</a:t>
            </a:r>
            <a:r>
              <a:rPr b="0" spc="-70" dirty="0">
                <a:latin typeface="Open Sans" panose="020B0606030504020204" pitchFamily="34" charset="0"/>
                <a:ea typeface="Open Sans" panose="020B0606030504020204" pitchFamily="34" charset="0"/>
                <a:cs typeface="Open Sans" panose="020B0606030504020204" pitchFamily="34" charset="0"/>
              </a:rPr>
              <a:t> </a:t>
            </a:r>
            <a:r>
              <a:rPr b="0" spc="-10" dirty="0">
                <a:latin typeface="Open Sans" panose="020B0606030504020204" pitchFamily="34" charset="0"/>
                <a:ea typeface="Open Sans" panose="020B0606030504020204" pitchFamily="34" charset="0"/>
                <a:cs typeface="Open Sans" panose="020B0606030504020204" pitchFamily="34" charset="0"/>
              </a:rPr>
              <a:t>International,</a:t>
            </a:r>
            <a:r>
              <a:rPr b="0" spc="-30" dirty="0">
                <a:latin typeface="Open Sans" panose="020B0606030504020204" pitchFamily="34" charset="0"/>
                <a:ea typeface="Open Sans" panose="020B0606030504020204" pitchFamily="34" charset="0"/>
                <a:cs typeface="Open Sans" panose="020B0606030504020204" pitchFamily="34" charset="0"/>
              </a:rPr>
              <a:t> </a:t>
            </a:r>
            <a:r>
              <a:rPr b="0" spc="-25" dirty="0">
                <a:latin typeface="Open Sans" panose="020B0606030504020204" pitchFamily="34" charset="0"/>
                <a:ea typeface="Open Sans" panose="020B0606030504020204" pitchFamily="34" charset="0"/>
                <a:cs typeface="Open Sans" panose="020B0606030504020204" pitchFamily="34" charset="0"/>
              </a:rPr>
              <a:t>LLC</a:t>
            </a:r>
          </a:p>
          <a:p>
            <a:pPr marL="12700" marR="5080">
              <a:lnSpc>
                <a:spcPct val="100899"/>
              </a:lnSpc>
              <a:spcBef>
                <a:spcPts val="350"/>
              </a:spcBef>
            </a:pPr>
            <a:r>
              <a:rPr sz="1050" b="0" dirty="0">
                <a:latin typeface="Open Sans" panose="020B0606030504020204" pitchFamily="34" charset="0"/>
                <a:ea typeface="Open Sans" panose="020B0606030504020204" pitchFamily="34" charset="0"/>
                <a:cs typeface="Open Sans" panose="020B0606030504020204" pitchFamily="34" charset="0"/>
              </a:rPr>
              <a:t>For more</a:t>
            </a:r>
            <a:r>
              <a:rPr sz="1050" b="0" spc="-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than</a:t>
            </a:r>
            <a:r>
              <a:rPr sz="1050" b="0" spc="-1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30</a:t>
            </a:r>
            <a:r>
              <a:rPr sz="1050" b="0" spc="-1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years,</a:t>
            </a:r>
            <a:r>
              <a:rPr sz="1050" b="0" spc="-2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Tecker International</a:t>
            </a:r>
            <a:r>
              <a:rPr sz="1050" b="0" spc="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(LLC)</a:t>
            </a:r>
            <a:r>
              <a:rPr sz="1050" b="0" spc="-2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has</a:t>
            </a:r>
            <a:r>
              <a:rPr sz="1050" b="0" spc="-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helped</a:t>
            </a:r>
            <a:r>
              <a:rPr sz="1050" b="0" spc="-1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thousands</a:t>
            </a:r>
            <a:r>
              <a:rPr sz="1050" b="0" spc="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of</a:t>
            </a:r>
            <a:r>
              <a:rPr sz="1050" b="0" spc="-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clients</a:t>
            </a:r>
            <a:r>
              <a:rPr sz="1050" b="0" spc="-1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meet</a:t>
            </a:r>
            <a:r>
              <a:rPr sz="1050" b="0" spc="-2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goals,</a:t>
            </a:r>
            <a:r>
              <a:rPr sz="1050" b="0" spc="1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impact lives</a:t>
            </a:r>
            <a:r>
              <a:rPr sz="1050" b="0" spc="-3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and</a:t>
            </a:r>
            <a:r>
              <a:rPr sz="1050" b="0" spc="-1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change</a:t>
            </a:r>
            <a:r>
              <a:rPr sz="1050" b="0" spc="2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the</a:t>
            </a:r>
            <a:r>
              <a:rPr sz="1050" b="0" spc="-1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world.</a:t>
            </a:r>
            <a:r>
              <a:rPr sz="1050" b="0" spc="-1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TI</a:t>
            </a:r>
            <a:r>
              <a:rPr sz="1050" b="0" spc="-3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is</a:t>
            </a:r>
            <a:r>
              <a:rPr sz="1050" b="0" spc="-3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a</a:t>
            </a:r>
            <a:r>
              <a:rPr sz="1050" b="0" spc="-10" dirty="0">
                <a:latin typeface="Open Sans" panose="020B0606030504020204" pitchFamily="34" charset="0"/>
                <a:ea typeface="Open Sans" panose="020B0606030504020204" pitchFamily="34" charset="0"/>
                <a:cs typeface="Open Sans" panose="020B0606030504020204" pitchFamily="34" charset="0"/>
              </a:rPr>
              <a:t> </a:t>
            </a:r>
            <a:r>
              <a:rPr sz="1050" b="0" spc="-20" dirty="0">
                <a:latin typeface="Open Sans" panose="020B0606030504020204" pitchFamily="34" charset="0"/>
                <a:ea typeface="Open Sans" panose="020B0606030504020204" pitchFamily="34" charset="0"/>
                <a:cs typeface="Open Sans" panose="020B0606030504020204" pitchFamily="34" charset="0"/>
              </a:rPr>
              <a:t>client-</a:t>
            </a:r>
            <a:r>
              <a:rPr sz="1050" b="0" spc="-10" dirty="0">
                <a:latin typeface="Open Sans" panose="020B0606030504020204" pitchFamily="34" charset="0"/>
                <a:ea typeface="Open Sans" panose="020B0606030504020204" pitchFamily="34" charset="0"/>
                <a:cs typeface="Open Sans" panose="020B0606030504020204" pitchFamily="34" charset="0"/>
              </a:rPr>
              <a:t>focused, </a:t>
            </a:r>
            <a:r>
              <a:rPr sz="1050" b="0" spc="-25" dirty="0">
                <a:latin typeface="Open Sans" panose="020B0606030504020204" pitchFamily="34" charset="0"/>
                <a:ea typeface="Open Sans" panose="020B0606030504020204" pitchFamily="34" charset="0"/>
                <a:cs typeface="Open Sans" panose="020B0606030504020204" pitchFamily="34" charset="0"/>
              </a:rPr>
              <a:t>mission-</a:t>
            </a:r>
            <a:r>
              <a:rPr sz="1050" b="0" dirty="0">
                <a:latin typeface="Open Sans" panose="020B0606030504020204" pitchFamily="34" charset="0"/>
                <a:ea typeface="Open Sans" panose="020B0606030504020204" pitchFamily="34" charset="0"/>
                <a:cs typeface="Open Sans" panose="020B0606030504020204" pitchFamily="34" charset="0"/>
              </a:rPr>
              <a:t>driven</a:t>
            </a:r>
            <a:r>
              <a:rPr sz="1050" b="0" spc="2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international</a:t>
            </a:r>
            <a:r>
              <a:rPr sz="1050" b="0" spc="-1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consulting</a:t>
            </a:r>
            <a:r>
              <a:rPr sz="1050" b="0" spc="2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practice</a:t>
            </a:r>
            <a:r>
              <a:rPr sz="1050" b="0" spc="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offering a</a:t>
            </a:r>
            <a:r>
              <a:rPr sz="1050" b="0" spc="-2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broad</a:t>
            </a:r>
            <a:r>
              <a:rPr sz="1050" b="0" spc="-1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range</a:t>
            </a:r>
            <a:r>
              <a:rPr sz="1050" b="0" spc="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of</a:t>
            </a:r>
            <a:r>
              <a:rPr sz="1050" b="0" spc="-2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services</a:t>
            </a:r>
            <a:r>
              <a:rPr sz="1050" b="0" spc="-1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tailored</a:t>
            </a:r>
            <a:r>
              <a:rPr sz="1050" b="0" spc="-1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to</a:t>
            </a:r>
            <a:r>
              <a:rPr sz="1050" b="0" spc="-3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fit</a:t>
            </a:r>
            <a:r>
              <a:rPr sz="1050" b="0" spc="-3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our</a:t>
            </a:r>
            <a:r>
              <a:rPr sz="1050" b="0" spc="-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clients’</a:t>
            </a:r>
            <a:r>
              <a:rPr sz="1050" b="0" spc="-1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unique</a:t>
            </a:r>
            <a:r>
              <a:rPr sz="1050" b="0" spc="-1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needs.</a:t>
            </a:r>
            <a:r>
              <a:rPr sz="1050" b="0" spc="-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In</a:t>
            </a:r>
            <a:r>
              <a:rPr sz="1050" b="0" spc="-3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partnership</a:t>
            </a:r>
            <a:r>
              <a:rPr sz="1050" b="0" spc="1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with</a:t>
            </a:r>
            <a:r>
              <a:rPr sz="1050" b="0" spc="-3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our</a:t>
            </a:r>
            <a:r>
              <a:rPr sz="1050" b="0" spc="-10" dirty="0">
                <a:latin typeface="Open Sans" panose="020B0606030504020204" pitchFamily="34" charset="0"/>
                <a:ea typeface="Open Sans" panose="020B0606030504020204" pitchFamily="34" charset="0"/>
                <a:cs typeface="Open Sans" panose="020B0606030504020204" pitchFamily="34" charset="0"/>
              </a:rPr>
              <a:t> clients, </a:t>
            </a:r>
            <a:r>
              <a:rPr sz="1050" b="0" dirty="0">
                <a:latin typeface="Open Sans" panose="020B0606030504020204" pitchFamily="34" charset="0"/>
                <a:ea typeface="Open Sans" panose="020B0606030504020204" pitchFamily="34" charset="0"/>
                <a:cs typeface="Open Sans" panose="020B0606030504020204" pitchFamily="34" charset="0"/>
              </a:rPr>
              <a:t>we</a:t>
            </a:r>
            <a:r>
              <a:rPr sz="1050" b="0" spc="-3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identify</a:t>
            </a:r>
            <a:r>
              <a:rPr sz="1050" b="0" spc="-4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opportunities,</a:t>
            </a:r>
            <a:r>
              <a:rPr sz="1050" b="0" spc="1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overcome</a:t>
            </a:r>
            <a:r>
              <a:rPr sz="1050" b="0" spc="-2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challenges</a:t>
            </a:r>
            <a:r>
              <a:rPr sz="1050" b="0" spc="-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and</a:t>
            </a:r>
            <a:r>
              <a:rPr sz="1050" b="0" spc="-2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create</a:t>
            </a:r>
            <a:r>
              <a:rPr sz="1050" b="0" spc="-4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structures</a:t>
            </a:r>
            <a:r>
              <a:rPr sz="1050" b="0" spc="-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and</a:t>
            </a:r>
            <a:r>
              <a:rPr sz="1050" b="0" spc="-2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processes nimble</a:t>
            </a:r>
            <a:r>
              <a:rPr sz="1050" b="0" spc="-2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enough</a:t>
            </a:r>
            <a:r>
              <a:rPr sz="1050" b="0" spc="-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to</a:t>
            </a:r>
            <a:r>
              <a:rPr sz="1050" b="0" spc="-4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adapt</a:t>
            </a:r>
            <a:r>
              <a:rPr sz="1050" b="0" spc="-2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to</a:t>
            </a:r>
            <a:r>
              <a:rPr sz="1050" b="0" spc="-4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environments</a:t>
            </a:r>
            <a:r>
              <a:rPr sz="1050" b="0" spc="-1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of</a:t>
            </a:r>
            <a:r>
              <a:rPr sz="1050" b="0" spc="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rapid</a:t>
            </a:r>
            <a:r>
              <a:rPr sz="1050" b="0" spc="-4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change.</a:t>
            </a:r>
            <a:r>
              <a:rPr sz="1050" b="0" spc="-10" dirty="0">
                <a:latin typeface="Open Sans" panose="020B0606030504020204" pitchFamily="34" charset="0"/>
                <a:ea typeface="Open Sans" panose="020B0606030504020204" pitchFamily="34" charset="0"/>
                <a:cs typeface="Open Sans" panose="020B0606030504020204" pitchFamily="34" charset="0"/>
              </a:rPr>
              <a:t> </a:t>
            </a:r>
            <a:r>
              <a:rPr sz="1050" b="0" spc="-25" dirty="0">
                <a:latin typeface="Open Sans" panose="020B0606030504020204" pitchFamily="34" charset="0"/>
                <a:ea typeface="Open Sans" panose="020B0606030504020204" pitchFamily="34" charset="0"/>
                <a:cs typeface="Open Sans" panose="020B0606030504020204" pitchFamily="34" charset="0"/>
              </a:rPr>
              <a:t>Our knowledge-</a:t>
            </a:r>
            <a:r>
              <a:rPr sz="1050" b="0" dirty="0">
                <a:latin typeface="Open Sans" panose="020B0606030504020204" pitchFamily="34" charset="0"/>
                <a:ea typeface="Open Sans" panose="020B0606030504020204" pitchFamily="34" charset="0"/>
                <a:cs typeface="Open Sans" panose="020B0606030504020204" pitchFamily="34" charset="0"/>
              </a:rPr>
              <a:t>based,</a:t>
            </a:r>
            <a:r>
              <a:rPr sz="1050" b="0" spc="60" dirty="0">
                <a:latin typeface="Open Sans" panose="020B0606030504020204" pitchFamily="34" charset="0"/>
                <a:ea typeface="Open Sans" panose="020B0606030504020204" pitchFamily="34" charset="0"/>
                <a:cs typeface="Open Sans" panose="020B0606030504020204" pitchFamily="34" charset="0"/>
              </a:rPr>
              <a:t> </a:t>
            </a:r>
            <a:r>
              <a:rPr sz="1050" b="0" spc="-25" dirty="0">
                <a:latin typeface="Open Sans" panose="020B0606030504020204" pitchFamily="34" charset="0"/>
                <a:ea typeface="Open Sans" panose="020B0606030504020204" pitchFamily="34" charset="0"/>
                <a:cs typeface="Open Sans" panose="020B0606030504020204" pitchFamily="34" charset="0"/>
              </a:rPr>
              <a:t>outcomes-</a:t>
            </a:r>
            <a:r>
              <a:rPr sz="1050" b="0" dirty="0">
                <a:latin typeface="Open Sans" panose="020B0606030504020204" pitchFamily="34" charset="0"/>
                <a:ea typeface="Open Sans" panose="020B0606030504020204" pitchFamily="34" charset="0"/>
                <a:cs typeface="Open Sans" panose="020B0606030504020204" pitchFamily="34" charset="0"/>
              </a:rPr>
              <a:t>oriented</a:t>
            </a:r>
            <a:r>
              <a:rPr sz="1050" b="0" spc="5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approach</a:t>
            </a:r>
            <a:r>
              <a:rPr sz="1050" b="0" spc="2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has</a:t>
            </a:r>
            <a:r>
              <a:rPr sz="1050" b="0" spc="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helped</a:t>
            </a:r>
            <a:r>
              <a:rPr sz="1050" b="0" spc="-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to</a:t>
            </a:r>
            <a:r>
              <a:rPr sz="1050" b="0" spc="-2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transform</a:t>
            </a:r>
            <a:r>
              <a:rPr sz="1050" b="0" spc="3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associations,</a:t>
            </a:r>
            <a:r>
              <a:rPr sz="1050" b="0" spc="35" dirty="0">
                <a:latin typeface="Open Sans" panose="020B0606030504020204" pitchFamily="34" charset="0"/>
                <a:ea typeface="Open Sans" panose="020B0606030504020204" pitchFamily="34" charset="0"/>
                <a:cs typeface="Open Sans" panose="020B0606030504020204" pitchFamily="34" charset="0"/>
              </a:rPr>
              <a:t> </a:t>
            </a:r>
            <a:r>
              <a:rPr sz="1050" b="0" spc="-10" dirty="0">
                <a:latin typeface="Open Sans" panose="020B0606030504020204" pitchFamily="34" charset="0"/>
                <a:ea typeface="Open Sans" panose="020B0606030504020204" pitchFamily="34" charset="0"/>
                <a:cs typeface="Open Sans" panose="020B0606030504020204" pitchFamily="34" charset="0"/>
              </a:rPr>
              <a:t>not-</a:t>
            </a:r>
            <a:r>
              <a:rPr sz="1050" b="0" spc="-25" dirty="0">
                <a:latin typeface="Open Sans" panose="020B0606030504020204" pitchFamily="34" charset="0"/>
                <a:ea typeface="Open Sans" panose="020B0606030504020204" pitchFamily="34" charset="0"/>
                <a:cs typeface="Open Sans" panose="020B0606030504020204" pitchFamily="34" charset="0"/>
              </a:rPr>
              <a:t>for-</a:t>
            </a:r>
            <a:r>
              <a:rPr sz="1050" b="0" dirty="0">
                <a:latin typeface="Open Sans" panose="020B0606030504020204" pitchFamily="34" charset="0"/>
                <a:ea typeface="Open Sans" panose="020B0606030504020204" pitchFamily="34" charset="0"/>
                <a:cs typeface="Open Sans" panose="020B0606030504020204" pitchFamily="34" charset="0"/>
              </a:rPr>
              <a:t>profit</a:t>
            </a:r>
            <a:r>
              <a:rPr sz="1050" b="0" spc="4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organizations,</a:t>
            </a:r>
            <a:r>
              <a:rPr sz="1050" b="0" spc="25"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institutions</a:t>
            </a:r>
            <a:r>
              <a:rPr sz="1050" b="0" spc="1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and</a:t>
            </a:r>
            <a:r>
              <a:rPr sz="1050" b="0" spc="1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businesses</a:t>
            </a:r>
            <a:r>
              <a:rPr sz="1050" b="0" spc="30" dirty="0">
                <a:latin typeface="Open Sans" panose="020B0606030504020204" pitchFamily="34" charset="0"/>
                <a:ea typeface="Open Sans" panose="020B0606030504020204" pitchFamily="34" charset="0"/>
                <a:cs typeface="Open Sans" panose="020B0606030504020204" pitchFamily="34" charset="0"/>
              </a:rPr>
              <a:t> </a:t>
            </a:r>
            <a:r>
              <a:rPr sz="1050" b="0" dirty="0">
                <a:latin typeface="Open Sans" panose="020B0606030504020204" pitchFamily="34" charset="0"/>
                <a:ea typeface="Open Sans" panose="020B0606030504020204" pitchFamily="34" charset="0"/>
                <a:cs typeface="Open Sans" panose="020B0606030504020204" pitchFamily="34" charset="0"/>
              </a:rPr>
              <a:t>of</a:t>
            </a:r>
            <a:r>
              <a:rPr sz="1050" b="0" spc="-5" dirty="0">
                <a:latin typeface="Open Sans" panose="020B0606030504020204" pitchFamily="34" charset="0"/>
                <a:ea typeface="Open Sans" panose="020B0606030504020204" pitchFamily="34" charset="0"/>
                <a:cs typeface="Open Sans" panose="020B0606030504020204" pitchFamily="34" charset="0"/>
              </a:rPr>
              <a:t> </a:t>
            </a:r>
            <a:r>
              <a:rPr sz="1050" b="0" spc="-25" dirty="0">
                <a:latin typeface="Open Sans" panose="020B0606030504020204" pitchFamily="34" charset="0"/>
                <a:ea typeface="Open Sans" panose="020B0606030504020204" pitchFamily="34" charset="0"/>
                <a:cs typeface="Open Sans" panose="020B0606030504020204" pitchFamily="34" charset="0"/>
              </a:rPr>
              <a:t>all</a:t>
            </a:r>
            <a:r>
              <a:rPr sz="1050" b="0" spc="500" dirty="0">
                <a:latin typeface="Open Sans" panose="020B0606030504020204" pitchFamily="34" charset="0"/>
                <a:ea typeface="Open Sans" panose="020B0606030504020204" pitchFamily="34" charset="0"/>
                <a:cs typeface="Open Sans" panose="020B0606030504020204" pitchFamily="34" charset="0"/>
              </a:rPr>
              <a:t> </a:t>
            </a:r>
            <a:r>
              <a:rPr sz="1050" b="0" spc="-10" dirty="0">
                <a:latin typeface="Open Sans" panose="020B0606030504020204" pitchFamily="34" charset="0"/>
                <a:ea typeface="Open Sans" panose="020B0606030504020204" pitchFamily="34" charset="0"/>
                <a:cs typeface="Open Sans" panose="020B0606030504020204" pitchFamily="34" charset="0"/>
              </a:rPr>
              <a:t>kinds.</a:t>
            </a:r>
            <a:endParaRPr sz="105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object 3"/>
          <p:cNvSpPr txBox="1"/>
          <p:nvPr/>
        </p:nvSpPr>
        <p:spPr>
          <a:xfrm>
            <a:off x="1869681" y="1569465"/>
            <a:ext cx="8310880" cy="4651658"/>
          </a:xfrm>
          <a:prstGeom prst="rect">
            <a:avLst/>
          </a:prstGeom>
        </p:spPr>
        <p:txBody>
          <a:bodyPr vert="horz" wrap="square" lIns="0" tIns="10795" rIns="0" bIns="0" rtlCol="0">
            <a:spAutoFit/>
          </a:bodyPr>
          <a:lstStyle/>
          <a:p>
            <a:pPr marL="50800" marR="81915">
              <a:lnSpc>
                <a:spcPct val="101000"/>
              </a:lnSpc>
              <a:spcBef>
                <a:spcPts val="85"/>
              </a:spcBef>
            </a:pPr>
            <a:r>
              <a:rPr sz="1000" dirty="0">
                <a:latin typeface="Open Sans" panose="020B0606030504020204" pitchFamily="34" charset="0"/>
                <a:ea typeface="Open Sans" panose="020B0606030504020204" pitchFamily="34" charset="0"/>
                <a:cs typeface="Open Sans" panose="020B0606030504020204" pitchFamily="34" charset="0"/>
              </a:rPr>
              <a:t>The</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spc="-10" dirty="0">
                <a:latin typeface="Open Sans" panose="020B0606030504020204" pitchFamily="34" charset="0"/>
                <a:ea typeface="Open Sans" panose="020B0606030504020204" pitchFamily="34" charset="0"/>
                <a:cs typeface="Open Sans" panose="020B0606030504020204" pitchFamily="34" charset="0"/>
              </a:rPr>
              <a:t>collective</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competencies</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of</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the</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Tecker</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team</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enable</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us</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to</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provide</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the</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talent,</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skills</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and</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expertise</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to</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achieve</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the</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goals</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of each of</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our</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clients.</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spc="-10" dirty="0">
                <a:latin typeface="Open Sans" panose="020B0606030504020204" pitchFamily="34" charset="0"/>
                <a:ea typeface="Open Sans" panose="020B0606030504020204" pitchFamily="34" charset="0"/>
                <a:cs typeface="Open Sans" panose="020B0606030504020204" pitchFamily="34" charset="0"/>
              </a:rPr>
              <a:t>Drawing </a:t>
            </a:r>
            <a:r>
              <a:rPr sz="1000" dirty="0">
                <a:latin typeface="Open Sans" panose="020B0606030504020204" pitchFamily="34" charset="0"/>
                <a:ea typeface="Open Sans" panose="020B0606030504020204" pitchFamily="34" charset="0"/>
                <a:cs typeface="Open Sans" panose="020B0606030504020204" pitchFamily="34" charset="0"/>
              </a:rPr>
              <a:t>on</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the</a:t>
            </a:r>
            <a:r>
              <a:rPr sz="1000" spc="-3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firm’s</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knowledge</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base</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and</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experiential</a:t>
            </a:r>
            <a:r>
              <a:rPr sz="1000" spc="-3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resources,</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we</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employ</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friendly,</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collaborative</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approach</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to</a:t>
            </a:r>
            <a:r>
              <a:rPr sz="1000" spc="-4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empower organizations to</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succeed.</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spc="-25" dirty="0">
                <a:latin typeface="Open Sans" panose="020B0606030504020204" pitchFamily="34" charset="0"/>
                <a:ea typeface="Open Sans" panose="020B0606030504020204" pitchFamily="34" charset="0"/>
                <a:cs typeface="Open Sans" panose="020B0606030504020204" pitchFamily="34" charset="0"/>
              </a:rPr>
              <a:t>In </a:t>
            </a:r>
            <a:r>
              <a:rPr sz="1000" dirty="0">
                <a:latin typeface="Open Sans" panose="020B0606030504020204" pitchFamily="34" charset="0"/>
                <a:ea typeface="Open Sans" panose="020B0606030504020204" pitchFamily="34" charset="0"/>
                <a:cs typeface="Open Sans" panose="020B0606030504020204" pitchFamily="34" charset="0"/>
              </a:rPr>
              <a:t>additional</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to</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being</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expert</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strategists, skillful</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facilitators</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and</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spc="-25" dirty="0">
                <a:latin typeface="Open Sans" panose="020B0606030504020204" pitchFamily="34" charset="0"/>
                <a:ea typeface="Open Sans" panose="020B0606030504020204" pitchFamily="34" charset="0"/>
                <a:cs typeface="Open Sans" panose="020B0606030504020204" pitchFamily="34" charset="0"/>
              </a:rPr>
              <a:t>subject-</a:t>
            </a:r>
            <a:r>
              <a:rPr sz="1000" dirty="0">
                <a:latin typeface="Open Sans" panose="020B0606030504020204" pitchFamily="34" charset="0"/>
                <a:ea typeface="Open Sans" panose="020B0606030504020204" pitchFamily="34" charset="0"/>
                <a:cs typeface="Open Sans" panose="020B0606030504020204" pitchFamily="34" charset="0"/>
              </a:rPr>
              <a:t>matter</a:t>
            </a:r>
            <a:r>
              <a:rPr sz="1000" spc="3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experts,</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Tecker</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consultants</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are</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also</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spc="-20" dirty="0">
                <a:latin typeface="Open Sans" panose="020B0606030504020204" pitchFamily="34" charset="0"/>
                <a:ea typeface="Open Sans" panose="020B0606030504020204" pitchFamily="34" charset="0"/>
                <a:cs typeface="Open Sans" panose="020B0606030504020204" pitchFamily="34" charset="0"/>
              </a:rPr>
              <a:t>top-</a:t>
            </a:r>
            <a:r>
              <a:rPr sz="1000" dirty="0">
                <a:latin typeface="Open Sans" panose="020B0606030504020204" pitchFamily="34" charset="0"/>
                <a:ea typeface="Open Sans" panose="020B0606030504020204" pitchFamily="34" charset="0"/>
                <a:cs typeface="Open Sans" panose="020B0606030504020204" pitchFamily="34" charset="0"/>
              </a:rPr>
              <a:t>notch</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educators</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who</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are</a:t>
            </a:r>
            <a:r>
              <a:rPr sz="1000" spc="-10" dirty="0">
                <a:latin typeface="Open Sans" panose="020B0606030504020204" pitchFamily="34" charset="0"/>
                <a:ea typeface="Open Sans" panose="020B0606030504020204" pitchFamily="34" charset="0"/>
                <a:cs typeface="Open Sans" panose="020B0606030504020204" pitchFamily="34" charset="0"/>
              </a:rPr>
              <a:t> always </a:t>
            </a:r>
            <a:r>
              <a:rPr sz="1000" dirty="0">
                <a:latin typeface="Open Sans" panose="020B0606030504020204" pitchFamily="34" charset="0"/>
                <a:ea typeface="Open Sans" panose="020B0606030504020204" pitchFamily="34" charset="0"/>
                <a:cs typeface="Open Sans" panose="020B0606030504020204" pitchFamily="34" charset="0"/>
              </a:rPr>
              <a:t>willing</a:t>
            </a:r>
            <a:r>
              <a:rPr sz="1000" spc="-5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to</a:t>
            </a:r>
            <a:r>
              <a:rPr sz="1000" spc="-3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share</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fresh</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ideas</a:t>
            </a:r>
            <a:r>
              <a:rPr sz="1000" spc="-3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and</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proven</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methods</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of</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success.</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When</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you</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engage</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with</a:t>
            </a:r>
            <a:r>
              <a:rPr sz="1000" spc="-3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Tecker,</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you</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choose</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team</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of</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friendly,</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responsive,</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spc="-10" dirty="0">
                <a:latin typeface="Open Sans" panose="020B0606030504020204" pitchFamily="34" charset="0"/>
                <a:ea typeface="Open Sans" panose="020B0606030504020204" pitchFamily="34" charset="0"/>
                <a:cs typeface="Open Sans" panose="020B0606030504020204" pitchFamily="34" charset="0"/>
              </a:rPr>
              <a:t>respected </a:t>
            </a:r>
            <a:r>
              <a:rPr sz="1000" dirty="0">
                <a:latin typeface="Open Sans" panose="020B0606030504020204" pitchFamily="34" charset="0"/>
                <a:ea typeface="Open Sans" panose="020B0606030504020204" pitchFamily="34" charset="0"/>
                <a:cs typeface="Open Sans" panose="020B0606030504020204" pitchFamily="34" charset="0"/>
              </a:rPr>
              <a:t>professionals,</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with</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extensive</a:t>
            </a:r>
            <a:r>
              <a:rPr sz="1000" spc="-4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knowledge</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of</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personal</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and</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organizational</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dynamics.</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Their</a:t>
            </a:r>
            <a:r>
              <a:rPr sz="1000" spc="-4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passion</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and</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enthusiasm</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inspires</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and</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motivates</a:t>
            </a:r>
            <a:r>
              <a:rPr sz="1000" spc="-3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leaders</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to</a:t>
            </a:r>
            <a:r>
              <a:rPr sz="1000" spc="-40" dirty="0">
                <a:latin typeface="Open Sans" panose="020B0606030504020204" pitchFamily="34" charset="0"/>
                <a:ea typeface="Open Sans" panose="020B0606030504020204" pitchFamily="34" charset="0"/>
                <a:cs typeface="Open Sans" panose="020B0606030504020204" pitchFamily="34" charset="0"/>
              </a:rPr>
              <a:t> </a:t>
            </a:r>
            <a:r>
              <a:rPr sz="1000" spc="-20" dirty="0">
                <a:latin typeface="Open Sans" panose="020B0606030504020204" pitchFamily="34" charset="0"/>
                <a:ea typeface="Open Sans" panose="020B0606030504020204" pitchFamily="34" charset="0"/>
                <a:cs typeface="Open Sans" panose="020B0606030504020204" pitchFamily="34" charset="0"/>
              </a:rPr>
              <a:t>take </a:t>
            </a:r>
            <a:r>
              <a:rPr sz="1000" dirty="0">
                <a:latin typeface="Open Sans" panose="020B0606030504020204" pitchFamily="34" charset="0"/>
                <a:ea typeface="Open Sans" panose="020B0606030504020204" pitchFamily="34" charset="0"/>
                <a:cs typeface="Open Sans" panose="020B0606030504020204" pitchFamily="34" charset="0"/>
              </a:rPr>
              <a:t>action</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and</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tackle</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challenges head</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spc="-25" dirty="0">
                <a:latin typeface="Open Sans" panose="020B0606030504020204" pitchFamily="34" charset="0"/>
                <a:ea typeface="Open Sans" panose="020B0606030504020204" pitchFamily="34" charset="0"/>
                <a:cs typeface="Open Sans" panose="020B0606030504020204" pitchFamily="34" charset="0"/>
              </a:rPr>
              <a:t>on.</a:t>
            </a:r>
            <a:endParaRPr sz="1000"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475"/>
              </a:spcBef>
            </a:pPr>
            <a:endParaRPr sz="1000" dirty="0">
              <a:latin typeface="Open Sans" panose="020B0606030504020204" pitchFamily="34" charset="0"/>
              <a:ea typeface="Open Sans" panose="020B0606030504020204" pitchFamily="34" charset="0"/>
              <a:cs typeface="Open Sans" panose="020B0606030504020204" pitchFamily="34" charset="0"/>
            </a:endParaRPr>
          </a:p>
          <a:p>
            <a:pPr marL="50165" marR="17780">
              <a:lnSpc>
                <a:spcPct val="100899"/>
              </a:lnSpc>
              <a:spcBef>
                <a:spcPts val="5"/>
              </a:spcBef>
            </a:pPr>
            <a:r>
              <a:rPr sz="1000" dirty="0">
                <a:latin typeface="Open Sans" panose="020B0606030504020204" pitchFamily="34" charset="0"/>
                <a:ea typeface="Open Sans" panose="020B0606030504020204" pitchFamily="34" charset="0"/>
                <a:cs typeface="Open Sans" panose="020B0606030504020204" pitchFamily="34" charset="0"/>
              </a:rPr>
              <a:t>TI</a:t>
            </a:r>
            <a:r>
              <a:rPr sz="1000" spc="-6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specializes</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in</a:t>
            </a:r>
            <a:r>
              <a:rPr sz="1000" spc="-5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managing</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change,</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strategic</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planning,</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governance remodeling,</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repositioning</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companies</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and</a:t>
            </a:r>
            <a:r>
              <a:rPr sz="1000" spc="-4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programs,</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strategic</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alliances</a:t>
            </a:r>
            <a:r>
              <a:rPr sz="1000" spc="-40" dirty="0">
                <a:latin typeface="Open Sans" panose="020B0606030504020204" pitchFamily="34" charset="0"/>
                <a:ea typeface="Open Sans" panose="020B0606030504020204" pitchFamily="34" charset="0"/>
                <a:cs typeface="Open Sans" panose="020B0606030504020204" pitchFamily="34" charset="0"/>
              </a:rPr>
              <a:t> </a:t>
            </a:r>
            <a:r>
              <a:rPr sz="1000" spc="-25" dirty="0">
                <a:latin typeface="Open Sans" panose="020B0606030504020204" pitchFamily="34" charset="0"/>
                <a:ea typeface="Open Sans" panose="020B0606030504020204" pitchFamily="34" charset="0"/>
                <a:cs typeface="Open Sans" panose="020B0606030504020204" pitchFamily="34" charset="0"/>
              </a:rPr>
              <a:t>and </a:t>
            </a:r>
            <a:r>
              <a:rPr sz="1000" dirty="0">
                <a:latin typeface="Open Sans" panose="020B0606030504020204" pitchFamily="34" charset="0"/>
                <a:ea typeface="Open Sans" panose="020B0606030504020204" pitchFamily="34" charset="0"/>
                <a:cs typeface="Open Sans" panose="020B0606030504020204" pitchFamily="34" charset="0"/>
              </a:rPr>
              <a:t>consolidations,</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market</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and</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member</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research,</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executive</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coaching,</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parliamentary</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procedure</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and</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variety</a:t>
            </a:r>
            <a:r>
              <a:rPr sz="1000" spc="-5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of</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other</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disciplines.</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We</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offer</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spc="-25" dirty="0">
                <a:latin typeface="Open Sans" panose="020B0606030504020204" pitchFamily="34" charset="0"/>
                <a:ea typeface="Open Sans" panose="020B0606030504020204" pitchFamily="34" charset="0"/>
                <a:cs typeface="Open Sans" panose="020B0606030504020204" pitchFamily="34" charset="0"/>
              </a:rPr>
              <a:t>in-</a:t>
            </a:r>
            <a:r>
              <a:rPr sz="1000" dirty="0">
                <a:latin typeface="Open Sans" panose="020B0606030504020204" pitchFamily="34" charset="0"/>
                <a:ea typeface="Open Sans" panose="020B0606030504020204" pitchFamily="34" charset="0"/>
                <a:cs typeface="Open Sans" panose="020B0606030504020204" pitchFamily="34" charset="0"/>
              </a:rPr>
              <a:t>depth</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spc="-10" dirty="0">
                <a:latin typeface="Open Sans" panose="020B0606030504020204" pitchFamily="34" charset="0"/>
                <a:ea typeface="Open Sans" panose="020B0606030504020204" pitchFamily="34" charset="0"/>
                <a:cs typeface="Open Sans" panose="020B0606030504020204" pitchFamily="34" charset="0"/>
              </a:rPr>
              <a:t>subject </a:t>
            </a:r>
            <a:r>
              <a:rPr sz="1000" dirty="0">
                <a:latin typeface="Open Sans" panose="020B0606030504020204" pitchFamily="34" charset="0"/>
                <a:ea typeface="Open Sans" panose="020B0606030504020204" pitchFamily="34" charset="0"/>
                <a:cs typeface="Open Sans" panose="020B0606030504020204" pitchFamily="34" charset="0"/>
              </a:rPr>
              <a:t>matter</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knowledge</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of</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specific</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industries,</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businesses and</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professions. TI</a:t>
            </a:r>
            <a:r>
              <a:rPr sz="1000" spc="-5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builds</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a:t>
            </a:r>
            <a:r>
              <a:rPr sz="1000" spc="-4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sustaining</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culture</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of</a:t>
            </a:r>
            <a:r>
              <a:rPr sz="1000" spc="-3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innovation</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to</a:t>
            </a:r>
            <a:r>
              <a:rPr sz="1000" spc="-4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support</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an</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organization’s</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ability</a:t>
            </a:r>
            <a:r>
              <a:rPr sz="1000" spc="-50" dirty="0">
                <a:latin typeface="Open Sans" panose="020B0606030504020204" pitchFamily="34" charset="0"/>
                <a:ea typeface="Open Sans" panose="020B0606030504020204" pitchFamily="34" charset="0"/>
                <a:cs typeface="Open Sans" panose="020B0606030504020204" pitchFamily="34" charset="0"/>
              </a:rPr>
              <a:t> </a:t>
            </a:r>
            <a:r>
              <a:rPr sz="1000" spc="-25" dirty="0">
                <a:latin typeface="Open Sans" panose="020B0606030504020204" pitchFamily="34" charset="0"/>
                <a:ea typeface="Open Sans" panose="020B0606030504020204" pitchFamily="34" charset="0"/>
                <a:cs typeface="Open Sans" panose="020B0606030504020204" pitchFamily="34" charset="0"/>
              </a:rPr>
              <a:t>not </a:t>
            </a:r>
            <a:r>
              <a:rPr sz="1000" dirty="0">
                <a:latin typeface="Open Sans" panose="020B0606030504020204" pitchFamily="34" charset="0"/>
                <a:ea typeface="Open Sans" panose="020B0606030504020204" pitchFamily="34" charset="0"/>
                <a:cs typeface="Open Sans" panose="020B0606030504020204" pitchFamily="34" charset="0"/>
              </a:rPr>
              <a:t>only</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to</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survive</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but</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to</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thrive.</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Our</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clients</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return</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to</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us again</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and</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again</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because</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they</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experience the</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measurable,</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positive</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outcomes</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our </a:t>
            </a:r>
            <a:r>
              <a:rPr sz="1000" spc="-25" dirty="0">
                <a:latin typeface="Open Sans" panose="020B0606030504020204" pitchFamily="34" charset="0"/>
                <a:ea typeface="Open Sans" panose="020B0606030504020204" pitchFamily="34" charset="0"/>
                <a:cs typeface="Open Sans" panose="020B0606030504020204" pitchFamily="34" charset="0"/>
              </a:rPr>
              <a:t>knowledge-</a:t>
            </a:r>
            <a:r>
              <a:rPr sz="1000" spc="-10" dirty="0">
                <a:latin typeface="Open Sans" panose="020B0606030504020204" pitchFamily="34" charset="0"/>
                <a:ea typeface="Open Sans" panose="020B0606030504020204" pitchFamily="34" charset="0"/>
                <a:cs typeface="Open Sans" panose="020B0606030504020204" pitchFamily="34" charset="0"/>
              </a:rPr>
              <a:t>based </a:t>
            </a:r>
            <a:r>
              <a:rPr sz="1000" dirty="0">
                <a:latin typeface="Open Sans" panose="020B0606030504020204" pitchFamily="34" charset="0"/>
                <a:ea typeface="Open Sans" panose="020B0606030504020204" pitchFamily="34" charset="0"/>
                <a:cs typeface="Open Sans" panose="020B0606030504020204" pitchFamily="34" charset="0"/>
              </a:rPr>
              <a:t>strategic</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thinking</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and</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planning</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creates.</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We</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guide</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volunteer</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and</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staff</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leaders</a:t>
            </a:r>
            <a:r>
              <a:rPr sz="1000" spc="-3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to</a:t>
            </a:r>
            <a:r>
              <a:rPr sz="1000" spc="-3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lead</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with</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confidence</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and</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spc="-10" dirty="0">
                <a:latin typeface="Open Sans" panose="020B0606030504020204" pitchFamily="34" charset="0"/>
                <a:ea typeface="Open Sans" panose="020B0606030504020204" pitchFamily="34" charset="0"/>
                <a:cs typeface="Open Sans" panose="020B0606030504020204" pitchFamily="34" charset="0"/>
              </a:rPr>
              <a:t>clarity.</a:t>
            </a:r>
            <a:endParaRPr sz="1000" dirty="0">
              <a:latin typeface="Open Sans" panose="020B0606030504020204" pitchFamily="34" charset="0"/>
              <a:ea typeface="Open Sans" panose="020B0606030504020204" pitchFamily="34" charset="0"/>
              <a:cs typeface="Open Sans" panose="020B0606030504020204" pitchFamily="34" charset="0"/>
            </a:endParaRPr>
          </a:p>
          <a:p>
            <a:pPr>
              <a:lnSpc>
                <a:spcPct val="100000"/>
              </a:lnSpc>
              <a:spcBef>
                <a:spcPts val="515"/>
              </a:spcBef>
            </a:pPr>
            <a:endParaRPr sz="1000" dirty="0">
              <a:latin typeface="Open Sans" panose="020B0606030504020204" pitchFamily="34" charset="0"/>
              <a:ea typeface="Open Sans" panose="020B0606030504020204" pitchFamily="34" charset="0"/>
              <a:cs typeface="Open Sans" panose="020B0606030504020204" pitchFamily="34" charset="0"/>
            </a:endParaRPr>
          </a:p>
          <a:p>
            <a:pPr marL="50165">
              <a:lnSpc>
                <a:spcPct val="100000"/>
              </a:lnSpc>
            </a:pPr>
            <a:r>
              <a:rPr sz="1000" dirty="0">
                <a:latin typeface="Open Sans" panose="020B0606030504020204" pitchFamily="34" charset="0"/>
                <a:ea typeface="Open Sans" panose="020B0606030504020204" pitchFamily="34" charset="0"/>
                <a:cs typeface="Open Sans" panose="020B0606030504020204" pitchFamily="34" charset="0"/>
              </a:rPr>
              <a:t>With</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so</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many</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consultants</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to</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choose</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from,</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what</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factors set</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the</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Tecker</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team</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spc="-10" dirty="0">
                <a:latin typeface="Open Sans" panose="020B0606030504020204" pitchFamily="34" charset="0"/>
                <a:ea typeface="Open Sans" panose="020B0606030504020204" pitchFamily="34" charset="0"/>
                <a:cs typeface="Open Sans" panose="020B0606030504020204" pitchFamily="34" charset="0"/>
              </a:rPr>
              <a:t>apart?</a:t>
            </a:r>
            <a:endParaRPr sz="1000" dirty="0">
              <a:latin typeface="Open Sans" panose="020B0606030504020204" pitchFamily="34" charset="0"/>
              <a:ea typeface="Open Sans" panose="020B0606030504020204" pitchFamily="34" charset="0"/>
              <a:cs typeface="Open Sans" panose="020B0606030504020204" pitchFamily="34" charset="0"/>
            </a:endParaRPr>
          </a:p>
          <a:p>
            <a:pPr marL="393700" marR="61594" indent="-342900">
              <a:lnSpc>
                <a:spcPct val="100899"/>
              </a:lnSpc>
              <a:spcBef>
                <a:spcPts val="275"/>
              </a:spcBef>
              <a:buFont typeface="Arial"/>
              <a:buChar char="•"/>
              <a:tabLst>
                <a:tab pos="393700" algn="l"/>
              </a:tabLst>
            </a:pPr>
            <a:r>
              <a:rPr sz="1000" dirty="0">
                <a:latin typeface="Open Sans" panose="020B0606030504020204" pitchFamily="34" charset="0"/>
                <a:ea typeface="Open Sans" panose="020B0606030504020204" pitchFamily="34" charset="0"/>
                <a:cs typeface="Open Sans" panose="020B0606030504020204" pitchFamily="34" charset="0"/>
              </a:rPr>
              <a:t>We</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are</a:t>
            </a:r>
            <a:r>
              <a:rPr sz="1000" spc="-4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committed</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to</a:t>
            </a:r>
            <a:r>
              <a:rPr sz="1000" spc="-3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superior</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thinking</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achieved by</a:t>
            </a:r>
            <a:r>
              <a:rPr sz="1000" spc="-3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team</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that</a:t>
            </a:r>
            <a:r>
              <a:rPr sz="1000" spc="-3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is</a:t>
            </a:r>
            <a:r>
              <a:rPr sz="1000" spc="-3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constantly</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learning</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and</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sharing</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through</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client</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engagements,</a:t>
            </a:r>
            <a:r>
              <a:rPr sz="1000" spc="4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original</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spc="-10" dirty="0">
                <a:latin typeface="Open Sans" panose="020B0606030504020204" pitchFamily="34" charset="0"/>
                <a:ea typeface="Open Sans" panose="020B0606030504020204" pitchFamily="34" charset="0"/>
                <a:cs typeface="Open Sans" panose="020B0606030504020204" pitchFamily="34" charset="0"/>
              </a:rPr>
              <a:t>research, </a:t>
            </a:r>
            <a:r>
              <a:rPr sz="1000" dirty="0">
                <a:latin typeface="Open Sans" panose="020B0606030504020204" pitchFamily="34" charset="0"/>
                <a:ea typeface="Open Sans" panose="020B0606030504020204" pitchFamily="34" charset="0"/>
                <a:cs typeface="Open Sans" panose="020B0606030504020204" pitchFamily="34" charset="0"/>
              </a:rPr>
              <a:t>full</a:t>
            </a:r>
            <a:r>
              <a:rPr sz="1000" spc="-4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community</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participation and</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by</a:t>
            </a:r>
            <a:r>
              <a:rPr sz="1000" spc="-3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serving</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as</a:t>
            </a:r>
            <a:r>
              <a:rPr sz="1000" spc="-3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faculty</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for</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the</a:t>
            </a:r>
            <a:r>
              <a:rPr sz="1000" spc="-3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ASAE</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CEO</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spc="-10" dirty="0">
                <a:latin typeface="Open Sans" panose="020B0606030504020204" pitchFamily="34" charset="0"/>
                <a:ea typeface="Open Sans" panose="020B0606030504020204" pitchFamily="34" charset="0"/>
                <a:cs typeface="Open Sans" panose="020B0606030504020204" pitchFamily="34" charset="0"/>
              </a:rPr>
              <a:t>Symposium.</a:t>
            </a:r>
            <a:endParaRPr sz="1000" dirty="0">
              <a:latin typeface="Open Sans" panose="020B0606030504020204" pitchFamily="34" charset="0"/>
              <a:ea typeface="Open Sans" panose="020B0606030504020204" pitchFamily="34" charset="0"/>
              <a:cs typeface="Open Sans" panose="020B0606030504020204" pitchFamily="34" charset="0"/>
            </a:endParaRPr>
          </a:p>
          <a:p>
            <a:pPr marL="393065" indent="-342265">
              <a:lnSpc>
                <a:spcPct val="100000"/>
              </a:lnSpc>
              <a:spcBef>
                <a:spcPts val="350"/>
              </a:spcBef>
              <a:buFont typeface="Arial"/>
              <a:buChar char="•"/>
              <a:tabLst>
                <a:tab pos="393065" algn="l"/>
              </a:tabLst>
            </a:pPr>
            <a:r>
              <a:rPr sz="1000" dirty="0">
                <a:latin typeface="Open Sans" panose="020B0606030504020204" pitchFamily="34" charset="0"/>
                <a:ea typeface="Open Sans" panose="020B0606030504020204" pitchFamily="34" charset="0"/>
                <a:cs typeface="Open Sans" panose="020B0606030504020204" pitchFamily="34" charset="0"/>
              </a:rPr>
              <a:t>We</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listen</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to</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our clients</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and</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their</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needs</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are</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our</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first</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spc="-10" dirty="0">
                <a:latin typeface="Open Sans" panose="020B0606030504020204" pitchFamily="34" charset="0"/>
                <a:ea typeface="Open Sans" panose="020B0606030504020204" pitchFamily="34" charset="0"/>
                <a:cs typeface="Open Sans" panose="020B0606030504020204" pitchFamily="34" charset="0"/>
              </a:rPr>
              <a:t>priority.</a:t>
            </a:r>
            <a:endParaRPr sz="1000" dirty="0">
              <a:latin typeface="Open Sans" panose="020B0606030504020204" pitchFamily="34" charset="0"/>
              <a:ea typeface="Open Sans" panose="020B0606030504020204" pitchFamily="34" charset="0"/>
              <a:cs typeface="Open Sans" panose="020B0606030504020204" pitchFamily="34" charset="0"/>
            </a:endParaRPr>
          </a:p>
          <a:p>
            <a:pPr marL="393700" indent="-342900">
              <a:lnSpc>
                <a:spcPct val="100000"/>
              </a:lnSpc>
              <a:spcBef>
                <a:spcPts val="155"/>
              </a:spcBef>
              <a:buFont typeface="Arial"/>
              <a:buChar char="•"/>
              <a:tabLst>
                <a:tab pos="393700" algn="l"/>
              </a:tabLst>
            </a:pPr>
            <a:r>
              <a:rPr sz="1000" dirty="0">
                <a:latin typeface="Open Sans" panose="020B0606030504020204" pitchFamily="34" charset="0"/>
                <a:ea typeface="Open Sans" panose="020B0606030504020204" pitchFamily="34" charset="0"/>
                <a:cs typeface="Open Sans" panose="020B0606030504020204" pitchFamily="34" charset="0"/>
              </a:rPr>
              <a:t>For</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each</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engagement,</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we</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build</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shared</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vision</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of</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the</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future</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based on</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knowledge,</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not</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spc="-10" dirty="0">
                <a:latin typeface="Open Sans" panose="020B0606030504020204" pitchFamily="34" charset="0"/>
                <a:ea typeface="Open Sans" panose="020B0606030504020204" pitchFamily="34" charset="0"/>
                <a:cs typeface="Open Sans" panose="020B0606030504020204" pitchFamily="34" charset="0"/>
              </a:rPr>
              <a:t>opinion.</a:t>
            </a:r>
            <a:endParaRPr sz="1000" dirty="0">
              <a:latin typeface="Open Sans" panose="020B0606030504020204" pitchFamily="34" charset="0"/>
              <a:ea typeface="Open Sans" panose="020B0606030504020204" pitchFamily="34" charset="0"/>
              <a:cs typeface="Open Sans" panose="020B0606030504020204" pitchFamily="34" charset="0"/>
            </a:endParaRPr>
          </a:p>
          <a:p>
            <a:pPr marL="393065" indent="-342265">
              <a:lnSpc>
                <a:spcPct val="100000"/>
              </a:lnSpc>
              <a:spcBef>
                <a:spcPts val="260"/>
              </a:spcBef>
              <a:buFont typeface="Arial"/>
              <a:buChar char="•"/>
              <a:tabLst>
                <a:tab pos="393065" algn="l"/>
              </a:tabLst>
            </a:pPr>
            <a:r>
              <a:rPr sz="1000" dirty="0">
                <a:latin typeface="Open Sans" panose="020B0606030504020204" pitchFamily="34" charset="0"/>
                <a:ea typeface="Open Sans" panose="020B0606030504020204" pitchFamily="34" charset="0"/>
                <a:cs typeface="Open Sans" panose="020B0606030504020204" pitchFamily="34" charset="0"/>
              </a:rPr>
              <a:t>We</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provide</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practical</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tools</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to</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achieve</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the</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shared vision</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of</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the</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spc="-10" dirty="0">
                <a:latin typeface="Open Sans" panose="020B0606030504020204" pitchFamily="34" charset="0"/>
                <a:ea typeface="Open Sans" panose="020B0606030504020204" pitchFamily="34" charset="0"/>
                <a:cs typeface="Open Sans" panose="020B0606030504020204" pitchFamily="34" charset="0"/>
              </a:rPr>
              <a:t>future.</a:t>
            </a:r>
            <a:endParaRPr sz="1000" dirty="0">
              <a:latin typeface="Open Sans" panose="020B0606030504020204" pitchFamily="34" charset="0"/>
              <a:ea typeface="Open Sans" panose="020B0606030504020204" pitchFamily="34" charset="0"/>
              <a:cs typeface="Open Sans" panose="020B0606030504020204" pitchFamily="34" charset="0"/>
            </a:endParaRPr>
          </a:p>
          <a:p>
            <a:pPr marL="393700" indent="-342900">
              <a:lnSpc>
                <a:spcPct val="100000"/>
              </a:lnSpc>
              <a:spcBef>
                <a:spcPts val="484"/>
              </a:spcBef>
              <a:buFont typeface="Arial"/>
              <a:buChar char="•"/>
              <a:tabLst>
                <a:tab pos="393700" algn="l"/>
              </a:tabLst>
            </a:pPr>
            <a:r>
              <a:rPr sz="1400" baseline="5291" dirty="0">
                <a:latin typeface="Open Sans" panose="020B0606030504020204" pitchFamily="34" charset="0"/>
                <a:ea typeface="Open Sans" panose="020B0606030504020204" pitchFamily="34" charset="0"/>
                <a:cs typeface="Open Sans" panose="020B0606030504020204" pitchFamily="34" charset="0"/>
              </a:rPr>
              <a:t>We</a:t>
            </a:r>
            <a:r>
              <a:rPr sz="1400" spc="-44" baseline="5291" dirty="0">
                <a:latin typeface="Open Sans" panose="020B0606030504020204" pitchFamily="34" charset="0"/>
                <a:ea typeface="Open Sans" panose="020B0606030504020204" pitchFamily="34" charset="0"/>
                <a:cs typeface="Open Sans" panose="020B0606030504020204" pitchFamily="34" charset="0"/>
              </a:rPr>
              <a:t> </a:t>
            </a:r>
            <a:r>
              <a:rPr sz="1400" baseline="5291" dirty="0">
                <a:latin typeface="Open Sans" panose="020B0606030504020204" pitchFamily="34" charset="0"/>
                <a:ea typeface="Open Sans" panose="020B0606030504020204" pitchFamily="34" charset="0"/>
                <a:cs typeface="Open Sans" panose="020B0606030504020204" pitchFamily="34" charset="0"/>
              </a:rPr>
              <a:t>ensure</a:t>
            </a:r>
            <a:r>
              <a:rPr sz="1400" spc="-22" baseline="5291" dirty="0">
                <a:latin typeface="Open Sans" panose="020B0606030504020204" pitchFamily="34" charset="0"/>
                <a:ea typeface="Open Sans" panose="020B0606030504020204" pitchFamily="34" charset="0"/>
                <a:cs typeface="Open Sans" panose="020B0606030504020204" pitchFamily="34" charset="0"/>
              </a:rPr>
              <a:t> </a:t>
            </a:r>
            <a:r>
              <a:rPr sz="1400" baseline="5291" dirty="0">
                <a:latin typeface="Open Sans" panose="020B0606030504020204" pitchFamily="34" charset="0"/>
                <a:ea typeface="Open Sans" panose="020B0606030504020204" pitchFamily="34" charset="0"/>
                <a:cs typeface="Open Sans" panose="020B0606030504020204" pitchFamily="34" charset="0"/>
              </a:rPr>
              <a:t>implementation</a:t>
            </a:r>
            <a:r>
              <a:rPr sz="1400" spc="-7" baseline="5291" dirty="0">
                <a:latin typeface="Open Sans" panose="020B0606030504020204" pitchFamily="34" charset="0"/>
                <a:ea typeface="Open Sans" panose="020B0606030504020204" pitchFamily="34" charset="0"/>
                <a:cs typeface="Open Sans" panose="020B0606030504020204" pitchFamily="34" charset="0"/>
              </a:rPr>
              <a:t> </a:t>
            </a:r>
            <a:r>
              <a:rPr sz="1400" baseline="5291" dirty="0">
                <a:latin typeface="Open Sans" panose="020B0606030504020204" pitchFamily="34" charset="0"/>
                <a:ea typeface="Open Sans" panose="020B0606030504020204" pitchFamily="34" charset="0"/>
                <a:cs typeface="Open Sans" panose="020B0606030504020204" pitchFamily="34" charset="0"/>
              </a:rPr>
              <a:t>by</a:t>
            </a:r>
            <a:r>
              <a:rPr sz="1400" spc="-52" baseline="5291" dirty="0">
                <a:latin typeface="Open Sans" panose="020B0606030504020204" pitchFamily="34" charset="0"/>
                <a:ea typeface="Open Sans" panose="020B0606030504020204" pitchFamily="34" charset="0"/>
                <a:cs typeface="Open Sans" panose="020B0606030504020204" pitchFamily="34" charset="0"/>
              </a:rPr>
              <a:t> </a:t>
            </a:r>
            <a:r>
              <a:rPr sz="1400" baseline="5291" dirty="0">
                <a:latin typeface="Open Sans" panose="020B0606030504020204" pitchFamily="34" charset="0"/>
                <a:ea typeface="Open Sans" panose="020B0606030504020204" pitchFamily="34" charset="0"/>
                <a:cs typeface="Open Sans" panose="020B0606030504020204" pitchFamily="34" charset="0"/>
              </a:rPr>
              <a:t>including all</a:t>
            </a:r>
            <a:r>
              <a:rPr sz="1400" spc="-75" baseline="5291" dirty="0">
                <a:latin typeface="Open Sans" panose="020B0606030504020204" pitchFamily="34" charset="0"/>
                <a:ea typeface="Open Sans" panose="020B0606030504020204" pitchFamily="34" charset="0"/>
                <a:cs typeface="Open Sans" panose="020B0606030504020204" pitchFamily="34" charset="0"/>
              </a:rPr>
              <a:t> </a:t>
            </a:r>
            <a:r>
              <a:rPr sz="1400" baseline="5291" dirty="0">
                <a:latin typeface="Open Sans" panose="020B0606030504020204" pitchFamily="34" charset="0"/>
                <a:ea typeface="Open Sans" panose="020B0606030504020204" pitchFamily="34" charset="0"/>
                <a:cs typeface="Open Sans" panose="020B0606030504020204" pitchFamily="34" charset="0"/>
              </a:rPr>
              <a:t>key</a:t>
            </a:r>
            <a:r>
              <a:rPr sz="1400" spc="-44" baseline="5291" dirty="0">
                <a:latin typeface="Open Sans" panose="020B0606030504020204" pitchFamily="34" charset="0"/>
                <a:ea typeface="Open Sans" panose="020B0606030504020204" pitchFamily="34" charset="0"/>
                <a:cs typeface="Open Sans" panose="020B0606030504020204" pitchFamily="34" charset="0"/>
              </a:rPr>
              <a:t> </a:t>
            </a:r>
            <a:r>
              <a:rPr sz="1400" baseline="5291" dirty="0">
                <a:latin typeface="Open Sans" panose="020B0606030504020204" pitchFamily="34" charset="0"/>
                <a:ea typeface="Open Sans" panose="020B0606030504020204" pitchFamily="34" charset="0"/>
                <a:cs typeface="Open Sans" panose="020B0606030504020204" pitchFamily="34" charset="0"/>
              </a:rPr>
              <a:t>stakeholders</a:t>
            </a:r>
            <a:r>
              <a:rPr sz="1400" spc="-15" baseline="5291" dirty="0">
                <a:latin typeface="Open Sans" panose="020B0606030504020204" pitchFamily="34" charset="0"/>
                <a:ea typeface="Open Sans" panose="020B0606030504020204" pitchFamily="34" charset="0"/>
                <a:cs typeface="Open Sans" panose="020B0606030504020204" pitchFamily="34" charset="0"/>
              </a:rPr>
              <a:t> </a:t>
            </a:r>
            <a:r>
              <a:rPr sz="1400" baseline="5291" dirty="0">
                <a:latin typeface="Open Sans" panose="020B0606030504020204" pitchFamily="34" charset="0"/>
                <a:ea typeface="Open Sans" panose="020B0606030504020204" pitchFamily="34" charset="0"/>
                <a:cs typeface="Open Sans" panose="020B0606030504020204" pitchFamily="34" charset="0"/>
              </a:rPr>
              <a:t>in</a:t>
            </a:r>
            <a:r>
              <a:rPr sz="1400" spc="-37" baseline="5291" dirty="0">
                <a:latin typeface="Open Sans" panose="020B0606030504020204" pitchFamily="34" charset="0"/>
                <a:ea typeface="Open Sans" panose="020B0606030504020204" pitchFamily="34" charset="0"/>
                <a:cs typeface="Open Sans" panose="020B0606030504020204" pitchFamily="34" charset="0"/>
              </a:rPr>
              <a:t> </a:t>
            </a:r>
            <a:r>
              <a:rPr sz="1400" baseline="5291" dirty="0">
                <a:latin typeface="Open Sans" panose="020B0606030504020204" pitchFamily="34" charset="0"/>
                <a:ea typeface="Open Sans" panose="020B0606030504020204" pitchFamily="34" charset="0"/>
                <a:cs typeface="Open Sans" panose="020B0606030504020204" pitchFamily="34" charset="0"/>
              </a:rPr>
              <a:t>building</a:t>
            </a:r>
            <a:r>
              <a:rPr sz="1400" spc="-30" baseline="5291" dirty="0">
                <a:latin typeface="Open Sans" panose="020B0606030504020204" pitchFamily="34" charset="0"/>
                <a:ea typeface="Open Sans" panose="020B0606030504020204" pitchFamily="34" charset="0"/>
                <a:cs typeface="Open Sans" panose="020B0606030504020204" pitchFamily="34" charset="0"/>
              </a:rPr>
              <a:t> </a:t>
            </a:r>
            <a:r>
              <a:rPr sz="1400" baseline="5291" dirty="0">
                <a:latin typeface="Open Sans" panose="020B0606030504020204" pitchFamily="34" charset="0"/>
                <a:ea typeface="Open Sans" panose="020B0606030504020204" pitchFamily="34" charset="0"/>
                <a:cs typeface="Open Sans" panose="020B0606030504020204" pitchFamily="34" charset="0"/>
              </a:rPr>
              <a:t>and</a:t>
            </a:r>
            <a:r>
              <a:rPr sz="1400" spc="-30" baseline="5291" dirty="0">
                <a:latin typeface="Open Sans" panose="020B0606030504020204" pitchFamily="34" charset="0"/>
                <a:ea typeface="Open Sans" panose="020B0606030504020204" pitchFamily="34" charset="0"/>
                <a:cs typeface="Open Sans" panose="020B0606030504020204" pitchFamily="34" charset="0"/>
              </a:rPr>
              <a:t> </a:t>
            </a:r>
            <a:r>
              <a:rPr sz="1400" baseline="5291" dirty="0">
                <a:latin typeface="Open Sans" panose="020B0606030504020204" pitchFamily="34" charset="0"/>
                <a:ea typeface="Open Sans" panose="020B0606030504020204" pitchFamily="34" charset="0"/>
                <a:cs typeface="Open Sans" panose="020B0606030504020204" pitchFamily="34" charset="0"/>
              </a:rPr>
              <a:t>supporting</a:t>
            </a:r>
            <a:r>
              <a:rPr sz="1400" spc="7" baseline="5291" dirty="0">
                <a:latin typeface="Open Sans" panose="020B0606030504020204" pitchFamily="34" charset="0"/>
                <a:ea typeface="Open Sans" panose="020B0606030504020204" pitchFamily="34" charset="0"/>
                <a:cs typeface="Open Sans" panose="020B0606030504020204" pitchFamily="34" charset="0"/>
              </a:rPr>
              <a:t> </a:t>
            </a:r>
            <a:r>
              <a:rPr sz="1400" spc="-15" baseline="5291" dirty="0">
                <a:latin typeface="Open Sans" panose="020B0606030504020204" pitchFamily="34" charset="0"/>
                <a:ea typeface="Open Sans" panose="020B0606030504020204" pitchFamily="34" charset="0"/>
                <a:cs typeface="Open Sans" panose="020B0606030504020204" pitchFamily="34" charset="0"/>
              </a:rPr>
              <a:t>change.</a:t>
            </a:r>
            <a:endParaRPr sz="1400" baseline="5291" dirty="0">
              <a:latin typeface="Open Sans" panose="020B0606030504020204" pitchFamily="34" charset="0"/>
              <a:ea typeface="Open Sans" panose="020B0606030504020204" pitchFamily="34" charset="0"/>
              <a:cs typeface="Open Sans" panose="020B0606030504020204" pitchFamily="34" charset="0"/>
            </a:endParaRPr>
          </a:p>
          <a:p>
            <a:pPr marL="393065" indent="-342265">
              <a:lnSpc>
                <a:spcPct val="100000"/>
              </a:lnSpc>
              <a:spcBef>
                <a:spcPts val="165"/>
              </a:spcBef>
              <a:buFont typeface="Arial"/>
              <a:buChar char="•"/>
              <a:tabLst>
                <a:tab pos="393065" algn="l"/>
              </a:tabLst>
            </a:pPr>
            <a:r>
              <a:rPr sz="1000" dirty="0">
                <a:latin typeface="Open Sans" panose="020B0606030504020204" pitchFamily="34" charset="0"/>
                <a:ea typeface="Open Sans" panose="020B0606030504020204" pitchFamily="34" charset="0"/>
                <a:cs typeface="Open Sans" panose="020B0606030504020204" pitchFamily="34" charset="0"/>
              </a:rPr>
              <a:t>We</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understand</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that</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there</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are</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no</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best</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practices,</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only</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good</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practices</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customized</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to</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the</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unique needs</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and</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cultures</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of</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each</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of</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our</a:t>
            </a:r>
            <a:r>
              <a:rPr sz="1000" spc="-10" dirty="0">
                <a:latin typeface="Open Sans" panose="020B0606030504020204" pitchFamily="34" charset="0"/>
                <a:ea typeface="Open Sans" panose="020B0606030504020204" pitchFamily="34" charset="0"/>
                <a:cs typeface="Open Sans" panose="020B0606030504020204" pitchFamily="34" charset="0"/>
              </a:rPr>
              <a:t> clients.</a:t>
            </a:r>
            <a:endParaRPr sz="1000" dirty="0">
              <a:latin typeface="Open Sans" panose="020B0606030504020204" pitchFamily="34" charset="0"/>
              <a:ea typeface="Open Sans" panose="020B0606030504020204" pitchFamily="34" charset="0"/>
              <a:cs typeface="Open Sans" panose="020B0606030504020204" pitchFamily="34" charset="0"/>
            </a:endParaRPr>
          </a:p>
          <a:p>
            <a:pPr marL="393065" indent="-342265">
              <a:lnSpc>
                <a:spcPct val="100000"/>
              </a:lnSpc>
              <a:spcBef>
                <a:spcPts val="240"/>
              </a:spcBef>
              <a:buFont typeface="Arial"/>
              <a:buChar char="•"/>
              <a:tabLst>
                <a:tab pos="393065" algn="l"/>
              </a:tabLst>
            </a:pPr>
            <a:r>
              <a:rPr sz="1000" dirty="0">
                <a:latin typeface="Open Sans" panose="020B0606030504020204" pitchFamily="34" charset="0"/>
                <a:ea typeface="Open Sans" panose="020B0606030504020204" pitchFamily="34" charset="0"/>
                <a:cs typeface="Open Sans" panose="020B0606030504020204" pitchFamily="34" charset="0"/>
              </a:rPr>
              <a:t>We</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develop</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successful</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volunteer/staff</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teams</a:t>
            </a:r>
            <a:r>
              <a:rPr sz="1000" spc="-3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based on</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their</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unique</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roles</a:t>
            </a:r>
            <a:r>
              <a:rPr sz="1000" spc="-3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and</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their</a:t>
            </a:r>
            <a:r>
              <a:rPr sz="1000" spc="-4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importance</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to</a:t>
            </a:r>
            <a:r>
              <a:rPr sz="1000" spc="-3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the</a:t>
            </a:r>
            <a:r>
              <a:rPr sz="1000" spc="-4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success</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of</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the</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spc="-10" dirty="0">
                <a:latin typeface="Open Sans" panose="020B0606030504020204" pitchFamily="34" charset="0"/>
                <a:ea typeface="Open Sans" panose="020B0606030504020204" pitchFamily="34" charset="0"/>
                <a:cs typeface="Open Sans" panose="020B0606030504020204" pitchFamily="34" charset="0"/>
              </a:rPr>
              <a:t>organization.</a:t>
            </a:r>
            <a:endParaRPr sz="1000" dirty="0">
              <a:latin typeface="Open Sans" panose="020B0606030504020204" pitchFamily="34" charset="0"/>
              <a:ea typeface="Open Sans" panose="020B0606030504020204" pitchFamily="34" charset="0"/>
              <a:cs typeface="Open Sans" panose="020B0606030504020204" pitchFamily="34" charset="0"/>
            </a:endParaRPr>
          </a:p>
          <a:p>
            <a:pPr marL="393065" indent="-342265">
              <a:lnSpc>
                <a:spcPct val="100000"/>
              </a:lnSpc>
              <a:spcBef>
                <a:spcPts val="295"/>
              </a:spcBef>
              <a:buFont typeface="Arial"/>
              <a:buChar char="•"/>
              <a:tabLst>
                <a:tab pos="393065" algn="l"/>
              </a:tabLst>
            </a:pPr>
            <a:r>
              <a:rPr sz="1000" dirty="0">
                <a:latin typeface="Open Sans" panose="020B0606030504020204" pitchFamily="34" charset="0"/>
                <a:ea typeface="Open Sans" panose="020B0606030504020204" pitchFamily="34" charset="0"/>
                <a:cs typeface="Open Sans" panose="020B0606030504020204" pitchFamily="34" charset="0"/>
              </a:rPr>
              <a:t>We</a:t>
            </a:r>
            <a:r>
              <a:rPr sz="1000" spc="-3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help</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staff</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create</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plans</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for</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communication,</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action</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and</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evaluation</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to</a:t>
            </a:r>
            <a:r>
              <a:rPr sz="1000" spc="-4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ensure</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successful</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follow</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through on</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decisions</a:t>
            </a:r>
            <a:r>
              <a:rPr sz="1000" spc="-10" dirty="0">
                <a:latin typeface="Open Sans" panose="020B0606030504020204" pitchFamily="34" charset="0"/>
                <a:ea typeface="Open Sans" panose="020B0606030504020204" pitchFamily="34" charset="0"/>
                <a:cs typeface="Open Sans" panose="020B0606030504020204" pitchFamily="34" charset="0"/>
              </a:rPr>
              <a:t> made.</a:t>
            </a:r>
            <a:endParaRPr sz="1000" dirty="0">
              <a:latin typeface="Open Sans" panose="020B0606030504020204" pitchFamily="34" charset="0"/>
              <a:ea typeface="Open Sans" panose="020B0606030504020204" pitchFamily="34" charset="0"/>
              <a:cs typeface="Open Sans" panose="020B0606030504020204" pitchFamily="34" charset="0"/>
            </a:endParaRPr>
          </a:p>
          <a:p>
            <a:pPr marL="393065" indent="-342265">
              <a:lnSpc>
                <a:spcPct val="100000"/>
              </a:lnSpc>
              <a:spcBef>
                <a:spcPts val="300"/>
              </a:spcBef>
              <a:buFont typeface="Arial"/>
              <a:buChar char="•"/>
              <a:tabLst>
                <a:tab pos="393065" algn="l"/>
              </a:tabLst>
            </a:pPr>
            <a:r>
              <a:rPr sz="1000" dirty="0">
                <a:latin typeface="Open Sans" panose="020B0606030504020204" pitchFamily="34" charset="0"/>
                <a:ea typeface="Open Sans" panose="020B0606030504020204" pitchFamily="34" charset="0"/>
                <a:cs typeface="Open Sans" panose="020B0606030504020204" pitchFamily="34" charset="0"/>
              </a:rPr>
              <a:t>We</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have</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genuine</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love</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of</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what</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we</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do</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and</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a:t>
            </a:r>
            <a:r>
              <a:rPr sz="1000" spc="-2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deep</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appreciation</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of</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the</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value</a:t>
            </a:r>
            <a:r>
              <a:rPr sz="1000" spc="-3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diverse</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perspectives</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bring</a:t>
            </a:r>
            <a:r>
              <a:rPr sz="1000" spc="-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to</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analytic</a:t>
            </a:r>
            <a:r>
              <a:rPr sz="1000" spc="-15"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and</a:t>
            </a:r>
            <a:r>
              <a:rPr sz="1000" spc="-10" dirty="0">
                <a:latin typeface="Open Sans" panose="020B0606030504020204" pitchFamily="34" charset="0"/>
                <a:ea typeface="Open Sans" panose="020B0606030504020204" pitchFamily="34" charset="0"/>
                <a:cs typeface="Open Sans" panose="020B0606030504020204" pitchFamily="34" charset="0"/>
              </a:rPr>
              <a:t> </a:t>
            </a:r>
            <a:r>
              <a:rPr sz="1000" dirty="0">
                <a:latin typeface="Open Sans" panose="020B0606030504020204" pitchFamily="34" charset="0"/>
                <a:ea typeface="Open Sans" panose="020B0606030504020204" pitchFamily="34" charset="0"/>
                <a:cs typeface="Open Sans" panose="020B0606030504020204" pitchFamily="34" charset="0"/>
              </a:rPr>
              <a:t>creative</a:t>
            </a:r>
            <a:r>
              <a:rPr sz="1000" spc="20" dirty="0">
                <a:latin typeface="Open Sans" panose="020B0606030504020204" pitchFamily="34" charset="0"/>
                <a:ea typeface="Open Sans" panose="020B0606030504020204" pitchFamily="34" charset="0"/>
                <a:cs typeface="Open Sans" panose="020B0606030504020204" pitchFamily="34" charset="0"/>
              </a:rPr>
              <a:t> </a:t>
            </a:r>
            <a:r>
              <a:rPr sz="1000" spc="-10" dirty="0">
                <a:latin typeface="Open Sans" panose="020B0606030504020204" pitchFamily="34" charset="0"/>
                <a:ea typeface="Open Sans" panose="020B0606030504020204" pitchFamily="34" charset="0"/>
                <a:cs typeface="Open Sans" panose="020B0606030504020204" pitchFamily="34" charset="0"/>
              </a:rPr>
              <a:t>discussions.</a:t>
            </a:r>
            <a:endParaRPr sz="10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object 5">
            <a:extLst>
              <a:ext uri="{FF2B5EF4-FFF2-40B4-BE49-F238E27FC236}">
                <a16:creationId xmlns:a16="http://schemas.microsoft.com/office/drawing/2014/main" id="{0C7557CB-1877-B2BC-AA7D-606DD9B3E2E8}"/>
              </a:ext>
            </a:extLst>
          </p:cNvPr>
          <p:cNvSpPr txBox="1"/>
          <p:nvPr/>
        </p:nvSpPr>
        <p:spPr>
          <a:xfrm>
            <a:off x="4490688" y="6409536"/>
            <a:ext cx="3213100" cy="333425"/>
          </a:xfrm>
          <a:prstGeom prst="rect">
            <a:avLst/>
          </a:prstGeom>
        </p:spPr>
        <p:txBody>
          <a:bodyPr vert="horz" wrap="square" lIns="0" tIns="0" rIns="0" bIns="0" rtlCol="0">
            <a:spAutoFit/>
          </a:bodyPr>
          <a:lstStyle/>
          <a:p>
            <a:pPr algn="ctr">
              <a:lnSpc>
                <a:spcPts val="1230"/>
              </a:lnSpc>
            </a:pPr>
            <a:r>
              <a:rPr sz="1400" b="0" dirty="0">
                <a:solidFill>
                  <a:srgbClr val="4A4A4A"/>
                </a:solidFill>
                <a:latin typeface="Calibri Light"/>
                <a:cs typeface="Calibri Light"/>
              </a:rPr>
              <a:t>CEO</a:t>
            </a:r>
            <a:r>
              <a:rPr sz="1400" b="0" spc="5" dirty="0">
                <a:solidFill>
                  <a:srgbClr val="4A4A4A"/>
                </a:solidFill>
                <a:latin typeface="Calibri Light"/>
                <a:cs typeface="Calibri Light"/>
              </a:rPr>
              <a:t> </a:t>
            </a:r>
            <a:r>
              <a:rPr sz="1400" b="0" spc="-30" dirty="0">
                <a:solidFill>
                  <a:srgbClr val="4A4A4A"/>
                </a:solidFill>
                <a:latin typeface="Calibri Light"/>
                <a:cs typeface="Calibri Light"/>
              </a:rPr>
              <a:t>Symposium</a:t>
            </a:r>
            <a:r>
              <a:rPr sz="1400" b="0" spc="-65" dirty="0">
                <a:solidFill>
                  <a:srgbClr val="4A4A4A"/>
                </a:solidFill>
                <a:latin typeface="Calibri Light"/>
                <a:cs typeface="Calibri Light"/>
              </a:rPr>
              <a:t> </a:t>
            </a:r>
            <a:r>
              <a:rPr sz="1400" b="0" spc="-20" dirty="0">
                <a:solidFill>
                  <a:srgbClr val="4A4A4A"/>
                </a:solidFill>
                <a:latin typeface="Calibri Light"/>
                <a:cs typeface="Calibri Light"/>
              </a:rPr>
              <a:t>Page</a:t>
            </a:r>
            <a:r>
              <a:rPr sz="1400" b="0" spc="-30" dirty="0">
                <a:solidFill>
                  <a:srgbClr val="4A4A4A"/>
                </a:solidFill>
                <a:latin typeface="Calibri Light"/>
                <a:cs typeface="Calibri Light"/>
              </a:rPr>
              <a:t> </a:t>
            </a:r>
            <a:fld id="{81D60167-4931-47E6-BA6A-407CBD079E47}" type="slidenum">
              <a:rPr sz="1400" b="0" spc="-25">
                <a:solidFill>
                  <a:srgbClr val="4A4A4A"/>
                </a:solidFill>
                <a:latin typeface="Calibri Light"/>
                <a:cs typeface="Calibri Light"/>
              </a:rPr>
              <a:t>144</a:t>
            </a:fld>
            <a:endParaRPr sz="1400" dirty="0">
              <a:latin typeface="Calibri Light"/>
              <a:cs typeface="Calibri Light"/>
            </a:endParaRPr>
          </a:p>
          <a:p>
            <a:pPr algn="ctr">
              <a:lnSpc>
                <a:spcPts val="1430"/>
              </a:lnSpc>
            </a:pPr>
            <a:r>
              <a:rPr lang="en-US" sz="1200" b="0" dirty="0">
                <a:solidFill>
                  <a:srgbClr val="4A4A4A"/>
                </a:solidFill>
                <a:latin typeface="Calibri Light"/>
                <a:cs typeface="Calibri Light"/>
              </a:rPr>
              <a:t>©2026</a:t>
            </a:r>
            <a:r>
              <a:rPr sz="1200" b="0" spc="30" dirty="0">
                <a:solidFill>
                  <a:srgbClr val="4A4A4A"/>
                </a:solidFill>
                <a:latin typeface="Calibri Light"/>
                <a:cs typeface="Calibri Light"/>
              </a:rPr>
              <a:t> </a:t>
            </a:r>
            <a:r>
              <a:rPr sz="1200" b="0" spc="-25" dirty="0">
                <a:solidFill>
                  <a:srgbClr val="4A4A4A"/>
                </a:solidFill>
                <a:latin typeface="Calibri Light"/>
                <a:cs typeface="Calibri Light"/>
              </a:rPr>
              <a:t>Tecker</a:t>
            </a:r>
            <a:r>
              <a:rPr sz="1200" b="0" spc="-40" dirty="0">
                <a:solidFill>
                  <a:srgbClr val="4A4A4A"/>
                </a:solidFill>
                <a:latin typeface="Calibri Light"/>
                <a:cs typeface="Calibri Light"/>
              </a:rPr>
              <a:t> </a:t>
            </a:r>
            <a:r>
              <a:rPr sz="1200" b="0" spc="-20" dirty="0">
                <a:solidFill>
                  <a:srgbClr val="4A4A4A"/>
                </a:solidFill>
                <a:latin typeface="Calibri Light"/>
                <a:cs typeface="Calibri Light"/>
              </a:rPr>
              <a:t>International,</a:t>
            </a:r>
            <a:r>
              <a:rPr sz="1200" b="0" spc="-5" dirty="0">
                <a:solidFill>
                  <a:srgbClr val="4A4A4A"/>
                </a:solidFill>
                <a:latin typeface="Calibri Light"/>
                <a:cs typeface="Calibri Light"/>
              </a:rPr>
              <a:t> </a:t>
            </a:r>
            <a:r>
              <a:rPr sz="1200" b="0" dirty="0">
                <a:solidFill>
                  <a:srgbClr val="4A4A4A"/>
                </a:solidFill>
                <a:latin typeface="Calibri Light"/>
                <a:cs typeface="Calibri Light"/>
              </a:rPr>
              <a:t>LLC</a:t>
            </a:r>
            <a:r>
              <a:rPr sz="1200" b="0" spc="270" dirty="0">
                <a:solidFill>
                  <a:srgbClr val="4A4A4A"/>
                </a:solidFill>
                <a:latin typeface="Calibri Light"/>
                <a:cs typeface="Calibri Light"/>
              </a:rPr>
              <a:t> </a:t>
            </a:r>
            <a:r>
              <a:rPr sz="1200" b="0" dirty="0">
                <a:solidFill>
                  <a:srgbClr val="4A4A4A"/>
                </a:solidFill>
                <a:latin typeface="Calibri Light"/>
                <a:cs typeface="Calibri Light"/>
              </a:rPr>
              <a:t>•</a:t>
            </a:r>
            <a:r>
              <a:rPr sz="1200" b="0" spc="295" dirty="0">
                <a:solidFill>
                  <a:srgbClr val="4A4A4A"/>
                </a:solidFill>
                <a:latin typeface="Calibri Light"/>
                <a:cs typeface="Calibri Light"/>
              </a:rPr>
              <a:t> </a:t>
            </a:r>
            <a:r>
              <a:rPr sz="1200" b="0" u="sng" spc="-10" dirty="0">
                <a:solidFill>
                  <a:srgbClr val="0000FF"/>
                </a:solidFill>
                <a:uFill>
                  <a:solidFill>
                    <a:srgbClr val="0000FF"/>
                  </a:solidFill>
                </a:uFill>
                <a:latin typeface="Calibri Light"/>
                <a:cs typeface="Calibri Light"/>
                <a:hlinkClick r:id="rId2"/>
              </a:rPr>
              <a:t>www.tecker.com</a:t>
            </a:r>
            <a:endParaRPr sz="1200" dirty="0">
              <a:latin typeface="Calibri Light"/>
              <a:cs typeface="Calibri Light"/>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28DF36F1-D758-A14D-805C-2C9140A4CA37}">
  <we:reference id="wa200010001" version="1.0.0.0" store="en-US" storeType="OMEX"/>
  <we:alternateReferences>
    <we:reference id="wa200010001" version="1.0.0.0" store="en-US" storeType="OMEX"/>
  </we:alternateReferences>
  <we:properties>
    <we:property name="Office.AutoShowTaskpaneWithDocument" value="true"/>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
  <TotalTime>10721</TotalTime>
  <Words>14202</Words>
  <Application>Microsoft Macintosh PowerPoint</Application>
  <PresentationFormat>Widescreen</PresentationFormat>
  <Paragraphs>1679</Paragraphs>
  <Slides>144</Slides>
  <Notes>25</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144</vt:i4>
      </vt:variant>
    </vt:vector>
  </HeadingPairs>
  <TitlesOfParts>
    <vt:vector size="158" baseType="lpstr">
      <vt:lpstr>Aharoni</vt:lpstr>
      <vt:lpstr>Aptos</vt:lpstr>
      <vt:lpstr>Arial</vt:lpstr>
      <vt:lpstr>Avenir Next LT Pro</vt:lpstr>
      <vt:lpstr>Calibri</vt:lpstr>
      <vt:lpstr>Calibri Light</vt:lpstr>
      <vt:lpstr>Franklin Gothic Medium</vt:lpstr>
      <vt:lpstr>Helvetica</vt:lpstr>
      <vt:lpstr>Open Sans</vt:lpstr>
      <vt:lpstr>Open Sans Semibold</vt:lpstr>
      <vt:lpstr>Times New Roman</vt:lpstr>
      <vt:lpstr>Verdana</vt:lpstr>
      <vt:lpstr>Wingdings</vt:lpstr>
      <vt:lpstr>Office Theme</vt:lpstr>
      <vt:lpstr>PowerPoint Presentation</vt:lpstr>
      <vt:lpstr>2026 CEO SYMPOSIUM</vt:lpstr>
      <vt:lpstr>PowerPoint Presentation</vt:lpstr>
      <vt:lpstr>PowerPoint Presentation</vt:lpstr>
      <vt:lpstr>CEO Symposium Overview</vt:lpstr>
      <vt:lpstr>Discussion Thread 1 - Special Nature of Associations</vt:lpstr>
      <vt:lpstr>Your Model Of Leadership Behavior?</vt:lpstr>
      <vt:lpstr>Your Model Of Leadership Behavior?</vt:lpstr>
      <vt:lpstr>An Association</vt:lpstr>
      <vt:lpstr>PowerPoint Presentation</vt:lpstr>
      <vt:lpstr>Draw a picture of your association today if it were depicted as an automobile.</vt:lpstr>
      <vt:lpstr>Your association today depicted as an automobile:</vt:lpstr>
      <vt:lpstr>What we are seeing in successful associations</vt:lpstr>
      <vt:lpstr>Planning Strategically</vt:lpstr>
      <vt:lpstr>The Strategic Board Agenda  </vt:lpstr>
      <vt:lpstr>Unique nature of associations</vt:lpstr>
      <vt:lpstr>Associations As A Collaborative Network Rather Than A Traditional Hierarchy In Associations most significant decisions are made by a process rather than by a person or position…</vt:lpstr>
      <vt:lpstr>Purpose and Values </vt:lpstr>
      <vt:lpstr>Associations are unique – How we deliver value </vt:lpstr>
      <vt:lpstr>Associations are unique – How we deliver value </vt:lpstr>
      <vt:lpstr>PowerPoint Presentation</vt:lpstr>
      <vt:lpstr>The Development Phase</vt:lpstr>
      <vt:lpstr>The Mature Phase</vt:lpstr>
      <vt:lpstr>The Declining Phase</vt:lpstr>
      <vt:lpstr>PowerPoint Presentation</vt:lpstr>
      <vt:lpstr>Model of Association Infrastructure</vt:lpstr>
      <vt:lpstr>Organizing and Aligning</vt:lpstr>
      <vt:lpstr>What Needs Attention?</vt:lpstr>
      <vt:lpstr>PowerPoint Presentation</vt:lpstr>
      <vt:lpstr>HISTORICAL FORCES</vt:lpstr>
      <vt:lpstr>Culture Change</vt:lpstr>
      <vt:lpstr>PowerPoint Presentation</vt:lpstr>
      <vt:lpstr>Discussion Thread 2 – Chief Staff / Chief Elected Partnership</vt:lpstr>
      <vt:lpstr>Understanding One Another’s Thinking &amp; Working Style Preferences</vt:lpstr>
      <vt:lpstr>Extrovert &amp; Introvert Preferences</vt:lpstr>
      <vt:lpstr>Sensing &amp; iNtuiting Preferences</vt:lpstr>
      <vt:lpstr>Thinking &amp; Feeling Preferences</vt:lpstr>
      <vt:lpstr>Judging &amp; Perceiving Preferences</vt:lpstr>
      <vt:lpstr>Working Preferences</vt:lpstr>
      <vt:lpstr>Draw a picture of your board today if it were depicted as a  mode of transportation.</vt:lpstr>
      <vt:lpstr>Your board today depicted as a form of transportation:</vt:lpstr>
      <vt:lpstr>A Board Role “Continuum”</vt:lpstr>
      <vt:lpstr>Pre-requisites for Effective Leadership</vt:lpstr>
      <vt:lpstr>Board Responsibilities</vt:lpstr>
      <vt:lpstr>Set Organization’s Direction</vt:lpstr>
      <vt:lpstr>Ensure Necessary Resources</vt:lpstr>
      <vt:lpstr>Provide Oversight</vt:lpstr>
      <vt:lpstr>Oversight</vt:lpstr>
      <vt:lpstr>PowerPoint Presentation</vt:lpstr>
      <vt:lpstr>The Board’s Role in Budget</vt:lpstr>
      <vt:lpstr>Board Fiduciary Responsibilities</vt:lpstr>
      <vt:lpstr>Duty of Care</vt:lpstr>
      <vt:lpstr>Duty of Obedience</vt:lpstr>
      <vt:lpstr>Duty of Loyalty</vt:lpstr>
      <vt:lpstr>Representative Governance</vt:lpstr>
      <vt:lpstr>Transparency and Trust Governance</vt:lpstr>
      <vt:lpstr>Representative For</vt:lpstr>
      <vt:lpstr>Representative Of</vt:lpstr>
      <vt:lpstr>PowerPoint Presentation</vt:lpstr>
      <vt:lpstr>PowerPoint Presentation</vt:lpstr>
      <vt:lpstr>Seven Key Attributes of Board Members</vt:lpstr>
      <vt:lpstr>Vetting Candidates for a Balanced Board</vt:lpstr>
      <vt:lpstr>Achieving a Balanced Board</vt:lpstr>
      <vt:lpstr>PowerPoint Presentation</vt:lpstr>
      <vt:lpstr>Two Different Types of Trust </vt:lpstr>
      <vt:lpstr>PowerPoint Presentation</vt:lpstr>
      <vt:lpstr>PowerPoint Presentation</vt:lpstr>
      <vt:lpstr>PowerPoint Presentation</vt:lpstr>
      <vt:lpstr>PowerPoint Presentation</vt:lpstr>
      <vt:lpstr>Leadership Agreement</vt:lpstr>
      <vt:lpstr>Leadership Agreement Chief Staff Executive Promise</vt:lpstr>
      <vt:lpstr>Leadership Agreement Chief Staff Executive Promise</vt:lpstr>
      <vt:lpstr>Leadership Agreement Chief Elected Officer’s Promise</vt:lpstr>
      <vt:lpstr>Leadership Agreement Chief Elected Officer’s Promise</vt:lpstr>
      <vt:lpstr>Defining Norms</vt:lpstr>
      <vt:lpstr>PowerPoint Presentation</vt:lpstr>
      <vt:lpstr>Responsibilities within the partnership</vt:lpstr>
      <vt:lpstr>Examples of Areas of Behavior That Can Be Guided by Norms  </vt:lpstr>
      <vt:lpstr>Building Board Norms</vt:lpstr>
      <vt:lpstr>Discussion Thread 3 – Leading the Organization </vt:lpstr>
      <vt:lpstr>How Leaders Earn Engagement From Volunteers?</vt:lpstr>
      <vt:lpstr>Engagement Preferences</vt:lpstr>
      <vt:lpstr>Three Volunteer Styles</vt:lpstr>
      <vt:lpstr>Some Other Important Considerations In Engagement Strategy:</vt:lpstr>
      <vt:lpstr>PowerPoint Presentation</vt:lpstr>
      <vt:lpstr>PowerPoint Presentation</vt:lpstr>
      <vt:lpstr>Decision Making: How is Your Sight?</vt:lpstr>
      <vt:lpstr>Flaws in Decision Making</vt:lpstr>
      <vt:lpstr>PowerPoint Presentation</vt:lpstr>
      <vt:lpstr>Dialogue vs Deliberation</vt:lpstr>
      <vt:lpstr>A Framework for Dialogue and Deliberation</vt:lpstr>
      <vt:lpstr>Four Knowledge Bases</vt:lpstr>
      <vt:lpstr>Question 1: Needs, Wants, &amp; Preferences</vt:lpstr>
      <vt:lpstr>Four Knowledge Bases</vt:lpstr>
      <vt:lpstr>Question 2: Current Realities and Evolving Dynamics</vt:lpstr>
      <vt:lpstr>Four Knowledge Bases</vt:lpstr>
      <vt:lpstr>Question 3: Capacity &amp; Strategic Position</vt:lpstr>
      <vt:lpstr>PowerPoint Presentation</vt:lpstr>
      <vt:lpstr>Four Knowledge Bases</vt:lpstr>
      <vt:lpstr>Question 4: What are the ethical implications?</vt:lpstr>
      <vt:lpstr>Mega Issue</vt:lpstr>
      <vt:lpstr>Choice</vt:lpstr>
      <vt:lpstr>Our Choices</vt:lpstr>
      <vt:lpstr>Determining Areas of Consensus</vt:lpstr>
      <vt:lpstr>Deliberate on the Motion</vt:lpstr>
      <vt:lpstr>Delegation by the Board</vt:lpstr>
      <vt:lpstr>PowerPoint Presentation</vt:lpstr>
      <vt:lpstr>Board Self Evaluation</vt:lpstr>
      <vt:lpstr>Oversight and Direction Setting</vt:lpstr>
      <vt:lpstr>Relationship with Chief Staff Officer</vt:lpstr>
      <vt:lpstr>Interpretation</vt:lpstr>
      <vt:lpstr>A Role “Continuum” for the Chief Staff Executive</vt:lpstr>
      <vt:lpstr>PowerPoint Presentation</vt:lpstr>
      <vt:lpstr>Find a process that suits both the  Chief Staff Executive and the Association</vt:lpstr>
      <vt:lpstr>Leadership imperative </vt:lpstr>
      <vt:lpstr>Challenges facing Associations In Times of Significant Uncertainty</vt:lpstr>
      <vt:lpstr>Building and Maintaining a Culture of Innovation</vt:lpstr>
      <vt:lpstr>Planning Strategically</vt:lpstr>
      <vt:lpstr>A Unified Approach to Strategy</vt:lpstr>
      <vt:lpstr>Thinking Strategically</vt:lpstr>
      <vt:lpstr>Acting Strategically</vt:lpstr>
      <vt:lpstr>Sustaining Relevance - Strategy as a GPS</vt:lpstr>
      <vt:lpstr>Sustaining Relevance - Strategy as a GPS</vt:lpstr>
      <vt:lpstr>Associations too often tell members about features instead of focusing on the benefits they should receive.</vt:lpstr>
      <vt:lpstr>Strategic Plan Framework</vt:lpstr>
      <vt:lpstr>Core Purpose &amp; Core Values</vt:lpstr>
      <vt:lpstr>5-Year Goals</vt:lpstr>
      <vt:lpstr>KPIs / Metrics</vt:lpstr>
      <vt:lpstr>PowerPoint Presentation</vt:lpstr>
      <vt:lpstr>Planning Strategically Checklist</vt:lpstr>
      <vt:lpstr>Planning Strategically Checklist</vt:lpstr>
      <vt:lpstr>Strategy vs. Operational Planning</vt:lpstr>
      <vt:lpstr>Budget Oversight -  Asking The Right Questions</vt:lpstr>
      <vt:lpstr>Resistance to Change</vt:lpstr>
      <vt:lpstr>PowerPoint Presentation</vt:lpstr>
      <vt:lpstr>Nature of Change and Transition</vt:lpstr>
      <vt:lpstr>The Transition Process*</vt:lpstr>
      <vt:lpstr>Key Leadership Issue:  Keeping the Board Focused On: </vt:lpstr>
      <vt:lpstr>PowerPoint Presentation</vt:lpstr>
      <vt:lpstr>Glenn Tecker</vt:lpstr>
      <vt:lpstr>PowerPoint Presentation</vt:lpstr>
      <vt:lpstr>PowerPoint Presentation</vt:lpstr>
      <vt:lpstr>PowerPoint Presentation</vt:lpstr>
      <vt:lpstr>About Tecker International, LLC For more than 30 years, Tecker International (LLC) has helped thousands of clients meet goals, impact lives and change the world. TI is a client-focused, mission-driven international consulting practice offering a broad range of services tailored to fit our clients’ unique needs. In partnership with our clients, we identify opportunities, overcome challenges and create structures and processes nimble enough to adapt to environments of rapid change. Our knowledge-based, outcomes-oriented approach has helped to transform associations, not-for-profit organizations, institutions and businesses of all kinds.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ASAE CEO Symposium</dc:title>
  <dc:creator>Dan Tecker</dc:creator>
  <cp:lastModifiedBy>Dan Tecker</cp:lastModifiedBy>
  <cp:revision>36</cp:revision>
  <cp:lastPrinted>2025-10-20T17:57:01Z</cp:lastPrinted>
  <dcterms:created xsi:type="dcterms:W3CDTF">2024-01-17T18:30:42Z</dcterms:created>
  <dcterms:modified xsi:type="dcterms:W3CDTF">2026-04-16T14:26:27Z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2024-01-08T00:00:00Z</vt:filetime>
  </property>
  <property fmtid="{D5CDD505-2E9C-101B-9397-08002B2CF9AE}" pid="3" name="Creator">
    <vt:lpwstr>Microsoft® PowerPoint® 2019</vt:lpwstr>
  </property>
  <property fmtid="{D5CDD505-2E9C-101B-9397-08002B2CF9AE}" pid="4" name="LastSaved">
    <vt:filetime>2024-01-17T00:00:00Z</vt:filetime>
  </property>
  <property fmtid="{D5CDD505-2E9C-101B-9397-08002B2CF9AE}" pid="5" name="Producer">
    <vt:lpwstr>Adobe PDF Services</vt:lpwstr>
  </property>
</Properties>
</file>